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-33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478CE-7643-9C4C-9340-A1A39553C1A8}" type="datetimeFigureOut">
              <a:rPr lang="ru-RU" smtClean="0"/>
              <a:t>05.08.18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B5AB8-4A07-3941-825A-4F8CD1F68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17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B5AB8-4A07-3941-825A-4F8CD1F68B1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88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1AA826-594E-41E0-A931-4A18BC6F9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9FDB48-1394-4D98-A386-BD91968C5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8EA9D6-0C57-45C8-A48D-44409B52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04.08.18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8EF21B-AA7B-4116-90DD-0C6DE7C9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50E964-EC5F-4614-B6CC-2AEC733A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0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862695-BCBF-43F7-B756-5645C0E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B488580-DBFC-47D2-A2EB-734632FE7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C619FB-EDC5-4754-82A6-E488CDD6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04.08.18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549CAD-BC29-4D73-A4D4-6249E7F5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AD5694-8448-4DD1-8C80-F1CB8ECA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1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0D89FDF-4C02-4404-8890-C850EAE70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DA7B7D1-3B59-4281-90A6-F80A80E41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E9ADC9-44F6-4ABE-9A2E-3BCA5CFE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04.08.18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2BA10E-F8E7-4A60-95D2-8F437504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4C85AF-E865-430F-BC5B-DB28C425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6ABFA-938B-4C76-A753-8C2ED18B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8AABFB-8606-42BB-A03F-273387A39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C5D725-A465-433C-AB9B-0E59FDD5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04.08.18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928423-8FD9-4038-81D6-4207B706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57211C-3DA2-4BFA-9E5F-A8AB7DB9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8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06F50B-AC10-4ACA-845D-1B47B57F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595DEB-8DC6-4C21-BD58-01C19E1F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8D4C64-6E45-41C5-B774-E9C9A92D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04.08.18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5E6FF1-45A1-4F5B-874F-B35F35A6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253F13-06FC-4C2A-9F89-4DE0F7F0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5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FB4F4-07FE-41B2-90B0-01A4D093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BFDAA5-765C-4B85-BF22-FFC3D2419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C407AD-0AAD-486E-94E7-B41A1C391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955006F-B3BE-4E0D-A03F-76DAE8A8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04.08.18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1DD1FE3-F018-471A-915F-0258BCA7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575CB7-2233-48B0-825E-849FEE83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4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398A2D-96ED-4EAE-99B7-1331E2D1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FD4C58-47DE-41BF-B412-7A1AB6BA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5603AC3-8B32-40A7-9359-22F3F1B13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F8313C4-F19E-495F-999F-2AEB42907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C9E29F-F3EA-4CEB-BA56-E76292FCD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6F9EAAB-00F1-4099-8509-6A7EAB6E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04.08.18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40BFCCC-D42B-4F8C-ACF8-6D6FCDAF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CA359C3-6A24-4741-811C-C178F1D2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9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4C2B7E-0D19-4403-8474-F9AA5081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D923D3-FA8C-4020-AC26-16488C78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04.08.18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1D63B09-9AE5-4AF2-8241-9749622C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8C7911-A68A-4609-BEBF-C00A1973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CE9472-06CA-4208-AA72-19DD6DD8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04.08.18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D1C0814-491A-470D-B03A-25217640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67BC00-3711-4219-9D0F-48A19556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3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CA940-6021-4542-A70A-CBEC0A1F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1A9C5E-3D1A-4E7E-898F-43EC9A2C8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7308E33-E8A0-4998-8D1D-DD5759471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D2AD6B-CC34-4845-A6F1-5B799471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04.08.18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52E4680-BC14-484E-839F-31F9DBE3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EB030E-A335-4F0E-9D96-2E219478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7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3C56B8-2DA4-4A2E-BEC0-84FB4A7C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A0E831-3D98-4E35-8E16-3F8F3DAB0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90030BB-CA39-42BD-9B0C-E1A285994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07422-3F64-4B3E-BDBD-55B1FEAE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61D8-C4BD-44D5-B780-CEDC81DB003A}" type="datetimeFigureOut">
              <a:rPr lang="en-US" smtClean="0"/>
              <a:t>04.08.18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4F29F1-2C31-4484-97FE-77EF3264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853F78-D84F-4385-A419-940C5AD3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0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95BE0D9-E93B-41D4-AF04-F802CE1F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300AC3-3DF3-4C1D-8F7E-25170BED3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F24384-090C-41C4-8E74-6140AB1F4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61D8-C4BD-44D5-B780-CEDC81DB003A}" type="datetimeFigureOut">
              <a:rPr lang="en-US" smtClean="0"/>
              <a:t>04.08.18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A987B8-30E9-4280-8642-6D0935D3F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BFD915-1AED-4330-8BDB-F787BC49C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8845-8C10-4A70-BD63-FFDBF7ED4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1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9CA57C-261B-45C8-9329-24448784A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Функции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CD79B12-985C-4A9D-B4F5-061B68C39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Анонимные функции, </a:t>
            </a:r>
            <a:r>
              <a:rPr lang="ru-RU" dirty="0" smtClean="0"/>
              <a:t>рекурсия, декораторы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6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F8992E-AF27-4379-9561-B34B1F9D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Декораторы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5C17E61-D9C6-4D8B-A876-3DBAF88BA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06564" cy="3019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C29B474-8FE7-457F-A9DE-403087260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170" y="1690688"/>
            <a:ext cx="5610225" cy="37909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6012C20-D361-4CF4-A7CA-FA510A731454}"/>
              </a:ext>
            </a:extLst>
          </p:cNvPr>
          <p:cNvSpPr txBox="1">
            <a:spLocks/>
          </p:cNvSpPr>
          <p:nvPr/>
        </p:nvSpPr>
        <p:spPr>
          <a:xfrm>
            <a:off x="838200" y="5601018"/>
            <a:ext cx="9356644" cy="90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Используйте декоратор </a:t>
            </a:r>
            <a:r>
              <a:rPr lang="en-US" dirty="0"/>
              <a:t>functools.wraps </a:t>
            </a:r>
            <a:r>
              <a:rPr lang="ru-RU" dirty="0"/>
              <a:t>для копирования </a:t>
            </a:r>
            <a:r>
              <a:rPr lang="en-US" dirty="0"/>
              <a:t>__name__</a:t>
            </a:r>
            <a:r>
              <a:rPr lang="ru-RU" dirty="0"/>
              <a:t> и </a:t>
            </a:r>
            <a:r>
              <a:rPr lang="en-US" dirty="0"/>
              <a:t>__doc__</a:t>
            </a: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48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1663E-57C3-41E7-B004-AAAF6179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9675B9-1683-467D-9F62-567A6CCF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2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5F64A-DFE5-42C9-9DEB-C084D618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Анонимные функции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A4DCC1D9-B032-477F-8C57-F8DE6CA9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Безымянные функции</a:t>
            </a:r>
          </a:p>
          <a:p>
            <a:r>
              <a:rPr lang="ru-RU" dirty="0"/>
              <a:t>Призваны быть короткими, ситуативными</a:t>
            </a:r>
          </a:p>
          <a:p>
            <a:r>
              <a:rPr lang="ru-RU" dirty="0"/>
              <a:t>Поддерживают </a:t>
            </a:r>
            <a:r>
              <a:rPr lang="ru-RU" dirty="0" smtClean="0"/>
              <a:t>именованные </a:t>
            </a:r>
            <a:r>
              <a:rPr lang="ru-RU" dirty="0"/>
              <a:t>аргументы и упаковку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29B8AD1-EE34-4571-8F2C-45AB8756C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1070175" cy="23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4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5F64A-DFE5-42C9-9DEB-C084D618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Анонимные функции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A4DCC1D9-B032-477F-8C57-F8DE6CA9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Типичное использование – для передачи в другую функцию</a:t>
            </a:r>
          </a:p>
          <a:p>
            <a:r>
              <a:rPr lang="ru-RU" dirty="0"/>
              <a:t>Лямбды призваны быть одноразовыми, поэтому они и безымянные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1349C28-84F9-4E49-B60F-FDCB4E83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85344"/>
            <a:ext cx="10841859" cy="166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7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FD4DB9-D060-4C14-8506-AA9607B3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Рекурсия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CA7E3EA-3760-49DE-B959-35B7D5B91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62960"/>
            <a:ext cx="7255069" cy="266811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xmlns="" id="{B7FBB89B-685D-494D-9390-DB4F1DC959F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Рекурсия для функций – выражение функции через саму себя.</a:t>
            </a:r>
          </a:p>
          <a:p>
            <a:r>
              <a:rPr lang="ru-RU" dirty="0"/>
              <a:t>Часто это удобно и выразительно, но не эффективно, а иногда и опасно.</a:t>
            </a:r>
          </a:p>
          <a:p>
            <a:r>
              <a:rPr lang="ru-RU" dirty="0"/>
              <a:t>Что не так с этой функцией?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7F2675-CC15-4229-B9B1-FD463D09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Рекурсия и стэк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B5DA872-DFDC-41B2-8C2E-70735322B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53971" cy="3284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6B6A0E-2DDB-416C-8603-97E5AEA94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20" y="5115270"/>
            <a:ext cx="3252299" cy="5749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72C3A54-2591-4349-867D-E52D7A4CCD79}"/>
              </a:ext>
            </a:extLst>
          </p:cNvPr>
          <p:cNvSpPr/>
          <p:nvPr/>
        </p:nvSpPr>
        <p:spPr>
          <a:xfrm>
            <a:off x="7365003" y="834887"/>
            <a:ext cx="4114693" cy="5657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554873B1-D68F-4FF3-A8CA-EAF80A6E8A2D}"/>
              </a:ext>
            </a:extLst>
          </p:cNvPr>
          <p:cNvSpPr/>
          <p:nvPr/>
        </p:nvSpPr>
        <p:spPr>
          <a:xfrm>
            <a:off x="7645841" y="5596579"/>
            <a:ext cx="3504939" cy="764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F1E20BA1-4D02-47CD-BB8C-C863C0375AE8}"/>
              </a:ext>
            </a:extLst>
          </p:cNvPr>
          <p:cNvSpPr/>
          <p:nvPr/>
        </p:nvSpPr>
        <p:spPr>
          <a:xfrm>
            <a:off x="7645840" y="1955619"/>
            <a:ext cx="3504939" cy="764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7676FA01-B3F8-4360-BFC2-642F6C5E2100}"/>
              </a:ext>
            </a:extLst>
          </p:cNvPr>
          <p:cNvSpPr/>
          <p:nvPr/>
        </p:nvSpPr>
        <p:spPr>
          <a:xfrm>
            <a:off x="7645841" y="2842615"/>
            <a:ext cx="3504939" cy="764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435336F6-F542-4144-B059-43F0A497C0FF}"/>
              </a:ext>
            </a:extLst>
          </p:cNvPr>
          <p:cNvSpPr/>
          <p:nvPr/>
        </p:nvSpPr>
        <p:spPr>
          <a:xfrm>
            <a:off x="7645841" y="3759479"/>
            <a:ext cx="3504939" cy="764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BE75B388-91CF-49EB-B734-BB855C79F418}"/>
              </a:ext>
            </a:extLst>
          </p:cNvPr>
          <p:cNvSpPr/>
          <p:nvPr/>
        </p:nvSpPr>
        <p:spPr>
          <a:xfrm>
            <a:off x="7645841" y="4651554"/>
            <a:ext cx="3504939" cy="764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9667D631-76DE-4D83-8BE8-778409FC5A0B}"/>
              </a:ext>
            </a:extLst>
          </p:cNvPr>
          <p:cNvSpPr/>
          <p:nvPr/>
        </p:nvSpPr>
        <p:spPr>
          <a:xfrm>
            <a:off x="7645839" y="1065365"/>
            <a:ext cx="3504939" cy="7644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B05FD8F-F0A6-4171-8E6E-D5782FB49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369" y="5709029"/>
            <a:ext cx="2089468" cy="5122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29BF554-7A15-4675-B55F-F92E37920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296" y="4745754"/>
            <a:ext cx="2549205" cy="6570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E7BD3B6-4C95-469C-8FDD-F81993B97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3732" y="3840949"/>
            <a:ext cx="2365967" cy="5614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64BD7BF7-50F2-4819-8E31-C849641B9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7296" y="2969863"/>
            <a:ext cx="2475614" cy="598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8971139-ED49-4B73-8E3D-688AD359BF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5296" y="2040331"/>
            <a:ext cx="2461275" cy="5917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F4E6B07-EFA1-4882-994A-1C722F36B7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2853" y="1235262"/>
            <a:ext cx="505483" cy="4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7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E3D70-5E0B-4C88-BDE9-2086F7E0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Рекурсия и стэк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0EB09A-94BE-4C0D-863B-06AE9A6DC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ростом рекурсии растет стэк и потребляемая память</a:t>
            </a:r>
          </a:p>
          <a:p>
            <a:r>
              <a:rPr lang="ru-RU" dirty="0" err="1"/>
              <a:t>Стэк</a:t>
            </a:r>
            <a:r>
              <a:rPr lang="ru-RU" dirty="0"/>
              <a:t> </a:t>
            </a:r>
            <a:r>
              <a:rPr lang="ru-RU" dirty="0" smtClean="0"/>
              <a:t>нерезиновый</a:t>
            </a:r>
            <a:endParaRPr lang="ru-RU" dirty="0"/>
          </a:p>
          <a:p>
            <a:r>
              <a:rPr lang="ru-RU" dirty="0"/>
              <a:t>А конкретно его размер равен </a:t>
            </a:r>
            <a:r>
              <a:rPr lang="en-US" dirty="0"/>
              <a:t>sys.getrecursionlimit()</a:t>
            </a:r>
          </a:p>
          <a:p>
            <a:endParaRPr lang="en-US" dirty="0"/>
          </a:p>
          <a:p>
            <a:r>
              <a:rPr lang="ru-RU" dirty="0"/>
              <a:t>Его можно изменить – </a:t>
            </a:r>
            <a:r>
              <a:rPr lang="en-US" dirty="0"/>
              <a:t>sys.setrecursionlimit()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45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DB21A-A47F-44A0-9FCF-AAB335B6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Хвостовая оптимизация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Tail Call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58920D-3819-4640-979A-D1D32B459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Суть: если функция возвращает ТОЛЬКО вызов функции – можно не выделять новый фрейм на стэке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9ED06B8-BFC8-426B-844E-4F07A2461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4506"/>
            <a:ext cx="7153446" cy="29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0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C2175E-CBC0-43E5-9004-0AF96008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Tail Call optimization &amp;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33CF8D-977A-4D1F-A3E8-F391332C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360" y="1825625"/>
            <a:ext cx="4790440" cy="4351338"/>
          </a:xfrm>
        </p:spPr>
        <p:txBody>
          <a:bodyPr>
            <a:normAutofit/>
          </a:bodyPr>
          <a:lstStyle/>
          <a:p>
            <a:r>
              <a:rPr lang="ru-RU" sz="4400" dirty="0"/>
              <a:t>В </a:t>
            </a:r>
            <a:r>
              <a:rPr lang="en-US" sz="4400" dirty="0"/>
              <a:t>Python</a:t>
            </a:r>
            <a:r>
              <a:rPr lang="ru-RU" sz="4400" dirty="0"/>
              <a:t> ее нет</a:t>
            </a:r>
          </a:p>
          <a:p>
            <a:pPr marL="0" indent="0">
              <a:buNone/>
            </a:pPr>
            <a:endParaRPr lang="ru-RU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1B97E67-4B49-4F7D-9134-68D01E493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412"/>
            <a:ext cx="6886691" cy="38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5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9272" y="2004787"/>
            <a:ext cx="5673157" cy="4186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dale Mono"/>
                <a:cs typeface="Andale Mono"/>
              </a:rPr>
              <a:t>def </a:t>
            </a:r>
            <a:r>
              <a:rPr lang="en-US" sz="1400" dirty="0">
                <a:solidFill>
                  <a:srgbClr val="0000FF"/>
                </a:solidFill>
                <a:latin typeface="Andale Mono"/>
                <a:cs typeface="Andale Mono"/>
              </a:rPr>
              <a:t>get_greetings</a:t>
            </a:r>
            <a:r>
              <a:rPr lang="en-US" sz="1400" dirty="0">
                <a:latin typeface="Andale Mono"/>
                <a:cs typeface="Andale Mono"/>
              </a:rPr>
              <a:t>(name):</a:t>
            </a:r>
          </a:p>
          <a:p>
            <a:r>
              <a:rPr lang="en-US" sz="1400" dirty="0">
                <a:latin typeface="Andale Mono"/>
                <a:cs typeface="Andale Mono"/>
              </a:rPr>
              <a:t>    result = "</a:t>
            </a:r>
            <a:r>
              <a:rPr lang="en-US" sz="1400" dirty="0">
                <a:solidFill>
                  <a:srgbClr val="FF0000"/>
                </a:solidFill>
                <a:latin typeface="Andale Mono"/>
                <a:cs typeface="Andale Mono"/>
              </a:rPr>
              <a:t>Hello {0}, How are You?</a:t>
            </a:r>
            <a:r>
              <a:rPr lang="en-US" sz="1400" dirty="0">
                <a:latin typeface="Andale Mono"/>
                <a:cs typeface="Andale Mono"/>
              </a:rPr>
              <a:t>".format(name)</a:t>
            </a:r>
          </a:p>
          <a:p>
            <a:r>
              <a:rPr lang="en-US" sz="1400" dirty="0">
                <a:latin typeface="Andale Mono"/>
                <a:cs typeface="Andale Mono"/>
              </a:rPr>
              <a:t>    return result</a:t>
            </a:r>
          </a:p>
          <a:p>
            <a:r>
              <a:rPr lang="en-US" sz="1400" dirty="0" smtClean="0">
                <a:latin typeface="Andale Mono"/>
                <a:cs typeface="Andale Mono"/>
              </a:rPr>
              <a:t>############################</a:t>
            </a:r>
          </a:p>
          <a:p>
            <a:r>
              <a:rPr lang="en-US" sz="1400" dirty="0">
                <a:latin typeface="Andale Mono"/>
                <a:cs typeface="Andale Mono"/>
              </a:rPr>
              <a:t>def </a:t>
            </a:r>
            <a:r>
              <a:rPr lang="en-US" sz="1400" dirty="0">
                <a:solidFill>
                  <a:srgbClr val="0000FF"/>
                </a:solidFill>
                <a:latin typeface="Andale Mono"/>
                <a:cs typeface="Andale Mono"/>
              </a:rPr>
              <a:t>get_greetings</a:t>
            </a:r>
            <a:r>
              <a:rPr lang="en-US" sz="1400" dirty="0">
                <a:latin typeface="Andale Mono"/>
                <a:cs typeface="Andale Mono"/>
              </a:rPr>
              <a:t>(name):</a:t>
            </a:r>
          </a:p>
          <a:p>
            <a:r>
              <a:rPr lang="en-US" sz="1400" dirty="0">
                <a:latin typeface="Andale Mono"/>
                <a:cs typeface="Andale Mono"/>
              </a:rPr>
              <a:t>    result = "</a:t>
            </a:r>
            <a:r>
              <a:rPr lang="en-US" sz="1400" dirty="0">
                <a:solidFill>
                  <a:srgbClr val="FF0000"/>
                </a:solidFill>
                <a:latin typeface="Andale Mono"/>
                <a:cs typeface="Andale Mono"/>
              </a:rPr>
              <a:t>Hello {0}, How are You?</a:t>
            </a:r>
            <a:r>
              <a:rPr lang="en-US" sz="1400" dirty="0">
                <a:latin typeface="Andale Mono"/>
                <a:cs typeface="Andale Mono"/>
              </a:rPr>
              <a:t>".format(name)</a:t>
            </a:r>
          </a:p>
          <a:p>
            <a:r>
              <a:rPr lang="mr-IN" sz="1400" dirty="0">
                <a:latin typeface="Andale Mono"/>
                <a:cs typeface="Andale Mono"/>
              </a:rPr>
              <a:t>    result = "</a:t>
            </a:r>
            <a:r>
              <a:rPr lang="mr-IN" sz="1400" dirty="0">
                <a:solidFill>
                  <a:srgbClr val="FF0000"/>
                </a:solidFill>
                <a:latin typeface="Andale Mono"/>
                <a:cs typeface="Andale Mono"/>
              </a:rPr>
              <a:t>&lt;p&gt;{0}&lt;p&gt;</a:t>
            </a:r>
            <a:r>
              <a:rPr lang="mr-IN" sz="1400" dirty="0">
                <a:latin typeface="Andale Mono"/>
                <a:cs typeface="Andale Mono"/>
              </a:rPr>
              <a:t>".format(result)</a:t>
            </a:r>
          </a:p>
          <a:p>
            <a:r>
              <a:rPr lang="en-US" sz="1400" dirty="0">
                <a:latin typeface="Andale Mono"/>
                <a:cs typeface="Andale Mono"/>
              </a:rPr>
              <a:t>    return result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############################</a:t>
            </a:r>
          </a:p>
          <a:p>
            <a:r>
              <a:rPr lang="en-US" sz="1400" dirty="0">
                <a:latin typeface="Andale Mono"/>
                <a:cs typeface="Andale Mono"/>
              </a:rPr>
              <a:t>def </a:t>
            </a:r>
            <a:r>
              <a:rPr lang="en-US" sz="1400" dirty="0">
                <a:solidFill>
                  <a:srgbClr val="0000FF"/>
                </a:solidFill>
                <a:latin typeface="Andale Mono"/>
                <a:cs typeface="Andale Mono"/>
              </a:rPr>
              <a:t>add_p</a:t>
            </a:r>
            <a:r>
              <a:rPr lang="en-US" sz="1400" dirty="0">
                <a:latin typeface="Andale Mono"/>
                <a:cs typeface="Andale Mono"/>
              </a:rPr>
              <a:t>(func):</a:t>
            </a:r>
          </a:p>
          <a:p>
            <a:r>
              <a:rPr lang="en-US" sz="1400" dirty="0">
                <a:latin typeface="Andale Mono"/>
                <a:cs typeface="Andale Mono"/>
              </a:rPr>
              <a:t>    def </a:t>
            </a:r>
            <a:r>
              <a:rPr lang="en-US" sz="1400" dirty="0">
                <a:solidFill>
                  <a:srgbClr val="0000FF"/>
                </a:solidFill>
                <a:latin typeface="Andale Mono"/>
                <a:cs typeface="Andale Mono"/>
              </a:rPr>
              <a:t>func_wrapper</a:t>
            </a:r>
            <a:r>
              <a:rPr lang="en-US" sz="1400" dirty="0">
                <a:latin typeface="Andale Mono"/>
                <a:cs typeface="Andale Mono"/>
              </a:rPr>
              <a:t>(name):</a:t>
            </a:r>
          </a:p>
          <a:p>
            <a:r>
              <a:rPr lang="mr-IN" sz="1400" dirty="0">
                <a:latin typeface="Andale Mono"/>
                <a:cs typeface="Andale Mono"/>
              </a:rPr>
              <a:t>        return "</a:t>
            </a:r>
            <a:r>
              <a:rPr lang="mr-IN" sz="1400" dirty="0">
                <a:solidFill>
                  <a:srgbClr val="FF0000"/>
                </a:solidFill>
                <a:latin typeface="Andale Mono"/>
                <a:cs typeface="Andale Mono"/>
              </a:rPr>
              <a:t>&lt;p&gt;{0}&lt;p&gt;</a:t>
            </a:r>
            <a:r>
              <a:rPr lang="mr-IN" sz="1400" dirty="0">
                <a:latin typeface="Andale Mono"/>
                <a:cs typeface="Andale Mono"/>
              </a:rPr>
              <a:t>".format(func(name))</a:t>
            </a:r>
          </a:p>
          <a:p>
            <a:r>
              <a:rPr lang="en-US" sz="1400" dirty="0">
                <a:latin typeface="Andale Mono"/>
                <a:cs typeface="Andale Mono"/>
              </a:rPr>
              <a:t>    return func_wrapper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def </a:t>
            </a:r>
            <a:r>
              <a:rPr lang="en-US" sz="1400" dirty="0">
                <a:solidFill>
                  <a:srgbClr val="0000FF"/>
                </a:solidFill>
                <a:latin typeface="Andale Mono"/>
                <a:cs typeface="Andale Mono"/>
              </a:rPr>
              <a:t>get_greetings</a:t>
            </a:r>
            <a:r>
              <a:rPr lang="en-US" sz="1400" dirty="0">
                <a:latin typeface="Andale Mono"/>
                <a:cs typeface="Andale Mono"/>
              </a:rPr>
              <a:t>(name):</a:t>
            </a:r>
          </a:p>
          <a:p>
            <a:r>
              <a:rPr lang="en-US" sz="1400" dirty="0">
                <a:latin typeface="Andale Mono"/>
                <a:cs typeface="Andale Mono"/>
              </a:rPr>
              <a:t>    result = "</a:t>
            </a:r>
            <a:r>
              <a:rPr lang="en-US" sz="1400" dirty="0">
                <a:solidFill>
                  <a:srgbClr val="FF0000"/>
                </a:solidFill>
                <a:latin typeface="Andale Mono"/>
                <a:cs typeface="Andale Mono"/>
              </a:rPr>
              <a:t>Hello {0}, How are You?</a:t>
            </a:r>
            <a:r>
              <a:rPr lang="en-US" sz="1400" dirty="0">
                <a:latin typeface="Andale Mono"/>
                <a:cs typeface="Andale Mono"/>
              </a:rPr>
              <a:t>".format(name)</a:t>
            </a:r>
          </a:p>
          <a:p>
            <a:r>
              <a:rPr lang="en-US" sz="1400" dirty="0">
                <a:latin typeface="Andale Mono"/>
                <a:cs typeface="Andale Mono"/>
              </a:rPr>
              <a:t>    return result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get_greetings = add_p(get_greetings)</a:t>
            </a:r>
            <a:endParaRPr lang="en-US" sz="1400" dirty="0" smtClean="0"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7781" y="3361097"/>
            <a:ext cx="5794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dale Mono"/>
                <a:cs typeface="Andale Mono"/>
              </a:rPr>
              <a:t>def </a:t>
            </a:r>
            <a:r>
              <a:rPr lang="en-US" sz="1400" dirty="0">
                <a:solidFill>
                  <a:srgbClr val="0000FF"/>
                </a:solidFill>
                <a:latin typeface="Andale Mono"/>
                <a:cs typeface="Andale Mono"/>
              </a:rPr>
              <a:t>add_p</a:t>
            </a:r>
            <a:r>
              <a:rPr lang="en-US" sz="1400" dirty="0">
                <a:latin typeface="Andale Mono"/>
                <a:cs typeface="Andale Mono"/>
              </a:rPr>
              <a:t>(func):</a:t>
            </a:r>
          </a:p>
          <a:p>
            <a:r>
              <a:rPr lang="en-US" sz="1400" dirty="0">
                <a:latin typeface="Andale Mono"/>
                <a:cs typeface="Andale Mono"/>
              </a:rPr>
              <a:t>    def </a:t>
            </a:r>
            <a:r>
              <a:rPr lang="en-US" sz="1400" dirty="0">
                <a:solidFill>
                  <a:srgbClr val="0000FF"/>
                </a:solidFill>
                <a:latin typeface="Andale Mono"/>
                <a:cs typeface="Andale Mono"/>
              </a:rPr>
              <a:t>func_wrapper</a:t>
            </a:r>
            <a:r>
              <a:rPr lang="en-US" sz="1400" dirty="0">
                <a:latin typeface="Andale Mono"/>
                <a:cs typeface="Andale Mono"/>
              </a:rPr>
              <a:t>(name):</a:t>
            </a:r>
          </a:p>
          <a:p>
            <a:r>
              <a:rPr lang="mr-IN" sz="1400" dirty="0">
                <a:latin typeface="Andale Mono"/>
                <a:cs typeface="Andale Mono"/>
              </a:rPr>
              <a:t>        return "</a:t>
            </a:r>
            <a:r>
              <a:rPr lang="mr-IN" sz="1400" dirty="0">
                <a:solidFill>
                  <a:srgbClr val="FF0000"/>
                </a:solidFill>
                <a:latin typeface="Andale Mono"/>
                <a:cs typeface="Andale Mono"/>
              </a:rPr>
              <a:t>&lt;p&gt;{0}&lt;p&gt;</a:t>
            </a:r>
            <a:r>
              <a:rPr lang="mr-IN" sz="1400" dirty="0">
                <a:latin typeface="Andale Mono"/>
                <a:cs typeface="Andale Mono"/>
              </a:rPr>
              <a:t>".format(func(name))</a:t>
            </a:r>
          </a:p>
          <a:p>
            <a:r>
              <a:rPr lang="en-US" sz="1400" dirty="0">
                <a:latin typeface="Andale Mono"/>
                <a:cs typeface="Andale Mono"/>
              </a:rPr>
              <a:t>    return func_wrapper</a:t>
            </a:r>
          </a:p>
          <a:p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smtClean="0">
                <a:solidFill>
                  <a:srgbClr val="660066"/>
                </a:solidFill>
                <a:latin typeface="Andale Mono"/>
                <a:cs typeface="Andale Mono"/>
              </a:rPr>
              <a:t>@</a:t>
            </a:r>
            <a:r>
              <a:rPr lang="en-US" sz="1400" dirty="0">
                <a:solidFill>
                  <a:srgbClr val="0000FF"/>
                </a:solidFill>
                <a:latin typeface="Andale Mono"/>
                <a:cs typeface="Andale Mono"/>
              </a:rPr>
              <a:t>add_p</a:t>
            </a:r>
          </a:p>
          <a:p>
            <a:r>
              <a:rPr lang="en-US" sz="1400" dirty="0">
                <a:latin typeface="Andale Mono"/>
                <a:cs typeface="Andale Mono"/>
              </a:rPr>
              <a:t>def </a:t>
            </a:r>
            <a:r>
              <a:rPr lang="en-US" sz="1400" dirty="0">
                <a:solidFill>
                  <a:srgbClr val="0000FF"/>
                </a:solidFill>
                <a:latin typeface="Andale Mono"/>
                <a:cs typeface="Andale Mono"/>
              </a:rPr>
              <a:t>get_greetings</a:t>
            </a:r>
            <a:r>
              <a:rPr lang="en-US" sz="1400" dirty="0">
                <a:latin typeface="Andale Mono"/>
                <a:cs typeface="Andale Mono"/>
              </a:rPr>
              <a:t>(name):</a:t>
            </a:r>
          </a:p>
          <a:p>
            <a:r>
              <a:rPr lang="en-US" sz="1400" dirty="0">
                <a:latin typeface="Andale Mono"/>
                <a:cs typeface="Andale Mono"/>
              </a:rPr>
              <a:t>    result = "</a:t>
            </a:r>
            <a:r>
              <a:rPr lang="en-US" sz="1400" dirty="0">
                <a:solidFill>
                  <a:srgbClr val="FF0000"/>
                </a:solidFill>
                <a:latin typeface="Andale Mono"/>
                <a:cs typeface="Andale Mono"/>
              </a:rPr>
              <a:t>Hello {0}, How are You?</a:t>
            </a:r>
            <a:r>
              <a:rPr lang="en-US" sz="1400" dirty="0">
                <a:latin typeface="Andale Mono"/>
                <a:cs typeface="Andale Mono"/>
              </a:rPr>
              <a:t>".format(name)</a:t>
            </a:r>
          </a:p>
          <a:p>
            <a:r>
              <a:rPr lang="en-US" sz="1400" dirty="0">
                <a:latin typeface="Andale Mono"/>
                <a:cs typeface="Andale Mono"/>
              </a:rPr>
              <a:t>    return result</a:t>
            </a:r>
            <a:endParaRPr lang="en-US" sz="1400" dirty="0" smtClean="0">
              <a:latin typeface="Andale Mono"/>
              <a:cs typeface="Andale Mon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90F8992E-AF27-4379-9561-B34B1F9DB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Декораторы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45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2726</TotalTime>
  <Words>412</Words>
  <Application>Microsoft Macintosh PowerPoint</Application>
  <PresentationFormat>Другой</PresentationFormat>
  <Paragraphs>56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Функции 2</vt:lpstr>
      <vt:lpstr>Анонимные функции</vt:lpstr>
      <vt:lpstr>Анонимные функции</vt:lpstr>
      <vt:lpstr>Рекурсия</vt:lpstr>
      <vt:lpstr>Рекурсия и стэк</vt:lpstr>
      <vt:lpstr>Рекурсия и стэк</vt:lpstr>
      <vt:lpstr>Хвостовая оптимизация Tail Call optimization</vt:lpstr>
      <vt:lpstr>Tail Call optimization &amp; Python</vt:lpstr>
      <vt:lpstr>Декораторы</vt:lpstr>
      <vt:lpstr>Декораторы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 2</dc:title>
  <dc:creator>Matvei Neliubov</dc:creator>
  <cp:lastModifiedBy>Расул</cp:lastModifiedBy>
  <cp:revision>20</cp:revision>
  <dcterms:created xsi:type="dcterms:W3CDTF">2018-08-02T16:34:58Z</dcterms:created>
  <dcterms:modified xsi:type="dcterms:W3CDTF">2018-08-05T17:58:39Z</dcterms:modified>
</cp:coreProperties>
</file>