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1" r:id="rId1"/>
  </p:sldMasterIdLst>
  <p:sldIdLst>
    <p:sldId id="256" r:id="rId2"/>
    <p:sldId id="257" r:id="rId3"/>
    <p:sldId id="269" r:id="rId4"/>
    <p:sldId id="259" r:id="rId5"/>
    <p:sldId id="264" r:id="rId6"/>
    <p:sldId id="265" r:id="rId7"/>
    <p:sldId id="266" r:id="rId8"/>
    <p:sldId id="258" r:id="rId9"/>
    <p:sldId id="260" r:id="rId10"/>
    <p:sldId id="261" r:id="rId11"/>
    <p:sldId id="262" r:id="rId12"/>
    <p:sldId id="267" r:id="rId13"/>
    <p:sldId id="268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5D20-CEF7-43EF-9F4D-DA8A11828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14E62-CE32-49AD-884F-EE1E0279B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9E02E-4D2F-4224-818A-77587B91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1E04F-22AE-4925-BB42-0DE642C4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E841C-F404-4701-9F39-0EC1CAB6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55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D0EAD-4519-4A33-A298-0017AF4D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F920B-A25E-422A-882F-C8FD57885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892E0-F4A2-4D51-B7A2-AF2A33CD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F521A-33E5-4E65-9763-FB3071EF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EECD4-280D-491D-957A-21D2ECAF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0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BBFBA7-EC6D-4C23-949D-BDA5B0C1D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6C704-3C0B-4E56-A813-57F60A23B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F5E43-145E-4789-A3A1-5CC8817B4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EB659-59EF-4F6A-AF65-3C20E2F0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0C53F-EC66-4347-B981-579AF394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3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0065-B79F-4EAE-AA09-8EF17FEF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6816-CE16-486E-B075-CD618E87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A6458-06B7-422D-A434-83517301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73954-91E7-42BD-A85C-70135C7F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70ECF-6F2D-46B9-8923-5D9FF2C4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0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BC43-0653-4BEA-82AD-A50B3A091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9F5A8-504A-4F4A-A7BB-83A365B48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B5082-42A8-45C5-8708-B73EE3A1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933E4-1E0A-4459-886D-8ECD8C82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B0AED-706E-41A2-B662-AD41EDB2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0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6347-D712-4B44-BAB9-B702D3416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E8BAF-A766-4DF6-B85C-C5B0E3E3B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B9077-1200-41F0-BCDB-E9F41BC97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DD32A-4116-4A76-B08D-2191DABF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EBBC9-6540-4F58-B8FB-069BE4B9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82E90-E0B1-4F65-B4B4-0ADD2519E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9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C7C5B-E25E-4AA4-8A3A-A9320EC0C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CD698-E1CD-42BE-BDF0-B87DA25EA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0A9A5-A803-470F-AC73-B126E88C8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984C97-FEF1-478A-ABA4-E47FA9B42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EEEC1-875E-4089-8007-68BD8B388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945664-9821-47DE-B866-161C3130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47C92-E3E3-4295-A248-E7860833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156F30-77E4-4D87-ABCE-FD0A7422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18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DDFC-9C81-47B2-82DB-37A08FC2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0D838-88D9-4AC5-BCA5-6B07116E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C015B-BB41-43C8-AC4D-67D7FA12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240BA-8C87-433C-A711-A742AA4F7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1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3CAB7-282D-470A-8F43-864C12DB0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49062-9864-402E-8F04-2CA71F78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48F77-DDD4-4F15-B4ED-262955EF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2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7FD5-7559-478C-AF7B-335DA9BEE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BF8AA-D0D9-47BC-A99E-E6F24DF6C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C96C2-3A6B-410B-89D9-ED093F838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ABB67-EB78-4370-AA1F-8D416AE5F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1AF05-1FE5-4A34-873D-F2F7EDDD2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F778A-0185-4191-972F-D876D3F7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2559-C101-4BB7-A245-DBBBC38A0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9C540-6A2F-460A-A3DC-338DE6163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2B083-514E-4F2E-B982-4188C40D8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39349-B52A-4E44-92E3-60BC6550D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86865-B230-4B49-B79A-2CF0D565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41141-99E9-4641-8FE3-A52FC8A8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4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9F7293-4EA7-4C6E-9FC2-51DC22A5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63BD1-6DB4-4192-8FAE-9DA62DF2B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BD199-5FB6-4615-9D0E-94BC1A67E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AC8B9-D1CB-4D2F-9B3C-CBA7C09F2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FFF66-092A-4100-9360-C03E95687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cheburashka/super-cool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95F3-4DF2-4AEC-8EC5-6BA86074A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Введение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19C09-DD28-4E77-B2FF-71F03B96E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EPAM, </a:t>
            </a:r>
            <a:r>
              <a:rPr lang="ru-RU" dirty="0"/>
              <a:t>история и особенности </a:t>
            </a:r>
            <a:r>
              <a:rPr lang="en-US" dirty="0"/>
              <a:t>Python</a:t>
            </a:r>
            <a:r>
              <a:rPr lang="ru-RU" dirty="0"/>
              <a:t>, инструменты разработчика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3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4020-2964-4AD5-A561-95454943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Как и в чем писать код?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34996-64FD-4240-8A24-858B6C245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Что нужно</a:t>
            </a:r>
            <a:r>
              <a:rPr lang="en-US" dirty="0"/>
              <a:t> </a:t>
            </a:r>
            <a:r>
              <a:rPr lang="ru-RU" dirty="0"/>
              <a:t>чтобы писать код?</a:t>
            </a:r>
            <a:br>
              <a:rPr lang="ru-RU" dirty="0"/>
            </a:br>
            <a:endParaRPr lang="ru-RU" dirty="0"/>
          </a:p>
          <a:p>
            <a:r>
              <a:rPr lang="ru-RU" dirty="0"/>
              <a:t>Редактирование кода</a:t>
            </a:r>
          </a:p>
          <a:p>
            <a:r>
              <a:rPr lang="ru-RU" dirty="0"/>
              <a:t>Запуск</a:t>
            </a:r>
          </a:p>
          <a:p>
            <a:r>
              <a:rPr lang="ru-RU" dirty="0"/>
              <a:t>Отладка</a:t>
            </a:r>
          </a:p>
          <a:p>
            <a:r>
              <a:rPr lang="ru-RU" dirty="0"/>
              <a:t>Упорядочивание и хранение множества файлов\директорий, поиск по ним</a:t>
            </a:r>
          </a:p>
          <a:p>
            <a:r>
              <a:rPr lang="ru-RU" dirty="0"/>
              <a:t>Работа с системами контроля версий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1152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3095-600B-4864-ADFB-0BB91243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Как и где писать код?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F0098-6635-482D-ABEC-9CCBF3937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Это выбор каждого!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Просто редактор + один или несколько терминалов</a:t>
            </a:r>
          </a:p>
          <a:p>
            <a:pPr marL="457200" lvl="1" indent="0">
              <a:buNone/>
            </a:pPr>
            <a:r>
              <a:rPr lang="ru-RU" dirty="0"/>
              <a:t>- Удобнее редактировать/писать/читать код</a:t>
            </a:r>
            <a:br>
              <a:rPr lang="ru-RU" dirty="0"/>
            </a:br>
            <a:r>
              <a:rPr lang="ru-RU" dirty="0"/>
              <a:t>- Больше свободы, меньше «хлама»</a:t>
            </a:r>
          </a:p>
          <a:p>
            <a:r>
              <a:rPr lang="ru-RU" dirty="0"/>
              <a:t>Интегрированная среда разработки</a:t>
            </a:r>
          </a:p>
          <a:p>
            <a:pPr marL="457200" lvl="1" indent="0">
              <a:buNone/>
            </a:pPr>
            <a:r>
              <a:rPr lang="ru-RU" dirty="0"/>
              <a:t>- Все сразу под рукой</a:t>
            </a:r>
            <a:br>
              <a:rPr lang="ru-RU" dirty="0"/>
            </a:br>
            <a:r>
              <a:rPr lang="ru-RU" dirty="0"/>
              <a:t>- Множество фич (подсказка сигнатур, автопереименование и прочее)</a:t>
            </a:r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Также возможны – </a:t>
            </a:r>
            <a:r>
              <a:rPr lang="en-US" dirty="0"/>
              <a:t>GUI</a:t>
            </a:r>
            <a:r>
              <a:rPr lang="ru-RU" dirty="0"/>
              <a:t> для работы с системами контроля версий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24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DB02-A113-4368-AE4B-889D0E0F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С чем есть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2E0C6-C01C-435E-89F0-41902975C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Репозиторий – множество папок и файлов, имеющее имя, чья история изменений фиксируется, ветвится, синхронизируется между разными участниками</a:t>
            </a:r>
          </a:p>
          <a:p>
            <a:endParaRPr lang="ru-RU" dirty="0"/>
          </a:p>
          <a:p>
            <a:r>
              <a:rPr lang="ru-RU" dirty="0"/>
              <a:t>Бесплатные сервисы</a:t>
            </a:r>
            <a:r>
              <a:rPr lang="en-US" dirty="0"/>
              <a:t> </a:t>
            </a:r>
            <a:r>
              <a:rPr lang="ru-RU" dirty="0"/>
              <a:t>для хранения и передачи кода -  </a:t>
            </a:r>
            <a:r>
              <a:rPr lang="en-US" dirty="0"/>
              <a:t>Gitlab</a:t>
            </a:r>
            <a:r>
              <a:rPr lang="ru-RU" dirty="0"/>
              <a:t>, </a:t>
            </a:r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BitBucket</a:t>
            </a:r>
            <a:endParaRPr lang="en-US" dirty="0"/>
          </a:p>
          <a:p>
            <a:endParaRPr lang="ru-RU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DA8C58-B0E1-4C1C-A4F7-3624D9490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970" y="4338320"/>
            <a:ext cx="2297430" cy="2297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E361F0-8871-4ABF-BBFC-1B7BA1076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440" y="4481195"/>
            <a:ext cx="2011680" cy="2011680"/>
          </a:xfrm>
          <a:prstGeom prst="rect">
            <a:avLst/>
          </a:prstGeom>
        </p:spPr>
      </p:pic>
      <p:sp>
        <p:nvSpPr>
          <p:cNvPr id="9" name="AutoShape 4" descr="https://hdwallsbox.com/wallpapers/l/1920x1200/73/bitbucket-1920x1200-72561.jpg">
            <a:extLst>
              <a:ext uri="{FF2B5EF4-FFF2-40B4-BE49-F238E27FC236}">
                <a16:creationId xmlns:a16="http://schemas.microsoft.com/office/drawing/2014/main" id="{99A01492-81A8-4BD4-B684-E60A79FD91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37840" cy="303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295016-EC9D-42DA-B754-2EB7BF552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589" y="4607314"/>
            <a:ext cx="3572643" cy="188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77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D048-45B6-4B54-8F3E-432DC0ED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С чем есть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CD653-09A3-4525-B998-F59F9C8E2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000" dirty="0"/>
              <a:t>В терминале:</a:t>
            </a:r>
            <a:br>
              <a:rPr lang="ru-RU" sz="3000" dirty="0"/>
            </a:br>
            <a:r>
              <a:rPr lang="en-US" sz="3000" dirty="0"/>
              <a:t> </a:t>
            </a:r>
            <a:br>
              <a:rPr lang="ru-RU" sz="3000" dirty="0"/>
            </a:br>
            <a:r>
              <a:rPr lang="en-US" sz="3000" i="1" dirty="0"/>
              <a:t>git clone  </a:t>
            </a:r>
            <a:r>
              <a:rPr lang="en-US" sz="3000" i="1" dirty="0">
                <a:hlinkClick r:id="rId2"/>
              </a:rPr>
              <a:t>https://gitlab.com/cheburashka/super-cool.git</a:t>
            </a:r>
            <a:r>
              <a:rPr lang="en-US" sz="3000" dirty="0"/>
              <a:t> </a:t>
            </a:r>
            <a:br>
              <a:rPr lang="ru-RU" dirty="0"/>
            </a:br>
            <a:r>
              <a:rPr lang="en-US" dirty="0"/>
              <a:t>- </a:t>
            </a:r>
            <a:r>
              <a:rPr lang="ru-RU" dirty="0"/>
              <a:t>клонирует репозиторий к вам</a:t>
            </a:r>
            <a:br>
              <a:rPr lang="ru-RU" dirty="0"/>
            </a:br>
            <a:br>
              <a:rPr lang="ru-RU" dirty="0"/>
            </a:br>
            <a:r>
              <a:rPr lang="en-US" sz="3000" i="1" dirty="0"/>
              <a:t>git add my_code.py (</a:t>
            </a:r>
            <a:r>
              <a:rPr lang="ru-RU" sz="3000" i="1" dirty="0"/>
              <a:t>а лучше </a:t>
            </a:r>
            <a:r>
              <a:rPr lang="en-US" sz="3000" i="1" dirty="0"/>
              <a:t>git add –</a:t>
            </a:r>
            <a:r>
              <a:rPr lang="en-US" sz="3000" i="1" dirty="0" err="1"/>
              <a:t>i</a:t>
            </a:r>
            <a:r>
              <a:rPr lang="en-US" sz="3000" i="1" dirty="0"/>
              <a:t>)</a:t>
            </a:r>
            <a:br>
              <a:rPr lang="ru-RU" i="1" dirty="0"/>
            </a:br>
            <a:r>
              <a:rPr lang="ru-RU" dirty="0"/>
              <a:t>- индексирует то, что вы хотите внести в качестве изменений</a:t>
            </a:r>
            <a:br>
              <a:rPr lang="ru-RU" i="1" dirty="0"/>
            </a:br>
            <a:br>
              <a:rPr lang="ru-RU" i="1" dirty="0"/>
            </a:br>
            <a:r>
              <a:rPr lang="en-US" sz="3000" i="1" dirty="0"/>
              <a:t>git commit –m “describe what the changes are about in this message”</a:t>
            </a:r>
            <a:br>
              <a:rPr lang="en-US" i="1" dirty="0"/>
            </a:br>
            <a:r>
              <a:rPr lang="en-US" dirty="0"/>
              <a:t>- </a:t>
            </a:r>
            <a:r>
              <a:rPr lang="ru-RU" dirty="0"/>
              <a:t>собственно фиксирует изменения, сопровождая пояснением, и порождает новую точку в развитии кода</a:t>
            </a:r>
            <a:br>
              <a:rPr lang="ru-RU" i="1" dirty="0"/>
            </a:br>
            <a:br>
              <a:rPr lang="ru-RU" i="1" dirty="0"/>
            </a:br>
            <a:r>
              <a:rPr lang="en-US" sz="3000" i="1" dirty="0"/>
              <a:t>git push  </a:t>
            </a:r>
            <a:br>
              <a:rPr lang="ru-RU" i="1" dirty="0"/>
            </a:br>
            <a:r>
              <a:rPr lang="en-US" dirty="0"/>
              <a:t>-</a:t>
            </a:r>
            <a:r>
              <a:rPr lang="ru-RU" dirty="0"/>
              <a:t> вуаля, ваши изменения синхронизируются </a:t>
            </a:r>
            <a:br>
              <a:rPr lang="ru-RU" i="1" dirty="0"/>
            </a:br>
            <a:br>
              <a:rPr lang="ru-RU" i="1" dirty="0"/>
            </a:br>
            <a:r>
              <a:rPr lang="en-US" sz="3000" i="1" dirty="0"/>
              <a:t>git pull</a:t>
            </a:r>
            <a:br>
              <a:rPr lang="en-US" i="1" dirty="0"/>
            </a:br>
            <a:r>
              <a:rPr lang="en-US" dirty="0"/>
              <a:t>- </a:t>
            </a:r>
            <a:r>
              <a:rPr lang="ru-RU" dirty="0"/>
              <a:t>мы делаем </a:t>
            </a:r>
            <a:r>
              <a:rPr lang="en-US" dirty="0"/>
              <a:t>clone</a:t>
            </a:r>
            <a:r>
              <a:rPr lang="ru-RU" dirty="0"/>
              <a:t> или </a:t>
            </a:r>
            <a:r>
              <a:rPr lang="en-US" dirty="0"/>
              <a:t>pull</a:t>
            </a:r>
            <a:r>
              <a:rPr lang="ru-RU" dirty="0"/>
              <a:t> вашего репозитория и радуемся</a:t>
            </a:r>
          </a:p>
        </p:txBody>
      </p:sp>
    </p:spTree>
    <p:extLst>
      <p:ext uri="{BB962C8B-B14F-4D97-AF65-F5344CB8AC3E}">
        <p14:creationId xmlns:p14="http://schemas.microsoft.com/office/powerpoint/2010/main" val="2036043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D277-C382-4069-B473-122705BE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Домашнее задание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24216-705D-48B5-814A-BDE6C8C2D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Поставить </a:t>
            </a:r>
            <a:r>
              <a:rPr lang="en-US" dirty="0"/>
              <a:t>Python 3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https://www.python.org/downloads/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dirty="0"/>
              <a:t>Выбрать редактор</a:t>
            </a:r>
            <a:r>
              <a:rPr lang="en-US" dirty="0"/>
              <a:t>/IDE</a:t>
            </a:r>
            <a:r>
              <a:rPr lang="ru-RU" dirty="0"/>
              <a:t> и установить (</a:t>
            </a:r>
            <a:r>
              <a:rPr lang="en-US" dirty="0"/>
              <a:t>PyCharm, Sublime</a:t>
            </a:r>
            <a:r>
              <a:rPr lang="ru-RU" dirty="0"/>
              <a:t> </a:t>
            </a:r>
            <a:r>
              <a:rPr lang="en-US" dirty="0"/>
              <a:t>Text, Atom, Notepad++ - </a:t>
            </a:r>
            <a:r>
              <a:rPr lang="ru-RU" dirty="0"/>
              <a:t>что хотите)</a:t>
            </a:r>
          </a:p>
          <a:p>
            <a:endParaRPr lang="ru-RU" dirty="0"/>
          </a:p>
          <a:p>
            <a:r>
              <a:rPr lang="ru-RU" dirty="0"/>
              <a:t>Поставить себе </a:t>
            </a:r>
            <a:r>
              <a:rPr lang="en-US" dirty="0"/>
              <a:t>git (https://git-scm.com/downloads)</a:t>
            </a:r>
            <a:endParaRPr lang="ru-RU" dirty="0"/>
          </a:p>
          <a:p>
            <a:endParaRPr lang="ru-RU" dirty="0"/>
          </a:p>
          <a:p>
            <a:r>
              <a:rPr lang="ru-RU" dirty="0"/>
              <a:t>Создать открытый для всех репозиторий (если у вас такой уже есть – замечательно</a:t>
            </a:r>
            <a:r>
              <a:rPr lang="en-US" dirty="0"/>
              <a:t> 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6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59F434-6DBA-4CAC-925E-10D9A775E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80" y="0"/>
            <a:ext cx="5033641" cy="26300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47ED24-309F-4F1A-964D-45A3823D37C8}"/>
              </a:ext>
            </a:extLst>
          </p:cNvPr>
          <p:cNvSpPr txBox="1"/>
          <p:nvPr/>
        </p:nvSpPr>
        <p:spPr>
          <a:xfrm>
            <a:off x="876693" y="2027320"/>
            <a:ext cx="103412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/>
              <a:t>Компания основана в 1993 году</a:t>
            </a:r>
          </a:p>
          <a:p>
            <a:endParaRPr lang="ru-RU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/>
              <a:t>Программные решения для клиентов по всему миру в самых разных областях (от медиа до биотехнологий)</a:t>
            </a:r>
          </a:p>
          <a:p>
            <a:endParaRPr lang="ru-RU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/>
              <a:t>25+ стран, больше 25 тысяч сотрудников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790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8320D-EC6D-4F09-AEA3-3A9E18F32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396" y="1492725"/>
            <a:ext cx="10515600" cy="4775995"/>
          </a:xfrm>
        </p:spPr>
        <p:txBody>
          <a:bodyPr numCol="2"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Введение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Типы и структуры данных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Функции – 1 (определение, области видимости, </a:t>
            </a:r>
            <a:r>
              <a:rPr lang="en-US" dirty="0" err="1"/>
              <a:t>args</a:t>
            </a:r>
            <a:r>
              <a:rPr lang="en-US" dirty="0"/>
              <a:t>, </a:t>
            </a:r>
            <a:r>
              <a:rPr lang="en-US" dirty="0" err="1"/>
              <a:t>kwargs</a:t>
            </a:r>
            <a:r>
              <a:rPr lang="ru-RU" dirty="0"/>
              <a:t>…</a:t>
            </a:r>
            <a:r>
              <a:rPr lang="en-US" dirty="0"/>
              <a:t>)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Итераторы, генераторы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Функции – 2 (рекурсия, </a:t>
            </a:r>
            <a:r>
              <a:rPr lang="en-US" dirty="0"/>
              <a:t>lambda, </a:t>
            </a:r>
            <a:r>
              <a:rPr lang="ru-RU" dirty="0"/>
              <a:t>декораторы)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Функциональное программирование </a:t>
            </a:r>
            <a:br>
              <a:rPr lang="en-US" dirty="0"/>
            </a:br>
            <a:r>
              <a:rPr lang="ru-RU" dirty="0"/>
              <a:t>(парадигма </a:t>
            </a:r>
            <a:r>
              <a:rPr lang="en-US" dirty="0"/>
              <a:t>f-</a:t>
            </a:r>
            <a:r>
              <a:rPr lang="ru-RU" dirty="0"/>
              <a:t>программирования, </a:t>
            </a:r>
            <a:r>
              <a:rPr lang="en-US" dirty="0"/>
              <a:t>filter, map, reduce, </a:t>
            </a:r>
            <a:r>
              <a:rPr lang="en-US" dirty="0" err="1"/>
              <a:t>functools</a:t>
            </a:r>
            <a:r>
              <a:rPr lang="en-US" dirty="0"/>
              <a:t>)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Классы и ООП</a:t>
            </a:r>
            <a:r>
              <a:rPr lang="en-US" dirty="0"/>
              <a:t> (</a:t>
            </a:r>
            <a:r>
              <a:rPr lang="ru-RU" dirty="0"/>
              <a:t>классы, наследование, </a:t>
            </a:r>
            <a:r>
              <a:rPr lang="en-US" dirty="0"/>
              <a:t>MRO,</a:t>
            </a:r>
            <a:r>
              <a:rPr lang="ru-RU" dirty="0"/>
              <a:t> __</a:t>
            </a:r>
            <a:r>
              <a:rPr lang="en-US" dirty="0" err="1"/>
              <a:t>dict</a:t>
            </a:r>
            <a:r>
              <a:rPr lang="en-US" dirty="0"/>
              <a:t>__,</a:t>
            </a:r>
            <a:r>
              <a:rPr lang="ru-RU" dirty="0"/>
              <a:t> __</a:t>
            </a:r>
            <a:r>
              <a:rPr lang="en-US" dirty="0"/>
              <a:t>slots__)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Классы и ООП – 2 (декскрипторы, метаклассы, абстрактные классы, </a:t>
            </a:r>
            <a:r>
              <a:rPr lang="en-US" dirty="0" err="1"/>
              <a:t>classmethod</a:t>
            </a:r>
            <a:r>
              <a:rPr lang="en-US" dirty="0"/>
              <a:t>, </a:t>
            </a:r>
            <a:r>
              <a:rPr lang="en-US" dirty="0" err="1"/>
              <a:t>staticmethod</a:t>
            </a:r>
            <a:r>
              <a:rPr lang="en-US" dirty="0"/>
              <a:t>)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Исключения и контекст</a:t>
            </a:r>
            <a:r>
              <a:rPr lang="en-US" dirty="0"/>
              <a:t>-</a:t>
            </a:r>
            <a:r>
              <a:rPr lang="ru-RU" dirty="0"/>
              <a:t>менеджеры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Потоки (</a:t>
            </a:r>
            <a:r>
              <a:rPr lang="en-US" dirty="0"/>
              <a:t>GIL,</a:t>
            </a:r>
            <a:r>
              <a:rPr lang="ru-RU" dirty="0"/>
              <a:t> потоки и процессы)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Сокеты (сокеты, </a:t>
            </a:r>
            <a:r>
              <a:rPr lang="en-US" dirty="0"/>
              <a:t>UPD, TCP)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Анализ текстов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Анализ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DB (библиотеки и фреймворки для работы с базами данных)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Python &amp; WEB – 1 (фреймворки для </a:t>
            </a:r>
            <a:r>
              <a:rPr lang="en-US" dirty="0"/>
              <a:t>web</a:t>
            </a:r>
            <a:r>
              <a:rPr lang="ru-RU" dirty="0"/>
              <a:t>-разработки (</a:t>
            </a:r>
            <a:r>
              <a:rPr lang="en-US" dirty="0"/>
              <a:t>Flask, Django</a:t>
            </a:r>
            <a:r>
              <a:rPr lang="ru-RU" dirty="0"/>
              <a:t>, </a:t>
            </a:r>
            <a:r>
              <a:rPr lang="en-US" dirty="0"/>
              <a:t>Bottle</a:t>
            </a:r>
            <a:r>
              <a:rPr lang="ru-RU" dirty="0"/>
              <a:t>)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Python &amp; WEB – 2 (приложение на </a:t>
            </a:r>
            <a:r>
              <a:rPr lang="en-US" dirty="0"/>
              <a:t>Flask</a:t>
            </a:r>
            <a:r>
              <a:rPr lang="ru-RU" dirty="0"/>
              <a:t>)</a:t>
            </a:r>
            <a:r>
              <a:rPr lang="en-US" dirty="0"/>
              <a:t>)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Тестирование и покрытие</a:t>
            </a:r>
            <a:r>
              <a:rPr lang="en-US" dirty="0"/>
              <a:t> (</a:t>
            </a:r>
            <a:r>
              <a:rPr lang="en-US" dirty="0" err="1"/>
              <a:t>Unittest</a:t>
            </a:r>
            <a:r>
              <a:rPr lang="en-US" dirty="0"/>
              <a:t>, </a:t>
            </a:r>
            <a:r>
              <a:rPr lang="en-US" dirty="0" err="1"/>
              <a:t>Pytest</a:t>
            </a:r>
            <a:r>
              <a:rPr lang="en-US" dirty="0"/>
              <a:t>, Coverage, Mocks, Selenium)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Экзамен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97D6671-FBA7-4B2A-AF2B-65CD6F4C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396" y="167162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Содержание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1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8B2D-8045-40F8-851C-DD08680F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Гвидо ван Россум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53B10D-D7C8-44E9-9DD0-21EA32555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348107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ECE6C6-6CE4-429C-8DD6-2EC897731055}"/>
              </a:ext>
            </a:extLst>
          </p:cNvPr>
          <p:cNvSpPr txBox="1"/>
          <p:nvPr/>
        </p:nvSpPr>
        <p:spPr>
          <a:xfrm>
            <a:off x="4769963" y="1825625"/>
            <a:ext cx="6070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Создатель (1991 г.) и пожизненный великодушный диктатор до 2018 года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7314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0969-F8D9-4744-AFCA-567A5F4C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Интерпретируемый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7FB3E7-2D13-4D28-B388-BB1067750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1" y="1898173"/>
            <a:ext cx="4960121" cy="11522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A01A8F-0EDF-46F7-A25E-A34AE474E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835" y="3562026"/>
            <a:ext cx="7458075" cy="12668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7F2247-B6D3-4FB4-B821-7AF3CA945B4C}"/>
              </a:ext>
            </a:extLst>
          </p:cNvPr>
          <p:cNvCxnSpPr/>
          <p:nvPr/>
        </p:nvCxnSpPr>
        <p:spPr>
          <a:xfrm>
            <a:off x="4600281" y="2998420"/>
            <a:ext cx="518474" cy="518893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482A4F-1692-460B-83A0-CF2C2505795F}"/>
              </a:ext>
            </a:extLst>
          </p:cNvPr>
          <p:cNvSpPr txBox="1"/>
          <p:nvPr/>
        </p:nvSpPr>
        <p:spPr>
          <a:xfrm>
            <a:off x="5656082" y="1513452"/>
            <a:ext cx="18099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Код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E968B0-2CED-430B-A126-834768744206}"/>
              </a:ext>
            </a:extLst>
          </p:cNvPr>
          <p:cNvSpPr txBox="1"/>
          <p:nvPr/>
        </p:nvSpPr>
        <p:spPr>
          <a:xfrm>
            <a:off x="8671436" y="2792585"/>
            <a:ext cx="2554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Байт-код</a:t>
            </a:r>
          </a:p>
        </p:txBody>
      </p:sp>
    </p:spTree>
    <p:extLst>
      <p:ext uri="{BB962C8B-B14F-4D97-AF65-F5344CB8AC3E}">
        <p14:creationId xmlns:p14="http://schemas.microsoft.com/office/powerpoint/2010/main" val="67715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A566-CB41-4EE8-A538-6791B4DC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Динамический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ADFDDC-FEBA-4939-A226-9C054E206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1790700"/>
            <a:ext cx="103917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63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DC45-039F-4AE4-B47F-27564EC6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С интроспекцией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6A75B5-3296-4697-83E7-B075844DE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169" y="1888807"/>
            <a:ext cx="9123225" cy="34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54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1985-1F4C-4014-B789-3BD2592A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А также: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D949B-7546-44C9-8413-F0102218A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Множество реализаций (</a:t>
            </a:r>
            <a:r>
              <a:rPr lang="en-US" b="1" u="sng" dirty="0" err="1"/>
              <a:t>CPython</a:t>
            </a:r>
            <a:r>
              <a:rPr lang="en-US" dirty="0"/>
              <a:t>, </a:t>
            </a:r>
            <a:r>
              <a:rPr lang="en-US" dirty="0" err="1"/>
              <a:t>Jython</a:t>
            </a:r>
            <a:r>
              <a:rPr lang="en-US" dirty="0"/>
              <a:t>, </a:t>
            </a:r>
            <a:r>
              <a:rPr lang="en-US" dirty="0" err="1"/>
              <a:t>PyPy</a:t>
            </a:r>
            <a:r>
              <a:rPr lang="ru-RU" dirty="0"/>
              <a:t>)</a:t>
            </a:r>
          </a:p>
          <a:p>
            <a:r>
              <a:rPr lang="ru-RU" dirty="0"/>
              <a:t>Поддерживает много парадигм (ООП и не только)</a:t>
            </a:r>
            <a:endParaRPr lang="en-US" dirty="0"/>
          </a:p>
          <a:p>
            <a:r>
              <a:rPr lang="ru-RU" dirty="0"/>
              <a:t>Лаконичный синтаксис</a:t>
            </a:r>
            <a:endParaRPr lang="en-US" dirty="0"/>
          </a:p>
          <a:p>
            <a:r>
              <a:rPr lang="ru-RU" dirty="0"/>
              <a:t>Широкое поле применения (разработка, анализ данных, </a:t>
            </a:r>
            <a:r>
              <a:rPr lang="en-US" dirty="0"/>
              <a:t>dev</a:t>
            </a:r>
            <a:r>
              <a:rPr lang="ru-RU" dirty="0"/>
              <a:t>-</a:t>
            </a:r>
            <a:r>
              <a:rPr lang="en-US" dirty="0"/>
              <a:t>ops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854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6A87-56C8-49CF-AAA0-D5F57521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Python 2 vs. Python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AFA3E-EDC9-4F19-9D5C-049A5DDFE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Python 3 </a:t>
            </a:r>
            <a:r>
              <a:rPr lang="ru-RU" dirty="0"/>
              <a:t>появился в 2008 году</a:t>
            </a:r>
          </a:p>
          <a:p>
            <a:r>
              <a:rPr lang="en-US" dirty="0"/>
              <a:t>Python 2 – </a:t>
            </a:r>
            <a:r>
              <a:rPr lang="ru-RU" dirty="0"/>
              <a:t>поддерживается, </a:t>
            </a:r>
            <a:r>
              <a:rPr lang="en-US" dirty="0"/>
              <a:t>Python 3 – </a:t>
            </a:r>
            <a:r>
              <a:rPr lang="ru-RU" dirty="0"/>
              <a:t>развивается.</a:t>
            </a:r>
          </a:p>
          <a:p>
            <a:r>
              <a:rPr lang="ru-RU" dirty="0"/>
              <a:t>Имеют важные отличия:</a:t>
            </a:r>
            <a:br>
              <a:rPr lang="ru-RU" dirty="0"/>
            </a:br>
            <a:r>
              <a:rPr lang="ru-RU" dirty="0"/>
              <a:t> - работа со строками</a:t>
            </a:r>
            <a:br>
              <a:rPr lang="ru-RU" dirty="0"/>
            </a:br>
            <a:r>
              <a:rPr lang="ru-RU" dirty="0"/>
              <a:t> - иерархия классов</a:t>
            </a:r>
            <a:br>
              <a:rPr lang="ru-RU" dirty="0"/>
            </a:br>
            <a:r>
              <a:rPr lang="ru-RU" dirty="0"/>
              <a:t> - разная реализация многих стандартных методов и др.</a:t>
            </a:r>
          </a:p>
          <a:p>
            <a:endParaRPr lang="ru-RU" dirty="0"/>
          </a:p>
          <a:p>
            <a:r>
              <a:rPr lang="ru-RU" dirty="0"/>
              <a:t>Будтье внимательны при чтении документации – это про второй или третий питон??!!</a:t>
            </a:r>
          </a:p>
          <a:p>
            <a:endParaRPr lang="ru-RU" dirty="0"/>
          </a:p>
          <a:p>
            <a:r>
              <a:rPr lang="ru-RU" dirty="0"/>
              <a:t>Мы будем говорить о </a:t>
            </a:r>
            <a:r>
              <a:rPr lang="en-US" dirty="0"/>
              <a:t>Python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0645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</TotalTime>
  <Words>307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Введение</vt:lpstr>
      <vt:lpstr>PowerPoint Presentation</vt:lpstr>
      <vt:lpstr>Содержание</vt:lpstr>
      <vt:lpstr>Гвидо ван Россум</vt:lpstr>
      <vt:lpstr>Интерпретируемый</vt:lpstr>
      <vt:lpstr>Динамический</vt:lpstr>
      <vt:lpstr>С интроспекцией</vt:lpstr>
      <vt:lpstr>А также:</vt:lpstr>
      <vt:lpstr>Python 2 vs. Python 3</vt:lpstr>
      <vt:lpstr>Как и в чем писать код?</vt:lpstr>
      <vt:lpstr>Как и где писать код?</vt:lpstr>
      <vt:lpstr>С чем есть git?</vt:lpstr>
      <vt:lpstr>С чем есть git?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</dc:title>
  <dc:creator>Matvei Neliubov</dc:creator>
  <cp:lastModifiedBy>Matvei Neliubov</cp:lastModifiedBy>
  <cp:revision>30</cp:revision>
  <dcterms:created xsi:type="dcterms:W3CDTF">2018-07-19T15:36:24Z</dcterms:created>
  <dcterms:modified xsi:type="dcterms:W3CDTF">2018-07-23T09:37:05Z</dcterms:modified>
</cp:coreProperties>
</file>