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ei Krotov" userId="S::sergei_krotov@epam.com::2f5ddb42-b5b9-49c2-9307-ce0d0c020da3" providerId="AD" clId="Web-{9FD0492D-AB8D-4728-96C8-F6B40C38C9B7}"/>
    <pc:docChg chg="modSld">
      <pc:chgData name="Sergei Krotov" userId="S::sergei_krotov@epam.com::2f5ddb42-b5b9-49c2-9307-ce0d0c020da3" providerId="AD" clId="Web-{9FD0492D-AB8D-4728-96C8-F6B40C38C9B7}" dt="2018-07-30T18:42:27.367" v="0"/>
      <pc:docMkLst>
        <pc:docMk/>
      </pc:docMkLst>
      <pc:sldChg chg="delSp">
        <pc:chgData name="Sergei Krotov" userId="S::sergei_krotov@epam.com::2f5ddb42-b5b9-49c2-9307-ce0d0c020da3" providerId="AD" clId="Web-{9FD0492D-AB8D-4728-96C8-F6B40C38C9B7}" dt="2018-07-30T18:42:27.367" v="0"/>
        <pc:sldMkLst>
          <pc:docMk/>
          <pc:sldMk cId="3632127648" sldId="261"/>
        </pc:sldMkLst>
        <pc:spChg chg="del">
          <ac:chgData name="Sergei Krotov" userId="S::sergei_krotov@epam.com::2f5ddb42-b5b9-49c2-9307-ce0d0c020da3" providerId="AD" clId="Web-{9FD0492D-AB8D-4728-96C8-F6B40C38C9B7}" dt="2018-07-30T18:42:27.367" v="0"/>
          <ac:spMkLst>
            <pc:docMk/>
            <pc:sldMk cId="3632127648" sldId="261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835B-4A6F-44EC-BB1F-F0D2851E774F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880F-03EC-4F87-9B2C-212B474E1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5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835B-4A6F-44EC-BB1F-F0D2851E774F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880F-03EC-4F87-9B2C-212B474E1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8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835B-4A6F-44EC-BB1F-F0D2851E774F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880F-03EC-4F87-9B2C-212B474E1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7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835B-4A6F-44EC-BB1F-F0D2851E774F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880F-03EC-4F87-9B2C-212B474E1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5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835B-4A6F-44EC-BB1F-F0D2851E774F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880F-03EC-4F87-9B2C-212B474E1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1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835B-4A6F-44EC-BB1F-F0D2851E774F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880F-03EC-4F87-9B2C-212B474E1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7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835B-4A6F-44EC-BB1F-F0D2851E774F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880F-03EC-4F87-9B2C-212B474E1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9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835B-4A6F-44EC-BB1F-F0D2851E774F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880F-03EC-4F87-9B2C-212B474E1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3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835B-4A6F-44EC-BB1F-F0D2851E774F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880F-03EC-4F87-9B2C-212B474E1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8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835B-4A6F-44EC-BB1F-F0D2851E774F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880F-03EC-4F87-9B2C-212B474E1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3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835B-4A6F-44EC-BB1F-F0D2851E774F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E880F-03EC-4F87-9B2C-212B474E1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4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9835B-4A6F-44EC-BB1F-F0D2851E774F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E880F-03EC-4F87-9B2C-212B474E1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0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496" y="503154"/>
            <a:ext cx="2195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Что такое итератор?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20800" y="1328615"/>
            <a:ext cx="10292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Формальное определение:</a:t>
            </a:r>
          </a:p>
          <a:p>
            <a:r>
              <a:rPr lang="ru-RU" dirty="0"/>
              <a:t>Итератор – паттерн проектирования, который даёт возможность получить последовательный доступ к объектам коллекции, не раскрывая внутреннего представления коллекции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870529" y="2774482"/>
            <a:ext cx="2203942" cy="398584"/>
            <a:chOff x="1043353" y="2661137"/>
            <a:chExt cx="2203942" cy="398584"/>
          </a:xfrm>
        </p:grpSpPr>
        <p:sp>
          <p:nvSpPr>
            <p:cNvPr id="6" name="Oval 5"/>
            <p:cNvSpPr/>
            <p:nvPr/>
          </p:nvSpPr>
          <p:spPr>
            <a:xfrm>
              <a:off x="1043353" y="2661137"/>
              <a:ext cx="398584" cy="398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645139" y="2661137"/>
              <a:ext cx="398584" cy="398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246925" y="2661137"/>
              <a:ext cx="398584" cy="398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848711" y="2661137"/>
              <a:ext cx="398584" cy="398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6" idx="6"/>
              <a:endCxn id="7" idx="2"/>
            </p:cNvCxnSpPr>
            <p:nvPr/>
          </p:nvCxnSpPr>
          <p:spPr>
            <a:xfrm>
              <a:off x="1441937" y="2860429"/>
              <a:ext cx="2032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6"/>
              <a:endCxn id="8" idx="2"/>
            </p:cNvCxnSpPr>
            <p:nvPr/>
          </p:nvCxnSpPr>
          <p:spPr>
            <a:xfrm>
              <a:off x="2043723" y="2860429"/>
              <a:ext cx="2032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6"/>
              <a:endCxn id="9" idx="2"/>
            </p:cNvCxnSpPr>
            <p:nvPr/>
          </p:nvCxnSpPr>
          <p:spPr>
            <a:xfrm>
              <a:off x="2645509" y="2860429"/>
              <a:ext cx="2032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048003" y="4054349"/>
            <a:ext cx="2700215" cy="1953844"/>
            <a:chOff x="3660384" y="3622430"/>
            <a:chExt cx="2700215" cy="1953844"/>
          </a:xfrm>
        </p:grpSpPr>
        <p:sp>
          <p:nvSpPr>
            <p:cNvPr id="24" name="Oval 23"/>
            <p:cNvSpPr/>
            <p:nvPr/>
          </p:nvSpPr>
          <p:spPr>
            <a:xfrm>
              <a:off x="3660384" y="4216399"/>
              <a:ext cx="398584" cy="398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5414938" y="4216399"/>
              <a:ext cx="398584" cy="398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5962015" y="4990122"/>
              <a:ext cx="398584" cy="398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4867861" y="5177690"/>
              <a:ext cx="398584" cy="398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4758446" y="3622430"/>
              <a:ext cx="398584" cy="398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4121492" y="5099538"/>
              <a:ext cx="398584" cy="398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Connector 32"/>
            <p:cNvCxnSpPr>
              <a:stCxn id="24" idx="7"/>
              <a:endCxn id="28" idx="2"/>
            </p:cNvCxnSpPr>
            <p:nvPr/>
          </p:nvCxnSpPr>
          <p:spPr>
            <a:xfrm flipV="1">
              <a:off x="4000597" y="3821722"/>
              <a:ext cx="757849" cy="45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8" idx="5"/>
              <a:endCxn id="25" idx="1"/>
            </p:cNvCxnSpPr>
            <p:nvPr/>
          </p:nvCxnSpPr>
          <p:spPr>
            <a:xfrm>
              <a:off x="5098659" y="3962643"/>
              <a:ext cx="374650" cy="312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4" idx="5"/>
              <a:endCxn id="29" idx="1"/>
            </p:cNvCxnSpPr>
            <p:nvPr/>
          </p:nvCxnSpPr>
          <p:spPr>
            <a:xfrm>
              <a:off x="4000597" y="4556612"/>
              <a:ext cx="179266" cy="6012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9" idx="0"/>
              <a:endCxn id="28" idx="4"/>
            </p:cNvCxnSpPr>
            <p:nvPr/>
          </p:nvCxnSpPr>
          <p:spPr>
            <a:xfrm flipV="1">
              <a:off x="4320784" y="4021014"/>
              <a:ext cx="636954" cy="1078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9" idx="6"/>
              <a:endCxn id="25" idx="3"/>
            </p:cNvCxnSpPr>
            <p:nvPr/>
          </p:nvCxnSpPr>
          <p:spPr>
            <a:xfrm flipV="1">
              <a:off x="4520076" y="4556612"/>
              <a:ext cx="953233" cy="742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5" idx="5"/>
              <a:endCxn id="26" idx="1"/>
            </p:cNvCxnSpPr>
            <p:nvPr/>
          </p:nvCxnSpPr>
          <p:spPr>
            <a:xfrm>
              <a:off x="5755151" y="4556612"/>
              <a:ext cx="265235" cy="4918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5" idx="4"/>
              <a:endCxn id="27" idx="7"/>
            </p:cNvCxnSpPr>
            <p:nvPr/>
          </p:nvCxnSpPr>
          <p:spPr>
            <a:xfrm flipH="1">
              <a:off x="5208074" y="4614983"/>
              <a:ext cx="406156" cy="621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7" idx="6"/>
              <a:endCxn id="26" idx="2"/>
            </p:cNvCxnSpPr>
            <p:nvPr/>
          </p:nvCxnSpPr>
          <p:spPr>
            <a:xfrm flipV="1">
              <a:off x="5266445" y="5189414"/>
              <a:ext cx="695570" cy="187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7081529" y="2803734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1, 2, 3, 4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398807" y="2973774"/>
            <a:ext cx="4923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931021" y="4803865"/>
            <a:ext cx="144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C, B, D, F, E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644512" y="5011256"/>
            <a:ext cx="8199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66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4437" y="238930"/>
            <a:ext cx="3474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Итератор и итерируемый объект</a:t>
            </a:r>
            <a:endParaRPr lang="en-US" b="1" dirty="0"/>
          </a:p>
        </p:txBody>
      </p:sp>
      <p:grpSp>
        <p:nvGrpSpPr>
          <p:cNvPr id="40" name="Group 39"/>
          <p:cNvGrpSpPr/>
          <p:nvPr/>
        </p:nvGrpSpPr>
        <p:grpSpPr>
          <a:xfrm>
            <a:off x="1051806" y="1074292"/>
            <a:ext cx="3796417" cy="1389149"/>
            <a:chOff x="1213298" y="1953867"/>
            <a:chExt cx="3796417" cy="1389149"/>
          </a:xfrm>
        </p:grpSpPr>
        <p:grpSp>
          <p:nvGrpSpPr>
            <p:cNvPr id="18" name="Group 17"/>
            <p:cNvGrpSpPr/>
            <p:nvPr/>
          </p:nvGrpSpPr>
          <p:grpSpPr>
            <a:xfrm>
              <a:off x="1213298" y="1953867"/>
              <a:ext cx="3796417" cy="990565"/>
              <a:chOff x="1228929" y="1227036"/>
              <a:chExt cx="3796417" cy="990565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1228929" y="1227036"/>
                <a:ext cx="2203942" cy="398584"/>
                <a:chOff x="1043353" y="2661137"/>
                <a:chExt cx="2203942" cy="398584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043353" y="2661137"/>
                  <a:ext cx="398584" cy="39858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1645139" y="2661137"/>
                  <a:ext cx="398584" cy="398584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2246925" y="2661137"/>
                  <a:ext cx="398584" cy="39858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2848711" y="2661137"/>
                  <a:ext cx="398584" cy="39858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4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" name="Straight Arrow Connector 7"/>
                <p:cNvCxnSpPr>
                  <a:stCxn id="4" idx="6"/>
                  <a:endCxn id="5" idx="2"/>
                </p:cNvCxnSpPr>
                <p:nvPr/>
              </p:nvCxnSpPr>
              <p:spPr>
                <a:xfrm>
                  <a:off x="1441937" y="2860429"/>
                  <a:ext cx="20320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>
                  <a:stCxn id="5" idx="6"/>
                  <a:endCxn id="6" idx="2"/>
                </p:cNvCxnSpPr>
                <p:nvPr/>
              </p:nvCxnSpPr>
              <p:spPr>
                <a:xfrm>
                  <a:off x="2043723" y="2860429"/>
                  <a:ext cx="20320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/>
                <p:cNvCxnSpPr>
                  <a:stCxn id="6" idx="6"/>
                  <a:endCxn id="7" idx="2"/>
                </p:cNvCxnSpPr>
                <p:nvPr/>
              </p:nvCxnSpPr>
              <p:spPr>
                <a:xfrm>
                  <a:off x="2645509" y="2860429"/>
                  <a:ext cx="20320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/>
              <p:cNvSpPr txBox="1"/>
              <p:nvPr/>
            </p:nvSpPr>
            <p:spPr>
              <a:xfrm>
                <a:off x="4439929" y="1256288"/>
                <a:ext cx="5854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1,</a:t>
                </a:r>
                <a:r>
                  <a:rPr lang="ru-RU" dirty="0"/>
                  <a:t> ...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3757207" y="1426328"/>
                <a:ext cx="4923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endCxn id="5" idx="4"/>
              </p:cNvCxnSpPr>
              <p:nvPr/>
            </p:nvCxnSpPr>
            <p:spPr>
              <a:xfrm flipV="1">
                <a:off x="2027229" y="1625620"/>
                <a:ext cx="2778" cy="5919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1461428" y="2973684"/>
              <a:ext cx="1348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current_pos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80687" y="1869472"/>
            <a:ext cx="2700215" cy="1953844"/>
            <a:chOff x="3660384" y="3622430"/>
            <a:chExt cx="2700215" cy="1953844"/>
          </a:xfrm>
        </p:grpSpPr>
        <p:sp>
          <p:nvSpPr>
            <p:cNvPr id="21" name="Oval 20"/>
            <p:cNvSpPr/>
            <p:nvPr/>
          </p:nvSpPr>
          <p:spPr>
            <a:xfrm>
              <a:off x="3660384" y="4216399"/>
              <a:ext cx="398584" cy="39858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5414938" y="4216399"/>
              <a:ext cx="398584" cy="398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5962015" y="4990122"/>
              <a:ext cx="398584" cy="398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4867861" y="5177690"/>
              <a:ext cx="398584" cy="398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4758446" y="3622430"/>
              <a:ext cx="398584" cy="39858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4121492" y="5099538"/>
              <a:ext cx="398584" cy="39858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27" name="Straight Connector 26"/>
            <p:cNvCxnSpPr>
              <a:stCxn id="21" idx="7"/>
              <a:endCxn id="25" idx="2"/>
            </p:cNvCxnSpPr>
            <p:nvPr/>
          </p:nvCxnSpPr>
          <p:spPr>
            <a:xfrm flipV="1">
              <a:off x="4000597" y="3821722"/>
              <a:ext cx="757849" cy="45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5" idx="5"/>
              <a:endCxn id="22" idx="1"/>
            </p:cNvCxnSpPr>
            <p:nvPr/>
          </p:nvCxnSpPr>
          <p:spPr>
            <a:xfrm>
              <a:off x="5098659" y="3962643"/>
              <a:ext cx="374650" cy="312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1" idx="5"/>
              <a:endCxn id="26" idx="1"/>
            </p:cNvCxnSpPr>
            <p:nvPr/>
          </p:nvCxnSpPr>
          <p:spPr>
            <a:xfrm>
              <a:off x="4000597" y="4556612"/>
              <a:ext cx="179266" cy="6012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6" idx="0"/>
              <a:endCxn id="25" idx="4"/>
            </p:cNvCxnSpPr>
            <p:nvPr/>
          </p:nvCxnSpPr>
          <p:spPr>
            <a:xfrm flipV="1">
              <a:off x="4320784" y="4021014"/>
              <a:ext cx="636954" cy="1078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6" idx="6"/>
              <a:endCxn id="22" idx="3"/>
            </p:cNvCxnSpPr>
            <p:nvPr/>
          </p:nvCxnSpPr>
          <p:spPr>
            <a:xfrm flipV="1">
              <a:off x="4520076" y="4556612"/>
              <a:ext cx="953233" cy="742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2" idx="5"/>
              <a:endCxn id="23" idx="1"/>
            </p:cNvCxnSpPr>
            <p:nvPr/>
          </p:nvCxnSpPr>
          <p:spPr>
            <a:xfrm>
              <a:off x="5755151" y="4556612"/>
              <a:ext cx="265235" cy="4918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2" idx="4"/>
              <a:endCxn id="24" idx="7"/>
            </p:cNvCxnSpPr>
            <p:nvPr/>
          </p:nvCxnSpPr>
          <p:spPr>
            <a:xfrm flipH="1">
              <a:off x="5208074" y="4614983"/>
              <a:ext cx="406156" cy="621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4" idx="6"/>
              <a:endCxn id="23" idx="2"/>
            </p:cNvCxnSpPr>
            <p:nvPr/>
          </p:nvCxnSpPr>
          <p:spPr>
            <a:xfrm flipV="1">
              <a:off x="5266445" y="5189414"/>
              <a:ext cx="695570" cy="187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10378095" y="2639003"/>
            <a:ext cx="60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…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9091586" y="2846394"/>
            <a:ext cx="8199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416062" y="875323"/>
            <a:ext cx="0" cy="54316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6230" y="2803654"/>
            <a:ext cx="4935967" cy="349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</a:rPr>
              <a:t>class </a:t>
            </a:r>
            <a:r>
              <a:rPr lang="en-US" sz="1300" dirty="0" err="1">
                <a:latin typeface="Consolas" panose="020B0609020204030204" pitchFamily="49" charset="0"/>
              </a:rPr>
              <a:t>LinkedList</a:t>
            </a:r>
            <a:r>
              <a:rPr lang="en-US" sz="13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  </a:t>
            </a:r>
            <a:r>
              <a:rPr lang="en-US" sz="1300" dirty="0" err="1">
                <a:latin typeface="Consolas" panose="020B0609020204030204" pitchFamily="49" charset="0"/>
              </a:rPr>
              <a:t>def</a:t>
            </a:r>
            <a:r>
              <a:rPr lang="en-US" sz="1300" dirty="0">
                <a:latin typeface="Consolas" panose="020B0609020204030204" pitchFamily="49" charset="0"/>
              </a:rPr>
              <a:t> __</a:t>
            </a:r>
            <a:r>
              <a:rPr lang="en-US" sz="1300" dirty="0" err="1">
                <a:latin typeface="Consolas" panose="020B0609020204030204" pitchFamily="49" charset="0"/>
              </a:rPr>
              <a:t>init</a:t>
            </a:r>
            <a:r>
              <a:rPr lang="en-US" sz="1300" dirty="0">
                <a:latin typeface="Consolas" panose="020B0609020204030204" pitchFamily="49" charset="0"/>
              </a:rPr>
              <a:t>__(self, </a:t>
            </a:r>
            <a:r>
              <a:rPr lang="en-US" sz="1300" dirty="0" err="1">
                <a:latin typeface="Consolas" panose="020B0609020204030204" pitchFamily="49" charset="0"/>
              </a:rPr>
              <a:t>val</a:t>
            </a:r>
            <a:r>
              <a:rPr lang="en-US" sz="1300" dirty="0">
                <a:latin typeface="Consolas" panose="020B0609020204030204" pitchFamily="49" charset="0"/>
              </a:rPr>
              <a:t>, next=None):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      </a:t>
            </a:r>
            <a:r>
              <a:rPr lang="en-US" sz="1300" dirty="0" err="1">
                <a:latin typeface="Consolas" panose="020B0609020204030204" pitchFamily="49" charset="0"/>
              </a:rPr>
              <a:t>self.val</a:t>
            </a:r>
            <a:r>
              <a:rPr lang="en-US" sz="1300" dirty="0">
                <a:latin typeface="Consolas" panose="020B0609020204030204" pitchFamily="49" charset="0"/>
              </a:rPr>
              <a:t> = </a:t>
            </a:r>
            <a:r>
              <a:rPr lang="en-US" sz="1300" dirty="0" err="1">
                <a:latin typeface="Consolas" panose="020B0609020204030204" pitchFamily="49" charset="0"/>
              </a:rPr>
              <a:t>val</a:t>
            </a:r>
            <a:endParaRPr lang="en-US" sz="1300" dirty="0">
              <a:latin typeface="Consolas" panose="020B0609020204030204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</a:rPr>
              <a:t>        </a:t>
            </a:r>
            <a:r>
              <a:rPr lang="en-US" sz="1300" dirty="0" err="1">
                <a:latin typeface="Consolas" panose="020B0609020204030204" pitchFamily="49" charset="0"/>
              </a:rPr>
              <a:t>self.next</a:t>
            </a:r>
            <a:r>
              <a:rPr lang="en-US" sz="1300" dirty="0">
                <a:latin typeface="Consolas" panose="020B0609020204030204" pitchFamily="49" charset="0"/>
              </a:rPr>
              <a:t> = next</a:t>
            </a:r>
          </a:p>
          <a:p>
            <a:endParaRPr lang="en-US" sz="1300" dirty="0">
              <a:latin typeface="Consolas" panose="020B0609020204030204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</a:rPr>
              <a:t>class </a:t>
            </a:r>
            <a:r>
              <a:rPr lang="en-US" sz="1300" dirty="0" err="1">
                <a:latin typeface="Consolas" panose="020B0609020204030204" pitchFamily="49" charset="0"/>
              </a:rPr>
              <a:t>LinkedListIterator</a:t>
            </a:r>
            <a:r>
              <a:rPr lang="en-US" sz="13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  </a:t>
            </a:r>
            <a:r>
              <a:rPr lang="en-US" sz="1300" dirty="0" err="1">
                <a:latin typeface="Consolas" panose="020B0609020204030204" pitchFamily="49" charset="0"/>
              </a:rPr>
              <a:t>def</a:t>
            </a:r>
            <a:r>
              <a:rPr lang="en-US" sz="1300" dirty="0">
                <a:latin typeface="Consolas" panose="020B0609020204030204" pitchFamily="49" charset="0"/>
              </a:rPr>
              <a:t> __</a:t>
            </a:r>
            <a:r>
              <a:rPr lang="en-US" sz="1300" dirty="0" err="1">
                <a:latin typeface="Consolas" panose="020B0609020204030204" pitchFamily="49" charset="0"/>
              </a:rPr>
              <a:t>init</a:t>
            </a:r>
            <a:r>
              <a:rPr lang="en-US" sz="1300" dirty="0">
                <a:latin typeface="Consolas" panose="020B0609020204030204" pitchFamily="49" charset="0"/>
              </a:rPr>
              <a:t>__(self, </a:t>
            </a:r>
            <a:r>
              <a:rPr lang="en-US" sz="1300" dirty="0" err="1">
                <a:latin typeface="Consolas" panose="020B0609020204030204" pitchFamily="49" charset="0"/>
              </a:rPr>
              <a:t>start_pos</a:t>
            </a:r>
            <a:r>
              <a:rPr lang="en-US" sz="13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      </a:t>
            </a:r>
            <a:r>
              <a:rPr lang="en-US" sz="1300" dirty="0" err="1">
                <a:latin typeface="Consolas" panose="020B0609020204030204" pitchFamily="49" charset="0"/>
              </a:rPr>
              <a:t>self.current_pos</a:t>
            </a:r>
            <a:r>
              <a:rPr lang="en-US" sz="1300" dirty="0">
                <a:latin typeface="Consolas" panose="020B0609020204030204" pitchFamily="49" charset="0"/>
              </a:rPr>
              <a:t> = </a:t>
            </a:r>
            <a:r>
              <a:rPr lang="en-US" sz="1300" dirty="0" err="1">
                <a:latin typeface="Consolas" panose="020B0609020204030204" pitchFamily="49" charset="0"/>
              </a:rPr>
              <a:t>start_pos</a:t>
            </a:r>
            <a:endParaRPr lang="en-US" sz="1300" dirty="0">
              <a:latin typeface="Consolas" panose="020B0609020204030204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</a:rPr>
              <a:t>    </a:t>
            </a:r>
            <a:r>
              <a:rPr lang="en-US" sz="1300" dirty="0" err="1">
                <a:latin typeface="Consolas" panose="020B0609020204030204" pitchFamily="49" charset="0"/>
              </a:rPr>
              <a:t>def</a:t>
            </a:r>
            <a:r>
              <a:rPr lang="en-US" sz="1300" dirty="0">
                <a:latin typeface="Consolas" panose="020B0609020204030204" pitchFamily="49" charset="0"/>
              </a:rPr>
              <a:t> __</a:t>
            </a:r>
            <a:r>
              <a:rPr lang="en-US" sz="1300" dirty="0" err="1">
                <a:latin typeface="Consolas" panose="020B0609020204030204" pitchFamily="49" charset="0"/>
              </a:rPr>
              <a:t>iter</a:t>
            </a:r>
            <a:r>
              <a:rPr lang="en-US" sz="1300" dirty="0">
                <a:latin typeface="Consolas" panose="020B0609020204030204" pitchFamily="49" charset="0"/>
              </a:rPr>
              <a:t>__(self):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      return self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  </a:t>
            </a:r>
            <a:r>
              <a:rPr lang="en-US" sz="1300" dirty="0" err="1">
                <a:latin typeface="Consolas" panose="020B0609020204030204" pitchFamily="49" charset="0"/>
              </a:rPr>
              <a:t>def</a:t>
            </a:r>
            <a:r>
              <a:rPr lang="en-US" sz="1300" dirty="0">
                <a:latin typeface="Consolas" panose="020B0609020204030204" pitchFamily="49" charset="0"/>
              </a:rPr>
              <a:t> next(self):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      if </a:t>
            </a:r>
            <a:r>
              <a:rPr lang="en-US" sz="1300" dirty="0" err="1">
                <a:latin typeface="Consolas" panose="020B0609020204030204" pitchFamily="49" charset="0"/>
              </a:rPr>
              <a:t>self.current_pos</a:t>
            </a:r>
            <a:r>
              <a:rPr lang="en-US" sz="1300" dirty="0">
                <a:latin typeface="Consolas" panose="020B0609020204030204" pitchFamily="49" charset="0"/>
              </a:rPr>
              <a:t> is not None: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          </a:t>
            </a:r>
            <a:r>
              <a:rPr lang="en-US" sz="1300" dirty="0" err="1">
                <a:latin typeface="Consolas" panose="020B0609020204030204" pitchFamily="49" charset="0"/>
              </a:rPr>
              <a:t>val</a:t>
            </a:r>
            <a:r>
              <a:rPr lang="en-US" sz="1300" dirty="0">
                <a:latin typeface="Consolas" panose="020B0609020204030204" pitchFamily="49" charset="0"/>
              </a:rPr>
              <a:t> = </a:t>
            </a:r>
            <a:r>
              <a:rPr lang="en-US" sz="1300" dirty="0" err="1">
                <a:latin typeface="Consolas" panose="020B0609020204030204" pitchFamily="49" charset="0"/>
              </a:rPr>
              <a:t>self.current_pos.val</a:t>
            </a:r>
            <a:endParaRPr lang="en-US" sz="1300" dirty="0">
              <a:latin typeface="Consolas" panose="020B0609020204030204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</a:rPr>
              <a:t>            </a:t>
            </a:r>
            <a:r>
              <a:rPr lang="en-US" sz="1300" dirty="0" err="1">
                <a:latin typeface="Consolas" panose="020B0609020204030204" pitchFamily="49" charset="0"/>
              </a:rPr>
              <a:t>self.current_pos</a:t>
            </a:r>
            <a:r>
              <a:rPr lang="en-US" sz="1300" dirty="0">
                <a:latin typeface="Consolas" panose="020B0609020204030204" pitchFamily="49" charset="0"/>
              </a:rPr>
              <a:t> = </a:t>
            </a:r>
            <a:r>
              <a:rPr lang="en-US" sz="1300" dirty="0" err="1">
                <a:latin typeface="Consolas" panose="020B0609020204030204" pitchFamily="49" charset="0"/>
              </a:rPr>
              <a:t>self.current_pos.next</a:t>
            </a:r>
            <a:endParaRPr lang="en-US" sz="1300" dirty="0">
              <a:latin typeface="Consolas" panose="020B0609020204030204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</a:rPr>
              <a:t>            return </a:t>
            </a:r>
            <a:r>
              <a:rPr lang="en-US" sz="1300" dirty="0" err="1">
                <a:latin typeface="Consolas" panose="020B0609020204030204" pitchFamily="49" charset="0"/>
              </a:rPr>
              <a:t>val</a:t>
            </a:r>
            <a:endParaRPr lang="en-US" sz="1300" dirty="0">
              <a:latin typeface="Consolas" panose="020B0609020204030204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</a:rPr>
              <a:t>        else: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          raise </a:t>
            </a:r>
            <a:r>
              <a:rPr lang="en-US" sz="1300" dirty="0" err="1">
                <a:latin typeface="Consolas" panose="020B0609020204030204" pitchFamily="49" charset="0"/>
              </a:rPr>
              <a:t>StopIteration</a:t>
            </a:r>
            <a:endParaRPr lang="en-US" sz="1300" dirty="0"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50378" y="4700143"/>
            <a:ext cx="4327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HW: </a:t>
            </a:r>
            <a:r>
              <a:rPr lang="ru-RU" dirty="0"/>
              <a:t>напишите класс, итерирующий граф, </a:t>
            </a:r>
          </a:p>
          <a:p>
            <a:r>
              <a:rPr lang="ru-RU" dirty="0"/>
              <a:t>заданный </a:t>
            </a:r>
            <a:r>
              <a:rPr lang="ru-RU" dirty="0" smtClean="0"/>
              <a:t>матрицей </a:t>
            </a:r>
            <a:r>
              <a:rPr lang="ru-RU" dirty="0"/>
              <a:t>смежности </a:t>
            </a:r>
            <a:r>
              <a:rPr lang="en-US" dirty="0" smtClean="0"/>
              <a:t>E</a:t>
            </a:r>
            <a:r>
              <a:rPr lang="ru-RU" dirty="0" smtClean="0"/>
              <a:t> вершин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2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6595" y="334145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Генераторы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41046" y="1344246"/>
            <a:ext cx="383951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Consolas" panose="020B0609020204030204" pitchFamily="49" charset="0"/>
              </a:rPr>
              <a:t>def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</a:rPr>
              <a:t>get_sqrs</a:t>
            </a:r>
            <a:r>
              <a:rPr lang="en-US" sz="1300" dirty="0">
                <a:latin typeface="Consolas" panose="020B0609020204030204" pitchFamily="49" charset="0"/>
              </a:rPr>
              <a:t>(start, stop, step=1):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  result = []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  while start &lt; stop: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      </a:t>
            </a:r>
            <a:r>
              <a:rPr lang="en-US" sz="1300" dirty="0" err="1">
                <a:latin typeface="Consolas" panose="020B0609020204030204" pitchFamily="49" charset="0"/>
              </a:rPr>
              <a:t>result.append</a:t>
            </a:r>
            <a:r>
              <a:rPr lang="en-US" sz="1300" dirty="0">
                <a:latin typeface="Consolas" panose="020B0609020204030204" pitchFamily="49" charset="0"/>
              </a:rPr>
              <a:t>(start)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      start += step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  return result</a:t>
            </a:r>
            <a:r>
              <a:rPr lang="ru-RU" sz="1300" dirty="0">
                <a:latin typeface="Consolas" panose="020B0609020204030204" pitchFamily="49" charset="0"/>
              </a:rPr>
              <a:t>  </a:t>
            </a:r>
            <a:r>
              <a:rPr lang="en-US" sz="1300" dirty="0">
                <a:latin typeface="Consolas" panose="020B0609020204030204" pitchFamily="49" charset="0"/>
              </a:rPr>
              <a:t># &lt;&lt; </a:t>
            </a:r>
            <a:r>
              <a:rPr lang="ru-RU" sz="1300" dirty="0">
                <a:latin typeface="Consolas" panose="020B0609020204030204" pitchFamily="49" charset="0"/>
              </a:rPr>
              <a:t>выход из функции</a:t>
            </a:r>
            <a:endParaRPr lang="en-US" sz="13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96184" y="1273908"/>
            <a:ext cx="411362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Consolas" panose="020B0609020204030204" pitchFamily="49" charset="0"/>
              </a:rPr>
              <a:t>def</a:t>
            </a:r>
            <a:r>
              <a:rPr lang="en-US" sz="1300" dirty="0">
                <a:latin typeface="Consolas" panose="020B0609020204030204" pitchFamily="49" charset="0"/>
              </a:rPr>
              <a:t> get_sqrs2(start, stop, step=1):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  while start &lt; stop: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      yield start   # &lt;&lt; </a:t>
            </a:r>
            <a:r>
              <a:rPr lang="ru-RU" sz="1300" dirty="0">
                <a:latin typeface="Consolas" panose="020B0609020204030204" pitchFamily="49" charset="0"/>
              </a:rPr>
              <a:t>выход из функции</a:t>
            </a:r>
            <a:endParaRPr lang="en-US" sz="1300" dirty="0">
              <a:latin typeface="Consolas" panose="020B0609020204030204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</a:rPr>
              <a:t>        start += step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96184" y="2368062"/>
            <a:ext cx="475322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</a:rPr>
              <a:t>In [11]: </a:t>
            </a:r>
            <a:r>
              <a:rPr lang="en-US" sz="1300" dirty="0" err="1">
                <a:latin typeface="Consolas" panose="020B0609020204030204" pitchFamily="49" charset="0"/>
              </a:rPr>
              <a:t>dis.dis</a:t>
            </a:r>
            <a:r>
              <a:rPr lang="en-US" sz="1300" dirty="0">
                <a:latin typeface="Consolas" panose="020B0609020204030204" pitchFamily="49" charset="0"/>
              </a:rPr>
              <a:t>(get_sqrs2)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2           0 SETUP_LOOP              31 (to 34)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      &gt;&gt;    3 LOAD_FAST                0 (start)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            6 LOAD_FAST                1 (stop)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            9 COMPARE_OP               0 (&lt;)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           12 POP_JUMP_IF_FALSE       33</a:t>
            </a:r>
          </a:p>
          <a:p>
            <a:endParaRPr lang="en-US" sz="1300" dirty="0">
              <a:latin typeface="Consolas" panose="020B0609020204030204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</a:rPr>
              <a:t>  3          15 LOAD_FAST                0 (start)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           18 YIELD_VALUE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           19 POP_TOP</a:t>
            </a:r>
          </a:p>
          <a:p>
            <a:endParaRPr lang="en-US" sz="1300" dirty="0">
              <a:latin typeface="Consolas" panose="020B0609020204030204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</a:rPr>
              <a:t>  4          20 LOAD_FAST                0 (start)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           23 LOAD_FAST                2 (step)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           26 INPLACE_ADD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           27 STORE_FAST               0 (start)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           30 JUMP_ABSOLUTE            3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      &gt;&gt;   33 POP_BLOCK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      &gt;&gt;   34 LOAD_CONST               0 (None)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           37 RETURN_VALUE</a:t>
            </a:r>
          </a:p>
          <a:p>
            <a:endParaRPr lang="en-US" sz="13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5890" y="6092158"/>
            <a:ext cx="453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https://www.python.org/dev/peps/pep-0255/</a:t>
            </a:r>
          </a:p>
        </p:txBody>
      </p:sp>
    </p:spTree>
    <p:extLst>
      <p:ext uri="{BB962C8B-B14F-4D97-AF65-F5344CB8AC3E}">
        <p14:creationId xmlns:p14="http://schemas.microsoft.com/office/powerpoint/2010/main" val="421801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3691" y="187459"/>
            <a:ext cx="302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Сопрограммы и генераторы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36862" y="6283570"/>
            <a:ext cx="453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https://www.python.org/dev/peps/pep-0342/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5231" y="1422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72308" y="844062"/>
            <a:ext cx="1992923" cy="375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Многозадачность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15108" y="1776102"/>
            <a:ext cx="1820985" cy="375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Кооперативная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60484" y="1793742"/>
            <a:ext cx="1547447" cy="3751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Вытесняющая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6" idx="2"/>
            <a:endCxn id="8" idx="0"/>
          </p:cNvCxnSpPr>
          <p:nvPr/>
        </p:nvCxnSpPr>
        <p:spPr>
          <a:xfrm flipH="1">
            <a:off x="2034208" y="1219200"/>
            <a:ext cx="134562" cy="574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7" idx="0"/>
          </p:cNvCxnSpPr>
          <p:nvPr/>
        </p:nvCxnSpPr>
        <p:spPr>
          <a:xfrm>
            <a:off x="3165231" y="1031631"/>
            <a:ext cx="1860370" cy="744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04748" y="2355557"/>
            <a:ext cx="89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35951" y="2335907"/>
            <a:ext cx="1179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coroutines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82155" y="844062"/>
            <a:ext cx="51972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Сопрограммы (англ. coroutines) — методика связи программных модулей друг с другом по принципу кооперативной многозадачности</a:t>
            </a:r>
            <a:r>
              <a:rPr lang="en-US" dirty="0"/>
              <a:t>.</a:t>
            </a:r>
          </a:p>
          <a:p>
            <a:r>
              <a:rPr lang="ru-RU" u="sng" dirty="0"/>
              <a:t>Модуль приостанавливается в определённой точке, сохраняя полное состояние (включая стек вызовов и счётчик команд), и передаёт управление другому. </a:t>
            </a:r>
            <a:r>
              <a:rPr lang="ru-RU" dirty="0"/>
              <a:t>Тот, в свою очередь, выполняет задачу и передаёт управление обратно, сохраняя свои стек и счётчик</a:t>
            </a:r>
            <a:r>
              <a:rPr lang="en-US" dirty="0"/>
              <a:t> (c) Wikipedia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115108" y="4392246"/>
            <a:ext cx="259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coroutines</a:t>
            </a:r>
            <a:r>
              <a:rPr lang="en-US" dirty="0"/>
              <a:t> vs generators?</a:t>
            </a:r>
          </a:p>
        </p:txBody>
      </p:sp>
    </p:spTree>
    <p:extLst>
      <p:ext uri="{BB962C8B-B14F-4D97-AF65-F5344CB8AC3E}">
        <p14:creationId xmlns:p14="http://schemas.microsoft.com/office/powerpoint/2010/main" val="293012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7308" y="1105888"/>
            <a:ext cx="3291286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err="1">
                <a:latin typeface="Consolas" panose="020B0609020204030204" pitchFamily="49" charset="0"/>
              </a:rPr>
              <a:t>def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</a:rPr>
              <a:t>my_grep</a:t>
            </a:r>
            <a:r>
              <a:rPr lang="en-US" sz="1300" dirty="0">
                <a:latin typeface="Consolas" panose="020B0609020204030204" pitchFamily="49" charset="0"/>
              </a:rPr>
              <a:t>(pattern):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  </a:t>
            </a:r>
            <a:r>
              <a:rPr lang="en-US" sz="1300" dirty="0" err="1">
                <a:latin typeface="Consolas" panose="020B0609020204030204" pitchFamily="49" charset="0"/>
              </a:rPr>
              <a:t>ptn</a:t>
            </a:r>
            <a:r>
              <a:rPr lang="en-US" sz="1300" dirty="0">
                <a:latin typeface="Consolas" panose="020B0609020204030204" pitchFamily="49" charset="0"/>
              </a:rPr>
              <a:t> = </a:t>
            </a:r>
            <a:r>
              <a:rPr lang="en-US" sz="1300" dirty="0" err="1">
                <a:latin typeface="Consolas" panose="020B0609020204030204" pitchFamily="49" charset="0"/>
              </a:rPr>
              <a:t>pattern.lower</a:t>
            </a:r>
            <a:r>
              <a:rPr lang="en-US" sz="13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  print('Looking for %s' % </a:t>
            </a:r>
            <a:r>
              <a:rPr lang="en-US" sz="1300" dirty="0" err="1">
                <a:latin typeface="Consolas" panose="020B0609020204030204" pitchFamily="49" charset="0"/>
              </a:rPr>
              <a:t>ptn</a:t>
            </a:r>
            <a:r>
              <a:rPr lang="en-US" sz="13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  while True: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      line = (yield)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      if </a:t>
            </a:r>
            <a:r>
              <a:rPr lang="en-US" sz="1300" dirty="0" err="1">
                <a:latin typeface="Consolas" panose="020B0609020204030204" pitchFamily="49" charset="0"/>
              </a:rPr>
              <a:t>ptn</a:t>
            </a:r>
            <a:r>
              <a:rPr lang="en-US" sz="1300" dirty="0">
                <a:latin typeface="Consolas" panose="020B0609020204030204" pitchFamily="49" charset="0"/>
              </a:rPr>
              <a:t> in line: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            yield 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54975" y="1105114"/>
            <a:ext cx="3656770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</a:rPr>
              <a:t>lookup = </a:t>
            </a:r>
            <a:r>
              <a:rPr lang="en-US" sz="1300" dirty="0" err="1">
                <a:latin typeface="Consolas" panose="020B0609020204030204" pitchFamily="49" charset="0"/>
              </a:rPr>
              <a:t>my_grep</a:t>
            </a:r>
            <a:r>
              <a:rPr lang="en-US" sz="1300" dirty="0">
                <a:latin typeface="Consolas" panose="020B0609020204030204" pitchFamily="49" charset="0"/>
              </a:rPr>
              <a:t>('Job')</a:t>
            </a:r>
          </a:p>
          <a:p>
            <a:r>
              <a:rPr lang="en-US" sz="1300" dirty="0" err="1">
                <a:latin typeface="Consolas" panose="020B0609020204030204" pitchFamily="49" charset="0"/>
              </a:rPr>
              <a:t>lookup.send</a:t>
            </a:r>
            <a:r>
              <a:rPr lang="en-US" sz="1300" dirty="0">
                <a:latin typeface="Consolas" panose="020B0609020204030204" pitchFamily="49" charset="0"/>
              </a:rPr>
              <a:t>(None)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# </a:t>
            </a:r>
            <a:r>
              <a:rPr lang="ru-RU" sz="1300" dirty="0">
                <a:latin typeface="Consolas" panose="020B0609020204030204" pitchFamily="49" charset="0"/>
              </a:rPr>
              <a:t>Напечатает </a:t>
            </a:r>
            <a:r>
              <a:rPr lang="en-US" sz="1300" dirty="0">
                <a:latin typeface="Consolas" panose="020B0609020204030204" pitchFamily="49" charset="0"/>
              </a:rPr>
              <a:t>'Looking for job'</a:t>
            </a:r>
          </a:p>
          <a:p>
            <a:r>
              <a:rPr lang="en-US" sz="1300" dirty="0" err="1">
                <a:latin typeface="Consolas" panose="020B0609020204030204" pitchFamily="49" charset="0"/>
              </a:rPr>
              <a:t>lookup.send</a:t>
            </a:r>
            <a:r>
              <a:rPr lang="en-US" sz="1300" dirty="0">
                <a:latin typeface="Consolas" panose="020B0609020204030204" pitchFamily="49" charset="0"/>
              </a:rPr>
              <a:t>('Test </a:t>
            </a:r>
            <a:r>
              <a:rPr lang="en-US" sz="1300" dirty="0" err="1">
                <a:latin typeface="Consolas" panose="020B0609020204030204" pitchFamily="49" charset="0"/>
              </a:rPr>
              <a:t>test</a:t>
            </a:r>
            <a:r>
              <a:rPr lang="en-US" sz="1300" dirty="0">
                <a:latin typeface="Consolas" panose="020B0609020204030204" pitchFamily="49" charset="0"/>
              </a:rPr>
              <a:t> test')</a:t>
            </a:r>
          </a:p>
          <a:p>
            <a:r>
              <a:rPr lang="en-US" sz="1300" dirty="0" err="1">
                <a:latin typeface="Consolas" panose="020B0609020204030204" pitchFamily="49" charset="0"/>
              </a:rPr>
              <a:t>lookup.send</a:t>
            </a:r>
            <a:r>
              <a:rPr lang="en-US" sz="1300" dirty="0">
                <a:latin typeface="Consolas" panose="020B0609020204030204" pitchFamily="49" charset="0"/>
              </a:rPr>
              <a:t>('My little pony')</a:t>
            </a:r>
          </a:p>
          <a:p>
            <a:r>
              <a:rPr lang="en-US" sz="1300" dirty="0" err="1">
                <a:latin typeface="Consolas" panose="020B0609020204030204" pitchFamily="49" charset="0"/>
              </a:rPr>
              <a:t>lookup.send</a:t>
            </a:r>
            <a:r>
              <a:rPr lang="en-US" sz="1300" dirty="0">
                <a:latin typeface="Consolas" panose="020B0609020204030204" pitchFamily="49" charset="0"/>
              </a:rPr>
              <a:t>('String lookup is my job')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# </a:t>
            </a:r>
            <a:r>
              <a:rPr lang="ru-RU" sz="1300" dirty="0">
                <a:latin typeface="Consolas" panose="020B0609020204030204" pitchFamily="49" charset="0"/>
              </a:rPr>
              <a:t>Вернёт </a:t>
            </a:r>
            <a:r>
              <a:rPr lang="en-US" sz="1300" dirty="0">
                <a:latin typeface="Consolas" panose="020B0609020204030204" pitchFamily="49" charset="0"/>
              </a:rPr>
              <a:t>'String lookup is my job'</a:t>
            </a:r>
          </a:p>
          <a:p>
            <a:r>
              <a:rPr lang="en-US" sz="1300" dirty="0" err="1">
                <a:latin typeface="Consolas" panose="020B0609020204030204" pitchFamily="49" charset="0"/>
              </a:rPr>
              <a:t>lookup.close</a:t>
            </a:r>
            <a:r>
              <a:rPr lang="en-US" sz="1300" dirty="0">
                <a:latin typeface="Consolas" panose="020B0609020204030204" pitchFamily="49" charset="0"/>
              </a:rPr>
              <a:t>()</a:t>
            </a:r>
          </a:p>
          <a:p>
            <a:endParaRPr lang="en-US" sz="1300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1538" y="453292"/>
            <a:ext cx="391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Пример сопрограммы на генераторе</a:t>
            </a:r>
            <a:endParaRPr lang="en-US" b="1" dirty="0"/>
          </a:p>
        </p:txBody>
      </p:sp>
      <p:sp>
        <p:nvSpPr>
          <p:cNvPr id="5" name="Right Arrow 4"/>
          <p:cNvSpPr/>
          <p:nvPr/>
        </p:nvSpPr>
        <p:spPr>
          <a:xfrm>
            <a:off x="5056554" y="1852246"/>
            <a:ext cx="1250461" cy="19928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87938" y="2598604"/>
            <a:ext cx="486543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 2           0 LOAD_FAST                0 (pattern)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  3 LOAD_ATTR                0 (lower)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  6 CALL_FUNCTION            0 (0 positional, 0 keyword pair)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  9 STORE_FAST               1 (</a:t>
            </a:r>
            <a:r>
              <a:rPr lang="en-US" sz="900" dirty="0" err="1">
                <a:latin typeface="Consolas" panose="020B0609020204030204" pitchFamily="49" charset="0"/>
              </a:rPr>
              <a:t>ptn</a:t>
            </a:r>
            <a:r>
              <a:rPr lang="en-US" sz="900" dirty="0">
                <a:latin typeface="Consolas" panose="020B0609020204030204" pitchFamily="49" charset="0"/>
              </a:rPr>
              <a:t>)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3          12 LOAD_GLOBAL              1 (print)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 15 LOAD_CONST               1 ('Looking for %s')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 18 LOAD_FAST                1 (</a:t>
            </a:r>
            <a:r>
              <a:rPr lang="en-US" sz="900" dirty="0" err="1">
                <a:latin typeface="Consolas" panose="020B0609020204030204" pitchFamily="49" charset="0"/>
              </a:rPr>
              <a:t>ptn</a:t>
            </a:r>
            <a:r>
              <a:rPr lang="en-US" sz="900" dirty="0"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 21 BINARY_MODULO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 22 CALL_FUNCTION            1 (1 positional, 0 keyword pair)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 25 POP_TOP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4          26 SETUP_LOOP              28 (to 57)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</a:t>
            </a:r>
            <a:r>
              <a:rPr lang="en-US" sz="900" b="1" dirty="0">
                <a:latin typeface="Consolas" panose="020B0609020204030204" pitchFamily="49" charset="0"/>
              </a:rPr>
              <a:t>5     &gt;&gt;   29 LOAD_CONST               0 (None)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 32 YIELD_VALUE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 33 STORE_FAST               2 (line)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6          36 LOAD_FAST                1 (</a:t>
            </a:r>
            <a:r>
              <a:rPr lang="en-US" sz="900" dirty="0" err="1">
                <a:latin typeface="Consolas" panose="020B0609020204030204" pitchFamily="49" charset="0"/>
              </a:rPr>
              <a:t>ptn</a:t>
            </a:r>
            <a:r>
              <a:rPr lang="en-US" sz="900" dirty="0"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 39 LOAD_FAST                2 (line)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 42 COMPARE_OP               6 (in)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 45 POP_JUMP_IF_FALSE       29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7          48 LOAD_FAST                2 (line)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 51 YIELD_VALUE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 52 POP_TOP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 53 JUMP_ABSOLUTE           29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 56 POP_BLOCK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&gt;&gt;   57 LOAD_CONST               0 (None)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    60 RETURN_VALUE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55010" y="4476645"/>
            <a:ext cx="122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entry point</a:t>
            </a:r>
          </a:p>
        </p:txBody>
      </p:sp>
      <p:sp>
        <p:nvSpPr>
          <p:cNvPr id="8" name="Right Arrow 7"/>
          <p:cNvSpPr/>
          <p:nvPr/>
        </p:nvSpPr>
        <p:spPr>
          <a:xfrm rot="10800000">
            <a:off x="4946098" y="4600359"/>
            <a:ext cx="1978333" cy="1219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83360" y="3614870"/>
            <a:ext cx="306430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… new </a:t>
            </a:r>
            <a:r>
              <a:rPr lang="en-US" sz="1200" b="1" dirty="0"/>
              <a:t>send() </a:t>
            </a:r>
            <a:r>
              <a:rPr lang="en-US" sz="1200" dirty="0"/>
              <a:t>method for generator-iterators, which resumes the generator and sends a value that becomes the result of the current yield-expression. The </a:t>
            </a:r>
            <a:r>
              <a:rPr lang="en-US" sz="1200" b="1" dirty="0"/>
              <a:t>send() </a:t>
            </a:r>
            <a:r>
              <a:rPr lang="en-US" sz="1200" dirty="0"/>
              <a:t>method returns the next value yielded by the generator, or raises </a:t>
            </a:r>
            <a:r>
              <a:rPr lang="en-US" sz="1200" dirty="0" err="1"/>
              <a:t>StopIteration</a:t>
            </a:r>
            <a:r>
              <a:rPr lang="en-US" sz="1200" dirty="0"/>
              <a:t> if the generator exits without yielding another value.</a:t>
            </a:r>
          </a:p>
          <a:p>
            <a:r>
              <a:rPr lang="en-US" sz="1100" dirty="0"/>
              <a:t>(c) https://www.python.org/dev/peps/pep-0342/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19443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1094154" y="476739"/>
            <a:ext cx="4096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Кратко о файлах в </a:t>
            </a:r>
            <a:r>
              <a:rPr lang="en-US" b="1" dirty="0" smtClean="0"/>
              <a:t>Python</a:t>
            </a:r>
            <a:r>
              <a:rPr lang="ru-RU" b="1" dirty="0" smtClean="0"/>
              <a:t> (и не только)</a:t>
            </a:r>
            <a:endParaRPr lang="en-US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060032" y="4061480"/>
            <a:ext cx="183095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/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/</a:t>
            </a:r>
            <a:r>
              <a:rPr lang="en-US" dirty="0" err="1" smtClean="0">
                <a:latin typeface="Consolas" panose="020B0609020204030204" pitchFamily="49" charset="0"/>
              </a:rPr>
              <a:t>etc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…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/home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/user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.</a:t>
            </a:r>
            <a:r>
              <a:rPr lang="en-US" dirty="0" err="1" smtClean="0">
                <a:latin typeface="Consolas" panose="020B0609020204030204" pitchFamily="49" charset="0"/>
              </a:rPr>
              <a:t>bashrc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… 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</a:rPr>
              <a:t>dummy_file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1026" name="Picture 2" descr="ÐÐ°ÑÑÐ¸Ð½ÐºÐ¸ Ð¿Ð¾ Ð·Ð°Ð¿ÑÐ¾ÑÑ DASD volume content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447" y="1872767"/>
            <a:ext cx="3681779" cy="208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5431" y="1242868"/>
            <a:ext cx="2084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Файловые системы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5431" y="2352431"/>
            <a:ext cx="142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Одноуровневые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73976" y="4755661"/>
            <a:ext cx="1361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Иерархические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283570" y="1104368"/>
            <a:ext cx="57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onsolas" panose="020B0609020204030204" pitchFamily="49" charset="0"/>
              </a:rPr>
              <a:t>Файл (в терминах </a:t>
            </a:r>
            <a:r>
              <a:rPr lang="en-US" dirty="0" smtClean="0">
                <a:latin typeface="Consolas" panose="020B0609020204030204" pitchFamily="49" charset="0"/>
              </a:rPr>
              <a:t>UFS)</a:t>
            </a:r>
            <a:r>
              <a:rPr lang="ru-RU" dirty="0" smtClean="0">
                <a:latin typeface="Consolas" panose="020B0609020204030204" pitchFamily="49" charset="0"/>
              </a:rPr>
              <a:t> = индексный дескриптор</a:t>
            </a:r>
          </a:p>
          <a:p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smtClean="0">
                <a:latin typeface="Consolas" panose="020B0609020204030204" pitchFamily="49" charset="0"/>
              </a:rPr>
              <a:t>          </a:t>
            </a:r>
            <a:r>
              <a:rPr lang="en-US" dirty="0" smtClean="0">
                <a:latin typeface="Consolas" panose="020B0609020204030204" pitchFamily="49" charset="0"/>
              </a:rPr>
              <a:t>           </a:t>
            </a:r>
            <a:r>
              <a:rPr lang="ru-RU" dirty="0" smtClean="0">
                <a:latin typeface="Consolas" panose="020B0609020204030204" pitchFamily="49" charset="0"/>
              </a:rPr>
              <a:t>+ имя файла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86770" y="1872767"/>
            <a:ext cx="4615366" cy="2816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latin typeface="Consolas" panose="020B0609020204030204" pitchFamily="49" charset="0"/>
              </a:rPr>
              <a:t>struct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inode</a:t>
            </a:r>
            <a:r>
              <a:rPr lang="en-US" sz="105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	</a:t>
            </a:r>
            <a:r>
              <a:rPr lang="en-US" sz="1050" dirty="0" err="1" smtClean="0">
                <a:latin typeface="Consolas" panose="020B0609020204030204" pitchFamily="49" charset="0"/>
              </a:rPr>
              <a:t>umode_t</a:t>
            </a:r>
            <a:r>
              <a:rPr lang="en-US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 err="1" smtClean="0">
                <a:latin typeface="Consolas" panose="020B0609020204030204" pitchFamily="49" charset="0"/>
              </a:rPr>
              <a:t>i_mode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	unsigned </a:t>
            </a:r>
            <a:r>
              <a:rPr lang="en-US" sz="1050" dirty="0" smtClean="0">
                <a:latin typeface="Consolas" panose="020B0609020204030204" pitchFamily="49" charset="0"/>
              </a:rPr>
              <a:t>short </a:t>
            </a:r>
            <a:r>
              <a:rPr lang="en-US" sz="1050" dirty="0" err="1" smtClean="0">
                <a:latin typeface="Consolas" panose="020B0609020204030204" pitchFamily="49" charset="0"/>
              </a:rPr>
              <a:t>i_opflags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	</a:t>
            </a:r>
            <a:r>
              <a:rPr lang="en-US" sz="1050" dirty="0" err="1" smtClean="0">
                <a:latin typeface="Consolas" panose="020B0609020204030204" pitchFamily="49" charset="0"/>
              </a:rPr>
              <a:t>kuid_t</a:t>
            </a:r>
            <a:r>
              <a:rPr lang="en-US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 err="1" smtClean="0">
                <a:latin typeface="Consolas" panose="020B0609020204030204" pitchFamily="49" charset="0"/>
              </a:rPr>
              <a:t>i_uid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	</a:t>
            </a:r>
            <a:r>
              <a:rPr lang="en-US" sz="1050" dirty="0" err="1" smtClean="0">
                <a:latin typeface="Consolas" panose="020B0609020204030204" pitchFamily="49" charset="0"/>
              </a:rPr>
              <a:t>kgid_t</a:t>
            </a:r>
            <a:r>
              <a:rPr lang="en-US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 err="1" smtClean="0">
                <a:latin typeface="Consolas" panose="020B0609020204030204" pitchFamily="49" charset="0"/>
              </a:rPr>
              <a:t>i_gid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	unsigned </a:t>
            </a:r>
            <a:r>
              <a:rPr lang="en-US" sz="1050" dirty="0" err="1" smtClean="0">
                <a:latin typeface="Consolas" panose="020B0609020204030204" pitchFamily="49" charset="0"/>
              </a:rPr>
              <a:t>int</a:t>
            </a:r>
            <a:r>
              <a:rPr lang="en-US" sz="1050" dirty="0" smtClean="0">
                <a:latin typeface="Consolas" panose="020B0609020204030204" pitchFamily="49" charset="0"/>
              </a:rPr>
              <a:t> </a:t>
            </a:r>
            <a:r>
              <a:rPr lang="en-US" sz="1050" dirty="0" err="1" smtClean="0">
                <a:latin typeface="Consolas" panose="020B0609020204030204" pitchFamily="49" charset="0"/>
              </a:rPr>
              <a:t>i_flags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	</a:t>
            </a:r>
            <a:r>
              <a:rPr lang="en-US" sz="1050" dirty="0" err="1">
                <a:latin typeface="Consolas" panose="020B0609020204030204" pitchFamily="49" charset="0"/>
              </a:rPr>
              <a:t>const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latin typeface="Consolas" panose="020B0609020204030204" pitchFamily="49" charset="0"/>
              </a:rPr>
              <a:t>struct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 smtClean="0">
                <a:latin typeface="Consolas" panose="020B0609020204030204" pitchFamily="49" charset="0"/>
              </a:rPr>
              <a:t>inode_operations</a:t>
            </a:r>
            <a:r>
              <a:rPr lang="en-US" sz="1050" dirty="0" smtClean="0">
                <a:latin typeface="Consolas" panose="020B0609020204030204" pitchFamily="49" charset="0"/>
              </a:rPr>
              <a:t> *</a:t>
            </a:r>
            <a:r>
              <a:rPr lang="en-US" sz="1050" dirty="0" err="1">
                <a:latin typeface="Consolas" panose="020B0609020204030204" pitchFamily="49" charset="0"/>
              </a:rPr>
              <a:t>i_op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	</a:t>
            </a:r>
            <a:r>
              <a:rPr lang="en-US" sz="1050" dirty="0" err="1">
                <a:latin typeface="Consolas" panose="020B0609020204030204" pitchFamily="49" charset="0"/>
              </a:rPr>
              <a:t>struct</a:t>
            </a:r>
            <a:r>
              <a:rPr lang="en-US" sz="1050" dirty="0">
                <a:latin typeface="Consolas" panose="020B0609020204030204" pitchFamily="49" charset="0"/>
              </a:rPr>
              <a:t> timespec64	</a:t>
            </a:r>
            <a:r>
              <a:rPr lang="en-US" sz="1050" dirty="0" err="1">
                <a:latin typeface="Consolas" panose="020B0609020204030204" pitchFamily="49" charset="0"/>
              </a:rPr>
              <a:t>i_atime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	</a:t>
            </a:r>
            <a:r>
              <a:rPr lang="en-US" sz="1050" dirty="0" err="1">
                <a:latin typeface="Consolas" panose="020B0609020204030204" pitchFamily="49" charset="0"/>
              </a:rPr>
              <a:t>struct</a:t>
            </a:r>
            <a:r>
              <a:rPr lang="en-US" sz="1050" dirty="0">
                <a:latin typeface="Consolas" panose="020B0609020204030204" pitchFamily="49" charset="0"/>
              </a:rPr>
              <a:t> timespec64	</a:t>
            </a:r>
            <a:r>
              <a:rPr lang="en-US" sz="1050" dirty="0" err="1">
                <a:latin typeface="Consolas" panose="020B0609020204030204" pitchFamily="49" charset="0"/>
              </a:rPr>
              <a:t>i_mtime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	</a:t>
            </a:r>
            <a:r>
              <a:rPr lang="en-US" sz="1050" dirty="0" err="1">
                <a:latin typeface="Consolas" panose="020B0609020204030204" pitchFamily="49" charset="0"/>
              </a:rPr>
              <a:t>struct</a:t>
            </a:r>
            <a:r>
              <a:rPr lang="en-US" sz="1050" dirty="0">
                <a:latin typeface="Consolas" panose="020B0609020204030204" pitchFamily="49" charset="0"/>
              </a:rPr>
              <a:t> timespec64	</a:t>
            </a:r>
            <a:r>
              <a:rPr lang="en-US" sz="1050" dirty="0" err="1">
                <a:latin typeface="Consolas" panose="020B0609020204030204" pitchFamily="49" charset="0"/>
              </a:rPr>
              <a:t>i_ctime</a:t>
            </a:r>
            <a:r>
              <a:rPr lang="en-US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	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	// ...</a:t>
            </a:r>
          </a:p>
          <a:p>
            <a:r>
              <a:rPr lang="en-US" sz="105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sz="900" dirty="0">
                <a:latin typeface="Consolas" panose="020B0609020204030204" pitchFamily="49" charset="0"/>
              </a:rPr>
              <a:t>(c) https://github.com/torvalds/linux/blob/master/include/linux/fs.h</a:t>
            </a:r>
          </a:p>
        </p:txBody>
      </p:sp>
    </p:spTree>
    <p:extLst>
      <p:ext uri="{BB962C8B-B14F-4D97-AF65-F5344CB8AC3E}">
        <p14:creationId xmlns:p14="http://schemas.microsoft.com/office/powerpoint/2010/main" val="363212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6044" y="1197769"/>
            <a:ext cx="468346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# </a:t>
            </a:r>
            <a:r>
              <a:rPr lang="ru-RU" sz="1400" dirty="0" smtClean="0">
                <a:latin typeface="Consolas" panose="020B0609020204030204" pitchFamily="49" charset="0"/>
              </a:rPr>
              <a:t>базовый пример записи и чтения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fo</a:t>
            </a:r>
            <a:r>
              <a:rPr lang="en-US" sz="1400" dirty="0">
                <a:latin typeface="Consolas" panose="020B0609020204030204" pitchFamily="49" charset="0"/>
              </a:rPr>
              <a:t> = open('test.txt', 'w')</a:t>
            </a:r>
          </a:p>
          <a:p>
            <a:r>
              <a:rPr lang="en-US" sz="1400" dirty="0" err="1" smtClean="0">
                <a:latin typeface="Consolas" panose="020B0609020204030204" pitchFamily="49" charset="0"/>
              </a:rPr>
              <a:t>fo.write</a:t>
            </a:r>
            <a:r>
              <a:rPr lang="en-US" sz="1400" dirty="0" smtClean="0">
                <a:latin typeface="Consolas" panose="020B0609020204030204" pitchFamily="49" charset="0"/>
              </a:rPr>
              <a:t>('123\n456\n</a:t>
            </a:r>
            <a:r>
              <a:rPr lang="en-US" sz="1400" dirty="0">
                <a:latin typeface="Consolas" panose="020B0609020204030204" pitchFamily="49" charset="0"/>
              </a:rPr>
              <a:t>'</a:t>
            </a:r>
            <a:r>
              <a:rPr lang="en-US" sz="1400" dirty="0" smtClean="0">
                <a:latin typeface="Consolas" panose="020B0609020204030204" pitchFamily="49" charset="0"/>
              </a:rPr>
              <a:t>)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fo.close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fi </a:t>
            </a:r>
            <a:r>
              <a:rPr lang="en-US" sz="1400" dirty="0">
                <a:latin typeface="Consolas" panose="020B0609020204030204" pitchFamily="49" charset="0"/>
              </a:rPr>
              <a:t>= open('test.txt', 'r')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print(</a:t>
            </a:r>
            <a:r>
              <a:rPr lang="en-US" sz="1400" dirty="0" err="1" smtClean="0">
                <a:latin typeface="Consolas" panose="020B0609020204030204" pitchFamily="49" charset="0"/>
              </a:rPr>
              <a:t>fi.read</a:t>
            </a:r>
            <a:r>
              <a:rPr lang="en-US" sz="1400" dirty="0" smtClean="0">
                <a:latin typeface="Consolas" panose="020B0609020204030204" pitchFamily="49" charset="0"/>
              </a:rPr>
              <a:t>())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# </a:t>
            </a:r>
            <a:r>
              <a:rPr lang="ru-RU" sz="1400" dirty="0" smtClean="0">
                <a:latin typeface="Consolas" panose="020B0609020204030204" pitchFamily="49" charset="0"/>
              </a:rPr>
              <a:t>выведет строку </a:t>
            </a:r>
            <a:r>
              <a:rPr lang="en-US" sz="1400" dirty="0">
                <a:latin typeface="Consolas" panose="020B0609020204030204" pitchFamily="49" charset="0"/>
              </a:rPr>
              <a:t>'</a:t>
            </a:r>
            <a:r>
              <a:rPr lang="ru-RU" sz="1400" dirty="0" smtClean="0">
                <a:latin typeface="Consolas" panose="020B0609020204030204" pitchFamily="49" charset="0"/>
              </a:rPr>
              <a:t>123\</a:t>
            </a:r>
            <a:r>
              <a:rPr lang="en-US" sz="1400" dirty="0" smtClean="0">
                <a:latin typeface="Consolas" panose="020B0609020204030204" pitchFamily="49" charset="0"/>
              </a:rPr>
              <a:t>n456\n</a:t>
            </a:r>
            <a:r>
              <a:rPr lang="en-US" sz="1400" dirty="0">
                <a:latin typeface="Consolas" panose="020B0609020204030204" pitchFamily="49" charset="0"/>
              </a:rPr>
              <a:t>'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</a:rPr>
              <a:t>fi.close</a:t>
            </a:r>
            <a:r>
              <a:rPr lang="en-US" sz="1400" dirty="0" smtClean="0">
                <a:latin typeface="Consolas" panose="020B0609020204030204" pitchFamily="49" charset="0"/>
              </a:rPr>
              <a:t>()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###########################################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# </a:t>
            </a:r>
            <a:r>
              <a:rPr lang="ru-RU" sz="1400" dirty="0" smtClean="0">
                <a:latin typeface="Consolas" panose="020B0609020204030204" pitchFamily="49" charset="0"/>
              </a:rPr>
              <a:t>пример чуть сложнее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from </a:t>
            </a:r>
            <a:r>
              <a:rPr lang="en-US" sz="1400" dirty="0" err="1">
                <a:latin typeface="Consolas" panose="020B0609020204030204" pitchFamily="49" charset="0"/>
              </a:rPr>
              <a:t>pathlib</a:t>
            </a:r>
            <a:r>
              <a:rPr lang="en-US" sz="1400" dirty="0">
                <a:latin typeface="Consolas" panose="020B0609020204030204" pitchFamily="49" charset="0"/>
              </a:rPr>
              <a:t> import </a:t>
            </a:r>
            <a:r>
              <a:rPr lang="en-US" sz="1400" dirty="0" smtClean="0">
                <a:latin typeface="Consolas" panose="020B0609020204030204" pitchFamily="49" charset="0"/>
              </a:rPr>
              <a:t>Path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p = </a:t>
            </a:r>
            <a:r>
              <a:rPr lang="en-US" sz="1400" dirty="0">
                <a:latin typeface="Consolas" panose="020B0609020204030204" pitchFamily="49" charset="0"/>
              </a:rPr>
              <a:t>Path('/home/')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q = p </a:t>
            </a:r>
            <a:r>
              <a:rPr lang="en-US" sz="1400" dirty="0">
                <a:latin typeface="Consolas" panose="020B0609020204030204" pitchFamily="49" charset="0"/>
              </a:rPr>
              <a:t>/ 'user' / 'workspace'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print(</a:t>
            </a:r>
            <a:r>
              <a:rPr lang="en-US" sz="1400" dirty="0" err="1" smtClean="0">
                <a:latin typeface="Consolas" panose="020B0609020204030204" pitchFamily="49" charset="0"/>
              </a:rPr>
              <a:t>q.exists</a:t>
            </a:r>
            <a:r>
              <a:rPr lang="en-US" sz="1400" dirty="0" smtClean="0">
                <a:latin typeface="Consolas" panose="020B0609020204030204" pitchFamily="49" charset="0"/>
              </a:rPr>
              <a:t>() and </a:t>
            </a:r>
            <a:r>
              <a:rPr lang="en-US" sz="1400" dirty="0" err="1" smtClean="0">
                <a:latin typeface="Consolas" panose="020B0609020204030204" pitchFamily="49" charset="0"/>
              </a:rPr>
              <a:t>q.is_dir</a:t>
            </a:r>
            <a:r>
              <a:rPr lang="en-US" sz="1400" dirty="0" smtClean="0">
                <a:latin typeface="Consolas" panose="020B0609020204030204" pitchFamily="49" charset="0"/>
              </a:rPr>
              <a:t>())</a:t>
            </a:r>
            <a:endParaRPr lang="ru-RU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# </a:t>
            </a:r>
            <a:r>
              <a:rPr lang="ru-RU" sz="1400" dirty="0" smtClean="0">
                <a:latin typeface="Consolas" panose="020B0609020204030204" pitchFamily="49" charset="0"/>
              </a:rPr>
              <a:t>Выведет </a:t>
            </a:r>
            <a:r>
              <a:rPr lang="en-US" sz="1400" dirty="0" smtClean="0">
                <a:latin typeface="Consolas" panose="020B0609020204030204" pitchFamily="49" charset="0"/>
              </a:rPr>
              <a:t>True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print([f for f </a:t>
            </a:r>
            <a:r>
              <a:rPr lang="en-US" sz="1400" dirty="0">
                <a:latin typeface="Consolas" panose="020B0609020204030204" pitchFamily="49" charset="0"/>
              </a:rPr>
              <a:t>glob('*') </a:t>
            </a:r>
            <a:r>
              <a:rPr lang="en-US" sz="1400" dirty="0" smtClean="0">
                <a:latin typeface="Consolas" panose="020B0609020204030204" pitchFamily="49" charset="0"/>
              </a:rPr>
              <a:t>if </a:t>
            </a:r>
            <a:r>
              <a:rPr lang="en-US" sz="1400" dirty="0" err="1" smtClean="0">
                <a:latin typeface="Consolas" panose="020B0609020204030204" pitchFamily="49" charset="0"/>
              </a:rPr>
              <a:t>f.is_dir</a:t>
            </a:r>
            <a:r>
              <a:rPr lang="en-US" sz="1400" dirty="0" smtClean="0">
                <a:latin typeface="Consolas" panose="020B0609020204030204" pitchFamily="49" charset="0"/>
              </a:rPr>
              <a:t>()])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# </a:t>
            </a:r>
            <a:r>
              <a:rPr lang="ru-RU" sz="1400" dirty="0" smtClean="0">
                <a:latin typeface="Consolas" panose="020B0609020204030204" pitchFamily="49" charset="0"/>
              </a:rPr>
              <a:t>выведет список файлов в текущем каталоге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# [</a:t>
            </a:r>
            <a:r>
              <a:rPr lang="en-US" sz="1400" dirty="0" err="1" smtClean="0">
                <a:latin typeface="Consolas" panose="020B0609020204030204" pitchFamily="49" charset="0"/>
              </a:rPr>
              <a:t>PosixPath</a:t>
            </a:r>
            <a:r>
              <a:rPr lang="en-US" sz="1400" dirty="0">
                <a:latin typeface="Consolas" panose="020B0609020204030204" pitchFamily="49" charset="0"/>
              </a:rPr>
              <a:t>('/home/user/workspace/graphs</a:t>
            </a:r>
            <a:r>
              <a:rPr lang="en-US" sz="1400" dirty="0" smtClean="0">
                <a:latin typeface="Consolas" panose="020B0609020204030204" pitchFamily="49" charset="0"/>
              </a:rPr>
              <a:t>'),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#  </a:t>
            </a:r>
            <a:r>
              <a:rPr lang="en-US" sz="1400" dirty="0" err="1">
                <a:latin typeface="Consolas" panose="020B0609020204030204" pitchFamily="49" charset="0"/>
              </a:rPr>
              <a:t>PosixPath</a:t>
            </a:r>
            <a:r>
              <a:rPr lang="en-US" sz="1400" dirty="0">
                <a:latin typeface="Consolas" panose="020B0609020204030204" pitchFamily="49" charset="0"/>
              </a:rPr>
              <a:t>('/home/iii/workspace/out</a:t>
            </a:r>
            <a:r>
              <a:rPr lang="en-US" sz="1400" dirty="0" smtClean="0">
                <a:latin typeface="Consolas" panose="020B0609020204030204" pitchFamily="49" charset="0"/>
              </a:rPr>
              <a:t>'), …]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6044" y="312616"/>
            <a:ext cx="5053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Базовые знания для работы с файлами в </a:t>
            </a:r>
            <a:r>
              <a:rPr lang="en-US" b="1" dirty="0" smtClean="0"/>
              <a:t>Python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181968" y="1315000"/>
            <a:ext cx="5782289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b="1" dirty="0" smtClean="0"/>
              <a:t>Что может потребоваться для работы с файлами </a:t>
            </a:r>
            <a:r>
              <a:rPr lang="en-US" b="1" dirty="0" smtClean="0"/>
              <a:t>python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os.path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</a:rPr>
              <a:t>pathlib</a:t>
            </a:r>
            <a:endParaRPr lang="en-US" dirty="0" smtClean="0">
              <a:latin typeface="Consolas" panose="020B0609020204030204" pitchFamily="49" charset="0"/>
            </a:endParaRPr>
          </a:p>
          <a:p>
            <a:endParaRPr lang="ru-RU" dirty="0" smtClean="0"/>
          </a:p>
          <a:p>
            <a:r>
              <a:rPr lang="ru-RU" dirty="0" smtClean="0"/>
              <a:t>* Работа с исключениями (</a:t>
            </a:r>
            <a:r>
              <a:rPr lang="en-US" sz="1400" dirty="0" smtClean="0">
                <a:latin typeface="Consolas" panose="020B0609020204030204" pitchFamily="49" charset="0"/>
              </a:rPr>
              <a:t>try – except – finally – else</a:t>
            </a:r>
            <a:r>
              <a:rPr lang="en-US" dirty="0" smtClean="0"/>
              <a:t>)</a:t>
            </a:r>
          </a:p>
          <a:p>
            <a:r>
              <a:rPr lang="ru-RU" dirty="0" smtClean="0"/>
              <a:t>* Контекстные менеджеры</a:t>
            </a:r>
            <a:r>
              <a:rPr lang="en-US" dirty="0" smtClean="0"/>
              <a:t> (</a:t>
            </a:r>
            <a:r>
              <a:rPr lang="en-US" sz="1400" dirty="0" smtClean="0">
                <a:latin typeface="Consolas" panose="020B0609020204030204" pitchFamily="49" charset="0"/>
              </a:rPr>
              <a:t>with</a:t>
            </a:r>
            <a:r>
              <a:rPr lang="en-US" dirty="0" smtClean="0"/>
              <a:t> </a:t>
            </a:r>
            <a:r>
              <a:rPr lang="ru-RU" dirty="0" smtClean="0"/>
              <a:t>блок)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1968" y="3202194"/>
            <a:ext cx="54395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</a:rPr>
              <a:t>HW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ru-RU" sz="1400" dirty="0" smtClean="0">
                <a:latin typeface="Consolas" panose="020B0609020204030204" pitchFamily="49" charset="0"/>
              </a:rPr>
              <a:t>Дано два файла, строки в которых содержат числа, отсортированные по возрастанию</a:t>
            </a:r>
          </a:p>
          <a:p>
            <a:r>
              <a:rPr lang="ru-RU" sz="1400" dirty="0" smtClean="0">
                <a:latin typeface="Consolas" panose="020B0609020204030204" pitchFamily="49" charset="0"/>
              </a:rPr>
              <a:t>Нужно написать функцию, которая сливает 2 этих файла в один и возвращает его имя</a:t>
            </a:r>
            <a:r>
              <a:rPr lang="en-US" sz="1400" dirty="0" smtClean="0">
                <a:latin typeface="Consolas" panose="020B0609020204030204" pitchFamily="49" charset="0"/>
              </a:rPr>
              <a:t>. </a:t>
            </a:r>
            <a:r>
              <a:rPr lang="ru-RU" sz="1400" dirty="0" smtClean="0">
                <a:latin typeface="Consolas" panose="020B0609020204030204" pitchFamily="49" charset="0"/>
              </a:rPr>
              <a:t>Функция должна работать за </a:t>
            </a:r>
            <a:r>
              <a:rPr lang="en-US" sz="1400" dirty="0" smtClean="0">
                <a:latin typeface="Consolas" panose="020B0609020204030204" pitchFamily="49" charset="0"/>
              </a:rPr>
              <a:t>O(N) </a:t>
            </a:r>
            <a:r>
              <a:rPr lang="ru-RU" sz="1400" dirty="0" smtClean="0">
                <a:latin typeface="Consolas" panose="020B0609020204030204" pitchFamily="49" charset="0"/>
              </a:rPr>
              <a:t>времени и требовать для работы О(1) доп. памяти (</a:t>
            </a:r>
            <a:r>
              <a:rPr lang="en-US" sz="1400" dirty="0" smtClean="0">
                <a:latin typeface="Consolas" panose="020B0609020204030204" pitchFamily="49" charset="0"/>
              </a:rPr>
              <a:t>N – </a:t>
            </a:r>
            <a:r>
              <a:rPr lang="ru-RU" sz="1400" dirty="0" smtClean="0">
                <a:latin typeface="Consolas" panose="020B0609020204030204" pitchFamily="49" charset="0"/>
              </a:rPr>
              <a:t>к-во чисел в файлах)</a:t>
            </a:r>
          </a:p>
          <a:p>
            <a:endParaRPr lang="ru-RU" sz="1400" dirty="0" smtClean="0"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</a:rPr>
              <a:t>def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merge_files</a:t>
            </a:r>
            <a:r>
              <a:rPr lang="en-US" sz="1400" dirty="0" smtClean="0">
                <a:latin typeface="Consolas" panose="020B0609020204030204" pitchFamily="49" charset="0"/>
              </a:rPr>
              <a:t>(fname1: </a:t>
            </a:r>
            <a:r>
              <a:rPr lang="en-US" sz="1400" dirty="0" err="1" smtClean="0">
                <a:latin typeface="Consolas" panose="020B0609020204030204" pitchFamily="49" charset="0"/>
              </a:rPr>
              <a:t>str</a:t>
            </a:r>
            <a:r>
              <a:rPr lang="en-US" sz="1400" dirty="0" smtClean="0">
                <a:latin typeface="Consolas" panose="020B0609020204030204" pitchFamily="49" charset="0"/>
              </a:rPr>
              <a:t>, fname2: </a:t>
            </a:r>
            <a:r>
              <a:rPr lang="en-US" sz="1400" dirty="0" err="1" smtClean="0">
                <a:latin typeface="Consolas" panose="020B0609020204030204" pitchFamily="49" charset="0"/>
              </a:rPr>
              <a:t>str</a:t>
            </a:r>
            <a:r>
              <a:rPr lang="en-US" sz="1400" dirty="0" smtClean="0">
                <a:latin typeface="Consolas" panose="020B0609020204030204" pitchFamily="49" charset="0"/>
              </a:rPr>
              <a:t>) -&gt; </a:t>
            </a:r>
            <a:r>
              <a:rPr lang="en-US" sz="1400" dirty="0" err="1" smtClean="0">
                <a:latin typeface="Consolas" panose="020B0609020204030204" pitchFamily="49" charset="0"/>
              </a:rPr>
              <a:t>str</a:t>
            </a:r>
            <a:r>
              <a:rPr lang="en-US" sz="14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 pass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latin typeface="Consolas" panose="020B0609020204030204" pitchFamily="49" charset="0"/>
              </a:rPr>
              <a:t>HW* </a:t>
            </a:r>
            <a:r>
              <a:rPr lang="ru-RU" sz="1400" dirty="0" smtClean="0">
                <a:latin typeface="Consolas" panose="020B0609020204030204" pitchFamily="49" charset="0"/>
              </a:rPr>
              <a:t>написать функцию, которая проверяет, содержатся ли в указанной директории </a:t>
            </a:r>
            <a:r>
              <a:rPr lang="en-US" sz="1400" dirty="0" err="1" smtClean="0">
                <a:latin typeface="Consolas" panose="020B0609020204030204" pitchFamily="49" charset="0"/>
              </a:rPr>
              <a:t>hardlink</a:t>
            </a:r>
            <a:r>
              <a:rPr lang="ru-RU" sz="1400" dirty="0" smtClean="0">
                <a:latin typeface="Consolas" panose="020B0609020204030204" pitchFamily="49" charset="0"/>
              </a:rPr>
              <a:t>-и</a:t>
            </a:r>
          </a:p>
          <a:p>
            <a:endParaRPr lang="ru-RU" sz="1400" dirty="0"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</a:rPr>
              <a:t>def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hardlink_check</a:t>
            </a:r>
            <a:r>
              <a:rPr lang="en-US" sz="1400" dirty="0" smtClean="0"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</a:rPr>
              <a:t>directory_path</a:t>
            </a:r>
            <a:r>
              <a:rPr lang="en-US" sz="1400" dirty="0" smtClean="0">
                <a:latin typeface="Consolas" panose="020B0609020204030204" pitchFamily="49" charset="0"/>
              </a:rPr>
              <a:t>: </a:t>
            </a:r>
            <a:r>
              <a:rPr lang="en-US" sz="1400" dirty="0" err="1" smtClean="0">
                <a:latin typeface="Consolas" panose="020B0609020204030204" pitchFamily="49" charset="0"/>
              </a:rPr>
              <a:t>str</a:t>
            </a:r>
            <a:r>
              <a:rPr lang="en-US" sz="1400" dirty="0" smtClean="0">
                <a:latin typeface="Consolas" panose="020B0609020204030204" pitchFamily="49" charset="0"/>
              </a:rPr>
              <a:t>) -&gt; bool: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 pass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72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6338" y="304130"/>
            <a:ext cx="163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Enum</a:t>
            </a:r>
            <a:r>
              <a:rPr lang="en-US" b="1" dirty="0" smtClean="0"/>
              <a:t> </a:t>
            </a:r>
            <a:r>
              <a:rPr lang="ru-RU" b="1" dirty="0" smtClean="0"/>
              <a:t>в </a:t>
            </a:r>
            <a:r>
              <a:rPr lang="en-US" b="1" dirty="0" smtClean="0"/>
              <a:t>python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95753" y="2336800"/>
            <a:ext cx="664476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# </a:t>
            </a:r>
            <a:r>
              <a:rPr lang="ru-RU" sz="1400" dirty="0" smtClean="0">
                <a:latin typeface="Consolas" panose="020B0609020204030204" pitchFamily="49" charset="0"/>
              </a:rPr>
              <a:t>Почти классический пример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from </a:t>
            </a:r>
            <a:r>
              <a:rPr lang="en-US" sz="1400" dirty="0" err="1" smtClean="0">
                <a:latin typeface="Consolas" panose="020B0609020204030204" pitchFamily="49" charset="0"/>
              </a:rPr>
              <a:t>enum</a:t>
            </a:r>
            <a:r>
              <a:rPr lang="en-US" sz="1400" dirty="0" smtClean="0">
                <a:latin typeface="Consolas" panose="020B0609020204030204" pitchFamily="49" charset="0"/>
              </a:rPr>
              <a:t> import </a:t>
            </a:r>
            <a:r>
              <a:rPr lang="en-US" sz="1400" dirty="0" err="1" smtClean="0">
                <a:latin typeface="Consolas" panose="020B0609020204030204" pitchFamily="49" charset="0"/>
              </a:rPr>
              <a:t>Enum</a:t>
            </a:r>
            <a:endParaRPr lang="en-US" sz="1400" dirty="0" smtClean="0">
              <a:latin typeface="Consolas" panose="020B0609020204030204" pitchFamily="49" charset="0"/>
            </a:endParaRP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class Color(</a:t>
            </a:r>
            <a:r>
              <a:rPr lang="en-US" sz="1400" dirty="0" err="1">
                <a:latin typeface="Consolas" panose="020B0609020204030204" pitchFamily="49" charset="0"/>
              </a:rPr>
              <a:t>Enum</a:t>
            </a:r>
            <a:r>
              <a:rPr lang="en-US" sz="1400" dirty="0">
                <a:latin typeface="Consolas" panose="020B0609020204030204" pitchFamily="49" charset="0"/>
              </a:rPr>
              <a:t>):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RED = (0xFF0000, 4 * 4, 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GREEN = (0x00FF00, 2 * 4, 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BLUE = (0x0000FF, 0, 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def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get_component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rgb_color</a:t>
            </a:r>
            <a:r>
              <a:rPr lang="en-US" sz="1400" dirty="0">
                <a:latin typeface="Consolas" panose="020B0609020204030204" pitchFamily="49" charset="0"/>
              </a:rPr>
              <a:t>: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, component: Color) -&gt;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:</a:t>
            </a:r>
          </a:p>
          <a:p>
            <a:r>
              <a:rPr lang="ru-RU" sz="1400" dirty="0" smtClean="0"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latin typeface="Consolas" panose="020B0609020204030204" pitchFamily="49" charset="0"/>
              </a:rPr>
              <a:t>return 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rgb_color</a:t>
            </a:r>
            <a:r>
              <a:rPr lang="en-US" sz="1400" dirty="0">
                <a:latin typeface="Consolas" panose="020B0609020204030204" pitchFamily="49" charset="0"/>
              </a:rPr>
              <a:t> &amp; </a:t>
            </a:r>
            <a:r>
              <a:rPr lang="en-US" sz="1400" dirty="0" err="1">
                <a:latin typeface="Consolas" panose="020B0609020204030204" pitchFamily="49" charset="0"/>
              </a:rPr>
              <a:t>component.value</a:t>
            </a:r>
            <a:r>
              <a:rPr lang="en-US" sz="1400" dirty="0">
                <a:latin typeface="Consolas" panose="020B0609020204030204" pitchFamily="49" charset="0"/>
              </a:rPr>
              <a:t>[0]) &gt;&gt; </a:t>
            </a:r>
            <a:r>
              <a:rPr lang="en-US" sz="1400" dirty="0" err="1">
                <a:latin typeface="Consolas" panose="020B0609020204030204" pitchFamily="49" charset="0"/>
              </a:rPr>
              <a:t>component.value</a:t>
            </a:r>
            <a:r>
              <a:rPr lang="en-US" sz="1400" dirty="0">
                <a:latin typeface="Consolas" panose="020B0609020204030204" pitchFamily="49" charset="0"/>
              </a:rPr>
              <a:t>[1]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for color in Color: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print(</a:t>
            </a:r>
            <a:r>
              <a:rPr lang="en-US" sz="1400" dirty="0" err="1" smtClean="0">
                <a:latin typeface="Consolas" panose="020B0609020204030204" pitchFamily="49" charset="0"/>
              </a:rPr>
              <a:t>get_component</a:t>
            </a:r>
            <a:r>
              <a:rPr lang="en-US" sz="1400" dirty="0" smtClean="0">
                <a:latin typeface="Consolas" panose="020B0609020204030204" pitchFamily="49" charset="0"/>
              </a:rPr>
              <a:t>(0x010203, color))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# </a:t>
            </a:r>
            <a:r>
              <a:rPr lang="ru-RU" sz="1400" dirty="0" smtClean="0">
                <a:latin typeface="Consolas" panose="020B0609020204030204" pitchFamily="49" charset="0"/>
              </a:rPr>
              <a:t>выведет </a:t>
            </a:r>
            <a:r>
              <a:rPr lang="en-US" sz="1400" dirty="0" smtClean="0">
                <a:latin typeface="Consolas" panose="020B0609020204030204" pitchFamily="49" charset="0"/>
              </a:rPr>
              <a:t>1</a:t>
            </a:r>
            <a:r>
              <a:rPr lang="ru-RU" sz="1400" dirty="0" smtClean="0">
                <a:latin typeface="Consolas" panose="020B0609020204030204" pitchFamily="49" charset="0"/>
              </a:rPr>
              <a:t>,</a:t>
            </a:r>
            <a:r>
              <a:rPr lang="en-US" sz="1400" dirty="0" smtClean="0">
                <a:latin typeface="Consolas" panose="020B0609020204030204" pitchFamily="49" charset="0"/>
              </a:rPr>
              <a:t> 2 </a:t>
            </a:r>
            <a:r>
              <a:rPr lang="ru-RU" sz="1400" dirty="0" smtClean="0">
                <a:latin typeface="Consolas" panose="020B0609020204030204" pitchFamily="49" charset="0"/>
              </a:rPr>
              <a:t>и 3 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6338" y="950909"/>
            <a:ext cx="680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Документация:</a:t>
            </a:r>
          </a:p>
          <a:p>
            <a:r>
              <a:rPr lang="en-US" dirty="0"/>
              <a:t>An enumeration is a set of symbolic names (members) bound to unique, constant values. Within an enumeration, the members can be compared by identity, and the enumeration itself can be iterated over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40521" y="2594708"/>
            <a:ext cx="40857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</a:rPr>
              <a:t>HW* </a:t>
            </a:r>
            <a:endParaRPr lang="ru-RU" sz="1400" b="1" dirty="0">
              <a:latin typeface="Consolas" panose="020B0609020204030204" pitchFamily="49" charset="0"/>
            </a:endParaRPr>
          </a:p>
          <a:p>
            <a:r>
              <a:rPr lang="ru-RU" sz="1400" dirty="0" smtClean="0">
                <a:latin typeface="Consolas" panose="020B0609020204030204" pitchFamily="49" charset="0"/>
              </a:rPr>
              <a:t>Дано скобочное выражение, заданное строкой вида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a*(b/c)+((d-f)/k)</a:t>
            </a:r>
          </a:p>
          <a:p>
            <a:r>
              <a:rPr lang="ru-RU" sz="1400" dirty="0" smtClean="0">
                <a:latin typeface="Consolas" panose="020B0609020204030204" pitchFamily="49" charset="0"/>
              </a:rPr>
              <a:t>содержащее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ru-RU" sz="1400" dirty="0" smtClean="0">
                <a:latin typeface="Consolas" panose="020B0609020204030204" pitchFamily="49" charset="0"/>
              </a:rPr>
              <a:t>токены </a:t>
            </a:r>
            <a:r>
              <a:rPr lang="en-US" sz="1400" dirty="0" smtClean="0">
                <a:latin typeface="Consolas" panose="020B0609020204030204" pitchFamily="49" charset="0"/>
              </a:rPr>
              <a:t>a-z,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ru-RU" sz="1400" dirty="0" smtClean="0">
                <a:latin typeface="Consolas" panose="020B0609020204030204" pitchFamily="49" charset="0"/>
              </a:rPr>
              <a:t>операции </a:t>
            </a:r>
            <a:r>
              <a:rPr lang="en-US" sz="1400" dirty="0" smtClean="0">
                <a:latin typeface="Consolas" panose="020B0609020204030204" pitchFamily="49" charset="0"/>
              </a:rPr>
              <a:t>/*-+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ru-RU" sz="1400" dirty="0" smtClean="0">
                <a:latin typeface="Consolas" panose="020B0609020204030204" pitchFamily="49" charset="0"/>
              </a:rPr>
              <a:t>и скобки</a:t>
            </a:r>
            <a:endParaRPr lang="en-US" sz="1400" dirty="0" smtClean="0">
              <a:latin typeface="Consolas" panose="020B0609020204030204" pitchFamily="49" charset="0"/>
            </a:endParaRP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ru-RU" sz="1400" dirty="0" smtClean="0">
                <a:latin typeface="Consolas" panose="020B0609020204030204" pitchFamily="49" charset="0"/>
              </a:rPr>
              <a:t>Нужно реализовать функцию, удаляющую лишние скобки из выражения</a:t>
            </a:r>
            <a:endParaRPr lang="en-US" sz="1400" dirty="0" smtClean="0">
              <a:latin typeface="Consolas" panose="020B0609020204030204" pitchFamily="49" charset="0"/>
            </a:endParaRPr>
          </a:p>
          <a:p>
            <a:endParaRPr lang="ru-RU" dirty="0" smtClean="0">
              <a:latin typeface="Consolas" panose="020B0609020204030204" pitchFamily="49" charset="0"/>
            </a:endParaRPr>
          </a:p>
          <a:p>
            <a:r>
              <a:rPr lang="en-US" sz="1200" dirty="0" err="1" smtClean="0">
                <a:latin typeface="Consolas" panose="020B0609020204030204" pitchFamily="49" charset="0"/>
              </a:rPr>
              <a:t>def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brackets_trim</a:t>
            </a:r>
            <a:r>
              <a:rPr lang="ru-RU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input_data</a:t>
            </a:r>
            <a:r>
              <a:rPr lang="en-US" sz="1200" dirty="0" smtClean="0">
                <a:latin typeface="Consolas" panose="020B0609020204030204" pitchFamily="49" charset="0"/>
              </a:rPr>
              <a:t>: </a:t>
            </a:r>
            <a:r>
              <a:rPr lang="en-US" sz="1200" dirty="0" err="1" smtClean="0">
                <a:latin typeface="Consolas" panose="020B0609020204030204" pitchFamily="49" charset="0"/>
              </a:rPr>
              <a:t>str</a:t>
            </a:r>
            <a:r>
              <a:rPr lang="en-US" sz="1200" dirty="0" smtClean="0">
                <a:latin typeface="Consolas" panose="020B0609020204030204" pitchFamily="49" charset="0"/>
              </a:rPr>
              <a:t>) -&gt; </a:t>
            </a:r>
            <a:r>
              <a:rPr lang="en-US" sz="1200" dirty="0" err="1" smtClean="0">
                <a:latin typeface="Consolas" panose="020B0609020204030204" pitchFamily="49" charset="0"/>
              </a:rPr>
              <a:t>str</a:t>
            </a:r>
            <a:r>
              <a:rPr lang="en-US" sz="12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    pass</a:t>
            </a:r>
          </a:p>
        </p:txBody>
      </p:sp>
    </p:spTree>
    <p:extLst>
      <p:ext uri="{BB962C8B-B14F-4D97-AF65-F5344CB8AC3E}">
        <p14:creationId xmlns:p14="http://schemas.microsoft.com/office/powerpoint/2010/main" val="415396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2055</TotalTime>
  <Words>1167</Words>
  <Application>Microsoft Office PowerPoint</Application>
  <PresentationFormat>Widescreen</PresentationFormat>
  <Paragraphs>237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Sergei Krotov</dc:creator>
  <cp:lastModifiedBy>Sergei Krotov</cp:lastModifiedBy>
  <cp:revision>103</cp:revision>
  <dcterms:created xsi:type="dcterms:W3CDTF">2018-07-30T10:09:57Z</dcterms:created>
  <dcterms:modified xsi:type="dcterms:W3CDTF">2018-08-01T14:25:42Z</dcterms:modified>
</cp:coreProperties>
</file>