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5292-6314-4DFF-92DE-D55775E4DC4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A470-6059-4A30-90BB-0D1F26C37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8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5292-6314-4DFF-92DE-D55775E4DC4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A470-6059-4A30-90BB-0D1F26C37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5292-6314-4DFF-92DE-D55775E4DC4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A470-6059-4A30-90BB-0D1F26C37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3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5292-6314-4DFF-92DE-D55775E4DC4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A470-6059-4A30-90BB-0D1F26C37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5292-6314-4DFF-92DE-D55775E4DC4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A470-6059-4A30-90BB-0D1F26C37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7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5292-6314-4DFF-92DE-D55775E4DC4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A470-6059-4A30-90BB-0D1F26C37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5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5292-6314-4DFF-92DE-D55775E4DC4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A470-6059-4A30-90BB-0D1F26C37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5292-6314-4DFF-92DE-D55775E4DC4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A470-6059-4A30-90BB-0D1F26C37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5292-6314-4DFF-92DE-D55775E4DC4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A470-6059-4A30-90BB-0D1F26C37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5292-6314-4DFF-92DE-D55775E4DC4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A470-6059-4A30-90BB-0D1F26C37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6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5292-6314-4DFF-92DE-D55775E4DC4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A470-6059-4A30-90BB-0D1F26C37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5292-6314-4DFF-92DE-D55775E4DC4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AA470-6059-4A30-90BB-0D1F26C37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5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0968" y="328864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ООП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454" y="1147011"/>
            <a:ext cx="65692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Всё является объектом.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Вычисления осуществляются путём взаимодействия (обмена данными) между объектами, при котором один объект требует, чтобы другой объект выполнил некоторое действие. Объекты взаимодействуют, посылая и получая сообщения. Сообщение — это запрос на выполнение действия, дополненный набором аргументов, которые могут понадобиться при выполнении действия.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Каждый объект имеет независимую память, которая состоит из других объектов.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Каждый объект является представителем класса, который выражает общие свойства объектов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В классе задаётся поведение (функциональность) объекта. Тем самым все объекты, которые являются экземплярами одного класса, могут выполнять одни и те же действия.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Классы организованы в единую древовидную структуру с общим корнем, называемую иерархией наследования. Память и поведение, связанное с экземплярами определённого класса, автоматически доступны любому классу, расположенному ниже в иерархическом дереве.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/>
          </a:p>
          <a:p>
            <a:pPr algn="r"/>
            <a:r>
              <a:rPr lang="ru-RU" sz="1600" dirty="0" smtClean="0"/>
              <a:t>(с) Алан Кэй, создатель языка </a:t>
            </a:r>
            <a:r>
              <a:rPr lang="en-US" sz="1600" dirty="0" smtClean="0"/>
              <a:t>Smalltalk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1355558"/>
            <a:ext cx="4876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class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4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AbstractProcessor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  <a:r>
              <a:rPr lang="en-US" sz="14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process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(self,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msg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: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) -&gt;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self.pre_process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msg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)</a:t>
            </a:r>
          </a:p>
          <a:p>
            <a:endParaRPr lang="en-US" sz="14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 response =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self.process_internal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msg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)</a:t>
            </a:r>
          </a:p>
          <a:p>
            <a:endParaRPr lang="en-US" sz="14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return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self.post_process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(response)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</a:p>
          <a:p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 </a:t>
            </a:r>
            <a:r>
              <a:rPr lang="en-US" sz="14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4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pre_process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(self,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msg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: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):</a:t>
            </a:r>
          </a:p>
          <a:p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pass</a:t>
            </a:r>
          </a:p>
          <a:p>
            <a:endParaRPr lang="en-US" sz="14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  <a:r>
              <a:rPr lang="en-US" sz="14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4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post_process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(self, response: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) -&gt;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return response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18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2106" y="425168"/>
            <a:ext cx="554254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Iosevka" panose="02000509000000000000" pitchFamily="49" charset="0"/>
                <a:ea typeface="Iosevka" panose="02000509000000000000" pitchFamily="49" charset="0"/>
              </a:rPr>
              <a:t>class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AbstractTextProcessor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  <a:r>
              <a:rPr lang="en-US" sz="1100" b="1" dirty="0" err="1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b="1" dirty="0">
                <a:latin typeface="Iosevka" panose="02000509000000000000" pitchFamily="49" charset="0"/>
                <a:ea typeface="Iosevka" panose="02000509000000000000" pitchFamily="49" charset="0"/>
              </a:rPr>
              <a:t>process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(self, </a:t>
            </a:r>
            <a:r>
              <a:rPr lang="en-US" sz="1100" dirty="0" err="1">
                <a:latin typeface="Iosevka" panose="02000509000000000000" pitchFamily="49" charset="0"/>
                <a:ea typeface="Iosevka" panose="02000509000000000000" pitchFamily="49" charset="0"/>
              </a:rPr>
              <a:t>msg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: </a:t>
            </a:r>
            <a:r>
              <a:rPr lang="en-US" sz="1100" dirty="0" err="1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) -&gt; </a:t>
            </a:r>
            <a:r>
              <a:rPr lang="en-US" sz="1100" dirty="0" err="1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100" dirty="0" err="1">
                <a:latin typeface="Iosevka" panose="02000509000000000000" pitchFamily="49" charset="0"/>
                <a:ea typeface="Iosevka" panose="02000509000000000000" pitchFamily="49" charset="0"/>
              </a:rPr>
              <a:t>self.pre_process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sz="1100" dirty="0" err="1">
                <a:latin typeface="Iosevka" panose="02000509000000000000" pitchFamily="49" charset="0"/>
                <a:ea typeface="Iosevka" panose="02000509000000000000" pitchFamily="49" charset="0"/>
              </a:rPr>
              <a:t>msg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)</a:t>
            </a:r>
          </a:p>
          <a:p>
            <a:endParaRPr lang="en-US" sz="11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       response = </a:t>
            </a:r>
            <a:r>
              <a:rPr lang="en-US" sz="1100" dirty="0" err="1">
                <a:latin typeface="Iosevka" panose="02000509000000000000" pitchFamily="49" charset="0"/>
                <a:ea typeface="Iosevka" panose="02000509000000000000" pitchFamily="49" charset="0"/>
              </a:rPr>
              <a:t>self.process_internal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sz="1100" dirty="0" err="1">
                <a:latin typeface="Iosevka" panose="02000509000000000000" pitchFamily="49" charset="0"/>
                <a:ea typeface="Iosevka" panose="02000509000000000000" pitchFamily="49" charset="0"/>
              </a:rPr>
              <a:t>msg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)</a:t>
            </a:r>
          </a:p>
          <a:p>
            <a:endParaRPr lang="en-US" sz="11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100" b="1" dirty="0">
                <a:latin typeface="Iosevka" panose="02000509000000000000" pitchFamily="49" charset="0"/>
                <a:ea typeface="Iosevka" panose="02000509000000000000" pitchFamily="49" charset="0"/>
              </a:rPr>
              <a:t>return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dirty="0" err="1">
                <a:latin typeface="Iosevka" panose="02000509000000000000" pitchFamily="49" charset="0"/>
                <a:ea typeface="Iosevka" panose="02000509000000000000" pitchFamily="49" charset="0"/>
              </a:rPr>
              <a:t>self.post_process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(response)</a:t>
            </a:r>
          </a:p>
          <a:p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</a:p>
          <a:p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  <a:r>
              <a:rPr lang="en-US" sz="1100" b="1" dirty="0" err="1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b="1" dirty="0" err="1">
                <a:latin typeface="Iosevka" panose="02000509000000000000" pitchFamily="49" charset="0"/>
                <a:ea typeface="Iosevka" panose="02000509000000000000" pitchFamily="49" charset="0"/>
              </a:rPr>
              <a:t>pre_process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(self, </a:t>
            </a:r>
            <a:r>
              <a:rPr lang="en-US" sz="1100" dirty="0" err="1">
                <a:latin typeface="Iosevka" panose="02000509000000000000" pitchFamily="49" charset="0"/>
                <a:ea typeface="Iosevka" panose="02000509000000000000" pitchFamily="49" charset="0"/>
              </a:rPr>
              <a:t>msg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: </a:t>
            </a:r>
            <a:r>
              <a:rPr lang="en-US" sz="1100" dirty="0" err="1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):</a:t>
            </a:r>
          </a:p>
          <a:p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      </a:t>
            </a:r>
            <a:r>
              <a:rPr lang="en-US" sz="1100" b="1" dirty="0">
                <a:latin typeface="Iosevka" panose="02000509000000000000" pitchFamily="49" charset="0"/>
                <a:ea typeface="Iosevka" panose="02000509000000000000" pitchFamily="49" charset="0"/>
              </a:rPr>
              <a:t>pass</a:t>
            </a:r>
          </a:p>
          <a:p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</a:p>
          <a:p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 </a:t>
            </a:r>
            <a:r>
              <a:rPr lang="en-US" sz="11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process_internal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(self, </a:t>
            </a:r>
            <a:r>
              <a:rPr lang="en-US" sz="11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msg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: </a:t>
            </a:r>
            <a:r>
              <a:rPr lang="en-US" sz="11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) -&gt; </a:t>
            </a:r>
            <a:r>
              <a:rPr lang="en-US" sz="11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</a:t>
            </a:r>
            <a:r>
              <a:rPr lang="en-US" sz="11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return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msg</a:t>
            </a:r>
            <a:endParaRPr lang="en-US" sz="11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 </a:t>
            </a:r>
            <a:endParaRPr lang="en-US" sz="11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  <a:r>
              <a:rPr lang="en-US" sz="1100" b="1" dirty="0" err="1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b="1" dirty="0" err="1">
                <a:latin typeface="Iosevka" panose="02000509000000000000" pitchFamily="49" charset="0"/>
                <a:ea typeface="Iosevka" panose="02000509000000000000" pitchFamily="49" charset="0"/>
              </a:rPr>
              <a:t>post_process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(self, response: </a:t>
            </a:r>
            <a:r>
              <a:rPr lang="en-US" sz="1100" dirty="0" err="1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) -&gt; </a:t>
            </a:r>
            <a:r>
              <a:rPr lang="en-US" sz="1100" dirty="0" err="1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      </a:t>
            </a:r>
            <a:r>
              <a:rPr lang="en-US" sz="1100" b="1" dirty="0">
                <a:latin typeface="Iosevka" panose="02000509000000000000" pitchFamily="49" charset="0"/>
                <a:ea typeface="Iosevka" panose="02000509000000000000" pitchFamily="49" charset="0"/>
              </a:rPr>
              <a:t>return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response</a:t>
            </a:r>
          </a:p>
          <a:p>
            <a:endParaRPr lang="en-US" sz="11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en-US" sz="11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1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class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ToLowerTextProcessor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sz="11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AbstractTextProcessor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):</a:t>
            </a:r>
          </a:p>
          <a:p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  <a:r>
              <a:rPr lang="en-US" sz="11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pre_process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(self, </a:t>
            </a:r>
            <a:r>
              <a:rPr lang="en-US" sz="11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msg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: </a:t>
            </a:r>
            <a:r>
              <a:rPr lang="en-US" sz="11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):</a:t>
            </a:r>
          </a:p>
          <a:p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if not </a:t>
            </a:r>
            <a:r>
              <a:rPr lang="en-US" sz="11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msg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     </a:t>
            </a:r>
            <a:r>
              <a:rPr lang="en-US" sz="11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raise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ValueError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('empty </a:t>
            </a:r>
            <a:r>
              <a:rPr lang="en-US" sz="11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arg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msg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')</a:t>
            </a:r>
          </a:p>
          <a:p>
            <a:endParaRPr lang="en-US" sz="11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1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process_internal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(self, </a:t>
            </a:r>
            <a:r>
              <a:rPr lang="en-US" sz="11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msg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: </a:t>
            </a:r>
            <a:r>
              <a:rPr lang="en-US" sz="11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) -&gt; </a:t>
            </a:r>
            <a:r>
              <a:rPr lang="en-US" sz="11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</a:t>
            </a:r>
            <a:r>
              <a:rPr lang="en-US" sz="11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return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msg.lower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  <a:endParaRPr lang="en-US" sz="11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en-US" sz="11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en-US" sz="11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1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class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TrimTextMixin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  <a:r>
              <a:rPr lang="en-US" sz="11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post_process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(self, response: </a:t>
            </a:r>
            <a:r>
              <a:rPr lang="en-US" sz="11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) -&gt; </a:t>
            </a:r>
            <a:r>
              <a:rPr lang="en-US" sz="11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1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</a:t>
            </a:r>
            <a:r>
              <a:rPr lang="en-US" sz="11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return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response.strip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  <a:endParaRPr lang="en-US" sz="11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en-US" sz="11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en-US" sz="11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1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class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ToLowerTrimTextProcessor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sz="11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TrimTextMixin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, </a:t>
            </a:r>
            <a:r>
              <a:rPr lang="en-US" sz="11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ToLowerTextProcessor</a:t>
            </a:r>
            <a:r>
              <a:rPr lang="en-US" sz="1100" dirty="0" smtClean="0">
                <a:latin typeface="Iosevka" panose="02000509000000000000" pitchFamily="49" charset="0"/>
                <a:ea typeface="Iosevka" panose="02000509000000000000" pitchFamily="49" charset="0"/>
              </a:rPr>
              <a:t>):</a:t>
            </a:r>
          </a:p>
          <a:p>
            <a:r>
              <a:rPr lang="en-US" sz="1100" b="1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1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   pass </a:t>
            </a:r>
            <a:endParaRPr lang="en-US" sz="1100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27478" y="425168"/>
            <a:ext cx="5195290" cy="5634765"/>
            <a:chOff x="6519457" y="116330"/>
            <a:chExt cx="5195290" cy="5634765"/>
          </a:xfrm>
        </p:grpSpPr>
        <p:sp>
          <p:nvSpPr>
            <p:cNvPr id="5" name="Rectangle 4"/>
            <p:cNvSpPr/>
            <p:nvPr/>
          </p:nvSpPr>
          <p:spPr>
            <a:xfrm>
              <a:off x="6519457" y="116330"/>
              <a:ext cx="2334127" cy="1335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AbstractTextProcessor</a:t>
              </a:r>
              <a:endParaRPr lang="en-US" sz="1400" dirty="0" smtClean="0">
                <a:latin typeface="Iosevka" panose="02000509000000000000" pitchFamily="49" charset="0"/>
                <a:ea typeface="Iosevka" panose="02000509000000000000" pitchFamily="49" charset="0"/>
              </a:endParaRPr>
            </a:p>
            <a:p>
              <a:r>
                <a:rPr lang="en-US" sz="1400" b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  </a:t>
              </a:r>
              <a:r>
                <a:rPr lang="en-US" sz="1400" u="sng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process(</a:t>
              </a:r>
              <a:r>
                <a:rPr lang="en-US" sz="1400" u="sng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str</a:t>
              </a:r>
              <a:r>
                <a:rPr lang="en-US" sz="1400" u="sng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)</a:t>
              </a:r>
            </a:p>
            <a:p>
              <a:r>
                <a:rPr lang="en-US" sz="1400" dirty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u="sng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pre_process</a:t>
              </a:r>
              <a:r>
                <a:rPr lang="en-US" sz="1400" u="sng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(</a:t>
              </a:r>
              <a:r>
                <a:rPr lang="en-US" sz="1400" u="sng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str</a:t>
              </a:r>
              <a:r>
                <a:rPr lang="en-US" sz="1400" u="sng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)</a:t>
              </a:r>
            </a:p>
            <a:p>
              <a:r>
                <a:rPr lang="en-US" sz="1400" dirty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u="sng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process_internal</a:t>
              </a:r>
              <a:r>
                <a:rPr lang="en-US" sz="1400" u="sng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(</a:t>
              </a:r>
              <a:r>
                <a:rPr lang="en-US" sz="1400" u="sng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str</a:t>
              </a:r>
              <a:r>
                <a:rPr lang="en-US" sz="1400" u="sng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)</a:t>
              </a:r>
            </a:p>
            <a:p>
              <a:r>
                <a:rPr lang="en-US" sz="1400" dirty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u="sng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post_process</a:t>
              </a:r>
              <a:r>
                <a:rPr lang="en-US" sz="1400" u="sng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(</a:t>
              </a:r>
              <a:r>
                <a:rPr lang="en-US" sz="1400" u="sng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str</a:t>
              </a:r>
              <a:r>
                <a:rPr lang="en-US" sz="1400" u="sng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)</a:t>
              </a:r>
              <a:endParaRPr lang="en-US" sz="1400" u="sng" dirty="0">
                <a:latin typeface="Iosevka" panose="02000509000000000000" pitchFamily="49" charset="0"/>
                <a:ea typeface="Iosevka" panose="02000509000000000000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19457" y="2181700"/>
              <a:ext cx="2898918" cy="10828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ToLowerTextProcessor</a:t>
              </a:r>
              <a:endParaRPr lang="en-US" sz="1400" dirty="0" smtClean="0">
                <a:latin typeface="Iosevka" panose="02000509000000000000" pitchFamily="49" charset="0"/>
                <a:ea typeface="Iosevka" panose="02000509000000000000" pitchFamily="49" charset="0"/>
              </a:endParaRPr>
            </a:p>
            <a:p>
              <a:r>
                <a:rPr lang="en-US" sz="1400" i="1" dirty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i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u="sng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process(</a:t>
              </a:r>
              <a:r>
                <a:rPr lang="en-US" sz="1400" u="sng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str</a:t>
              </a:r>
              <a:r>
                <a:rPr lang="en-US" sz="1400" u="sng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)</a:t>
              </a:r>
            </a:p>
            <a:p>
              <a:r>
                <a:rPr lang="en-US" sz="1400" b="1" dirty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b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b="1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pre_process</a:t>
              </a:r>
              <a:r>
                <a:rPr lang="en-US" sz="1400" b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(</a:t>
              </a:r>
              <a:r>
                <a:rPr lang="en-US" sz="1400" b="1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str</a:t>
              </a:r>
              <a:r>
                <a:rPr lang="en-US" sz="1400" b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)</a:t>
              </a:r>
            </a:p>
            <a:p>
              <a:r>
                <a:rPr lang="en-US" sz="1400" b="1" dirty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b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b="1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process_internal</a:t>
              </a:r>
              <a:r>
                <a:rPr lang="en-US" sz="1400" b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(</a:t>
              </a:r>
              <a:r>
                <a:rPr lang="en-US" sz="1400" b="1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str</a:t>
              </a:r>
              <a:r>
                <a:rPr lang="en-US" sz="1400" b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)</a:t>
              </a:r>
            </a:p>
            <a:p>
              <a:r>
                <a:rPr lang="en-US" sz="1400" i="1" dirty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i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u="sng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post_process</a:t>
              </a:r>
              <a:r>
                <a:rPr lang="en-US" sz="1400" u="sng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(</a:t>
              </a:r>
              <a:r>
                <a:rPr lang="en-US" sz="1400" u="sng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str</a:t>
              </a:r>
              <a:r>
                <a:rPr lang="en-US" sz="1400" u="sng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)</a:t>
              </a:r>
              <a:endParaRPr lang="en-US" sz="1400" u="sng" dirty="0">
                <a:latin typeface="Iosevka" panose="02000509000000000000" pitchFamily="49" charset="0"/>
                <a:ea typeface="Iosevka" panose="02000509000000000000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420725" y="946485"/>
              <a:ext cx="2294022" cy="5213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TrimTextMixin</a:t>
              </a:r>
              <a:endParaRPr lang="en-US" sz="1400" dirty="0" smtClean="0">
                <a:latin typeface="Iosevka" panose="02000509000000000000" pitchFamily="49" charset="0"/>
                <a:ea typeface="Iosevka" panose="02000509000000000000" pitchFamily="49" charset="0"/>
              </a:endParaRPr>
            </a:p>
            <a:p>
              <a:r>
                <a:rPr lang="en-US" sz="1400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  </a:t>
              </a:r>
              <a:r>
                <a:rPr lang="en-US" sz="1400" i="1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post_process</a:t>
              </a:r>
              <a:r>
                <a:rPr lang="en-US" sz="1400" i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(</a:t>
              </a:r>
              <a:r>
                <a:rPr lang="en-US" sz="1400" i="1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str</a:t>
              </a:r>
              <a:r>
                <a:rPr lang="en-US" sz="1400" i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)</a:t>
              </a:r>
              <a:endParaRPr lang="en-US" sz="1400" i="1" dirty="0">
                <a:latin typeface="Iosevka" panose="02000509000000000000" pitchFamily="49" charset="0"/>
                <a:ea typeface="Iosevka" panose="02000509000000000000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19458" y="4536135"/>
              <a:ext cx="5111070" cy="1214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ToLowerTrimTextProcessor</a:t>
              </a:r>
              <a:endParaRPr lang="en-US" sz="1400" dirty="0" smtClean="0">
                <a:latin typeface="Iosevka" panose="02000509000000000000" pitchFamily="49" charset="0"/>
                <a:ea typeface="Iosevka" panose="02000509000000000000" pitchFamily="49" charset="0"/>
              </a:endParaRPr>
            </a:p>
            <a:p>
              <a:r>
                <a:rPr lang="en-US" sz="1400" dirty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u="sng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process(</a:t>
              </a:r>
              <a:r>
                <a:rPr lang="en-US" sz="1400" u="sng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str</a:t>
              </a:r>
              <a:r>
                <a:rPr lang="en-US" sz="1400" u="sng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)</a:t>
              </a:r>
            </a:p>
            <a:p>
              <a:r>
                <a:rPr lang="en-US" sz="1400" dirty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b="1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pre_process</a:t>
              </a:r>
              <a:r>
                <a:rPr lang="en-US" sz="1400" b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(</a:t>
              </a:r>
              <a:r>
                <a:rPr lang="en-US" sz="1400" b="1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str</a:t>
              </a:r>
              <a:r>
                <a:rPr lang="en-US" sz="1400" b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)</a:t>
              </a:r>
            </a:p>
            <a:p>
              <a:r>
                <a:rPr lang="en-US" sz="1400" dirty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b="1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process_internal</a:t>
              </a:r>
              <a:r>
                <a:rPr lang="en-US" sz="1400" b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(</a:t>
              </a:r>
              <a:r>
                <a:rPr lang="en-US" sz="1400" b="1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str</a:t>
              </a:r>
              <a:r>
                <a:rPr lang="en-US" sz="1400" b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)</a:t>
              </a:r>
            </a:p>
            <a:p>
              <a:r>
                <a:rPr lang="en-US" sz="1400" dirty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 </a:t>
              </a:r>
              <a:r>
                <a:rPr lang="en-US" sz="1400" i="1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post_process</a:t>
              </a:r>
              <a:r>
                <a:rPr lang="en-US" sz="1400" i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(</a:t>
              </a:r>
              <a:r>
                <a:rPr lang="en-US" sz="1400" i="1" dirty="0" err="1" smtClean="0">
                  <a:latin typeface="Iosevka" panose="02000509000000000000" pitchFamily="49" charset="0"/>
                  <a:ea typeface="Iosevka" panose="02000509000000000000" pitchFamily="49" charset="0"/>
                </a:rPr>
                <a:t>str</a:t>
              </a:r>
              <a:r>
                <a:rPr lang="en-US" sz="1400" i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)</a:t>
              </a:r>
            </a:p>
          </p:txBody>
        </p:sp>
        <p:sp>
          <p:nvSpPr>
            <p:cNvPr id="9" name="Right Arrow 8"/>
            <p:cNvSpPr/>
            <p:nvPr/>
          </p:nvSpPr>
          <p:spPr>
            <a:xfrm rot="16200000">
              <a:off x="7392106" y="1746570"/>
              <a:ext cx="685774" cy="18448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16200000">
              <a:off x="7128917" y="3808083"/>
              <a:ext cx="1259586" cy="19651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16200000">
              <a:off x="9143912" y="2907771"/>
              <a:ext cx="3052188" cy="20453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30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679" y="226913"/>
            <a:ext cx="3084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smtClean="0"/>
              <a:t>Зачем это всё нужно?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6634" y="1011742"/>
            <a:ext cx="635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применения (</a:t>
            </a:r>
            <a:r>
              <a:rPr lang="en-US" dirty="0" smtClean="0"/>
              <a:t>+HW)</a:t>
            </a:r>
            <a:r>
              <a:rPr lang="ru-RU" dirty="0" smtClean="0"/>
              <a:t>: свой собственный </a:t>
            </a:r>
            <a:r>
              <a:rPr lang="en-US" dirty="0" smtClean="0"/>
              <a:t>JIT </a:t>
            </a:r>
            <a:r>
              <a:rPr lang="ru-RU" dirty="0" smtClean="0"/>
              <a:t>компилятор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4676" y="2534653"/>
            <a:ext cx="6827846" cy="2116508"/>
            <a:chOff x="1146360" y="1997241"/>
            <a:chExt cx="6827846" cy="2116508"/>
          </a:xfrm>
        </p:grpSpPr>
        <p:sp>
          <p:nvSpPr>
            <p:cNvPr id="7" name="TextBox 6"/>
            <p:cNvSpPr txBox="1"/>
            <p:nvPr/>
          </p:nvSpPr>
          <p:spPr>
            <a:xfrm>
              <a:off x="1347537" y="1997242"/>
              <a:ext cx="1319592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a-(-4*8-64)</a:t>
              </a:r>
              <a:endParaRPr lang="ru-RU" dirty="0" smtClean="0"/>
            </a:p>
            <a:p>
              <a:r>
                <a:rPr lang="ru-RU" dirty="0" smtClean="0"/>
                <a:t>4 операции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40997" y="1997241"/>
              <a:ext cx="1319592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a-(-96)</a:t>
              </a:r>
            </a:p>
            <a:p>
              <a:r>
                <a:rPr lang="ru-RU" dirty="0" smtClean="0"/>
                <a:t>2 операции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54614" y="1997241"/>
              <a:ext cx="1303562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ru-RU" dirty="0" smtClean="0"/>
                <a:t>+</a:t>
              </a:r>
              <a:r>
                <a:rPr lang="en-US" dirty="0" smtClean="0"/>
                <a:t>96</a:t>
              </a:r>
            </a:p>
            <a:p>
              <a:r>
                <a:rPr lang="ru-RU" dirty="0" smtClean="0"/>
                <a:t>1 операция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6360" y="3467418"/>
              <a:ext cx="1721946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 or (b or not b) </a:t>
              </a:r>
              <a:endParaRPr lang="ru-RU" dirty="0" smtClean="0"/>
            </a:p>
            <a:p>
              <a:r>
                <a:rPr lang="en-US" dirty="0" smtClean="0"/>
                <a:t>3</a:t>
              </a:r>
              <a:r>
                <a:rPr lang="ru-RU" dirty="0" smtClean="0"/>
                <a:t> операции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40997" y="3467417"/>
              <a:ext cx="1303562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 or (True) </a:t>
              </a:r>
              <a:endParaRPr lang="ru-RU" dirty="0" smtClean="0"/>
            </a:p>
            <a:p>
              <a:r>
                <a:rPr lang="en-US" dirty="0" smtClean="0"/>
                <a:t>1</a:t>
              </a:r>
              <a:r>
                <a:rPr lang="ru-RU" dirty="0" smtClean="0"/>
                <a:t> операци</a:t>
              </a:r>
              <a:r>
                <a:rPr lang="ru-RU" dirty="0"/>
                <a:t>я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54614" y="3467418"/>
              <a:ext cx="1319592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ru-RU" dirty="0" smtClean="0"/>
            </a:p>
            <a:p>
              <a:r>
                <a:rPr lang="ru-RU" dirty="0" smtClean="0"/>
                <a:t>0 операций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7" idx="3"/>
              <a:endCxn id="8" idx="1"/>
            </p:cNvCxnSpPr>
            <p:nvPr/>
          </p:nvCxnSpPr>
          <p:spPr>
            <a:xfrm flipV="1">
              <a:off x="2667129" y="2320407"/>
              <a:ext cx="13738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  <a:endCxn id="9" idx="1"/>
            </p:cNvCxnSpPr>
            <p:nvPr/>
          </p:nvCxnSpPr>
          <p:spPr>
            <a:xfrm>
              <a:off x="5360589" y="2320407"/>
              <a:ext cx="1294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3"/>
              <a:endCxn id="11" idx="1"/>
            </p:cNvCxnSpPr>
            <p:nvPr/>
          </p:nvCxnSpPr>
          <p:spPr>
            <a:xfrm flipV="1">
              <a:off x="2868306" y="3790583"/>
              <a:ext cx="11726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3"/>
            </p:cNvCxnSpPr>
            <p:nvPr/>
          </p:nvCxnSpPr>
          <p:spPr>
            <a:xfrm flipV="1">
              <a:off x="5344559" y="3790582"/>
              <a:ext cx="13100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21579" y="1500118"/>
            <a:ext cx="3368842" cy="4210871"/>
            <a:chOff x="8221579" y="1235424"/>
            <a:chExt cx="3368842" cy="4210871"/>
          </a:xfrm>
        </p:grpSpPr>
        <p:sp>
          <p:nvSpPr>
            <p:cNvPr id="2" name="Rounded Rectangle 1"/>
            <p:cNvSpPr/>
            <p:nvPr/>
          </p:nvSpPr>
          <p:spPr>
            <a:xfrm>
              <a:off x="9107905" y="1235424"/>
              <a:ext cx="1596189" cy="4810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Выражение</a:t>
              </a:r>
              <a:endParaRPr lang="en-US" dirty="0"/>
            </a:p>
          </p:txBody>
        </p:sp>
        <p:sp>
          <p:nvSpPr>
            <p:cNvPr id="3" name="Cloud 2"/>
            <p:cNvSpPr/>
            <p:nvPr/>
          </p:nvSpPr>
          <p:spPr>
            <a:xfrm>
              <a:off x="8221579" y="2078089"/>
              <a:ext cx="3368842" cy="220579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constant folding, double negate folding, Boolean optimization, … </a:t>
              </a:r>
              <a:r>
                <a:rPr lang="en-US" dirty="0" err="1" smtClean="0"/>
                <a:t>etc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763000" y="4828856"/>
              <a:ext cx="2290010" cy="617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Оптимизированное выражение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2" idx="2"/>
              <a:endCxn id="3" idx="3"/>
            </p:cNvCxnSpPr>
            <p:nvPr/>
          </p:nvCxnSpPr>
          <p:spPr>
            <a:xfrm>
              <a:off x="9906000" y="1716505"/>
              <a:ext cx="0" cy="4877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" idx="1"/>
              <a:endCxn id="17" idx="0"/>
            </p:cNvCxnSpPr>
            <p:nvPr/>
          </p:nvCxnSpPr>
          <p:spPr>
            <a:xfrm>
              <a:off x="9906000" y="4281530"/>
              <a:ext cx="2005" cy="5473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3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5537" y="0"/>
            <a:ext cx="449353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# optimisers.py</a:t>
            </a:r>
          </a:p>
          <a:p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class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b="1" dirty="0" err="1">
                <a:latin typeface="Iosevka" panose="02000509000000000000" pitchFamily="49" charset="0"/>
                <a:ea typeface="Iosevka" panose="02000509000000000000" pitchFamily="49" charset="0"/>
              </a:rPr>
              <a:t>AbstractOptimiser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  <a:r>
              <a:rPr lang="en-US" sz="12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2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 process</a:t>
            </a:r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(self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, graph):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self.pre_process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(graph)</a:t>
            </a:r>
          </a:p>
          <a:p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    result =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self.process_internal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(graph)</a:t>
            </a:r>
          </a:p>
          <a:p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return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self.post_process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(result)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  <a:r>
              <a:rPr lang="en-US" sz="1200" b="1" dirty="0" err="1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b="1" dirty="0" err="1">
                <a:latin typeface="Iosevka" panose="02000509000000000000" pitchFamily="49" charset="0"/>
                <a:ea typeface="Iosevka" panose="02000509000000000000" pitchFamily="49" charset="0"/>
              </a:rPr>
              <a:t>pre_process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(self, graph):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   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pass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  <a:r>
              <a:rPr lang="en-US" sz="12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2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process_internal</a:t>
            </a:r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(self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, graph):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   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return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graph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  <a:r>
              <a:rPr lang="en-US" sz="1200" b="1" dirty="0" err="1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b="1" dirty="0" err="1">
                <a:latin typeface="Iosevka" panose="02000509000000000000" pitchFamily="49" charset="0"/>
                <a:ea typeface="Iosevka" panose="02000509000000000000" pitchFamily="49" charset="0"/>
              </a:rPr>
              <a:t>post_process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(self, result):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   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return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result</a:t>
            </a:r>
          </a:p>
          <a:p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class </a:t>
            </a:r>
            <a:r>
              <a:rPr lang="en-US" sz="12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DoubleNegativeOptimiser</a:t>
            </a:r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sz="12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AbstractOptimiser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):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200" i="1" dirty="0">
                <a:latin typeface="Iosevka" panose="02000509000000000000" pitchFamily="49" charset="0"/>
                <a:ea typeface="Iosevka" panose="02000509000000000000" pitchFamily="49" charset="0"/>
              </a:rPr>
              <a:t># -(-a) -&gt; a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2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pass</a:t>
            </a:r>
            <a:endParaRPr lang="en-US" sz="1200" b="1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class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b="1" dirty="0" err="1">
                <a:latin typeface="Iosevka" panose="02000509000000000000" pitchFamily="49" charset="0"/>
                <a:ea typeface="Iosevka" panose="02000509000000000000" pitchFamily="49" charset="0"/>
              </a:rPr>
              <a:t>IntegerCostantsOptimiser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sz="1200" b="1" dirty="0" err="1">
                <a:latin typeface="Iosevka" panose="02000509000000000000" pitchFamily="49" charset="0"/>
                <a:ea typeface="Iosevka" panose="02000509000000000000" pitchFamily="49" charset="0"/>
              </a:rPr>
              <a:t>AbstractOptimiser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):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200" i="1" dirty="0">
                <a:latin typeface="Iosevka" panose="02000509000000000000" pitchFamily="49" charset="0"/>
                <a:ea typeface="Iosevka" panose="02000509000000000000" pitchFamily="49" charset="0"/>
              </a:rPr>
              <a:t># a + 4*2 -&gt; a + 8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pass</a:t>
            </a:r>
          </a:p>
          <a:p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class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b="1" dirty="0" err="1">
                <a:latin typeface="Iosevka" panose="02000509000000000000" pitchFamily="49" charset="0"/>
                <a:ea typeface="Iosevka" panose="02000509000000000000" pitchFamily="49" charset="0"/>
              </a:rPr>
              <a:t>UnnecessaryOperationsOptimiser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sz="1200" b="1" dirty="0" err="1">
                <a:latin typeface="Iosevka" panose="02000509000000000000" pitchFamily="49" charset="0"/>
                <a:ea typeface="Iosevka" panose="02000509000000000000" pitchFamily="49" charset="0"/>
              </a:rPr>
              <a:t>AbstractOptimiser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):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200" i="1" dirty="0">
                <a:latin typeface="Iosevka" panose="02000509000000000000" pitchFamily="49" charset="0"/>
                <a:ea typeface="Iosevka" panose="02000509000000000000" pitchFamily="49" charset="0"/>
              </a:rPr>
              <a:t># a * 0 -&gt; 0</a:t>
            </a:r>
          </a:p>
          <a:p>
            <a:r>
              <a:rPr lang="en-US" sz="1200" i="1" dirty="0">
                <a:latin typeface="Iosevka" panose="02000509000000000000" pitchFamily="49" charset="0"/>
                <a:ea typeface="Iosevka" panose="02000509000000000000" pitchFamily="49" charset="0"/>
              </a:rPr>
              <a:t>    # a + 0 -&gt; </a:t>
            </a:r>
            <a:r>
              <a:rPr lang="en-US" sz="1200" i="1" dirty="0" smtClean="0">
                <a:latin typeface="Iosevka" panose="02000509000000000000" pitchFamily="49" charset="0"/>
                <a:ea typeface="Iosevka" panose="02000509000000000000" pitchFamily="49" charset="0"/>
              </a:rPr>
              <a:t>0</a:t>
            </a:r>
          </a:p>
          <a:p>
            <a:r>
              <a:rPr lang="en-US" sz="1200" i="1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i="1" dirty="0" smtClean="0">
                <a:latin typeface="Iosevka" panose="02000509000000000000" pitchFamily="49" charset="0"/>
                <a:ea typeface="Iosevka" panose="02000509000000000000" pitchFamily="49" charset="0"/>
              </a:rPr>
              <a:t>   # *   a or True -&gt; True</a:t>
            </a:r>
          </a:p>
          <a:p>
            <a:r>
              <a:rPr lang="en-US" sz="1200" i="1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i="1" dirty="0" smtClean="0">
                <a:latin typeface="Iosevka" panose="02000509000000000000" pitchFamily="49" charset="0"/>
                <a:ea typeface="Iosevka" panose="02000509000000000000" pitchFamily="49" charset="0"/>
              </a:rPr>
              <a:t>   # *   a and False -&gt; False</a:t>
            </a:r>
            <a:endParaRPr lang="en-US" sz="1200" i="1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pass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0694" y="72189"/>
            <a:ext cx="5339923" cy="3947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# calcs.py</a:t>
            </a:r>
          </a:p>
          <a:p>
            <a:endParaRPr lang="en-US" sz="12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class 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Calculator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2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2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__</a:t>
            </a:r>
            <a:r>
              <a:rPr lang="en-US" sz="1200" b="1" dirty="0" err="1">
                <a:latin typeface="Iosevka" panose="02000509000000000000" pitchFamily="49" charset="0"/>
                <a:ea typeface="Iosevka" panose="02000509000000000000" pitchFamily="49" charset="0"/>
              </a:rPr>
              <a:t>init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__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(self, opcodes: list, operators=None: list):</a:t>
            </a:r>
          </a:p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2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self.opcodes</a:t>
            </a:r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= opcodes</a:t>
            </a:r>
          </a:p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2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self.operators</a:t>
            </a:r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= operators if operators is not None else []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/>
            </a:r>
            <a:b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</a:br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2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2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__</a:t>
            </a:r>
            <a:r>
              <a:rPr lang="en-US" sz="1200" b="1" dirty="0" err="1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__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(self) -&gt;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 pass</a:t>
            </a:r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/>
            </a:r>
            <a:b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</a:br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2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2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b="1" dirty="0" err="1">
                <a:latin typeface="Iosevka" panose="02000509000000000000" pitchFamily="49" charset="0"/>
                <a:ea typeface="Iosevka" panose="02000509000000000000" pitchFamily="49" charset="0"/>
              </a:rPr>
              <a:t>optimise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(self):</a:t>
            </a:r>
          </a:p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 for 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operator in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self.operators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     </a:t>
            </a:r>
            <a:r>
              <a:rPr lang="en-US" sz="12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self.opcodes</a:t>
            </a:r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=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operator.process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self.opcodes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)</a:t>
            </a:r>
          </a:p>
          <a:p>
            <a:endParaRPr lang="en-US" sz="12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  <a:r>
              <a:rPr lang="en-US" sz="12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validate</a:t>
            </a:r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(self) -&gt; bool: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</a:t>
            </a:r>
            <a:r>
              <a:rPr lang="en-US" sz="12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pass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/>
            </a:r>
            <a:b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</a:br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2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2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calculate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(self,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var_values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):</a:t>
            </a:r>
          </a:p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 # 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return result and number of operations</a:t>
            </a:r>
          </a:p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2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pass</a:t>
            </a:r>
            <a:endParaRPr lang="en-US" sz="1200" b="1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en-US" sz="1050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618" y="3826042"/>
            <a:ext cx="1634931" cy="24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3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025" y="333275"/>
            <a:ext cx="320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Особенности ООП в </a:t>
            </a:r>
            <a:r>
              <a:rPr lang="en-US" sz="2000" b="1" dirty="0" smtClean="0"/>
              <a:t>python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32836" y="932811"/>
            <a:ext cx="251863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# __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dict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__ </a:t>
            </a:r>
          </a:p>
          <a:p>
            <a:endParaRPr lang="en-US" sz="14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class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MyClass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__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init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__(self, v):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self.test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= v</a:t>
            </a:r>
          </a:p>
          <a:p>
            <a:endParaRPr lang="en-US" sz="14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a =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MyClass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(123)</a:t>
            </a:r>
          </a:p>
          <a:p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a.m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= 456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print(a.__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dict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__)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# {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'm': 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456,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'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test':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123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} </a:t>
            </a:r>
          </a:p>
          <a:p>
            <a:endParaRPr lang="en-US" sz="14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5459" y="932811"/>
            <a:ext cx="6878806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# __slots__ 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# more (c) https://stackoverflow.com/questions/472000/usage-of-slots</a:t>
            </a:r>
          </a:p>
          <a:p>
            <a:endParaRPr lang="en-US" sz="12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import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timeit</a:t>
            </a:r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/>
            </a:r>
            <a:b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</a:b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class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MySlotsClass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__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slots__ = 'val1', 'val2'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/>
            </a:r>
            <a:b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</a:b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class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MyClass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pass</a:t>
            </a:r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/>
            </a:r>
            <a:b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</a:b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a =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MySlotsClass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b =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MyClass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/>
            </a:r>
            <a:b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</a:b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# print(a.__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dict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__) #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AttributeError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: '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MySlotsClass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' object has no attribute '__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dict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__'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print(b.__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dict</a:t>
            </a:r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__)</a:t>
            </a:r>
          </a:p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# 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{}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/>
            </a:r>
            <a:b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</a:b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a.val1 = 123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b.val1 = 123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/>
            </a:r>
            <a:b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</a:b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#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a.val_test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= 456 #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AttributeError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: '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MySlotsClass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' object has no attribute '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val_test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'</a:t>
            </a:r>
          </a:p>
          <a:p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b.val_test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= 456 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/>
            </a:r>
            <a:b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</a:b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/>
            </a:r>
            <a:b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</a:b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test_fn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= lambda x: lambda : x.val1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/>
            </a:r>
            <a:b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</a:b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print(min(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timeit.repeat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test_fn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(a</a:t>
            </a:r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))))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# 0.41866269500314957</a:t>
            </a:r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print(min(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timeit.repeat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test_fn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(b</a:t>
            </a:r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))))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# 0.40589810899837175</a:t>
            </a:r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4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505" y="569495"/>
            <a:ext cx="345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Особенности ООП в </a:t>
            </a:r>
            <a:r>
              <a:rPr lang="en-US" dirty="0" smtClean="0"/>
              <a:t>python , pt.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4505" y="1258904"/>
            <a:ext cx="5840060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Magic methods </a:t>
            </a:r>
          </a:p>
          <a:p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class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MyClass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  <a:r>
              <a:rPr lang="en-US" sz="16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__</a:t>
            </a:r>
            <a:r>
              <a:rPr lang="en-US" sz="16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init</a:t>
            </a:r>
            <a:r>
              <a:rPr lang="en-US" sz="16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__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(self, v):</a:t>
            </a: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</a:t>
            </a:r>
            <a:r>
              <a:rPr lang="en-US" sz="16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self.test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= v</a:t>
            </a:r>
          </a:p>
          <a:p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  <a:r>
              <a:rPr lang="en-US" sz="16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6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 __</a:t>
            </a:r>
            <a:r>
              <a:rPr lang="en-US" sz="16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sz="16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__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(self):</a:t>
            </a: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</a:t>
            </a:r>
            <a:r>
              <a:rPr lang="en-US" sz="16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return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f'MyClass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&lt;test={</a:t>
            </a:r>
            <a:r>
              <a:rPr lang="en-US" sz="16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self.test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}&gt;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'</a:t>
            </a:r>
            <a:endParaRPr lang="en-US" sz="16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en-US" sz="16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 </a:t>
            </a:r>
            <a:r>
              <a:rPr lang="en-US" sz="16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6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 __</a:t>
            </a:r>
            <a:r>
              <a:rPr lang="en-US" sz="16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ge</a:t>
            </a:r>
            <a:r>
              <a:rPr lang="en-US" sz="16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__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(self, other):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</a:t>
            </a:r>
            <a:r>
              <a:rPr lang="en-US" sz="16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return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self.test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&gt;= </a:t>
            </a:r>
            <a:r>
              <a:rPr lang="en-US" sz="16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other.test</a:t>
            </a:r>
            <a:endParaRPr lang="en-US" sz="16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en-US" sz="16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a = </a:t>
            </a:r>
            <a:r>
              <a:rPr lang="en-US" sz="16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MyClass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(123)</a:t>
            </a: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b = </a:t>
            </a:r>
            <a:r>
              <a:rPr lang="en-US" sz="16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MyClass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(456)</a:t>
            </a: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print(a)</a:t>
            </a: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# </a:t>
            </a:r>
            <a:r>
              <a:rPr lang="ru-RU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выведет 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{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'm': 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456, 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'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test': 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123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} </a:t>
            </a: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print(a &gt;= b)</a:t>
            </a: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# False</a:t>
            </a:r>
          </a:p>
          <a:p>
            <a:endParaRPr lang="en-US" sz="16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# more http://www.diveintopython3.net/special-method-names.html</a:t>
            </a:r>
            <a:endParaRPr lang="en-US" sz="14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9157" y="1242461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Method resolution order</a:t>
            </a:r>
          </a:p>
          <a:p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see page #2</a:t>
            </a:r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4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746</Words>
  <Application>Microsoft Office PowerPoint</Application>
  <PresentationFormat>Widescreen</PresentationFormat>
  <Paragraphs>201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Iosevka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Sergei Krotov</dc:creator>
  <cp:lastModifiedBy>Sergei Krotov</cp:lastModifiedBy>
  <cp:revision>99</cp:revision>
  <dcterms:created xsi:type="dcterms:W3CDTF">2018-08-13T07:59:54Z</dcterms:created>
  <dcterms:modified xsi:type="dcterms:W3CDTF">2018-08-13T14:00:23Z</dcterms:modified>
</cp:coreProperties>
</file>