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1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466D-C88B-4891-997D-94DA5F6D9286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A150-4836-404A-8547-1CB4F7608C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0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466D-C88B-4891-997D-94DA5F6D9286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A150-4836-404A-8547-1CB4F7608C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9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466D-C88B-4891-997D-94DA5F6D9286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A150-4836-404A-8547-1CB4F7608C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4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466D-C88B-4891-997D-94DA5F6D9286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A150-4836-404A-8547-1CB4F7608C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4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466D-C88B-4891-997D-94DA5F6D9286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A150-4836-404A-8547-1CB4F7608C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371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466D-C88B-4891-997D-94DA5F6D9286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A150-4836-404A-8547-1CB4F7608C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29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466D-C88B-4891-997D-94DA5F6D9286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A150-4836-404A-8547-1CB4F7608C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37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466D-C88B-4891-997D-94DA5F6D9286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A150-4836-404A-8547-1CB4F7608C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466D-C88B-4891-997D-94DA5F6D9286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A150-4836-404A-8547-1CB4F7608C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21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466D-C88B-4891-997D-94DA5F6D9286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A150-4836-404A-8547-1CB4F7608C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11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466D-C88B-4891-997D-94DA5F6D9286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A150-4836-404A-8547-1CB4F7608C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21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466D-C88B-4891-997D-94DA5F6D9286}" type="datetimeFigureOut">
              <a:rPr lang="ru-RU" smtClean="0"/>
              <a:t>22.08.2018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A150-4836-404A-8547-1CB4F7608C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07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503" y="255373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Processes</a:t>
            </a:r>
            <a:endParaRPr lang="ru-RU" sz="2400" b="1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49260" y="524118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Processes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75503" y="1195748"/>
            <a:ext cx="5759938" cy="3806098"/>
            <a:chOff x="953477" y="1101964"/>
            <a:chExt cx="5759938" cy="3806098"/>
          </a:xfrm>
        </p:grpSpPr>
        <p:sp>
          <p:nvSpPr>
            <p:cNvPr id="6" name="Rectangle 5"/>
            <p:cNvSpPr/>
            <p:nvPr/>
          </p:nvSpPr>
          <p:spPr>
            <a:xfrm>
              <a:off x="953477" y="1101967"/>
              <a:ext cx="1008185" cy="38060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903572" y="2774180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KERNEL</a:t>
              </a:r>
              <a:endParaRPr lang="en-US" sz="2400" b="1" dirty="0">
                <a:latin typeface="Iosevka" panose="02000509000000000000" pitchFamily="49" charset="0"/>
                <a:ea typeface="Iosevka" panose="02000509000000000000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04123" y="1101967"/>
              <a:ext cx="226646" cy="38060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70723" y="1101967"/>
              <a:ext cx="226646" cy="38060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37323" y="1101965"/>
              <a:ext cx="226646" cy="38060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3923" y="1101964"/>
              <a:ext cx="226646" cy="38060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48520" y="2820344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53477" y="1101969"/>
              <a:ext cx="5759938" cy="380609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60492" y="10238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init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76726" y="15318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bash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23057" y="21754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echo 123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02583" y="290631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rsyslog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cxnSp>
        <p:nvCxnSpPr>
          <p:cNvPr id="21" name="Elbow Connector 20"/>
          <p:cNvCxnSpPr>
            <a:stCxn id="15" idx="2"/>
            <a:endCxn id="16" idx="1"/>
          </p:cNvCxnSpPr>
          <p:nvPr/>
        </p:nvCxnSpPr>
        <p:spPr>
          <a:xfrm rot="16200000" flipH="1">
            <a:off x="7568525" y="1408280"/>
            <a:ext cx="323335" cy="2930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6" idx="2"/>
            <a:endCxn id="18" idx="1"/>
          </p:cNvCxnSpPr>
          <p:nvPr/>
        </p:nvCxnSpPr>
        <p:spPr>
          <a:xfrm rot="16200000" flipH="1">
            <a:off x="8131982" y="1969057"/>
            <a:ext cx="458984" cy="32316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5" idx="2"/>
            <a:endCxn id="19" idx="1"/>
          </p:cNvCxnSpPr>
          <p:nvPr/>
        </p:nvCxnSpPr>
        <p:spPr>
          <a:xfrm rot="16200000" flipH="1">
            <a:off x="6894204" y="2082600"/>
            <a:ext cx="1697833" cy="31892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68123" y="4728308"/>
            <a:ext cx="5121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www.tldp.org/LDP/tlk/kernel/processes.html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9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503" y="25537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Межпроцессорное взаимодействие</a:t>
            </a:r>
            <a:endParaRPr lang="ru-RU" sz="2400" b="1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7354" y="1266092"/>
            <a:ext cx="4333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сигналы</a:t>
            </a:r>
          </a:p>
          <a:p>
            <a:pPr marL="342900" indent="-342900">
              <a:buAutoNum type="arabicParenR"/>
            </a:pPr>
            <a:r>
              <a:rPr lang="ru-RU" dirty="0" smtClean="0"/>
              <a:t>разделяемая память</a:t>
            </a:r>
          </a:p>
          <a:p>
            <a:pPr marL="342900" indent="-342900">
              <a:buAutoNum type="arabicParenR"/>
            </a:pPr>
            <a:r>
              <a:rPr lang="ru-RU" dirty="0" smtClean="0"/>
              <a:t>файлы (в т.ч. сетевое взаимодействие)</a:t>
            </a:r>
          </a:p>
          <a:p>
            <a:pPr marL="342900" indent="-342900">
              <a:buAutoNum type="arabicParenR"/>
            </a:pPr>
            <a:r>
              <a:rPr lang="ru-RU" dirty="0" smtClean="0"/>
              <a:t>механизмы синхронизации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4092" y="1187938"/>
            <a:ext cx="433965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# signals</a:t>
            </a:r>
          </a:p>
          <a:p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os.kill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os.getpid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(), 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signal.SIGTERM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)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# shared memory</a:t>
            </a:r>
          </a:p>
          <a:p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import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mmap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import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os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mm =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mmap.mmap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(-1, 13)</a:t>
            </a:r>
          </a:p>
          <a:p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mm.write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b"Hello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world!")</a:t>
            </a:r>
          </a:p>
          <a:p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pid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=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os.fork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if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pid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== 0: 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 # In a child process</a:t>
            </a:r>
          </a:p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mm.seek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(0)</a:t>
            </a:r>
          </a:p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b="1" dirty="0">
                <a:latin typeface="Iosevka" panose="02000509000000000000" pitchFamily="49" charset="0"/>
                <a:ea typeface="Iosevka" panose="02000509000000000000" pitchFamily="49" charset="0"/>
              </a:rPr>
              <a:t>print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mm.readline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())</a:t>
            </a:r>
          </a:p>
          <a:p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dirty="0" err="1">
                <a:latin typeface="Iosevka" panose="02000509000000000000" pitchFamily="49" charset="0"/>
                <a:ea typeface="Iosevka" panose="02000509000000000000" pitchFamily="49" charset="0"/>
              </a:rPr>
              <a:t>mm.close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05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503" y="255373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Что может потребоваться</a:t>
            </a:r>
            <a:endParaRPr lang="ru-RU" sz="2400" b="1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3815" y="1172308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Python </a:t>
            </a:r>
            <a:r>
              <a:rPr lang="ru-RU" dirty="0" smtClean="0">
                <a:latin typeface="Iosevka" panose="02000509000000000000" pitchFamily="49" charset="0"/>
                <a:ea typeface="Iosevka" panose="02000509000000000000" pitchFamily="49" charset="0"/>
              </a:rPr>
              <a:t>модули</a:t>
            </a:r>
            <a:endParaRPr lang="en-US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ru-RU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os</a:t>
            </a:r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, 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subprocess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, multiprocessing, 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mmap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, 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psutils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9785" y="2962031"/>
            <a:ext cx="72250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HW</a:t>
            </a:r>
            <a:r>
              <a:rPr lang="ru-RU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1</a:t>
            </a:r>
            <a:endParaRPr lang="ru-RU" b="1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ru-RU" dirty="0" smtClean="0">
                <a:latin typeface="Iosevka" panose="02000509000000000000" pitchFamily="49" charset="0"/>
                <a:ea typeface="Iosevka" panose="02000509000000000000" pitchFamily="49" charset="0"/>
              </a:rPr>
              <a:t>Реализовать указанные функции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endParaRPr lang="ru-RU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process_count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(username: 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str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) -&gt; 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int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   # </a:t>
            </a:r>
            <a:r>
              <a:rPr lang="ru-RU" dirty="0" smtClean="0">
                <a:latin typeface="Iosevka" panose="02000509000000000000" pitchFamily="49" charset="0"/>
                <a:ea typeface="Iosevka" panose="02000509000000000000" pitchFamily="49" charset="0"/>
              </a:rPr>
              <a:t>к-во процессов, запущенных из-под текущего пользователя</a:t>
            </a:r>
            <a:endParaRPr lang="en-US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pass</a:t>
            </a:r>
          </a:p>
          <a:p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total_memory_usage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root_pid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: 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int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) -&gt; 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int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  <a:endParaRPr lang="ru-RU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   # </a:t>
            </a:r>
            <a:r>
              <a:rPr lang="ru-RU" dirty="0" smtClean="0">
                <a:latin typeface="Iosevka" panose="02000509000000000000" pitchFamily="49" charset="0"/>
                <a:ea typeface="Iosevka" panose="02000509000000000000" pitchFamily="49" charset="0"/>
              </a:rPr>
              <a:t>суммарное потребление памяти древа процессов</a:t>
            </a:r>
            <a:endParaRPr lang="en-US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   </a:t>
            </a:r>
            <a:r>
              <a:rPr lang="en-US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pass</a:t>
            </a:r>
            <a:endParaRPr lang="ru-RU" b="1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ru-RU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44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23816" y="1305164"/>
            <a:ext cx="5759938" cy="3806098"/>
            <a:chOff x="953477" y="1101964"/>
            <a:chExt cx="5759938" cy="3806098"/>
          </a:xfrm>
        </p:grpSpPr>
        <p:sp>
          <p:nvSpPr>
            <p:cNvPr id="5" name="Rectangle 4"/>
            <p:cNvSpPr/>
            <p:nvPr/>
          </p:nvSpPr>
          <p:spPr>
            <a:xfrm>
              <a:off x="953477" y="1101967"/>
              <a:ext cx="1008185" cy="38060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518853" y="2774180"/>
              <a:ext cx="18774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Iosevka" panose="02000509000000000000" pitchFamily="49" charset="0"/>
                  <a:ea typeface="Iosevka" panose="02000509000000000000" pitchFamily="49" charset="0"/>
                </a:rPr>
                <a:t>MAIN THREAD</a:t>
              </a:r>
              <a:endParaRPr lang="en-US" sz="2400" b="1" dirty="0">
                <a:latin typeface="Iosevka" panose="02000509000000000000" pitchFamily="49" charset="0"/>
                <a:ea typeface="Iosevka" panose="02000509000000000000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04123" y="1101967"/>
              <a:ext cx="226646" cy="380609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670723" y="1101967"/>
              <a:ext cx="226646" cy="38060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637323" y="1101965"/>
              <a:ext cx="226646" cy="38060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03923" y="1101964"/>
              <a:ext cx="226646" cy="380609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48520" y="2820344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53477" y="1101969"/>
              <a:ext cx="5759938" cy="380609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597573" y="535059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Threads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503" y="255373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Threads</a:t>
            </a:r>
            <a:endParaRPr lang="ru-RU" sz="2400" b="1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8308" y="486205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Python </a:t>
            </a:r>
            <a:r>
              <a:rPr lang="ru-RU" dirty="0" smtClean="0">
                <a:latin typeface="Iosevka" panose="02000509000000000000" pitchFamily="49" charset="0"/>
                <a:ea typeface="Iosevka" panose="02000509000000000000" pitchFamily="49" charset="0"/>
              </a:rPr>
              <a:t>модуль</a:t>
            </a:r>
            <a:endParaRPr lang="en-US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ru-RU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threading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03260" y="1117625"/>
            <a:ext cx="46395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import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threading</a:t>
            </a:r>
          </a:p>
          <a:p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import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time</a:t>
            </a:r>
          </a:p>
          <a:p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sem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=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threading.Semaphore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b="1" dirty="0" err="1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fun1():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while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True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sem.acquire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print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(1)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sem.release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time.sleep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(0.25)</a:t>
            </a:r>
          </a:p>
          <a:p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b="1" dirty="0" err="1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fun2():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while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True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sem.acquire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200" b="1" dirty="0">
                <a:latin typeface="Iosevka" panose="02000509000000000000" pitchFamily="49" charset="0"/>
                <a:ea typeface="Iosevka" panose="02000509000000000000" pitchFamily="49" charset="0"/>
              </a:rPr>
              <a:t>print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(2)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sem.release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time.sleep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(0.25)</a:t>
            </a:r>
          </a:p>
          <a:p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t1 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=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threading.Thread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(target = fun1)</a:t>
            </a: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t1.start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t2 = </a:t>
            </a:r>
            <a:r>
              <a:rPr lang="en-US" sz="1200" dirty="0" err="1">
                <a:latin typeface="Iosevka" panose="02000509000000000000" pitchFamily="49" charset="0"/>
                <a:ea typeface="Iosevka" panose="02000509000000000000" pitchFamily="49" charset="0"/>
              </a:rPr>
              <a:t>threading.Thread</a:t>
            </a:r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(target = fun2)</a:t>
            </a:r>
          </a:p>
          <a:p>
            <a:r>
              <a:rPr lang="en-US" sz="1200" dirty="0">
                <a:latin typeface="Iosevka" panose="02000509000000000000" pitchFamily="49" charset="0"/>
                <a:ea typeface="Iosevka" panose="02000509000000000000" pitchFamily="49" charset="0"/>
              </a:rPr>
              <a:t>t2.start()</a:t>
            </a:r>
          </a:p>
          <a:p>
            <a:endParaRPr lang="en-US" sz="12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# have fun to Ctrl + C it</a:t>
            </a:r>
          </a:p>
          <a:p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# HW2:</a:t>
            </a: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# </a:t>
            </a:r>
            <a:r>
              <a:rPr lang="ru-RU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сделать так, чтобы</a:t>
            </a: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# 1) </a:t>
            </a:r>
            <a:r>
              <a:rPr lang="ru-RU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указанный скрипт можно было бы прервать по </a:t>
            </a:r>
            <a:r>
              <a:rPr lang="en-US" sz="12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Ctrl+C</a:t>
            </a:r>
            <a:endParaRPr lang="en-US" sz="12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# 2) t1 </a:t>
            </a:r>
            <a:r>
              <a:rPr lang="ru-RU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и </a:t>
            </a:r>
            <a:r>
              <a:rPr lang="en-US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t2 </a:t>
            </a:r>
            <a:r>
              <a:rPr lang="ru-RU" sz="1200" dirty="0" smtClean="0">
                <a:latin typeface="Iosevka" panose="02000509000000000000" pitchFamily="49" charset="0"/>
                <a:ea typeface="Iosevka" panose="02000509000000000000" pitchFamily="49" charset="0"/>
              </a:rPr>
              <a:t>корректно завершились, закрыв (возможные) открытые файлы и тд</a:t>
            </a:r>
            <a:endParaRPr lang="en-US" sz="1200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503" y="25537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GIL</a:t>
            </a:r>
            <a:endParaRPr lang="ru-RU" sz="2400" b="1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3695" y="1528232"/>
            <a:ext cx="307007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import sys</a:t>
            </a:r>
          </a:p>
          <a:p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a = []</a:t>
            </a:r>
          </a:p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b = a</a:t>
            </a:r>
          </a:p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print(</a:t>
            </a: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sys.getrefcount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(a))</a:t>
            </a:r>
          </a:p>
          <a:p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# 3</a:t>
            </a:r>
            <a:endParaRPr lang="ru-RU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3695" y="3832409"/>
            <a:ext cx="7283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Memory management in Python involves a private heap containing all Python objects and data structures. The management of this private heap is ensured internally by the Python memory manager.</a:t>
            </a:r>
          </a:p>
          <a:p>
            <a:r>
              <a:rPr lang="en-US" dirty="0" smtClean="0"/>
              <a:t>© https://docs.python.org/3/c-api/memory.html</a:t>
            </a:r>
            <a:endParaRPr lang="ru-RU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940954" y="448926"/>
            <a:ext cx="0" cy="1240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940954" y="448926"/>
            <a:ext cx="10078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628851" y="448926"/>
            <a:ext cx="0" cy="348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8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05167" y="428368"/>
            <a:ext cx="4403770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# just run me and cry 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  <a:sym typeface="Wingdings" panose="05000000000000000000" pitchFamily="2" charset="2"/>
              </a:rPr>
              <a:t>:-(</a:t>
            </a:r>
          </a:p>
          <a:p>
            <a:endParaRPr lang="en-US" sz="14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import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time</a:t>
            </a:r>
          </a:p>
          <a:p>
            <a:r>
              <a:rPr lang="en-US" sz="1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from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threading </a:t>
            </a:r>
            <a:r>
              <a:rPr lang="en-US" sz="1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import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Thread</a:t>
            </a:r>
          </a:p>
          <a:p>
            <a:endParaRPr lang="en-US" sz="14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COUNT = 250000000</a:t>
            </a:r>
          </a:p>
          <a:p>
            <a:endParaRPr lang="en-US" sz="14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4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countdown(n):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while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n &gt; 0: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n -= 1</a:t>
            </a:r>
          </a:p>
          <a:p>
            <a:endParaRPr lang="en-US" sz="14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start =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time.time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countdown(COUNT)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end =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time.time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endParaRPr lang="en-US" sz="14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print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('Sequential -', end - start)</a:t>
            </a:r>
          </a:p>
          <a:p>
            <a:endParaRPr lang="en-US" sz="14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t1 = Thread(target=countdown,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args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=(COUNT//2,))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t2 = Thread(target=countdown,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args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=(COUNT//2,))</a:t>
            </a:r>
          </a:p>
          <a:p>
            <a:endParaRPr lang="en-US" sz="14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start =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time.time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t1.start()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t2.start()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t1.join()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t2.join()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end =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time.time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endParaRPr lang="en-US" sz="14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print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('Parallel -', end - start)</a:t>
            </a:r>
            <a:endParaRPr lang="ru-RU" sz="1400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503" y="255373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GIL &amp; CPU BOUND</a:t>
            </a:r>
            <a:endParaRPr lang="ru-RU" sz="2400" b="1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9940954" y="448926"/>
            <a:ext cx="0" cy="1240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940954" y="448926"/>
            <a:ext cx="10078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628851" y="448926"/>
            <a:ext cx="0" cy="348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469460" y="796954"/>
            <a:ext cx="318782" cy="318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Straight Connector 15"/>
          <p:cNvCxnSpPr>
            <a:stCxn id="15" idx="4"/>
          </p:cNvCxnSpPr>
          <p:nvPr/>
        </p:nvCxnSpPr>
        <p:spPr>
          <a:xfrm>
            <a:off x="10628851" y="1115736"/>
            <a:ext cx="0" cy="2097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0469460" y="1325461"/>
            <a:ext cx="159391" cy="159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628851" y="1325461"/>
            <a:ext cx="159391" cy="159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8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98121" y="717038"/>
            <a:ext cx="7858128" cy="5766401"/>
            <a:chOff x="798124" y="444971"/>
            <a:chExt cx="7858128" cy="5766401"/>
          </a:xfrm>
        </p:grpSpPr>
        <p:pic>
          <p:nvPicPr>
            <p:cNvPr id="1026" name="Picture 2" descr="http://www.dabeaz.com/images/GILLegen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8862" y="5735122"/>
              <a:ext cx="3381375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www.dabeaz.com/images/GIL_1cpu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127" y="444971"/>
              <a:ext cx="7858125" cy="838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www.dabeaz.com/images/GIL_2cpu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126" y="1557959"/>
              <a:ext cx="7858125" cy="838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www.dabeaz.com/images/GIL_io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125" y="2670947"/>
              <a:ext cx="7858125" cy="1028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dabeaz.com/images/GIL_ioclose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124" y="3974435"/>
              <a:ext cx="7858125" cy="1485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5014426" y="6483439"/>
            <a:ext cx="6853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(c) http://dabeaz.blogspot.com/2010/01/python-gil-visualized.html</a:t>
            </a:r>
            <a:endParaRPr lang="ru-RU" sz="1600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6249" y="3192168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io_bound_thread_1(port):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s = socket(AF_INET, SOCK_DGRAM)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s.bind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(('', port))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while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</a:t>
            </a:r>
            <a:r>
              <a:rPr lang="en-US" sz="1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True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: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,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addr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=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s.recvfrom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(1024)</a:t>
            </a:r>
          </a:p>
          <a:p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s.sendto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(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msg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, </a:t>
            </a:r>
            <a:r>
              <a:rPr lang="en-US" sz="14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addr</a:t>
            </a:r>
            <a:r>
              <a:rPr lang="en-US" sz="1400" dirty="0" smtClean="0">
                <a:latin typeface="Iosevka" panose="02000509000000000000" pitchFamily="49" charset="0"/>
                <a:ea typeface="Iosevka" panose="02000509000000000000" pitchFamily="49" charset="0"/>
              </a:rPr>
              <a:t>)</a:t>
            </a:r>
            <a:endParaRPr lang="ru-RU" sz="1400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5503" y="255373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GIL &amp; CPU BOUND</a:t>
            </a:r>
            <a:endParaRPr lang="ru-RU" sz="2400" b="1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9940954" y="448926"/>
            <a:ext cx="0" cy="12401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940954" y="448926"/>
            <a:ext cx="10078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628851" y="448926"/>
            <a:ext cx="0" cy="3480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0469460" y="796954"/>
            <a:ext cx="318782" cy="3187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Straight Connector 7"/>
          <p:cNvCxnSpPr>
            <a:stCxn id="16" idx="4"/>
          </p:cNvCxnSpPr>
          <p:nvPr/>
        </p:nvCxnSpPr>
        <p:spPr>
          <a:xfrm>
            <a:off x="10628851" y="1115736"/>
            <a:ext cx="0" cy="2097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0469460" y="1325461"/>
            <a:ext cx="159391" cy="159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628851" y="1325461"/>
            <a:ext cx="159391" cy="159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4"/>
          </p:cNvCxnSpPr>
          <p:nvPr/>
        </p:nvCxnSpPr>
        <p:spPr>
          <a:xfrm flipH="1">
            <a:off x="10469460" y="1115736"/>
            <a:ext cx="159391" cy="159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4"/>
          </p:cNvCxnSpPr>
          <p:nvPr/>
        </p:nvCxnSpPr>
        <p:spPr>
          <a:xfrm>
            <a:off x="10628851" y="1115736"/>
            <a:ext cx="159391" cy="1593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8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5503" y="25537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GIL &amp; </a:t>
            </a:r>
            <a:r>
              <a:rPr lang="ru-RU" sz="24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что делать</a:t>
            </a:r>
            <a:endParaRPr lang="ru-RU" sz="2400" b="1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5503" y="1317072"/>
            <a:ext cx="37625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Alternative interpreters</a:t>
            </a:r>
          </a:p>
          <a:p>
            <a:pPr marL="342900" indent="-342900">
              <a:buAutoNum type="arabicParenR"/>
            </a:pPr>
            <a:r>
              <a:rPr lang="en-US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Cython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 (for CPU bound tasks)</a:t>
            </a:r>
          </a:p>
          <a:p>
            <a:pPr marL="342900" indent="-342900">
              <a:buAutoNum type="arabicParenR"/>
            </a:pP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multiprocessing</a:t>
            </a:r>
          </a:p>
          <a:p>
            <a:pPr marL="342900" indent="-342900">
              <a:buAutoNum type="arabicParenR"/>
            </a:pPr>
            <a:endParaRPr lang="en-US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pPr marL="342900" indent="-342900">
              <a:buAutoNum type="arabicParenR"/>
            </a:pPr>
            <a:endParaRPr lang="ru-RU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4572" y="369116"/>
            <a:ext cx="5211683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from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multiprocessing </a:t>
            </a:r>
            <a:r>
              <a:rPr lang="en-US" sz="16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import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Pool</a:t>
            </a:r>
          </a:p>
          <a:p>
            <a:r>
              <a:rPr lang="en-US" sz="16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import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time</a:t>
            </a:r>
          </a:p>
          <a:p>
            <a:endParaRPr lang="en-US" sz="16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COUNT = 250000000</a:t>
            </a:r>
          </a:p>
          <a:p>
            <a:endParaRPr lang="en-US" sz="16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b="1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def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countdown(n):</a:t>
            </a: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while n &gt; 0:</a:t>
            </a: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    n -= 1</a:t>
            </a:r>
          </a:p>
          <a:p>
            <a:endParaRPr lang="en-US" sz="16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with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Pool(processes=2) </a:t>
            </a:r>
            <a:r>
              <a:rPr lang="en-US" sz="1600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as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pool:</a:t>
            </a: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start = </a:t>
            </a:r>
            <a:r>
              <a:rPr lang="en-US" sz="16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time.time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endParaRPr lang="en-US" sz="16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r1 = </a:t>
            </a:r>
            <a:r>
              <a:rPr lang="en-US" sz="16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pool.apply_async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(countdown, [COUNT//2])</a:t>
            </a: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r2 = </a:t>
            </a:r>
            <a:r>
              <a:rPr lang="en-US" sz="16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pool.apply_async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(countdown, [COUNT//2])</a:t>
            </a:r>
          </a:p>
          <a:p>
            <a:endParaRPr lang="en-US" sz="16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pool.close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endParaRPr lang="en-US" sz="16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</a:t>
            </a:r>
            <a:r>
              <a:rPr lang="en-US" sz="16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pool.join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endParaRPr lang="en-US" sz="16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end = </a:t>
            </a:r>
            <a:r>
              <a:rPr lang="en-US" sz="1600" dirty="0" err="1" smtClean="0">
                <a:latin typeface="Iosevka" panose="02000509000000000000" pitchFamily="49" charset="0"/>
                <a:ea typeface="Iosevka" panose="02000509000000000000" pitchFamily="49" charset="0"/>
              </a:rPr>
              <a:t>time.time</a:t>
            </a:r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()</a:t>
            </a: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    print('Time taken in seconds -', end - start)</a:t>
            </a:r>
          </a:p>
          <a:p>
            <a:endParaRPr lang="en-US" sz="1600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en-US" sz="1600" dirty="0" smtClean="0">
                <a:latin typeface="Iosevka" panose="02000509000000000000" pitchFamily="49" charset="0"/>
                <a:ea typeface="Iosevka" panose="02000509000000000000" pitchFamily="49" charset="0"/>
              </a:rPr>
              <a:t># Time taken in seconds - 5.813559293746948</a:t>
            </a:r>
          </a:p>
          <a:p>
            <a:endParaRPr lang="ru-RU" sz="1600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503" y="3001108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Iosevka" panose="02000509000000000000" pitchFamily="49" charset="0"/>
                <a:ea typeface="Iosevka" panose="02000509000000000000" pitchFamily="49" charset="0"/>
              </a:rPr>
              <a:t>HW3</a:t>
            </a:r>
            <a:endParaRPr lang="ru-RU" b="1" dirty="0" smtClean="0">
              <a:latin typeface="Iosevka" panose="02000509000000000000" pitchFamily="49" charset="0"/>
              <a:ea typeface="Iosevka" panose="02000509000000000000" pitchFamily="49" charset="0"/>
            </a:endParaRPr>
          </a:p>
          <a:p>
            <a:r>
              <a:rPr lang="ru-RU" dirty="0" smtClean="0">
                <a:latin typeface="Iosevka" panose="02000509000000000000" pitchFamily="49" charset="0"/>
                <a:ea typeface="Iosevka" panose="02000509000000000000" pitchFamily="49" charset="0"/>
              </a:rPr>
              <a:t>Реализовать классически </a:t>
            </a:r>
            <a:r>
              <a:rPr lang="en-US" dirty="0" smtClean="0">
                <a:latin typeface="Iosevka" panose="02000509000000000000" pitchFamily="49" charset="0"/>
                <a:ea typeface="Iosevka" panose="02000509000000000000" pitchFamily="49" charset="0"/>
              </a:rPr>
              <a:t>fork + exec </a:t>
            </a:r>
            <a:r>
              <a:rPr lang="ru-RU" dirty="0" smtClean="0">
                <a:latin typeface="Iosevka" panose="02000509000000000000" pitchFamily="49" charset="0"/>
                <a:ea typeface="Iosevka" panose="02000509000000000000" pitchFamily="49" charset="0"/>
              </a:rPr>
              <a:t>сервер</a:t>
            </a:r>
            <a:endParaRPr lang="en-US" dirty="0">
              <a:latin typeface="Iosevka" panose="02000509000000000000" pitchFamily="49" charset="0"/>
              <a:ea typeface="Iosevka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3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538</Words>
  <Application>Microsoft Office PowerPoint</Application>
  <PresentationFormat>Widescreen</PresentationFormat>
  <Paragraphs>154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Iosevka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BUK TT</dc:creator>
  <cp:lastModifiedBy>Sergei Krotov</cp:lastModifiedBy>
  <cp:revision>59</cp:revision>
  <dcterms:created xsi:type="dcterms:W3CDTF">2018-08-21T18:52:20Z</dcterms:created>
  <dcterms:modified xsi:type="dcterms:W3CDTF">2018-08-22T11:26:15Z</dcterms:modified>
</cp:coreProperties>
</file>