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D01951-DAC5-4DC1-BECA-C35E790E3A9D}" type="datetimeFigureOut">
              <a:rPr lang="en-US" smtClean="0"/>
              <a:t>2/14/2017</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0F4056C-426E-4306-BA2C-34CE7BF316C7}"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888795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01951-DAC5-4DC1-BECA-C35E790E3A9D}"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4056C-426E-4306-BA2C-34CE7BF316C7}"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359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01951-DAC5-4DC1-BECA-C35E790E3A9D}"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4056C-426E-4306-BA2C-34CE7BF316C7}"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007967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01951-DAC5-4DC1-BECA-C35E790E3A9D}"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4056C-426E-4306-BA2C-34CE7BF316C7}"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050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D01951-DAC5-4DC1-BECA-C35E790E3A9D}"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4056C-426E-4306-BA2C-34CE7BF316C7}"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006914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D01951-DAC5-4DC1-BECA-C35E790E3A9D}"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4056C-426E-4306-BA2C-34CE7BF316C7}"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5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D01951-DAC5-4DC1-BECA-C35E790E3A9D}" type="datetimeFigureOut">
              <a:rPr lang="en-US" smtClean="0"/>
              <a:t>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F4056C-426E-4306-BA2C-34CE7BF316C7}"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4214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D01951-DAC5-4DC1-BECA-C35E790E3A9D}" type="datetimeFigureOut">
              <a:rPr lang="en-US" smtClean="0"/>
              <a:t>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F4056C-426E-4306-BA2C-34CE7BF316C7}"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8373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D01951-DAC5-4DC1-BECA-C35E790E3A9D}" type="datetimeFigureOut">
              <a:rPr lang="en-US" smtClean="0"/>
              <a:t>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F4056C-426E-4306-BA2C-34CE7BF316C7}" type="slidenum">
              <a:rPr lang="en-US" smtClean="0"/>
              <a:t>‹#›</a:t>
            </a:fld>
            <a:endParaRPr lang="en-US"/>
          </a:p>
        </p:txBody>
      </p:sp>
    </p:spTree>
    <p:extLst>
      <p:ext uri="{BB962C8B-B14F-4D97-AF65-F5344CB8AC3E}">
        <p14:creationId xmlns:p14="http://schemas.microsoft.com/office/powerpoint/2010/main" val="319617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D01951-DAC5-4DC1-BECA-C35E790E3A9D}"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4056C-426E-4306-BA2C-34CE7BF316C7}"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1162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71D01951-DAC5-4DC1-BECA-C35E790E3A9D}" type="datetimeFigureOut">
              <a:rPr lang="en-US" smtClean="0"/>
              <a:t>2/14/2017</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80F4056C-426E-4306-BA2C-34CE7BF316C7}"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074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1D01951-DAC5-4DC1-BECA-C35E790E3A9D}" type="datetimeFigureOut">
              <a:rPr lang="en-US" smtClean="0"/>
              <a:t>2/14/2017</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0F4056C-426E-4306-BA2C-34CE7BF316C7}"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025589"/>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fchollet/keras/tree/master/keras/utils" TargetMode="External"/><Relationship Id="rId2" Type="http://schemas.openxmlformats.org/officeDocument/2006/relationships/hyperlink" Target="https://keras.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dirty="0" err="1">
                <a:latin typeface="Georgia" panose="02040502050405020303" pitchFamily="18" charset="0"/>
              </a:rPr>
              <a:t>Keras</a:t>
            </a:r>
            <a:r>
              <a:rPr lang="en-US" b="1" dirty="0">
                <a:latin typeface="Georgia" panose="02040502050405020303" pitchFamily="18" charset="0"/>
              </a:rPr>
              <a:t> visualization and </a:t>
            </a:r>
            <a:r>
              <a:rPr lang="en-US" b="1" dirty="0" err="1">
                <a:latin typeface="Georgia" panose="02040502050405020303" pitchFamily="18" charset="0"/>
              </a:rPr>
              <a:t>Utils</a:t>
            </a:r>
            <a:br>
              <a:rPr lang="en-US" b="1" dirty="0">
                <a:latin typeface="Georgia" panose="02040502050405020303" pitchFamily="18" charset="0"/>
              </a:rPr>
            </a:br>
            <a:endParaRPr lang="en-US" dirty="0"/>
          </a:p>
        </p:txBody>
      </p:sp>
      <p:sp>
        <p:nvSpPr>
          <p:cNvPr id="3" name="Subtitle 2"/>
          <p:cNvSpPr>
            <a:spLocks noGrp="1"/>
          </p:cNvSpPr>
          <p:nvPr>
            <p:ph type="subTitle" idx="1"/>
          </p:nvPr>
        </p:nvSpPr>
        <p:spPr/>
        <p:txBody>
          <a:bodyPr/>
          <a:lstStyle/>
          <a:p>
            <a:pPr algn="r"/>
            <a:r>
              <a:rPr lang="en-US" dirty="0"/>
              <a:t>-Dhanshri More</a:t>
            </a:r>
          </a:p>
        </p:txBody>
      </p:sp>
    </p:spTree>
    <p:extLst>
      <p:ext uri="{BB962C8B-B14F-4D97-AF65-F5344CB8AC3E}">
        <p14:creationId xmlns:p14="http://schemas.microsoft.com/office/powerpoint/2010/main" val="2783446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a:t>
            </a:r>
            <a:r>
              <a:rPr lang="en-US" dirty="0" err="1"/>
              <a:t>Util</a:t>
            </a:r>
            <a:endParaRPr lang="en-US" dirty="0"/>
          </a:p>
        </p:txBody>
      </p:sp>
      <p:sp>
        <p:nvSpPr>
          <p:cNvPr id="3" name="Content Placeholder 2"/>
          <p:cNvSpPr>
            <a:spLocks noGrp="1"/>
          </p:cNvSpPr>
          <p:nvPr>
            <p:ph idx="1"/>
          </p:nvPr>
        </p:nvSpPr>
        <p:spPr/>
        <p:txBody>
          <a:bodyPr>
            <a:normAutofit/>
          </a:bodyPr>
          <a:lstStyle/>
          <a:p>
            <a:r>
              <a:rPr lang="en-US" dirty="0"/>
              <a:t>Layer </a:t>
            </a:r>
            <a:r>
              <a:rPr lang="en-US" dirty="0" err="1"/>
              <a:t>util</a:t>
            </a:r>
            <a:r>
              <a:rPr lang="en-US" dirty="0"/>
              <a:t> gives layer instance with given configuration</a:t>
            </a:r>
          </a:p>
          <a:p>
            <a:pPr marL="0" indent="0">
              <a:buNone/>
            </a:pPr>
            <a:r>
              <a:rPr lang="en-US" b="1" dirty="0"/>
              <a:t>Function:</a:t>
            </a:r>
          </a:p>
          <a:p>
            <a:pPr marL="0" indent="0">
              <a:buNone/>
            </a:pPr>
            <a:r>
              <a:rPr lang="en-US" i="1" dirty="0" err="1"/>
              <a:t>layer_from_config</a:t>
            </a:r>
            <a:r>
              <a:rPr lang="en-US" i="1" dirty="0"/>
              <a:t>(</a:t>
            </a:r>
            <a:r>
              <a:rPr lang="en-US" i="1" dirty="0" err="1"/>
              <a:t>config</a:t>
            </a:r>
            <a:r>
              <a:rPr lang="en-US" i="1" dirty="0"/>
              <a:t>, </a:t>
            </a:r>
            <a:r>
              <a:rPr lang="en-US" i="1" dirty="0" err="1"/>
              <a:t>custom_objects</a:t>
            </a:r>
            <a:r>
              <a:rPr lang="en-US" i="1" dirty="0"/>
              <a:t>=None)</a:t>
            </a:r>
          </a:p>
          <a:p>
            <a:pPr marL="0" indent="0">
              <a:buNone/>
            </a:pPr>
            <a:r>
              <a:rPr lang="en-US" b="1" dirty="0"/>
              <a:t>Argument:</a:t>
            </a:r>
          </a:p>
          <a:p>
            <a:r>
              <a:rPr lang="en-US" b="1" dirty="0" err="1"/>
              <a:t>config</a:t>
            </a:r>
            <a:r>
              <a:rPr lang="en-US" dirty="0"/>
              <a:t>: </a:t>
            </a:r>
            <a:r>
              <a:rPr lang="en-US" dirty="0" err="1"/>
              <a:t>dict</a:t>
            </a:r>
            <a:r>
              <a:rPr lang="en-US" dirty="0"/>
              <a:t> of the form {'</a:t>
            </a:r>
            <a:r>
              <a:rPr lang="en-US" dirty="0" err="1"/>
              <a:t>class_name</a:t>
            </a:r>
            <a:r>
              <a:rPr lang="en-US" dirty="0"/>
              <a:t>': </a:t>
            </a:r>
            <a:r>
              <a:rPr lang="en-US" dirty="0" err="1"/>
              <a:t>str</a:t>
            </a:r>
            <a:r>
              <a:rPr lang="en-US" dirty="0"/>
              <a:t>, '</a:t>
            </a:r>
            <a:r>
              <a:rPr lang="en-US" dirty="0" err="1"/>
              <a:t>config</a:t>
            </a:r>
            <a:r>
              <a:rPr lang="en-US" dirty="0"/>
              <a:t>': </a:t>
            </a:r>
            <a:r>
              <a:rPr lang="en-US" dirty="0" err="1"/>
              <a:t>dict</a:t>
            </a:r>
            <a:r>
              <a:rPr lang="en-US" dirty="0"/>
              <a:t>}</a:t>
            </a:r>
          </a:p>
          <a:p>
            <a:r>
              <a:rPr lang="en-US" b="1" dirty="0" err="1"/>
              <a:t>custom_objects</a:t>
            </a:r>
            <a:r>
              <a:rPr lang="en-US" dirty="0"/>
              <a:t>: </a:t>
            </a:r>
            <a:r>
              <a:rPr lang="en-US" dirty="0" err="1"/>
              <a:t>dict</a:t>
            </a:r>
            <a:r>
              <a:rPr lang="en-US" dirty="0"/>
              <a:t> mapping class names (or function names) of custom (non-</a:t>
            </a:r>
            <a:r>
              <a:rPr lang="en-US" dirty="0" err="1"/>
              <a:t>Keras</a:t>
            </a:r>
            <a:r>
              <a:rPr lang="en-US" dirty="0"/>
              <a:t>) objects to class/functions</a:t>
            </a:r>
          </a:p>
          <a:p>
            <a:pPr marL="0" indent="0">
              <a:buNone/>
            </a:pPr>
            <a:endParaRPr lang="en-US" dirty="0"/>
          </a:p>
        </p:txBody>
      </p:sp>
    </p:spTree>
    <p:extLst>
      <p:ext uri="{BB962C8B-B14F-4D97-AF65-F5344CB8AC3E}">
        <p14:creationId xmlns:p14="http://schemas.microsoft.com/office/powerpoint/2010/main" val="1132616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https://keras.io/</a:t>
            </a:r>
            <a:endParaRPr lang="en-US" dirty="0"/>
          </a:p>
          <a:p>
            <a:r>
              <a:rPr lang="en-US" dirty="0">
                <a:hlinkClick r:id="rId3"/>
              </a:rPr>
              <a:t>https://github.com/fchollet/keras/tree/master/keras/utils</a:t>
            </a:r>
            <a:endParaRPr lang="en-US" dirty="0"/>
          </a:p>
          <a:p>
            <a:pPr marL="0" indent="0">
              <a:buNone/>
            </a:pPr>
            <a:endParaRPr lang="en-US" dirty="0"/>
          </a:p>
        </p:txBody>
      </p:sp>
    </p:spTree>
    <p:extLst>
      <p:ext uri="{BB962C8B-B14F-4D97-AF65-F5344CB8AC3E}">
        <p14:creationId xmlns:p14="http://schemas.microsoft.com/office/powerpoint/2010/main" val="262883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7653" y="2573518"/>
            <a:ext cx="8380429" cy="1015663"/>
          </a:xfrm>
          <a:prstGeom prst="rect">
            <a:avLst/>
          </a:prstGeom>
          <a:noFill/>
        </p:spPr>
        <p:txBody>
          <a:bodyPr wrap="square" rtlCol="0">
            <a:spAutoFit/>
          </a:bodyPr>
          <a:lstStyle/>
          <a:p>
            <a:pPr algn="ctr"/>
            <a:r>
              <a:rPr lang="en-US" sz="6000" b="1" i="1" dirty="0"/>
              <a:t>Thank you!</a:t>
            </a:r>
          </a:p>
        </p:txBody>
      </p:sp>
    </p:spTree>
    <p:extLst>
      <p:ext uri="{BB962C8B-B14F-4D97-AF65-F5344CB8AC3E}">
        <p14:creationId xmlns:p14="http://schemas.microsoft.com/office/powerpoint/2010/main" val="3222276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blip>
          <a:srcRect/>
          <a:stretch/>
        </p:blipFill>
        <p:spPr>
          <a:xfrm>
            <a:off x="1337631" y="685135"/>
            <a:ext cx="2322978" cy="4577297"/>
          </a:xfrm>
          <a:prstGeom prst="rect">
            <a:avLst/>
          </a:prstGeom>
          <a:noFill/>
        </p:spPr>
      </p:pic>
      <p:sp>
        <p:nvSpPr>
          <p:cNvPr id="2" name="Title 1"/>
          <p:cNvSpPr>
            <a:spLocks noGrp="1"/>
          </p:cNvSpPr>
          <p:nvPr>
            <p:ph type="title"/>
          </p:nvPr>
        </p:nvSpPr>
        <p:spPr>
          <a:xfrm>
            <a:off x="4308511" y="386499"/>
            <a:ext cx="6805691" cy="904973"/>
          </a:xfrm>
        </p:spPr>
        <p:txBody>
          <a:bodyPr>
            <a:normAutofit/>
          </a:bodyPr>
          <a:lstStyle/>
          <a:p>
            <a:r>
              <a:rPr lang="en-US" dirty="0" err="1"/>
              <a:t>Keras</a:t>
            </a:r>
            <a:r>
              <a:rPr lang="en-US" dirty="0"/>
              <a:t> visualization</a:t>
            </a:r>
          </a:p>
        </p:txBody>
      </p:sp>
      <p:sp>
        <p:nvSpPr>
          <p:cNvPr id="3" name="Content Placeholder 2"/>
          <p:cNvSpPr>
            <a:spLocks noGrp="1"/>
          </p:cNvSpPr>
          <p:nvPr>
            <p:ph idx="1"/>
          </p:nvPr>
        </p:nvSpPr>
        <p:spPr>
          <a:xfrm>
            <a:off x="4308510" y="1419928"/>
            <a:ext cx="6899959" cy="4434117"/>
          </a:xfrm>
        </p:spPr>
        <p:txBody>
          <a:bodyPr>
            <a:normAutofit lnSpcReduction="10000"/>
          </a:bodyPr>
          <a:lstStyle/>
          <a:p>
            <a:pPr algn="just">
              <a:lnSpc>
                <a:spcPct val="100000"/>
              </a:lnSpc>
            </a:pPr>
            <a:r>
              <a:rPr lang="en-US" sz="2200" b="1" dirty="0" err="1"/>
              <a:t>keras.utils.visualize_util</a:t>
            </a:r>
            <a:r>
              <a:rPr lang="en-US" sz="2200" dirty="0"/>
              <a:t> module provides utility functions to plot a </a:t>
            </a:r>
            <a:r>
              <a:rPr lang="en-US" sz="2200" dirty="0" err="1"/>
              <a:t>Keras</a:t>
            </a:r>
            <a:r>
              <a:rPr lang="en-US" sz="2200" dirty="0"/>
              <a:t> model using </a:t>
            </a:r>
            <a:r>
              <a:rPr lang="en-US" sz="2200" dirty="0" err="1"/>
              <a:t>graphviz</a:t>
            </a:r>
            <a:r>
              <a:rPr lang="en-US" sz="2200" dirty="0"/>
              <a:t>.</a:t>
            </a:r>
          </a:p>
          <a:p>
            <a:pPr marL="0" indent="0" algn="just">
              <a:lnSpc>
                <a:spcPct val="100000"/>
              </a:lnSpc>
              <a:buNone/>
            </a:pPr>
            <a:r>
              <a:rPr lang="en-US" sz="2200" dirty="0"/>
              <a:t>	</a:t>
            </a:r>
          </a:p>
          <a:p>
            <a:pPr marL="0" indent="0" algn="just">
              <a:lnSpc>
                <a:spcPct val="100000"/>
              </a:lnSpc>
              <a:buNone/>
            </a:pPr>
            <a:r>
              <a:rPr lang="en-US" sz="2200" i="1" dirty="0"/>
              <a:t>   from </a:t>
            </a:r>
            <a:r>
              <a:rPr lang="en-US" sz="2200" i="1" dirty="0" err="1"/>
              <a:t>keras.utils.visualize_util</a:t>
            </a:r>
            <a:r>
              <a:rPr lang="en-US" sz="2200" i="1" dirty="0"/>
              <a:t> import plot</a:t>
            </a:r>
          </a:p>
          <a:p>
            <a:pPr marL="0" indent="0" algn="just">
              <a:lnSpc>
                <a:spcPct val="100000"/>
              </a:lnSpc>
              <a:buNone/>
            </a:pPr>
            <a:r>
              <a:rPr lang="en-US" sz="2200" i="1" dirty="0"/>
              <a:t>   plot(model, </a:t>
            </a:r>
            <a:r>
              <a:rPr lang="en-US" sz="2200" i="1" dirty="0" err="1"/>
              <a:t>to_file</a:t>
            </a:r>
            <a:r>
              <a:rPr lang="en-US" sz="2200" i="1" dirty="0"/>
              <a:t>='</a:t>
            </a:r>
            <a:r>
              <a:rPr lang="en-US" sz="2200" i="1" dirty="0" err="1"/>
              <a:t>Keras</a:t>
            </a:r>
            <a:r>
              <a:rPr lang="en-US" sz="2200" i="1" dirty="0"/>
              <a:t> model.png')</a:t>
            </a:r>
          </a:p>
          <a:p>
            <a:pPr marL="0" indent="0" algn="just">
              <a:lnSpc>
                <a:spcPct val="100000"/>
              </a:lnSpc>
              <a:buNone/>
            </a:pPr>
            <a:endParaRPr lang="en-US" sz="2200" dirty="0"/>
          </a:p>
          <a:p>
            <a:pPr algn="just">
              <a:lnSpc>
                <a:spcPct val="100000"/>
              </a:lnSpc>
            </a:pPr>
            <a:r>
              <a:rPr lang="en-US" sz="2200" dirty="0"/>
              <a:t>plot takes two optional arguments:</a:t>
            </a:r>
          </a:p>
          <a:p>
            <a:pPr marL="457200" indent="-457200" algn="just">
              <a:lnSpc>
                <a:spcPct val="100000"/>
              </a:lnSpc>
              <a:buFont typeface="+mj-lt"/>
              <a:buAutoNum type="arabicPeriod"/>
            </a:pPr>
            <a:r>
              <a:rPr lang="en-US" sz="2200" b="1" dirty="0" err="1"/>
              <a:t>show_shapes</a:t>
            </a:r>
            <a:r>
              <a:rPr lang="en-US" sz="2200" dirty="0"/>
              <a:t>: (defaults to False) controls whether output shapes are shown in the graph.</a:t>
            </a:r>
          </a:p>
          <a:p>
            <a:pPr marL="457200" indent="-457200" algn="just">
              <a:lnSpc>
                <a:spcPct val="100000"/>
              </a:lnSpc>
              <a:buFont typeface="+mj-lt"/>
              <a:buAutoNum type="arabicPeriod"/>
            </a:pPr>
            <a:r>
              <a:rPr lang="en-US" sz="2200" b="1" dirty="0" err="1"/>
              <a:t>show_layer_names</a:t>
            </a:r>
            <a:r>
              <a:rPr lang="en-US" sz="2200" dirty="0"/>
              <a:t>: (defaults to True) controls whether layer names are shown in the graph.</a:t>
            </a:r>
          </a:p>
          <a:p>
            <a:pPr>
              <a:lnSpc>
                <a:spcPct val="100000"/>
              </a:lnSpc>
            </a:pPr>
            <a:endParaRPr lang="en-US" sz="2200" dirty="0"/>
          </a:p>
        </p:txBody>
      </p:sp>
    </p:spTree>
    <p:extLst>
      <p:ext uri="{BB962C8B-B14F-4D97-AF65-F5344CB8AC3E}">
        <p14:creationId xmlns:p14="http://schemas.microsoft.com/office/powerpoint/2010/main" val="1544605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2127" y="607732"/>
            <a:ext cx="10668001" cy="1938992"/>
          </a:xfrm>
          <a:prstGeom prst="rect">
            <a:avLst/>
          </a:prstGeom>
        </p:spPr>
        <p:txBody>
          <a:bodyPr wrap="square">
            <a:spAutoFit/>
          </a:bodyPr>
          <a:lstStyle/>
          <a:p>
            <a:r>
              <a:rPr lang="en-US" sz="2400" dirty="0"/>
              <a:t>You can also directly obtain the </a:t>
            </a:r>
            <a:r>
              <a:rPr lang="en-US" sz="2400" dirty="0" err="1"/>
              <a:t>pydot.Graph</a:t>
            </a:r>
            <a:r>
              <a:rPr lang="en-US" sz="2400" dirty="0"/>
              <a:t> object and render it yourself</a:t>
            </a:r>
          </a:p>
          <a:p>
            <a:r>
              <a:rPr lang="en-US" sz="2400" dirty="0" err="1"/>
              <a:t>Eg</a:t>
            </a:r>
            <a:r>
              <a:rPr lang="en-US" sz="2400" dirty="0"/>
              <a:t>.</a:t>
            </a:r>
          </a:p>
          <a:p>
            <a:endParaRPr lang="en-US" sz="2400" dirty="0"/>
          </a:p>
          <a:p>
            <a:endParaRPr lang="en-US" sz="2400" dirty="0"/>
          </a:p>
          <a:p>
            <a:endParaRPr lang="en-US" sz="2400" dirty="0"/>
          </a:p>
        </p:txBody>
      </p:sp>
      <p:pic>
        <p:nvPicPr>
          <p:cNvPr id="3" name="Picture 2"/>
          <p:cNvPicPr>
            <a:picLocks noChangeAspect="1"/>
          </p:cNvPicPr>
          <p:nvPr/>
        </p:nvPicPr>
        <p:blipFill>
          <a:blip r:embed="rId2">
            <a:lum/>
            <a:alphaModFix/>
          </a:blip>
          <a:srcRect/>
          <a:stretch>
            <a:fillRect/>
          </a:stretch>
        </p:blipFill>
        <p:spPr>
          <a:xfrm>
            <a:off x="842126" y="1739568"/>
            <a:ext cx="8867481" cy="4415487"/>
          </a:xfrm>
          <a:prstGeom prst="rect">
            <a:avLst/>
          </a:prstGeom>
          <a:noFill/>
          <a:ln cap="flat">
            <a:noFill/>
          </a:ln>
        </p:spPr>
      </p:pic>
    </p:spTree>
    <p:extLst>
      <p:ext uri="{BB962C8B-B14F-4D97-AF65-F5344CB8AC3E}">
        <p14:creationId xmlns:p14="http://schemas.microsoft.com/office/powerpoint/2010/main" val="420408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SVG</a:t>
            </a:r>
          </a:p>
        </p:txBody>
      </p:sp>
      <p:sp>
        <p:nvSpPr>
          <p:cNvPr id="3" name="Content Placeholder 2"/>
          <p:cNvSpPr>
            <a:spLocks noGrp="1"/>
          </p:cNvSpPr>
          <p:nvPr>
            <p:ph idx="1"/>
          </p:nvPr>
        </p:nvSpPr>
        <p:spPr/>
        <p:txBody>
          <a:bodyPr/>
          <a:lstStyle/>
          <a:p>
            <a:pPr marL="0" indent="0">
              <a:buNone/>
            </a:pPr>
            <a:r>
              <a:rPr lang="en-US" sz="2200" dirty="0"/>
              <a:t>Scalable Vector Graphics (SVG) is an XML-based vector image format for two-dimensional graphics with support for interactivity and animation. The SVG specification is an open standard developed by the World Wide Web Consortium (W3C) since 1999. SVG images and their behaviors are defined in XML text files.</a:t>
            </a:r>
          </a:p>
          <a:p>
            <a:endParaRPr lang="en-US" dirty="0"/>
          </a:p>
        </p:txBody>
      </p:sp>
    </p:spTree>
    <p:extLst>
      <p:ext uri="{BB962C8B-B14F-4D97-AF65-F5344CB8AC3E}">
        <p14:creationId xmlns:p14="http://schemas.microsoft.com/office/powerpoint/2010/main" val="129539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Keras</a:t>
            </a:r>
            <a:r>
              <a:rPr lang="en-US" b="1" dirty="0"/>
              <a:t> </a:t>
            </a:r>
            <a:r>
              <a:rPr lang="en-US" b="1" dirty="0" err="1"/>
              <a:t>Utils</a:t>
            </a:r>
            <a:br>
              <a:rPr lang="en-US" dirty="0"/>
            </a:br>
            <a:endParaRPr lang="en-US" dirty="0"/>
          </a:p>
        </p:txBody>
      </p:sp>
      <p:sp>
        <p:nvSpPr>
          <p:cNvPr id="3" name="Content Placeholder 2"/>
          <p:cNvSpPr>
            <a:spLocks noGrp="1"/>
          </p:cNvSpPr>
          <p:nvPr>
            <p:ph idx="1"/>
          </p:nvPr>
        </p:nvSpPr>
        <p:spPr>
          <a:xfrm>
            <a:off x="1517715" y="2015732"/>
            <a:ext cx="10199803" cy="4130544"/>
          </a:xfrm>
        </p:spPr>
        <p:txBody>
          <a:bodyPr>
            <a:normAutofit fontScale="85000" lnSpcReduction="20000"/>
          </a:bodyPr>
          <a:lstStyle/>
          <a:p>
            <a:pPr marL="457200" indent="-457200">
              <a:buFont typeface="+mj-lt"/>
              <a:buAutoNum type="arabicPeriod"/>
            </a:pPr>
            <a:r>
              <a:rPr lang="en-US" sz="2400" b="1" dirty="0"/>
              <a:t>Data </a:t>
            </a:r>
            <a:r>
              <a:rPr lang="en-US" sz="2400" b="1" dirty="0" err="1"/>
              <a:t>Utils</a:t>
            </a:r>
            <a:r>
              <a:rPr lang="en-US" sz="2400" b="1" dirty="0"/>
              <a:t>:</a:t>
            </a:r>
          </a:p>
          <a:p>
            <a:pPr marL="0" indent="0">
              <a:buNone/>
            </a:pPr>
            <a:r>
              <a:rPr lang="en-US" sz="2400" b="1" dirty="0"/>
              <a:t>Function:</a:t>
            </a:r>
          </a:p>
          <a:p>
            <a:pPr marL="0" indent="0">
              <a:buNone/>
            </a:pPr>
            <a:r>
              <a:rPr lang="en-US" i="1" dirty="0" err="1"/>
              <a:t>get_file</a:t>
            </a:r>
            <a:r>
              <a:rPr lang="en-US" i="1" dirty="0"/>
              <a:t>(</a:t>
            </a:r>
            <a:r>
              <a:rPr lang="en-US" i="1" dirty="0" err="1"/>
              <a:t>fname</a:t>
            </a:r>
            <a:r>
              <a:rPr lang="en-US" i="1" dirty="0"/>
              <a:t>, origin, </a:t>
            </a:r>
            <a:r>
              <a:rPr lang="en-US" i="1" dirty="0" err="1"/>
              <a:t>untar</a:t>
            </a:r>
            <a:r>
              <a:rPr lang="en-US" i="1" dirty="0"/>
              <a:t>=False, md5_hash=None, </a:t>
            </a:r>
            <a:r>
              <a:rPr lang="en-US" i="1" dirty="0" err="1"/>
              <a:t>cache_subdir</a:t>
            </a:r>
            <a:r>
              <a:rPr lang="en-US" i="1" dirty="0"/>
              <a:t>='datasets')</a:t>
            </a:r>
          </a:p>
          <a:p>
            <a:pPr marL="0" indent="0">
              <a:buNone/>
            </a:pPr>
            <a:r>
              <a:rPr lang="en-US" sz="2400" b="1" i="1" dirty="0"/>
              <a:t>Description: </a:t>
            </a:r>
            <a:r>
              <a:rPr lang="en-US" dirty="0"/>
              <a:t>Downloads a file from a URL if it not already in the cache.</a:t>
            </a:r>
            <a:endParaRPr lang="en-US" sz="2400" b="1" i="1" dirty="0"/>
          </a:p>
          <a:p>
            <a:pPr marL="0" indent="0">
              <a:buNone/>
            </a:pPr>
            <a:r>
              <a:rPr lang="en-US" sz="2400" b="1" i="1" dirty="0"/>
              <a:t>Arguments:</a:t>
            </a:r>
          </a:p>
          <a:p>
            <a:r>
              <a:rPr lang="en-US" b="1" dirty="0" err="1"/>
              <a:t>fname</a:t>
            </a:r>
            <a:r>
              <a:rPr lang="en-US" dirty="0"/>
              <a:t>: name of the file</a:t>
            </a:r>
          </a:p>
          <a:p>
            <a:r>
              <a:rPr lang="en-US" b="1" dirty="0"/>
              <a:t>origin</a:t>
            </a:r>
            <a:r>
              <a:rPr lang="en-US" dirty="0"/>
              <a:t>: original URL of the file</a:t>
            </a:r>
          </a:p>
          <a:p>
            <a:r>
              <a:rPr lang="en-US" b="1" dirty="0" err="1"/>
              <a:t>untar</a:t>
            </a:r>
            <a:r>
              <a:rPr lang="en-US" dirty="0"/>
              <a:t>: </a:t>
            </a:r>
            <a:r>
              <a:rPr lang="en-US" dirty="0" err="1"/>
              <a:t>boolean</a:t>
            </a:r>
            <a:r>
              <a:rPr lang="en-US" dirty="0"/>
              <a:t>, whether the file should be decompressed</a:t>
            </a:r>
          </a:p>
          <a:p>
            <a:r>
              <a:rPr lang="en-US" b="1" dirty="0"/>
              <a:t>md5_hash</a:t>
            </a:r>
            <a:r>
              <a:rPr lang="en-US" dirty="0"/>
              <a:t>: MD5 hash of the file for verification</a:t>
            </a:r>
          </a:p>
          <a:p>
            <a:r>
              <a:rPr lang="en-US" b="1" dirty="0" err="1"/>
              <a:t>cache_subdir</a:t>
            </a:r>
            <a:r>
              <a:rPr lang="en-US" dirty="0"/>
              <a:t>: directory being used as the cache</a:t>
            </a:r>
          </a:p>
          <a:p>
            <a:pPr marL="0" indent="0">
              <a:buNone/>
            </a:pPr>
            <a:endParaRPr lang="en-US" sz="2400" b="1" i="1" dirty="0"/>
          </a:p>
        </p:txBody>
      </p:sp>
    </p:spTree>
    <p:extLst>
      <p:ext uri="{BB962C8B-B14F-4D97-AF65-F5344CB8AC3E}">
        <p14:creationId xmlns:p14="http://schemas.microsoft.com/office/powerpoint/2010/main" val="198655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a:alphaModFix/>
          </a:blip>
          <a:srcRect/>
          <a:stretch>
            <a:fillRect/>
          </a:stretch>
        </p:blipFill>
        <p:spPr>
          <a:xfrm>
            <a:off x="2290714" y="1875934"/>
            <a:ext cx="7405718" cy="3412504"/>
          </a:xfrm>
          <a:prstGeom prst="rect">
            <a:avLst/>
          </a:prstGeom>
          <a:noFill/>
          <a:ln cap="flat">
            <a:noFill/>
          </a:ln>
        </p:spPr>
      </p:pic>
      <p:sp>
        <p:nvSpPr>
          <p:cNvPr id="3" name="TextBox 2"/>
          <p:cNvSpPr txBox="1"/>
          <p:nvPr/>
        </p:nvSpPr>
        <p:spPr>
          <a:xfrm>
            <a:off x="2290714" y="688156"/>
            <a:ext cx="5222449" cy="523220"/>
          </a:xfrm>
          <a:prstGeom prst="rect">
            <a:avLst/>
          </a:prstGeom>
          <a:noFill/>
        </p:spPr>
        <p:txBody>
          <a:bodyPr wrap="square" rtlCol="0">
            <a:spAutoFit/>
          </a:bodyPr>
          <a:lstStyle/>
          <a:p>
            <a:r>
              <a:rPr lang="en-US" sz="2800" dirty="0"/>
              <a:t>Data </a:t>
            </a:r>
            <a:r>
              <a:rPr lang="en-US" sz="2800" dirty="0" err="1"/>
              <a:t>Util</a:t>
            </a:r>
            <a:r>
              <a:rPr lang="en-US" sz="2800" dirty="0"/>
              <a:t> Python execution:</a:t>
            </a:r>
          </a:p>
        </p:txBody>
      </p:sp>
    </p:spTree>
    <p:extLst>
      <p:ext uri="{BB962C8B-B14F-4D97-AF65-F5344CB8AC3E}">
        <p14:creationId xmlns:p14="http://schemas.microsoft.com/office/powerpoint/2010/main" val="3683066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a:t>
            </a:r>
            <a:r>
              <a:rPr lang="en-US" dirty="0" err="1"/>
              <a:t>util</a:t>
            </a:r>
            <a:endParaRPr lang="en-US" dirty="0"/>
          </a:p>
        </p:txBody>
      </p:sp>
      <p:sp>
        <p:nvSpPr>
          <p:cNvPr id="3" name="Content Placeholder 2"/>
          <p:cNvSpPr>
            <a:spLocks noGrp="1"/>
          </p:cNvSpPr>
          <p:nvPr>
            <p:ph idx="1"/>
          </p:nvPr>
        </p:nvSpPr>
        <p:spPr>
          <a:xfrm>
            <a:off x="1534696" y="2015732"/>
            <a:ext cx="9520158" cy="4083410"/>
          </a:xfrm>
        </p:spPr>
        <p:txBody>
          <a:bodyPr>
            <a:normAutofit fontScale="92500" lnSpcReduction="20000"/>
          </a:bodyPr>
          <a:lstStyle/>
          <a:p>
            <a:pPr marL="0" indent="0">
              <a:buNone/>
            </a:pPr>
            <a:r>
              <a:rPr lang="en-US" dirty="0"/>
              <a:t>HDF5 dataset can be used instead of a </a:t>
            </a:r>
            <a:r>
              <a:rPr lang="en-US" dirty="0" err="1"/>
              <a:t>Numpy</a:t>
            </a:r>
            <a:r>
              <a:rPr lang="en-US" dirty="0"/>
              <a:t> array.</a:t>
            </a:r>
          </a:p>
          <a:p>
            <a:pPr marL="0" indent="0">
              <a:buNone/>
            </a:pPr>
            <a:r>
              <a:rPr lang="en-US" b="1" dirty="0"/>
              <a:t>Function:</a:t>
            </a:r>
          </a:p>
          <a:p>
            <a:pPr marL="0" indent="0">
              <a:buNone/>
            </a:pPr>
            <a:r>
              <a:rPr lang="en-US" i="1" dirty="0"/>
              <a:t>keras.utils.io_utils.HDF5Matrix(</a:t>
            </a:r>
            <a:r>
              <a:rPr lang="en-US" i="1" dirty="0" err="1"/>
              <a:t>datapath</a:t>
            </a:r>
            <a:r>
              <a:rPr lang="en-US" i="1" dirty="0"/>
              <a:t>, dataset, start=0, end=None, normalizer=None)</a:t>
            </a:r>
            <a:br>
              <a:rPr lang="en-US" dirty="0"/>
            </a:br>
            <a:endParaRPr lang="en-US" dirty="0"/>
          </a:p>
          <a:p>
            <a:pPr marL="0" indent="0">
              <a:buNone/>
            </a:pPr>
            <a:r>
              <a:rPr lang="en-US" b="1" dirty="0"/>
              <a:t>Arguments:</a:t>
            </a:r>
          </a:p>
          <a:p>
            <a:r>
              <a:rPr lang="en-US" b="1" dirty="0" err="1"/>
              <a:t>datapath</a:t>
            </a:r>
            <a:r>
              <a:rPr lang="en-US" dirty="0"/>
              <a:t>: string, path to a HDF5 file</a:t>
            </a:r>
          </a:p>
          <a:p>
            <a:r>
              <a:rPr lang="en-US" b="1" dirty="0"/>
              <a:t>dataset</a:t>
            </a:r>
            <a:r>
              <a:rPr lang="en-US" dirty="0"/>
              <a:t>: string, name of the HDF5 dataset in the file specified in </a:t>
            </a:r>
            <a:r>
              <a:rPr lang="en-US" dirty="0" err="1"/>
              <a:t>datapath</a:t>
            </a:r>
            <a:endParaRPr lang="en-US" dirty="0"/>
          </a:p>
          <a:p>
            <a:r>
              <a:rPr lang="en-US" b="1" dirty="0"/>
              <a:t>start</a:t>
            </a:r>
            <a:r>
              <a:rPr lang="en-US" dirty="0"/>
              <a:t>: </a:t>
            </a:r>
            <a:r>
              <a:rPr lang="en-US" dirty="0" err="1"/>
              <a:t>int</a:t>
            </a:r>
            <a:r>
              <a:rPr lang="en-US" dirty="0"/>
              <a:t>, start of desired slice of the specified dataset</a:t>
            </a:r>
          </a:p>
          <a:p>
            <a:r>
              <a:rPr lang="en-US" b="1" dirty="0"/>
              <a:t>end</a:t>
            </a:r>
            <a:r>
              <a:rPr lang="en-US" dirty="0"/>
              <a:t>: </a:t>
            </a:r>
            <a:r>
              <a:rPr lang="en-US" dirty="0" err="1"/>
              <a:t>int</a:t>
            </a:r>
            <a:r>
              <a:rPr lang="en-US" dirty="0"/>
              <a:t>, end of desired slice of the specified dataset</a:t>
            </a:r>
          </a:p>
          <a:p>
            <a:r>
              <a:rPr lang="en-US" b="1" dirty="0"/>
              <a:t>normalizer</a:t>
            </a:r>
            <a:r>
              <a:rPr lang="en-US" dirty="0"/>
              <a:t>: function to be called on data when retrieved</a:t>
            </a:r>
          </a:p>
          <a:p>
            <a:pPr marL="0" indent="0">
              <a:buNone/>
            </a:pPr>
            <a:endParaRPr lang="en-US" b="1" dirty="0"/>
          </a:p>
        </p:txBody>
      </p:sp>
    </p:spTree>
    <p:extLst>
      <p:ext uri="{BB962C8B-B14F-4D97-AF65-F5344CB8AC3E}">
        <p14:creationId xmlns:p14="http://schemas.microsoft.com/office/powerpoint/2010/main" val="2444547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a:t>
            </a:r>
            <a:r>
              <a:rPr lang="en-US" dirty="0" err="1"/>
              <a:t>util</a:t>
            </a:r>
            <a:r>
              <a:rPr lang="en-US" dirty="0"/>
              <a:t> : HDF5</a:t>
            </a:r>
          </a:p>
        </p:txBody>
      </p:sp>
      <p:sp>
        <p:nvSpPr>
          <p:cNvPr id="3" name="Content Placeholder 2"/>
          <p:cNvSpPr>
            <a:spLocks noGrp="1"/>
          </p:cNvSpPr>
          <p:nvPr>
            <p:ph idx="1"/>
          </p:nvPr>
        </p:nvSpPr>
        <p:spPr/>
        <p:txBody>
          <a:bodyPr/>
          <a:lstStyle/>
          <a:p>
            <a:r>
              <a:rPr lang="en-US" dirty="0"/>
              <a:t>An HDF5 dataset is an object composed of a collection of data elements, raw data, and metadata that stores a description of the data elements, data layout, and all other information necessary to write, read, and interpret the stored data. From the viewpoint of the application the raw data is stored as a one-dimensional or multi-dimensional array of elements (the raw data), those elements can be any of several numerical or character types, small arrays, or even compound types similar to C </a:t>
            </a:r>
            <a:r>
              <a:rPr lang="en-US" dirty="0" err="1"/>
              <a:t>structs</a:t>
            </a:r>
            <a:r>
              <a:rPr lang="en-US" dirty="0"/>
              <a:t>. The Dataset object may have Attribute objects</a:t>
            </a:r>
          </a:p>
        </p:txBody>
      </p:sp>
    </p:spTree>
    <p:extLst>
      <p:ext uri="{BB962C8B-B14F-4D97-AF65-F5344CB8AC3E}">
        <p14:creationId xmlns:p14="http://schemas.microsoft.com/office/powerpoint/2010/main" val="650141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99524" y="771787"/>
            <a:ext cx="10412641" cy="5365062"/>
          </a:xfrm>
        </p:spPr>
        <p:txBody>
          <a:bodyPr>
            <a:normAutofit/>
          </a:bodyPr>
          <a:lstStyle/>
          <a:p>
            <a:r>
              <a:rPr lang="en-US" dirty="0">
                <a:solidFill>
                  <a:srgbClr val="000000"/>
                </a:solidFill>
                <a:latin typeface="Liberation Sans" pitchFamily="18"/>
                <a:ea typeface="Noto Sans CJK SC Regular" pitchFamily="2"/>
                <a:cs typeface="FreeSans" pitchFamily="2"/>
              </a:rPr>
              <a:t>If you have a huge dataset as an HDF5 file, you can use keras.utils.io_utils.HDF5Matrix to load the dataset. </a:t>
            </a:r>
          </a:p>
          <a:p>
            <a:r>
              <a:rPr lang="en-US" dirty="0">
                <a:solidFill>
                  <a:srgbClr val="000000"/>
                </a:solidFill>
                <a:latin typeface="Liberation Sans" pitchFamily="18"/>
                <a:ea typeface="Noto Sans CJK SC Regular" pitchFamily="2"/>
                <a:cs typeface="FreeSans" pitchFamily="2"/>
              </a:rPr>
              <a:t>It will only read one batch at a time from memory, but there's some limitations (e.g., you cannot read shuffled data from the file, only sequentially). </a:t>
            </a:r>
          </a:p>
          <a:p>
            <a:r>
              <a:rPr lang="en-US" dirty="0">
                <a:solidFill>
                  <a:srgbClr val="000000"/>
                </a:solidFill>
                <a:latin typeface="Liberation Sans" pitchFamily="18"/>
                <a:ea typeface="Noto Sans CJK SC Regular" pitchFamily="2"/>
                <a:cs typeface="FreeSans" pitchFamily="2"/>
              </a:rPr>
              <a:t>A workaround would be to shuffle the data before you store it to disk (but you would still read the same batches after a full epoch).</a:t>
            </a:r>
          </a:p>
          <a:p>
            <a:r>
              <a:rPr lang="en-US" dirty="0" err="1">
                <a:solidFill>
                  <a:srgbClr val="000000"/>
                </a:solidFill>
                <a:latin typeface="Liberation Sans" pitchFamily="18"/>
                <a:ea typeface="Noto Sans CJK SC Regular" pitchFamily="2"/>
                <a:cs typeface="FreeSans" pitchFamily="2"/>
              </a:rPr>
              <a:t>Eg</a:t>
            </a:r>
            <a:r>
              <a:rPr lang="en-US" dirty="0">
                <a:solidFill>
                  <a:srgbClr val="000000"/>
                </a:solidFill>
                <a:latin typeface="Liberation Sans" pitchFamily="18"/>
                <a:ea typeface="Noto Sans CJK SC Regular" pitchFamily="2"/>
                <a:cs typeface="FreeSans" pitchFamily="2"/>
              </a:rPr>
              <a:t>. Considers you have all of your samples in the same HDF5 file, and features and targets are in HDF5 datasets named 'features' and 'targets':</a:t>
            </a:r>
          </a:p>
          <a:p>
            <a:pPr marL="0" lvl="0" indent="0" defTabSz="457200" hangingPunct="0">
              <a:lnSpc>
                <a:spcPct val="100000"/>
              </a:lnSpc>
              <a:spcBef>
                <a:spcPts val="0"/>
              </a:spcBef>
              <a:buNone/>
              <a:defRPr sz="1000" b="0" i="0" u="none" strike="noStrike" kern="0" cap="none" spc="0" baseline="0">
                <a:solidFill>
                  <a:srgbClr val="000000"/>
                </a:solidFill>
                <a:uFillTx/>
                <a:latin typeface="Liberation Mono" pitchFamily="49"/>
                <a:ea typeface="Liberation Mono" pitchFamily="49"/>
                <a:cs typeface="Liberation Mono" pitchFamily="49"/>
              </a:defRPr>
            </a:pPr>
            <a:endParaRPr lang="en-US" sz="1600" i="1" dirty="0">
              <a:solidFill>
                <a:srgbClr val="000000"/>
              </a:solidFill>
              <a:latin typeface="+mj-lt"/>
              <a:ea typeface="Liberation Mono" pitchFamily="49"/>
              <a:cs typeface="Liberation Mono" pitchFamily="49"/>
            </a:endParaRPr>
          </a:p>
          <a:p>
            <a:pPr marL="0" lvl="0" indent="0" defTabSz="457200" hangingPunct="0">
              <a:lnSpc>
                <a:spcPct val="100000"/>
              </a:lnSpc>
              <a:spcBef>
                <a:spcPts val="0"/>
              </a:spcBef>
              <a:buNone/>
              <a:defRPr sz="1000" b="0" i="0" u="none" strike="noStrike" kern="0" cap="none" spc="0" baseline="0">
                <a:solidFill>
                  <a:srgbClr val="000000"/>
                </a:solidFill>
                <a:uFillTx/>
                <a:latin typeface="Liberation Mono" pitchFamily="49"/>
                <a:ea typeface="Liberation Mono" pitchFamily="49"/>
                <a:cs typeface="Liberation Mono" pitchFamily="49"/>
              </a:defRPr>
            </a:pPr>
            <a:r>
              <a:rPr lang="en-US" sz="1600" i="1" dirty="0">
                <a:solidFill>
                  <a:srgbClr val="000000"/>
                </a:solidFill>
                <a:latin typeface="+mj-lt"/>
                <a:ea typeface="Liberation Mono" pitchFamily="49"/>
                <a:cs typeface="Liberation Mono" pitchFamily="49"/>
              </a:rPr>
              <a:t>     </a:t>
            </a:r>
            <a:r>
              <a:rPr lang="en-US" sz="1600" i="1" dirty="0" err="1">
                <a:solidFill>
                  <a:srgbClr val="000000"/>
                </a:solidFill>
                <a:latin typeface="+mj-lt"/>
                <a:ea typeface="Liberation Mono" pitchFamily="49"/>
                <a:cs typeface="Liberation Mono" pitchFamily="49"/>
              </a:rPr>
              <a:t>def</a:t>
            </a:r>
            <a:r>
              <a:rPr lang="en-US" sz="1600" i="1" dirty="0">
                <a:solidFill>
                  <a:srgbClr val="000000"/>
                </a:solidFill>
                <a:latin typeface="+mj-lt"/>
                <a:ea typeface="Liberation Mono" pitchFamily="49"/>
                <a:cs typeface="Liberation Mono" pitchFamily="49"/>
              </a:rPr>
              <a:t> </a:t>
            </a:r>
            <a:r>
              <a:rPr lang="en-US" sz="1600" i="1" dirty="0" err="1">
                <a:solidFill>
                  <a:srgbClr val="000000"/>
                </a:solidFill>
                <a:latin typeface="+mj-lt"/>
                <a:ea typeface="Liberation Mono" pitchFamily="49"/>
                <a:cs typeface="Liberation Mono" pitchFamily="49"/>
              </a:rPr>
              <a:t>load_data</a:t>
            </a:r>
            <a:r>
              <a:rPr lang="en-US" sz="1600" i="1" dirty="0">
                <a:solidFill>
                  <a:srgbClr val="000000"/>
                </a:solidFill>
                <a:latin typeface="+mj-lt"/>
                <a:ea typeface="Liberation Mono" pitchFamily="49"/>
                <a:cs typeface="Liberation Mono" pitchFamily="49"/>
              </a:rPr>
              <a:t>(</a:t>
            </a:r>
            <a:r>
              <a:rPr lang="en-US" sz="1600" i="1" dirty="0" err="1">
                <a:solidFill>
                  <a:srgbClr val="000000"/>
                </a:solidFill>
                <a:latin typeface="+mj-lt"/>
                <a:ea typeface="Liberation Mono" pitchFamily="49"/>
                <a:cs typeface="Liberation Mono" pitchFamily="49"/>
              </a:rPr>
              <a:t>datapath</a:t>
            </a:r>
            <a:r>
              <a:rPr lang="en-US" sz="1600" i="1" dirty="0">
                <a:solidFill>
                  <a:srgbClr val="000000"/>
                </a:solidFill>
                <a:latin typeface="+mj-lt"/>
                <a:ea typeface="Liberation Mono" pitchFamily="49"/>
                <a:cs typeface="Liberation Mono" pitchFamily="49"/>
              </a:rPr>
              <a:t>, </a:t>
            </a:r>
            <a:r>
              <a:rPr lang="en-US" sz="1600" i="1" dirty="0" err="1">
                <a:solidFill>
                  <a:srgbClr val="000000"/>
                </a:solidFill>
                <a:latin typeface="+mj-lt"/>
                <a:ea typeface="Liberation Mono" pitchFamily="49"/>
                <a:cs typeface="Liberation Mono" pitchFamily="49"/>
              </a:rPr>
              <a:t>train_start</a:t>
            </a:r>
            <a:r>
              <a:rPr lang="en-US" sz="1600" i="1" dirty="0">
                <a:solidFill>
                  <a:srgbClr val="000000"/>
                </a:solidFill>
                <a:latin typeface="+mj-lt"/>
                <a:ea typeface="Liberation Mono" pitchFamily="49"/>
                <a:cs typeface="Liberation Mono" pitchFamily="49"/>
              </a:rPr>
              <a:t>, </a:t>
            </a:r>
            <a:r>
              <a:rPr lang="en-US" sz="1600" i="1" dirty="0" err="1">
                <a:solidFill>
                  <a:srgbClr val="000000"/>
                </a:solidFill>
                <a:latin typeface="+mj-lt"/>
                <a:ea typeface="Liberation Mono" pitchFamily="49"/>
                <a:cs typeface="Liberation Mono" pitchFamily="49"/>
              </a:rPr>
              <a:t>train_end</a:t>
            </a:r>
            <a:r>
              <a:rPr lang="en-US" sz="1600" i="1" dirty="0">
                <a:solidFill>
                  <a:srgbClr val="000000"/>
                </a:solidFill>
                <a:latin typeface="+mj-lt"/>
                <a:ea typeface="Liberation Mono" pitchFamily="49"/>
                <a:cs typeface="Liberation Mono" pitchFamily="49"/>
              </a:rPr>
              <a:t>, </a:t>
            </a:r>
            <a:r>
              <a:rPr lang="en-US" sz="1600" i="1" dirty="0" err="1">
                <a:solidFill>
                  <a:srgbClr val="000000"/>
                </a:solidFill>
                <a:latin typeface="+mj-lt"/>
                <a:ea typeface="Liberation Mono" pitchFamily="49"/>
                <a:cs typeface="Liberation Mono" pitchFamily="49"/>
              </a:rPr>
              <a:t>n_training_examples</a:t>
            </a:r>
            <a:r>
              <a:rPr lang="en-US" sz="1600" i="1" dirty="0">
                <a:solidFill>
                  <a:srgbClr val="000000"/>
                </a:solidFill>
                <a:latin typeface="+mj-lt"/>
                <a:ea typeface="Liberation Mono" pitchFamily="49"/>
                <a:cs typeface="Liberation Mono" pitchFamily="49"/>
              </a:rPr>
              <a:t>, </a:t>
            </a:r>
            <a:r>
              <a:rPr lang="en-US" sz="1600" i="1" dirty="0" err="1">
                <a:solidFill>
                  <a:srgbClr val="000000"/>
                </a:solidFill>
                <a:latin typeface="+mj-lt"/>
                <a:ea typeface="Liberation Mono" pitchFamily="49"/>
                <a:cs typeface="Liberation Mono" pitchFamily="49"/>
              </a:rPr>
              <a:t>n_test_examples</a:t>
            </a:r>
            <a:r>
              <a:rPr lang="en-US" sz="1600" i="1" dirty="0">
                <a:solidFill>
                  <a:srgbClr val="000000"/>
                </a:solidFill>
                <a:latin typeface="+mj-lt"/>
                <a:ea typeface="Liberation Mono" pitchFamily="49"/>
                <a:cs typeface="Liberation Mono" pitchFamily="49"/>
              </a:rPr>
              <a:t>)</a:t>
            </a:r>
          </a:p>
          <a:p>
            <a:pPr marL="0" lvl="0" indent="0" defTabSz="457200" hangingPunct="0">
              <a:lnSpc>
                <a:spcPct val="100000"/>
              </a:lnSpc>
              <a:spcBef>
                <a:spcPts val="0"/>
              </a:spcBef>
              <a:buNone/>
              <a:defRPr sz="1000" b="0" i="0" u="none" strike="noStrike" kern="0" cap="none" spc="0" baseline="0">
                <a:solidFill>
                  <a:srgbClr val="000000"/>
                </a:solidFill>
                <a:uFillTx/>
                <a:latin typeface="Liberation Mono" pitchFamily="49"/>
                <a:ea typeface="Liberation Mono" pitchFamily="49"/>
                <a:cs typeface="Liberation Mono" pitchFamily="49"/>
              </a:defRPr>
            </a:pPr>
            <a:r>
              <a:rPr lang="en-US" sz="1600" i="1" dirty="0">
                <a:solidFill>
                  <a:srgbClr val="000000"/>
                </a:solidFill>
                <a:latin typeface="+mj-lt"/>
                <a:ea typeface="Liberation Mono" pitchFamily="49"/>
                <a:cs typeface="Liberation Mono" pitchFamily="49"/>
              </a:rPr>
              <a:t>    </a:t>
            </a:r>
            <a:r>
              <a:rPr lang="en-US" sz="1600" i="1" dirty="0" err="1">
                <a:solidFill>
                  <a:srgbClr val="000000"/>
                </a:solidFill>
                <a:latin typeface="+mj-lt"/>
                <a:ea typeface="Liberation Mono" pitchFamily="49"/>
                <a:cs typeface="Liberation Mono" pitchFamily="49"/>
              </a:rPr>
              <a:t>X_train</a:t>
            </a:r>
            <a:r>
              <a:rPr lang="en-US" sz="1600" i="1" dirty="0">
                <a:solidFill>
                  <a:srgbClr val="000000"/>
                </a:solidFill>
                <a:latin typeface="+mj-lt"/>
                <a:ea typeface="Liberation Mono" pitchFamily="49"/>
                <a:cs typeface="Liberation Mono" pitchFamily="49"/>
              </a:rPr>
              <a:t> = HDF5Matrix(</a:t>
            </a:r>
            <a:r>
              <a:rPr lang="en-US" sz="1600" i="1" dirty="0" err="1">
                <a:solidFill>
                  <a:srgbClr val="000000"/>
                </a:solidFill>
                <a:latin typeface="+mj-lt"/>
                <a:ea typeface="Liberation Mono" pitchFamily="49"/>
                <a:cs typeface="Liberation Mono" pitchFamily="49"/>
              </a:rPr>
              <a:t>datapath</a:t>
            </a:r>
            <a:r>
              <a:rPr lang="en-US" sz="1600" i="1" dirty="0">
                <a:solidFill>
                  <a:srgbClr val="000000"/>
                </a:solidFill>
                <a:latin typeface="+mj-lt"/>
                <a:ea typeface="Liberation Mono" pitchFamily="49"/>
                <a:cs typeface="Liberation Mono" pitchFamily="49"/>
              </a:rPr>
              <a:t>, 'features', </a:t>
            </a:r>
            <a:r>
              <a:rPr lang="en-US" sz="1600" i="1" dirty="0" err="1">
                <a:solidFill>
                  <a:srgbClr val="000000"/>
                </a:solidFill>
                <a:latin typeface="+mj-lt"/>
                <a:ea typeface="Liberation Mono" pitchFamily="49"/>
                <a:cs typeface="Liberation Mono" pitchFamily="49"/>
              </a:rPr>
              <a:t>train_start</a:t>
            </a:r>
            <a:r>
              <a:rPr lang="en-US" sz="1600" i="1" dirty="0">
                <a:solidFill>
                  <a:srgbClr val="000000"/>
                </a:solidFill>
                <a:latin typeface="+mj-lt"/>
                <a:ea typeface="Liberation Mono" pitchFamily="49"/>
                <a:cs typeface="Liberation Mono" pitchFamily="49"/>
              </a:rPr>
              <a:t>, </a:t>
            </a:r>
            <a:r>
              <a:rPr lang="en-US" sz="1600" i="1" dirty="0" err="1">
                <a:solidFill>
                  <a:srgbClr val="000000"/>
                </a:solidFill>
                <a:latin typeface="+mj-lt"/>
                <a:ea typeface="Liberation Mono" pitchFamily="49"/>
                <a:cs typeface="Liberation Mono" pitchFamily="49"/>
              </a:rPr>
              <a:t>train_start+n_training_examples</a:t>
            </a:r>
            <a:r>
              <a:rPr lang="en-US" sz="1600" i="1" dirty="0">
                <a:solidFill>
                  <a:srgbClr val="000000"/>
                </a:solidFill>
                <a:latin typeface="+mj-lt"/>
                <a:ea typeface="Liberation Mono" pitchFamily="49"/>
                <a:cs typeface="Liberation Mono" pitchFamily="49"/>
              </a:rPr>
              <a:t>, normalizer=</a:t>
            </a:r>
            <a:r>
              <a:rPr lang="en-US" sz="1600" i="1" dirty="0" err="1">
                <a:solidFill>
                  <a:srgbClr val="000000"/>
                </a:solidFill>
                <a:latin typeface="+mj-lt"/>
                <a:ea typeface="Liberation Mono" pitchFamily="49"/>
                <a:cs typeface="Liberation Mono" pitchFamily="49"/>
              </a:rPr>
              <a:t>normalize_data</a:t>
            </a:r>
            <a:r>
              <a:rPr lang="en-US" sz="1600" i="1" dirty="0">
                <a:solidFill>
                  <a:srgbClr val="000000"/>
                </a:solidFill>
                <a:latin typeface="+mj-lt"/>
                <a:ea typeface="Liberation Mono" pitchFamily="49"/>
                <a:cs typeface="Liberation Mono" pitchFamily="49"/>
              </a:rPr>
              <a:t>)</a:t>
            </a:r>
          </a:p>
          <a:p>
            <a:pPr marL="0" lvl="0" indent="0" defTabSz="457200" hangingPunct="0">
              <a:lnSpc>
                <a:spcPct val="100000"/>
              </a:lnSpc>
              <a:spcBef>
                <a:spcPts val="0"/>
              </a:spcBef>
              <a:buNone/>
              <a:defRPr sz="1000" b="0" i="0" u="none" strike="noStrike" kern="0" cap="none" spc="0" baseline="0">
                <a:solidFill>
                  <a:srgbClr val="000000"/>
                </a:solidFill>
                <a:uFillTx/>
                <a:latin typeface="Liberation Mono" pitchFamily="49"/>
                <a:ea typeface="Liberation Mono" pitchFamily="49"/>
                <a:cs typeface="Liberation Mono" pitchFamily="49"/>
              </a:defRPr>
            </a:pPr>
            <a:r>
              <a:rPr lang="en-US" sz="1600" i="1" dirty="0">
                <a:solidFill>
                  <a:srgbClr val="000000"/>
                </a:solidFill>
                <a:latin typeface="+mj-lt"/>
                <a:ea typeface="Liberation Mono" pitchFamily="49"/>
                <a:cs typeface="Liberation Mono" pitchFamily="49"/>
              </a:rPr>
              <a:t>    </a:t>
            </a:r>
            <a:r>
              <a:rPr lang="en-US" sz="1600" i="1" dirty="0" err="1">
                <a:solidFill>
                  <a:srgbClr val="000000"/>
                </a:solidFill>
                <a:latin typeface="+mj-lt"/>
                <a:ea typeface="Liberation Mono" pitchFamily="49"/>
                <a:cs typeface="Liberation Mono" pitchFamily="49"/>
              </a:rPr>
              <a:t>y_train</a:t>
            </a:r>
            <a:r>
              <a:rPr lang="en-US" sz="1600" i="1" dirty="0">
                <a:solidFill>
                  <a:srgbClr val="000000"/>
                </a:solidFill>
                <a:latin typeface="+mj-lt"/>
                <a:ea typeface="Liberation Mono" pitchFamily="49"/>
                <a:cs typeface="Liberation Mono" pitchFamily="49"/>
              </a:rPr>
              <a:t> = HDF5Matrix(</a:t>
            </a:r>
            <a:r>
              <a:rPr lang="en-US" sz="1600" i="1" dirty="0" err="1">
                <a:solidFill>
                  <a:srgbClr val="000000"/>
                </a:solidFill>
                <a:latin typeface="+mj-lt"/>
                <a:ea typeface="Liberation Mono" pitchFamily="49"/>
                <a:cs typeface="Liberation Mono" pitchFamily="49"/>
              </a:rPr>
              <a:t>datapath</a:t>
            </a:r>
            <a:r>
              <a:rPr lang="en-US" sz="1600" i="1" dirty="0">
                <a:solidFill>
                  <a:srgbClr val="000000"/>
                </a:solidFill>
                <a:latin typeface="+mj-lt"/>
                <a:ea typeface="Liberation Mono" pitchFamily="49"/>
                <a:cs typeface="Liberation Mono" pitchFamily="49"/>
              </a:rPr>
              <a:t>, 'targets', </a:t>
            </a:r>
            <a:r>
              <a:rPr lang="en-US" sz="1600" i="1" dirty="0" err="1">
                <a:solidFill>
                  <a:srgbClr val="000000"/>
                </a:solidFill>
                <a:latin typeface="+mj-lt"/>
                <a:ea typeface="Liberation Mono" pitchFamily="49"/>
                <a:cs typeface="Liberation Mono" pitchFamily="49"/>
              </a:rPr>
              <a:t>train_start</a:t>
            </a:r>
            <a:r>
              <a:rPr lang="en-US" sz="1600" i="1" dirty="0">
                <a:solidFill>
                  <a:srgbClr val="000000"/>
                </a:solidFill>
                <a:latin typeface="+mj-lt"/>
                <a:ea typeface="Liberation Mono" pitchFamily="49"/>
                <a:cs typeface="Liberation Mono" pitchFamily="49"/>
              </a:rPr>
              <a:t>, </a:t>
            </a:r>
            <a:r>
              <a:rPr lang="en-US" sz="1600" i="1" dirty="0" err="1">
                <a:solidFill>
                  <a:srgbClr val="000000"/>
                </a:solidFill>
                <a:latin typeface="+mj-lt"/>
                <a:ea typeface="Liberation Mono" pitchFamily="49"/>
                <a:cs typeface="Liberation Mono" pitchFamily="49"/>
              </a:rPr>
              <a:t>train_start+n_training_examples</a:t>
            </a:r>
            <a:r>
              <a:rPr lang="en-US" sz="1600" i="1" dirty="0">
                <a:solidFill>
                  <a:srgbClr val="000000"/>
                </a:solidFill>
                <a:latin typeface="+mj-lt"/>
                <a:ea typeface="Liberation Mono" pitchFamily="49"/>
                <a:cs typeface="Liberation Mono" pitchFamily="49"/>
              </a:rPr>
              <a:t>)</a:t>
            </a:r>
          </a:p>
          <a:p>
            <a:pPr marL="0" lvl="0" indent="0" defTabSz="457200" hangingPunct="0">
              <a:lnSpc>
                <a:spcPct val="100000"/>
              </a:lnSpc>
              <a:spcBef>
                <a:spcPts val="0"/>
              </a:spcBef>
              <a:buNone/>
              <a:defRPr sz="1000" b="0" i="0" u="none" strike="noStrike" kern="0" cap="none" spc="0" baseline="0">
                <a:solidFill>
                  <a:srgbClr val="000000"/>
                </a:solidFill>
                <a:uFillTx/>
                <a:latin typeface="Liberation Mono" pitchFamily="49"/>
                <a:ea typeface="Liberation Mono" pitchFamily="49"/>
                <a:cs typeface="Liberation Mono" pitchFamily="49"/>
              </a:defRPr>
            </a:pPr>
            <a:r>
              <a:rPr lang="en-US" sz="1600" i="1" dirty="0">
                <a:solidFill>
                  <a:srgbClr val="000000"/>
                </a:solidFill>
                <a:latin typeface="+mj-lt"/>
                <a:ea typeface="Liberation Mono" pitchFamily="49"/>
                <a:cs typeface="Liberation Mono" pitchFamily="49"/>
              </a:rPr>
              <a:t>    </a:t>
            </a:r>
            <a:r>
              <a:rPr lang="en-US" sz="1600" i="1" dirty="0" err="1">
                <a:solidFill>
                  <a:srgbClr val="000000"/>
                </a:solidFill>
                <a:latin typeface="+mj-lt"/>
                <a:ea typeface="Liberation Mono" pitchFamily="49"/>
                <a:cs typeface="Liberation Mono" pitchFamily="49"/>
              </a:rPr>
              <a:t>X_test</a:t>
            </a:r>
            <a:r>
              <a:rPr lang="en-US" sz="1600" i="1" dirty="0">
                <a:solidFill>
                  <a:srgbClr val="000000"/>
                </a:solidFill>
                <a:latin typeface="+mj-lt"/>
                <a:ea typeface="Liberation Mono" pitchFamily="49"/>
                <a:cs typeface="Liberation Mono" pitchFamily="49"/>
              </a:rPr>
              <a:t> = HDF5Matrix(</a:t>
            </a:r>
            <a:r>
              <a:rPr lang="en-US" sz="1600" i="1" dirty="0" err="1">
                <a:solidFill>
                  <a:srgbClr val="000000"/>
                </a:solidFill>
                <a:latin typeface="+mj-lt"/>
                <a:ea typeface="Liberation Mono" pitchFamily="49"/>
                <a:cs typeface="Liberation Mono" pitchFamily="49"/>
              </a:rPr>
              <a:t>datapath</a:t>
            </a:r>
            <a:r>
              <a:rPr lang="en-US" sz="1600" i="1" dirty="0">
                <a:solidFill>
                  <a:srgbClr val="000000"/>
                </a:solidFill>
                <a:latin typeface="+mj-lt"/>
                <a:ea typeface="Liberation Mono" pitchFamily="49"/>
                <a:cs typeface="Liberation Mono" pitchFamily="49"/>
              </a:rPr>
              <a:t>, 'features', </a:t>
            </a:r>
            <a:r>
              <a:rPr lang="en-US" sz="1600" i="1" dirty="0" err="1">
                <a:solidFill>
                  <a:srgbClr val="000000"/>
                </a:solidFill>
                <a:latin typeface="+mj-lt"/>
                <a:ea typeface="Liberation Mono" pitchFamily="49"/>
                <a:cs typeface="Liberation Mono" pitchFamily="49"/>
              </a:rPr>
              <a:t>test_start</a:t>
            </a:r>
            <a:r>
              <a:rPr lang="en-US" sz="1600" i="1" dirty="0">
                <a:solidFill>
                  <a:srgbClr val="000000"/>
                </a:solidFill>
                <a:latin typeface="+mj-lt"/>
                <a:ea typeface="Liberation Mono" pitchFamily="49"/>
                <a:cs typeface="Liberation Mono" pitchFamily="49"/>
              </a:rPr>
              <a:t>, </a:t>
            </a:r>
            <a:r>
              <a:rPr lang="en-US" sz="1600" i="1" dirty="0" err="1">
                <a:solidFill>
                  <a:srgbClr val="000000"/>
                </a:solidFill>
                <a:latin typeface="+mj-lt"/>
                <a:ea typeface="Liberation Mono" pitchFamily="49"/>
                <a:cs typeface="Liberation Mono" pitchFamily="49"/>
              </a:rPr>
              <a:t>test_start+n_test_examples</a:t>
            </a:r>
            <a:r>
              <a:rPr lang="en-US" sz="1600" i="1" dirty="0">
                <a:solidFill>
                  <a:srgbClr val="000000"/>
                </a:solidFill>
                <a:latin typeface="+mj-lt"/>
                <a:ea typeface="Liberation Mono" pitchFamily="49"/>
                <a:cs typeface="Liberation Mono" pitchFamily="49"/>
              </a:rPr>
              <a:t>, normalizer=</a:t>
            </a:r>
            <a:r>
              <a:rPr lang="en-US" sz="1600" i="1" dirty="0" err="1">
                <a:solidFill>
                  <a:srgbClr val="000000"/>
                </a:solidFill>
                <a:latin typeface="+mj-lt"/>
                <a:ea typeface="Liberation Mono" pitchFamily="49"/>
                <a:cs typeface="Liberation Mono" pitchFamily="49"/>
              </a:rPr>
              <a:t>normalize_data</a:t>
            </a:r>
            <a:r>
              <a:rPr lang="en-US" sz="1600" i="1" dirty="0">
                <a:solidFill>
                  <a:srgbClr val="000000"/>
                </a:solidFill>
                <a:latin typeface="+mj-lt"/>
                <a:ea typeface="Liberation Mono" pitchFamily="49"/>
                <a:cs typeface="Liberation Mono" pitchFamily="49"/>
              </a:rPr>
              <a:t>)</a:t>
            </a:r>
          </a:p>
          <a:p>
            <a:pPr marL="0" lvl="0" indent="0" defTabSz="457200" hangingPunct="0">
              <a:lnSpc>
                <a:spcPct val="100000"/>
              </a:lnSpc>
              <a:spcBef>
                <a:spcPts val="0"/>
              </a:spcBef>
              <a:buNone/>
              <a:defRPr sz="1000" b="0" i="0" u="none" strike="noStrike" kern="0" cap="none" spc="0" baseline="0">
                <a:solidFill>
                  <a:srgbClr val="000000"/>
                </a:solidFill>
                <a:uFillTx/>
                <a:latin typeface="Liberation Mono" pitchFamily="49"/>
                <a:ea typeface="Liberation Mono" pitchFamily="49"/>
                <a:cs typeface="Liberation Mono" pitchFamily="49"/>
              </a:defRPr>
            </a:pPr>
            <a:r>
              <a:rPr lang="en-US" sz="1600" i="1" dirty="0">
                <a:solidFill>
                  <a:srgbClr val="000000"/>
                </a:solidFill>
                <a:latin typeface="+mj-lt"/>
                <a:ea typeface="Liberation Mono" pitchFamily="49"/>
                <a:cs typeface="Liberation Mono" pitchFamily="49"/>
              </a:rPr>
              <a:t>    </a:t>
            </a:r>
            <a:r>
              <a:rPr lang="en-US" sz="1600" i="1" dirty="0" err="1">
                <a:solidFill>
                  <a:srgbClr val="000000"/>
                </a:solidFill>
                <a:latin typeface="+mj-lt"/>
                <a:ea typeface="Liberation Mono" pitchFamily="49"/>
                <a:cs typeface="Liberation Mono" pitchFamily="49"/>
              </a:rPr>
              <a:t>y_test</a:t>
            </a:r>
            <a:r>
              <a:rPr lang="en-US" sz="1600" i="1" dirty="0">
                <a:solidFill>
                  <a:srgbClr val="000000"/>
                </a:solidFill>
                <a:latin typeface="+mj-lt"/>
                <a:ea typeface="Liberation Mono" pitchFamily="49"/>
                <a:cs typeface="Liberation Mono" pitchFamily="49"/>
              </a:rPr>
              <a:t> = HDF5Matrix(</a:t>
            </a:r>
            <a:r>
              <a:rPr lang="en-US" sz="1600" i="1" dirty="0" err="1">
                <a:solidFill>
                  <a:srgbClr val="000000"/>
                </a:solidFill>
                <a:latin typeface="+mj-lt"/>
                <a:ea typeface="Liberation Mono" pitchFamily="49"/>
                <a:cs typeface="Liberation Mono" pitchFamily="49"/>
              </a:rPr>
              <a:t>datapath</a:t>
            </a:r>
            <a:r>
              <a:rPr lang="en-US" sz="1600" i="1" dirty="0">
                <a:solidFill>
                  <a:srgbClr val="000000"/>
                </a:solidFill>
                <a:latin typeface="+mj-lt"/>
                <a:ea typeface="Liberation Mono" pitchFamily="49"/>
                <a:cs typeface="Liberation Mono" pitchFamily="49"/>
              </a:rPr>
              <a:t>, 'targets', </a:t>
            </a:r>
            <a:r>
              <a:rPr lang="en-US" sz="1600" i="1" dirty="0" err="1">
                <a:solidFill>
                  <a:srgbClr val="000000"/>
                </a:solidFill>
                <a:latin typeface="+mj-lt"/>
                <a:ea typeface="Liberation Mono" pitchFamily="49"/>
                <a:cs typeface="Liberation Mono" pitchFamily="49"/>
              </a:rPr>
              <a:t>test_start</a:t>
            </a:r>
            <a:r>
              <a:rPr lang="en-US" sz="1600" i="1" dirty="0">
                <a:solidFill>
                  <a:srgbClr val="000000"/>
                </a:solidFill>
                <a:latin typeface="+mj-lt"/>
                <a:ea typeface="Liberation Mono" pitchFamily="49"/>
                <a:cs typeface="Liberation Mono" pitchFamily="49"/>
              </a:rPr>
              <a:t>, </a:t>
            </a:r>
            <a:r>
              <a:rPr lang="en-US" sz="1600" i="1" dirty="0" err="1">
                <a:solidFill>
                  <a:srgbClr val="000000"/>
                </a:solidFill>
                <a:latin typeface="+mj-lt"/>
                <a:ea typeface="Liberation Mono" pitchFamily="49"/>
                <a:cs typeface="Liberation Mono" pitchFamily="49"/>
              </a:rPr>
              <a:t>test_start+n_test_examples</a:t>
            </a:r>
            <a:r>
              <a:rPr lang="en-US" sz="1600" i="1" dirty="0">
                <a:solidFill>
                  <a:srgbClr val="000000"/>
                </a:solidFill>
                <a:latin typeface="+mj-lt"/>
                <a:ea typeface="Liberation Mono" pitchFamily="49"/>
                <a:cs typeface="Liberation Mono" pitchFamily="49"/>
              </a:rPr>
              <a:t>)</a:t>
            </a:r>
          </a:p>
          <a:p>
            <a:pPr marL="0" lvl="0" indent="0" defTabSz="457200" hangingPunct="0">
              <a:lnSpc>
                <a:spcPct val="100000"/>
              </a:lnSpc>
              <a:spcBef>
                <a:spcPts val="0"/>
              </a:spcBef>
              <a:buNone/>
              <a:defRPr sz="1000" b="0" i="0" u="none" strike="noStrike" kern="0" cap="none" spc="0" baseline="0">
                <a:solidFill>
                  <a:srgbClr val="000000"/>
                </a:solidFill>
                <a:uFillTx/>
                <a:latin typeface="Liberation Mono" pitchFamily="49"/>
                <a:ea typeface="Liberation Mono" pitchFamily="49"/>
                <a:cs typeface="Liberation Mono" pitchFamily="49"/>
              </a:defRPr>
            </a:pPr>
            <a:r>
              <a:rPr lang="en-US" sz="1600" i="1" dirty="0">
                <a:solidFill>
                  <a:srgbClr val="000000"/>
                </a:solidFill>
                <a:latin typeface="+mj-lt"/>
                <a:ea typeface="Liberation Mono" pitchFamily="49"/>
                <a:cs typeface="Liberation Mono" pitchFamily="49"/>
              </a:rPr>
              <a:t>    return </a:t>
            </a:r>
            <a:r>
              <a:rPr lang="en-US" sz="1600" i="1" dirty="0" err="1">
                <a:solidFill>
                  <a:srgbClr val="000000"/>
                </a:solidFill>
                <a:latin typeface="+mj-lt"/>
                <a:ea typeface="Liberation Mono" pitchFamily="49"/>
                <a:cs typeface="Liberation Mono" pitchFamily="49"/>
              </a:rPr>
              <a:t>X_train</a:t>
            </a:r>
            <a:r>
              <a:rPr lang="en-US" sz="1600" i="1" dirty="0">
                <a:solidFill>
                  <a:srgbClr val="000000"/>
                </a:solidFill>
                <a:latin typeface="+mj-lt"/>
                <a:ea typeface="Liberation Mono" pitchFamily="49"/>
                <a:cs typeface="Liberation Mono" pitchFamily="49"/>
              </a:rPr>
              <a:t>, </a:t>
            </a:r>
            <a:r>
              <a:rPr lang="en-US" sz="1600" i="1" dirty="0" err="1">
                <a:solidFill>
                  <a:srgbClr val="000000"/>
                </a:solidFill>
                <a:latin typeface="+mj-lt"/>
                <a:ea typeface="Liberation Mono" pitchFamily="49"/>
                <a:cs typeface="Liberation Mono" pitchFamily="49"/>
              </a:rPr>
              <a:t>y_train</a:t>
            </a:r>
            <a:r>
              <a:rPr lang="en-US" sz="1600" i="1" dirty="0">
                <a:solidFill>
                  <a:srgbClr val="000000"/>
                </a:solidFill>
                <a:latin typeface="+mj-lt"/>
                <a:ea typeface="Liberation Mono" pitchFamily="49"/>
                <a:cs typeface="Liberation Mono" pitchFamily="49"/>
              </a:rPr>
              <a:t>, </a:t>
            </a:r>
            <a:r>
              <a:rPr lang="en-US" sz="1600" i="1" dirty="0" err="1">
                <a:solidFill>
                  <a:srgbClr val="000000"/>
                </a:solidFill>
                <a:latin typeface="+mj-lt"/>
                <a:ea typeface="Liberation Mono" pitchFamily="49"/>
                <a:cs typeface="Liberation Mono" pitchFamily="49"/>
              </a:rPr>
              <a:t>X_test</a:t>
            </a:r>
            <a:r>
              <a:rPr lang="en-US" sz="1600" i="1" dirty="0">
                <a:solidFill>
                  <a:srgbClr val="000000"/>
                </a:solidFill>
                <a:latin typeface="+mj-lt"/>
                <a:ea typeface="Liberation Mono" pitchFamily="49"/>
                <a:cs typeface="Liberation Mono" pitchFamily="49"/>
              </a:rPr>
              <a:t>, </a:t>
            </a:r>
            <a:r>
              <a:rPr lang="en-US" sz="1600" i="1" dirty="0" err="1">
                <a:solidFill>
                  <a:srgbClr val="000000"/>
                </a:solidFill>
                <a:latin typeface="+mj-lt"/>
                <a:ea typeface="Liberation Mono" pitchFamily="49"/>
                <a:cs typeface="Liberation Mono" pitchFamily="49"/>
              </a:rPr>
              <a:t>y_test</a:t>
            </a:r>
            <a:endParaRPr lang="en-US" sz="1600" i="1" dirty="0">
              <a:solidFill>
                <a:srgbClr val="000000"/>
              </a:solidFill>
              <a:latin typeface="+mj-lt"/>
              <a:ea typeface="Liberation Mono" pitchFamily="49"/>
              <a:cs typeface="Liberation Mono" pitchFamily="49"/>
            </a:endParaRPr>
          </a:p>
          <a:p>
            <a:endParaRPr lang="en-US" dirty="0"/>
          </a:p>
        </p:txBody>
      </p:sp>
      <p:sp>
        <p:nvSpPr>
          <p:cNvPr id="4" name="TextBox 3"/>
          <p:cNvSpPr txBox="1"/>
          <p:nvPr/>
        </p:nvSpPr>
        <p:spPr>
          <a:xfrm>
            <a:off x="899524" y="122550"/>
            <a:ext cx="7927943" cy="523220"/>
          </a:xfrm>
          <a:prstGeom prst="rect">
            <a:avLst/>
          </a:prstGeom>
          <a:noFill/>
        </p:spPr>
        <p:txBody>
          <a:bodyPr wrap="square" rtlCol="0">
            <a:spAutoFit/>
          </a:bodyPr>
          <a:lstStyle/>
          <a:p>
            <a:r>
              <a:rPr lang="en-US" sz="2800" b="1" dirty="0" err="1"/>
              <a:t>Imagenet</a:t>
            </a:r>
            <a:r>
              <a:rPr lang="en-US" sz="2800" b="1" dirty="0"/>
              <a:t> Example</a:t>
            </a:r>
          </a:p>
        </p:txBody>
      </p:sp>
    </p:spTree>
    <p:extLst>
      <p:ext uri="{BB962C8B-B14F-4D97-AF65-F5344CB8AC3E}">
        <p14:creationId xmlns:p14="http://schemas.microsoft.com/office/powerpoint/2010/main" val="290982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58</TotalTime>
  <Words>546</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FreeSans</vt:lpstr>
      <vt:lpstr>Georgia</vt:lpstr>
      <vt:lpstr>Liberation Mono</vt:lpstr>
      <vt:lpstr>Liberation Sans</vt:lpstr>
      <vt:lpstr>Noto Sans CJK SC Regular</vt:lpstr>
      <vt:lpstr>Palatino Linotype</vt:lpstr>
      <vt:lpstr>Gallery</vt:lpstr>
      <vt:lpstr>Keras visualization and Utils </vt:lpstr>
      <vt:lpstr>Keras visualization</vt:lpstr>
      <vt:lpstr>PowerPoint Presentation</vt:lpstr>
      <vt:lpstr>SVG</vt:lpstr>
      <vt:lpstr>Keras Utils </vt:lpstr>
      <vt:lpstr>PowerPoint Presentation</vt:lpstr>
      <vt:lpstr>I/O util</vt:lpstr>
      <vt:lpstr>I/O util : HDF5</vt:lpstr>
      <vt:lpstr>PowerPoint Presentation</vt:lpstr>
      <vt:lpstr>Layer Util</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Keras visualization and Utils </dc:title>
  <dc:creator>Dhanshri More</dc:creator>
  <cp:lastModifiedBy>Dhanshri More</cp:lastModifiedBy>
  <cp:revision>7</cp:revision>
  <dcterms:created xsi:type="dcterms:W3CDTF">2017-02-04T16:35:06Z</dcterms:created>
  <dcterms:modified xsi:type="dcterms:W3CDTF">2017-02-14T22:22:59Z</dcterms:modified>
</cp:coreProperties>
</file>