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Predicting Customer Behavior by Web-scraping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1038" y="3703789"/>
            <a:ext cx="9144000" cy="3992118"/>
          </a:xfrm>
        </p:spPr>
        <p:txBody>
          <a:bodyPr/>
          <a:lstStyle/>
          <a:p>
            <a:r>
              <a:rPr lang="en-GB" sz="2800"/>
              <a:t>02/14/2025</a:t>
            </a:r>
            <a:endParaRPr lang="en-GB" sz="28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4B3AC-249C-E293-90B3-0D4109EEEA8C}"/>
              </a:ext>
            </a:extLst>
          </p:cNvPr>
          <p:cNvSpPr txBox="1"/>
          <p:nvPr/>
        </p:nvSpPr>
        <p:spPr>
          <a:xfrm>
            <a:off x="9395167" y="5898067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- by Jignesh More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9778102" cy="442867"/>
          </a:xfrm>
        </p:spPr>
        <p:txBody>
          <a:bodyPr/>
          <a:lstStyle/>
          <a:p>
            <a:r>
              <a:rPr lang="en-GB" dirty="0"/>
              <a:t>Overall 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Out of </a:t>
            </a:r>
            <a:r>
              <a:rPr lang="en-GB" sz="2000" dirty="0">
                <a:solidFill>
                  <a:srgbClr val="FF0000"/>
                </a:solidFill>
                <a:latin typeface="+mn-lt"/>
              </a:rPr>
              <a:t>800 </a:t>
            </a:r>
            <a:r>
              <a:rPr lang="en-GB" sz="2000" dirty="0">
                <a:latin typeface="+mn-lt"/>
              </a:rPr>
              <a:t>total records, reviews from </a:t>
            </a:r>
            <a:r>
              <a:rPr lang="en-GB" sz="2000" dirty="0">
                <a:solidFill>
                  <a:srgbClr val="FF0000"/>
                </a:solidFill>
                <a:latin typeface="+mn-lt"/>
              </a:rPr>
              <a:t>Last 3 Years </a:t>
            </a:r>
            <a:r>
              <a:rPr lang="en-GB" sz="2000" dirty="0">
                <a:latin typeface="+mn-lt"/>
              </a:rPr>
              <a:t> were considered (663 reviews)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+mn-lt"/>
              </a:rPr>
              <a:t>~56% </a:t>
            </a:r>
            <a:r>
              <a:rPr lang="en-GB" sz="2000" dirty="0">
                <a:latin typeface="+mn-lt"/>
              </a:rPr>
              <a:t>comment as Negative Overall based on Sentiment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+mn-lt"/>
              </a:rPr>
              <a:t>2024</a:t>
            </a:r>
            <a:r>
              <a:rPr lang="en-GB" sz="2000" dirty="0">
                <a:latin typeface="+mn-lt"/>
              </a:rPr>
              <a:t> review were less by </a:t>
            </a:r>
            <a:r>
              <a:rPr lang="en-GB" sz="2000" dirty="0">
                <a:solidFill>
                  <a:srgbClr val="FF0000"/>
                </a:solidFill>
                <a:latin typeface="+mn-lt"/>
              </a:rPr>
              <a:t>40% </a:t>
            </a:r>
            <a:r>
              <a:rPr lang="en-GB" sz="2000" dirty="0">
                <a:latin typeface="+mn-lt"/>
              </a:rPr>
              <a:t>vs 2023, along with Negative feedback.</a:t>
            </a:r>
          </a:p>
          <a:p>
            <a:endParaRPr lang="en-GB" sz="2000" dirty="0">
              <a:latin typeface="+mn-lt"/>
            </a:endParaRPr>
          </a:p>
          <a:p>
            <a:endParaRPr lang="en-GB" sz="2000" dirty="0">
              <a:latin typeface="+mn-lt"/>
            </a:endParaRPr>
          </a:p>
          <a:p>
            <a:endParaRPr lang="en-GB" sz="2000" dirty="0">
              <a:latin typeface="+mn-lt"/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F16AC-F7EF-0049-E19B-F88C39F0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4" y="3037056"/>
            <a:ext cx="7434422" cy="3497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9B6C5F-1DAB-EDD5-1822-654A26862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918" y="1602463"/>
            <a:ext cx="2749595" cy="16207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A12C9E-003D-53AB-836B-F8662427E845}"/>
              </a:ext>
            </a:extLst>
          </p:cNvPr>
          <p:cNvSpPr txBox="1"/>
          <p:nvPr/>
        </p:nvSpPr>
        <p:spPr>
          <a:xfrm>
            <a:off x="7778094" y="4119509"/>
            <a:ext cx="3894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sz="1800" b="1" dirty="0">
                <a:latin typeface="+mn-lt"/>
              </a:rPr>
              <a:t>In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2024</a:t>
            </a:r>
            <a:r>
              <a:rPr lang="en-GB" sz="1800" b="1" dirty="0">
                <a:latin typeface="+mn-lt"/>
              </a:rPr>
              <a:t>, British Airline enhanced customer satisfaction by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improving</a:t>
            </a:r>
            <a:r>
              <a:rPr lang="en-GB" sz="1800" b="1" dirty="0">
                <a:latin typeface="+mn-lt"/>
              </a:rPr>
              <a:t> at </a:t>
            </a:r>
            <a:r>
              <a:rPr lang="en-GB" sz="1800" b="1" dirty="0">
                <a:solidFill>
                  <a:srgbClr val="FF0000"/>
                </a:solidFill>
                <a:latin typeface="+mn-lt"/>
              </a:rPr>
              <a:t>5 services out of 8 </a:t>
            </a:r>
            <a:r>
              <a:rPr lang="en-GB" sz="1800" b="1" dirty="0">
                <a:latin typeface="+mn-lt"/>
              </a:rPr>
              <a:t>compared to 2023, as mentioned on this chart</a:t>
            </a:r>
          </a:p>
          <a:p>
            <a:endParaRPr lang="en-US" b="1" dirty="0"/>
          </a:p>
        </p:txBody>
      </p:sp>
      <p:pic>
        <p:nvPicPr>
          <p:cNvPr id="19" name="Graphic 18" descr="Grinning face with solid fill with solid fill">
            <a:extLst>
              <a:ext uri="{FF2B5EF4-FFF2-40B4-BE49-F238E27FC236}">
                <a16:creationId xmlns:a16="http://schemas.microsoft.com/office/drawing/2014/main" id="{927217FB-E23C-0157-F36A-CB256F1D3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1518" y="5924397"/>
            <a:ext cx="403316" cy="403316"/>
          </a:xfrm>
          <a:prstGeom prst="rect">
            <a:avLst/>
          </a:prstGeom>
        </p:spPr>
      </p:pic>
      <p:pic>
        <p:nvPicPr>
          <p:cNvPr id="20" name="Graphic 19" descr="Grinning face with solid fill with solid fill">
            <a:extLst>
              <a:ext uri="{FF2B5EF4-FFF2-40B4-BE49-F238E27FC236}">
                <a16:creationId xmlns:a16="http://schemas.microsoft.com/office/drawing/2014/main" id="{D6DF0FF3-99A2-D256-8B14-B1FA54BAE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9296" y="5890063"/>
            <a:ext cx="403316" cy="403316"/>
          </a:xfrm>
          <a:prstGeom prst="rect">
            <a:avLst/>
          </a:prstGeom>
        </p:spPr>
      </p:pic>
      <p:pic>
        <p:nvPicPr>
          <p:cNvPr id="21" name="Graphic 20" descr="Grinning face with solid fill with solid fill">
            <a:extLst>
              <a:ext uri="{FF2B5EF4-FFF2-40B4-BE49-F238E27FC236}">
                <a16:creationId xmlns:a16="http://schemas.microsoft.com/office/drawing/2014/main" id="{C48126C5-2060-96C8-827B-20BB49B82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3746" y="5890063"/>
            <a:ext cx="403316" cy="403316"/>
          </a:xfrm>
          <a:prstGeom prst="rect">
            <a:avLst/>
          </a:prstGeom>
        </p:spPr>
      </p:pic>
      <p:pic>
        <p:nvPicPr>
          <p:cNvPr id="22" name="Graphic 21" descr="Grinning face with solid fill with solid fill">
            <a:extLst>
              <a:ext uri="{FF2B5EF4-FFF2-40B4-BE49-F238E27FC236}">
                <a16:creationId xmlns:a16="http://schemas.microsoft.com/office/drawing/2014/main" id="{0C77B850-AEC7-FEB3-B671-E4D832207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6091" y="5873835"/>
            <a:ext cx="403316" cy="403316"/>
          </a:xfrm>
          <a:prstGeom prst="rect">
            <a:avLst/>
          </a:prstGeom>
        </p:spPr>
      </p:pic>
      <p:pic>
        <p:nvPicPr>
          <p:cNvPr id="23" name="Graphic 22" descr="Grinning face with solid fill with solid fill">
            <a:extLst>
              <a:ext uri="{FF2B5EF4-FFF2-40B4-BE49-F238E27FC236}">
                <a16:creationId xmlns:a16="http://schemas.microsoft.com/office/drawing/2014/main" id="{6A762785-877B-9196-4365-6B337A30A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4559" y="5875714"/>
            <a:ext cx="403316" cy="4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E5F62-3AB9-63F8-BD3A-9CAD55D61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9209-BE65-0F9B-89E6-5246DE28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384684" cy="442867"/>
          </a:xfrm>
        </p:spPr>
        <p:txBody>
          <a:bodyPr/>
          <a:lstStyle/>
          <a:p>
            <a:r>
              <a:rPr lang="en-GB" dirty="0"/>
              <a:t>Detail INSIGHTS FROM CUSTOMER REVIEWS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6D75A-800A-FF6D-9E36-69F7969A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7" y="2130204"/>
            <a:ext cx="4743450" cy="419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D88C83-A74B-8797-7634-E88911CE3C99}"/>
              </a:ext>
            </a:extLst>
          </p:cNvPr>
          <p:cNvSpPr txBox="1"/>
          <p:nvPr/>
        </p:nvSpPr>
        <p:spPr>
          <a:xfrm>
            <a:off x="1377976" y="152711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Cabin Staff Service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E38BC-CF7F-7117-EF9B-2208C71B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698" y="2073054"/>
            <a:ext cx="4762500" cy="4248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D6BF46-A3B1-C452-592D-C282F53ACC5C}"/>
              </a:ext>
            </a:extLst>
          </p:cNvPr>
          <p:cNvSpPr txBox="1"/>
          <p:nvPr/>
        </p:nvSpPr>
        <p:spPr>
          <a:xfrm>
            <a:off x="6919378" y="152711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Ground Service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192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3048-51F3-41A4-5C69-E5DFB7079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B07A-FBF6-1428-DE00-35D51C05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323488"/>
            <a:ext cx="10484273" cy="442867"/>
          </a:xfrm>
        </p:spPr>
        <p:txBody>
          <a:bodyPr/>
          <a:lstStyle/>
          <a:p>
            <a:r>
              <a:rPr lang="en-GB" dirty="0"/>
              <a:t>Detail INSIGHTS FROM CUSTOMER REVIEWS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74631-8A06-04B4-0D29-BED18C2A50B3}"/>
              </a:ext>
            </a:extLst>
          </p:cNvPr>
          <p:cNvSpPr txBox="1"/>
          <p:nvPr/>
        </p:nvSpPr>
        <p:spPr>
          <a:xfrm>
            <a:off x="1377976" y="152711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Food &amp; Beverage Service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4C09B-4B1C-7875-E28F-A06401B8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0" y="2044432"/>
            <a:ext cx="4772025" cy="4181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3117E-2285-0FC8-6565-6E5321CA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03" y="1958707"/>
            <a:ext cx="4772025" cy="426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7A262F-662A-D783-0277-446A054B66BF}"/>
              </a:ext>
            </a:extLst>
          </p:cNvPr>
          <p:cNvSpPr txBox="1"/>
          <p:nvPr/>
        </p:nvSpPr>
        <p:spPr>
          <a:xfrm>
            <a:off x="7063892" y="152711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In-Flight Entertainment</a:t>
            </a:r>
            <a:endParaRPr lang="en-US" b="1" dirty="0"/>
          </a:p>
        </p:txBody>
      </p:sp>
      <p:pic>
        <p:nvPicPr>
          <p:cNvPr id="8" name="Graphic 7" descr="Grinning face with solid fill with solid fill">
            <a:extLst>
              <a:ext uri="{FF2B5EF4-FFF2-40B4-BE49-F238E27FC236}">
                <a16:creationId xmlns:a16="http://schemas.microsoft.com/office/drawing/2014/main" id="{9FC508EF-DC80-3890-E229-5A8A98015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1055" y="1555391"/>
            <a:ext cx="403316" cy="403316"/>
          </a:xfrm>
          <a:prstGeom prst="rect">
            <a:avLst/>
          </a:prstGeom>
        </p:spPr>
      </p:pic>
      <p:pic>
        <p:nvPicPr>
          <p:cNvPr id="11" name="Graphic 10" descr="Grinning face with solid fill with solid fill">
            <a:extLst>
              <a:ext uri="{FF2B5EF4-FFF2-40B4-BE49-F238E27FC236}">
                <a16:creationId xmlns:a16="http://schemas.microsoft.com/office/drawing/2014/main" id="{3EBF1CBD-B914-69CE-27CE-C87D4B00C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6096" y="1555391"/>
            <a:ext cx="403316" cy="4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62BF-53E6-D551-5D73-CC590335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502-50BB-990E-284A-F19EA9CF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384684" cy="442867"/>
          </a:xfrm>
        </p:spPr>
        <p:txBody>
          <a:bodyPr/>
          <a:lstStyle/>
          <a:p>
            <a:r>
              <a:rPr lang="en-GB" dirty="0"/>
              <a:t>Detail INSIGHTS FROM CUSTOMER REVIEWS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5B397-CA17-DBC4-020A-0D244C8F454C}"/>
              </a:ext>
            </a:extLst>
          </p:cNvPr>
          <p:cNvSpPr txBox="1"/>
          <p:nvPr/>
        </p:nvSpPr>
        <p:spPr>
          <a:xfrm>
            <a:off x="1377976" y="152711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Seat Comfort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85F0D-DE19-DCFD-962C-B4CA7AB925A6}"/>
              </a:ext>
            </a:extLst>
          </p:cNvPr>
          <p:cNvSpPr txBox="1"/>
          <p:nvPr/>
        </p:nvSpPr>
        <p:spPr>
          <a:xfrm>
            <a:off x="6919378" y="152711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Wi-fi Connectivity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5F44-A3FB-6005-FF16-8C5098AB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9" y="2125441"/>
            <a:ext cx="4772025" cy="414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744DDD-7B18-578F-D41C-7F3403A73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62" y="2125441"/>
            <a:ext cx="4781550" cy="4181475"/>
          </a:xfrm>
          <a:prstGeom prst="rect">
            <a:avLst/>
          </a:prstGeom>
        </p:spPr>
      </p:pic>
      <p:pic>
        <p:nvPicPr>
          <p:cNvPr id="7" name="Graphic 6" descr="Grinning face with solid fill with solid fill">
            <a:extLst>
              <a:ext uri="{FF2B5EF4-FFF2-40B4-BE49-F238E27FC236}">
                <a16:creationId xmlns:a16="http://schemas.microsoft.com/office/drawing/2014/main" id="{915D8C92-8B8E-E291-EEA5-853025E79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1118" y="1527118"/>
            <a:ext cx="403316" cy="403316"/>
          </a:xfrm>
          <a:prstGeom prst="rect">
            <a:avLst/>
          </a:prstGeom>
        </p:spPr>
      </p:pic>
      <p:pic>
        <p:nvPicPr>
          <p:cNvPr id="8" name="Graphic 7" descr="Grinning face with solid fill with solid fill">
            <a:extLst>
              <a:ext uri="{FF2B5EF4-FFF2-40B4-BE49-F238E27FC236}">
                <a16:creationId xmlns:a16="http://schemas.microsoft.com/office/drawing/2014/main" id="{9A07B0C4-F565-2778-AB2C-250BACBB8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5121" y="1531394"/>
            <a:ext cx="403316" cy="4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6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258FA-ED91-7A0A-7C08-7EEBD60B3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471B-678E-5E5B-48DA-A0F7F17B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323488"/>
            <a:ext cx="10484273" cy="442867"/>
          </a:xfrm>
        </p:spPr>
        <p:txBody>
          <a:bodyPr/>
          <a:lstStyle/>
          <a:p>
            <a:r>
              <a:rPr lang="en-GB" dirty="0"/>
              <a:t>Detail INSIGHTS FROM CUSTOMER REVIEWS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1F27F-5686-5B6A-DAF2-E8F37EBB3F30}"/>
              </a:ext>
            </a:extLst>
          </p:cNvPr>
          <p:cNvSpPr txBox="1"/>
          <p:nvPr/>
        </p:nvSpPr>
        <p:spPr>
          <a:xfrm>
            <a:off x="1377976" y="152711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Cabin Flown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86156-082F-72A3-C625-9309910D1CAE}"/>
              </a:ext>
            </a:extLst>
          </p:cNvPr>
          <p:cNvSpPr txBox="1"/>
          <p:nvPr/>
        </p:nvSpPr>
        <p:spPr>
          <a:xfrm>
            <a:off x="7063892" y="152711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Value to Money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B6FCF-23E4-6949-6894-319F0FC27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49" y="2044432"/>
            <a:ext cx="4762500" cy="418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A1A658-1FC4-2166-4702-1E154595F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301" y="2044432"/>
            <a:ext cx="4752975" cy="4162425"/>
          </a:xfrm>
          <a:prstGeom prst="rect">
            <a:avLst/>
          </a:prstGeom>
        </p:spPr>
      </p:pic>
      <p:pic>
        <p:nvPicPr>
          <p:cNvPr id="11" name="Graphic 10" descr="Grinning face with solid fill with solid fill">
            <a:extLst>
              <a:ext uri="{FF2B5EF4-FFF2-40B4-BE49-F238E27FC236}">
                <a16:creationId xmlns:a16="http://schemas.microsoft.com/office/drawing/2014/main" id="{19F1C3E3-7D63-E007-982D-C1A5D237F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1118" y="1527118"/>
            <a:ext cx="403316" cy="40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8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6B89-4704-35E8-9039-C8672AB62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87F1-E3FD-FB45-55C7-4C9A1A62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323488"/>
            <a:ext cx="10484273" cy="442867"/>
          </a:xfrm>
        </p:spPr>
        <p:txBody>
          <a:bodyPr/>
          <a:lstStyle/>
          <a:p>
            <a:r>
              <a:rPr lang="en-GB" dirty="0"/>
              <a:t>Detail INSIGHTS FROM CUSTOMER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EBB6B-1134-76CA-66A7-27417518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58" y="1869540"/>
            <a:ext cx="77628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5953E-EFBE-41D7-3A63-6408D2235DDB}"/>
              </a:ext>
            </a:extLst>
          </p:cNvPr>
          <p:cNvSpPr txBox="1"/>
          <p:nvPr/>
        </p:nvSpPr>
        <p:spPr>
          <a:xfrm>
            <a:off x="3813698" y="131888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Positive Feedback Word Cloud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290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2D6A-1874-4F20-D54F-1CF11811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1F38-718D-2DFF-9F63-2BDA464F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1" y="323488"/>
            <a:ext cx="10484273" cy="442867"/>
          </a:xfrm>
        </p:spPr>
        <p:txBody>
          <a:bodyPr/>
          <a:lstStyle/>
          <a:p>
            <a:r>
              <a:rPr lang="en-GB" dirty="0"/>
              <a:t>Detail INSIGHTS FROM CUSTOMER REVIEWS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AC595-C026-670E-E70A-49BDD9E7EBAD}"/>
              </a:ext>
            </a:extLst>
          </p:cNvPr>
          <p:cNvSpPr txBox="1"/>
          <p:nvPr/>
        </p:nvSpPr>
        <p:spPr>
          <a:xfrm>
            <a:off x="3813698" y="1318888"/>
            <a:ext cx="389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FF0000"/>
                </a:solidFill>
                <a:latin typeface="+mn-lt"/>
              </a:rPr>
              <a:t>Negative Feedback Word Cloud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E660E-F595-A1E4-924D-6BA8C875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71" y="1865249"/>
            <a:ext cx="7658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81991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86177072-acf3-469b-be5f-1201de6410bb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1b85e46-be1c-4d4d-af3f-3ff4749bae0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</TotalTime>
  <Words>144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Overall INSIGHTS FROM CUSTOMER REVIEWS</vt:lpstr>
      <vt:lpstr>Detail INSIGHTS FROM CUSTOMER REVIEWS</vt:lpstr>
      <vt:lpstr>Detail INSIGHTS FROM CUSTOMER REVIEWS</vt:lpstr>
      <vt:lpstr>Detail INSIGHTS FROM CUSTOMER REVIEWS</vt:lpstr>
      <vt:lpstr>Detail INSIGHTS FROM CUSTOMER REVIEWS</vt:lpstr>
      <vt:lpstr>Detail INSIGHTS FROM CUSTOMER REVIEWS</vt:lpstr>
      <vt:lpstr>Detail 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Jignesh More</cp:lastModifiedBy>
  <cp:revision>13</cp:revision>
  <cp:lastPrinted>2022-06-09T07:44:13Z</cp:lastPrinted>
  <dcterms:created xsi:type="dcterms:W3CDTF">2022-02-22T07:39:05Z</dcterms:created>
  <dcterms:modified xsi:type="dcterms:W3CDTF">2025-02-14T23:47:41Z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