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96" r:id="rId5"/>
  </p:sldMasterIdLst>
  <p:notesMasterIdLst>
    <p:notesMasterId r:id="rId18"/>
  </p:notesMasterIdLst>
  <p:handoutMasterIdLst>
    <p:handoutMasterId r:id="rId19"/>
  </p:handoutMasterIdLst>
  <p:sldIdLst>
    <p:sldId id="256" r:id="rId6"/>
    <p:sldId id="257" r:id="rId7"/>
    <p:sldId id="258" r:id="rId8"/>
    <p:sldId id="259" r:id="rId9"/>
    <p:sldId id="260" r:id="rId10"/>
    <p:sldId id="261" r:id="rId11"/>
    <p:sldId id="262" r:id="rId12"/>
    <p:sldId id="263" r:id="rId13"/>
    <p:sldId id="264" r:id="rId14"/>
    <p:sldId id="266" r:id="rId15"/>
    <p:sldId id="265" r:id="rId16"/>
    <p:sldId id="267" r:id="rId1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20B0D-6F11-480E-6D5B-1C8B4C4D5B13}" name="Susan Robinson" initials="SR" userId="S::susan.robinson@ba.com::bd9a80f1-9417-4c5f-a51c-c43c10bbe4ea" providerId="AD"/>
  <p188:author id="{0DB60536-BDA6-B3E9-DDC1-435976C94759}" name="Sandra Green" initials="SG" userId="S::sandra.green@ba.com::2185cfad-8141-4ae4-81aa-2284156464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extLst>
      <p:ext uri="{19B8F6BF-5375-455C-9EA6-DF929625EA0E}">
        <p15:presenceInfo xmlns:p15="http://schemas.microsoft.com/office/powerpoint/2012/main" userId="S::susan.robinson@ba.com::bd9a80f1-9417-4c5f-a51c-c43c10bbe4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74"/>
    <a:srgbClr val="BCCFEC"/>
    <a:srgbClr val="ADD1D7"/>
    <a:srgbClr val="F6F6F6"/>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2" y="-79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D8FC5-53C5-1443-9915-3AD6E5146F57}"/>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7BDE66-419A-C942-BD40-DBE6EF0834F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t>14/02/2025</a:t>
            </a:fld>
            <a:endParaRPr lang="en-GB"/>
          </a:p>
        </p:txBody>
      </p:sp>
      <p:sp>
        <p:nvSpPr>
          <p:cNvPr id="4" name="Footer Placeholder 3">
            <a:extLst>
              <a:ext uri="{FF2B5EF4-FFF2-40B4-BE49-F238E27FC236}">
                <a16:creationId xmlns:a16="http://schemas.microsoft.com/office/drawing/2014/main" id="{C5C5892D-D1DF-524A-995F-C2AC70EDDB0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F487BF9-7D54-9542-A137-65D3B7AB84F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t>‹#›</a:t>
            </a:fld>
            <a:endParaRPr lang="en-GB"/>
          </a:p>
        </p:txBody>
      </p:sp>
    </p:spTree>
    <p:extLst>
      <p:ext uri="{BB962C8B-B14F-4D97-AF65-F5344CB8AC3E}">
        <p14:creationId xmlns:p14="http://schemas.microsoft.com/office/powerpoint/2010/main" val="29607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t>2/14/2025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t>‹#›</a:t>
            </a:fld>
            <a:endParaRPr lang="en-US"/>
          </a:p>
        </p:txBody>
      </p:sp>
    </p:spTree>
    <p:extLst>
      <p:ext uri="{BB962C8B-B14F-4D97-AF65-F5344CB8AC3E}">
        <p14:creationId xmlns:p14="http://schemas.microsoft.com/office/powerpoint/2010/main" val="35434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57CF7-57C6-0A40-B1F2-2B6C75EAF4C1}"/>
              </a:ext>
            </a:extLst>
          </p:cNvPr>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9C2A4-908C-CC4D-886F-D63CEFE6C99E}"/>
              </a:ext>
            </a:extLst>
          </p:cNvPr>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ADEFAB31-5DD6-FF49-8ADF-E3D5407890D0}"/>
              </a:ext>
            </a:extLst>
          </p:cNvPr>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a:extLst>
              <a:ext uri="{FF2B5EF4-FFF2-40B4-BE49-F238E27FC236}">
                <a16:creationId xmlns:a16="http://schemas.microsoft.com/office/drawing/2014/main" id="{A27A5A19-5A06-0542-ACEE-E9C0FD0BF1AD}"/>
              </a:ext>
            </a:extLst>
          </p:cNvPr>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a:extLst>
              <a:ext uri="{FF2B5EF4-FFF2-40B4-BE49-F238E27FC236}">
                <a16:creationId xmlns:a16="http://schemas.microsoft.com/office/drawing/2014/main" id="{27C31EAC-3710-F943-BE5E-2D615FF5BC7A}"/>
              </a:ext>
            </a:extLst>
          </p:cNvPr>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p>
        </p:txBody>
      </p:sp>
      <p:sp>
        <p:nvSpPr>
          <p:cNvPr id="5" name="Text Placeholder 19">
            <a:extLst>
              <a:ext uri="{FF2B5EF4-FFF2-40B4-BE49-F238E27FC236}">
                <a16:creationId xmlns:a16="http://schemas.microsoft.com/office/drawing/2014/main" id="{C6B38141-EC7F-BEE3-92F4-3D7770E58821}"/>
              </a:ext>
            </a:extLst>
          </p:cNvPr>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p>
        </p:txBody>
      </p:sp>
    </p:spTree>
    <p:extLst>
      <p:ext uri="{BB962C8B-B14F-4D97-AF65-F5344CB8AC3E}">
        <p14:creationId xmlns:p14="http://schemas.microsoft.com/office/powerpoint/2010/main" val="333761645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14/02/2025</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690114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A0E0B4F7-25A6-07E6-ABB4-145D294D87B4}"/>
              </a:ext>
            </a:extLst>
          </p:cNvPr>
          <p:cNvSpPr txBox="1">
            <a:spLocks/>
          </p:cNvSpPr>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p>
        </p:txBody>
      </p:sp>
    </p:spTree>
    <p:extLst>
      <p:ext uri="{BB962C8B-B14F-4D97-AF65-F5344CB8AC3E}">
        <p14:creationId xmlns:p14="http://schemas.microsoft.com/office/powerpoint/2010/main" val="1059433018"/>
      </p:ext>
    </p:extLst>
  </p:cSld>
  <p:clrMap bg1="lt1" tx1="dk1" bg2="lt2" tx2="dk2" accent1="accent1" accent2="accent2" accent3="accent3" accent4="accent4" accent5="accent5" accent6="accent6" hlink="hlink" folHlink="folHlink"/>
  <p:sldLayoutIdLst>
    <p:sldLayoutId id="2147483887" r:id="rId1"/>
  </p:sldLayoutIdLst>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CAE110-9424-BA48-83B0-E7C192BA04BD}"/>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82D79-3D00-3A42-BD93-6B3D72B8C049}"/>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13" name="Slide Number Placeholder 5">
            <a:extLst>
              <a:ext uri="{FF2B5EF4-FFF2-40B4-BE49-F238E27FC236}">
                <a16:creationId xmlns:a16="http://schemas.microsoft.com/office/drawing/2014/main" id="{EB54ABC8-9A94-4548-9736-C4C7B4C0BAE2}"/>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sp>
        <p:nvSpPr>
          <p:cNvPr id="6" name="Title Placeholder 1">
            <a:extLst>
              <a:ext uri="{FF2B5EF4-FFF2-40B4-BE49-F238E27FC236}">
                <a16:creationId xmlns:a16="http://schemas.microsoft.com/office/drawing/2014/main" id="{58A772E0-A577-FA4A-8DD2-882CD356302E}"/>
              </a:ext>
            </a:extLst>
          </p:cNvPr>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p>
        </p:txBody>
      </p:sp>
      <p:pic>
        <p:nvPicPr>
          <p:cNvPr id="8" name="Picture 7" descr="Shape, rectangle&#10;&#10;Description automatically generated">
            <a:extLst>
              <a:ext uri="{FF2B5EF4-FFF2-40B4-BE49-F238E27FC236}">
                <a16:creationId xmlns:a16="http://schemas.microsoft.com/office/drawing/2014/main" id="{282FE7E8-8ACE-C049-AD78-27A9B8AC9B86}"/>
              </a:ext>
            </a:extLst>
          </p:cNvPr>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a:extLst>
              <a:ext uri="{FF2B5EF4-FFF2-40B4-BE49-F238E27FC236}">
                <a16:creationId xmlns:a16="http://schemas.microsoft.com/office/drawing/2014/main" id="{C33239F7-E119-B84B-937E-C500AF04A255}"/>
              </a:ext>
            </a:extLst>
          </p:cNvPr>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pPr/>
              <a:t>14/02/2025</a:t>
            </a:fld>
            <a:endParaRPr lang="en-GB"/>
          </a:p>
        </p:txBody>
      </p:sp>
    </p:spTree>
    <p:extLst>
      <p:ext uri="{BB962C8B-B14F-4D97-AF65-F5344CB8AC3E}">
        <p14:creationId xmlns:p14="http://schemas.microsoft.com/office/powerpoint/2010/main" val="252218035"/>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heforage.com/virtual-internships/NjynCWzGSaWXQCxS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8FAAD5-BEA6-D647-CD8F-9337612F188E}"/>
              </a:ext>
            </a:extLst>
          </p:cNvPr>
          <p:cNvSpPr>
            <a:spLocks noGrp="1"/>
          </p:cNvSpPr>
          <p:nvPr>
            <p:ph type="subTitle" idx="1"/>
          </p:nvPr>
        </p:nvSpPr>
        <p:spPr>
          <a:xfrm>
            <a:off x="1524000" y="4314657"/>
            <a:ext cx="9144000" cy="870483"/>
          </a:xfrm>
        </p:spPr>
        <p:txBody>
          <a:bodyPr>
            <a:normAutofit fontScale="92500"/>
          </a:bodyPr>
          <a:lstStyle/>
          <a:p>
            <a:r>
              <a:rPr lang="en-US" sz="2400" b="1" dirty="0"/>
              <a:t>Predicting Customer Behavior by Web-scraping Data</a:t>
            </a:r>
          </a:p>
        </p:txBody>
      </p:sp>
      <p:sp>
        <p:nvSpPr>
          <p:cNvPr id="4" name="Text Placeholder 3">
            <a:extLst>
              <a:ext uri="{FF2B5EF4-FFF2-40B4-BE49-F238E27FC236}">
                <a16:creationId xmlns:a16="http://schemas.microsoft.com/office/drawing/2014/main" id="{35DAAE56-6498-6C34-D5D9-05A0333BD3BC}"/>
              </a:ext>
            </a:extLst>
          </p:cNvPr>
          <p:cNvSpPr>
            <a:spLocks noGrp="1"/>
          </p:cNvSpPr>
          <p:nvPr>
            <p:ph type="body" sz="quarter" idx="10"/>
          </p:nvPr>
        </p:nvSpPr>
        <p:spPr>
          <a:xfrm>
            <a:off x="1361038" y="3703789"/>
            <a:ext cx="9144000" cy="3992118"/>
          </a:xfrm>
        </p:spPr>
        <p:txBody>
          <a:bodyPr/>
          <a:lstStyle/>
          <a:p>
            <a:r>
              <a:rPr lang="en-GB" sz="2800"/>
              <a:t>02/14/2025</a:t>
            </a:r>
            <a:endParaRPr lang="en-GB" sz="2800" dirty="0"/>
          </a:p>
        </p:txBody>
      </p:sp>
      <p:pic>
        <p:nvPicPr>
          <p:cNvPr id="1026" name="Picture 2" descr="British Airways 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994" y="2482910"/>
            <a:ext cx="6797309"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694B3AC-249C-E293-90B3-0D4109EEEA8C}"/>
              </a:ext>
            </a:extLst>
          </p:cNvPr>
          <p:cNvSpPr txBox="1"/>
          <p:nvPr/>
        </p:nvSpPr>
        <p:spPr>
          <a:xfrm>
            <a:off x="9395167" y="5898067"/>
            <a:ext cx="1191352" cy="261610"/>
          </a:xfrm>
          <a:prstGeom prst="rect">
            <a:avLst/>
          </a:prstGeom>
          <a:noFill/>
        </p:spPr>
        <p:txBody>
          <a:bodyPr wrap="none" rtlCol="0">
            <a:spAutoFit/>
          </a:bodyPr>
          <a:lstStyle/>
          <a:p>
            <a:r>
              <a:rPr lang="en-GB" sz="1100" dirty="0"/>
              <a:t>- by Jignesh More</a:t>
            </a:r>
          </a:p>
        </p:txBody>
      </p:sp>
    </p:spTree>
    <p:extLst>
      <p:ext uri="{BB962C8B-B14F-4D97-AF65-F5344CB8AC3E}">
        <p14:creationId xmlns:p14="http://schemas.microsoft.com/office/powerpoint/2010/main" val="13063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E756A-F421-07B9-49F3-89319843F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256F6-8E9B-1079-E684-0BCE21CD74EE}"/>
              </a:ext>
            </a:extLst>
          </p:cNvPr>
          <p:cNvSpPr>
            <a:spLocks noGrp="1"/>
          </p:cNvSpPr>
          <p:nvPr>
            <p:ph type="title"/>
          </p:nvPr>
        </p:nvSpPr>
        <p:spPr>
          <a:xfrm>
            <a:off x="343671" y="323488"/>
            <a:ext cx="10484273" cy="442867"/>
          </a:xfrm>
        </p:spPr>
        <p:txBody>
          <a:bodyPr/>
          <a:lstStyle/>
          <a:p>
            <a:r>
              <a:rPr lang="en-GB" dirty="0"/>
              <a:t>Detail INSIGHTS FROM CUSTOMER REVIEWS</a:t>
            </a:r>
          </a:p>
        </p:txBody>
      </p:sp>
      <p:sp>
        <p:nvSpPr>
          <p:cNvPr id="6" name="TextBox 5">
            <a:extLst>
              <a:ext uri="{FF2B5EF4-FFF2-40B4-BE49-F238E27FC236}">
                <a16:creationId xmlns:a16="http://schemas.microsoft.com/office/drawing/2014/main" id="{67708DEA-348F-3696-E213-3DEB49E3A6F3}"/>
              </a:ext>
            </a:extLst>
          </p:cNvPr>
          <p:cNvSpPr txBox="1"/>
          <p:nvPr/>
        </p:nvSpPr>
        <p:spPr>
          <a:xfrm>
            <a:off x="373849" y="1146872"/>
            <a:ext cx="4533128" cy="646331"/>
          </a:xfrm>
          <a:prstGeom prst="rect">
            <a:avLst/>
          </a:prstGeom>
          <a:noFill/>
        </p:spPr>
        <p:txBody>
          <a:bodyPr wrap="square" rtlCol="0">
            <a:spAutoFit/>
          </a:bodyPr>
          <a:lstStyle/>
          <a:p>
            <a:pPr algn="ctr"/>
            <a:r>
              <a:rPr lang="en-GB" sz="1800" b="1" dirty="0">
                <a:solidFill>
                  <a:srgbClr val="FF0000"/>
                </a:solidFill>
                <a:latin typeface="+mn-lt"/>
              </a:rPr>
              <a:t>Correlation Chart</a:t>
            </a:r>
          </a:p>
          <a:p>
            <a:pPr algn="ctr"/>
            <a:r>
              <a:rPr lang="en-GB" b="1" dirty="0">
                <a:solidFill>
                  <a:schemeClr val="bg1">
                    <a:lumMod val="10000"/>
                  </a:schemeClr>
                </a:solidFill>
              </a:rPr>
              <a:t>post performing Feature selection</a:t>
            </a:r>
            <a:endParaRPr lang="en-US" b="1" dirty="0">
              <a:solidFill>
                <a:schemeClr val="bg1">
                  <a:lumMod val="10000"/>
                </a:schemeClr>
              </a:solidFill>
            </a:endParaRPr>
          </a:p>
        </p:txBody>
      </p:sp>
      <p:sp>
        <p:nvSpPr>
          <p:cNvPr id="9" name="TextBox 8">
            <a:extLst>
              <a:ext uri="{FF2B5EF4-FFF2-40B4-BE49-F238E27FC236}">
                <a16:creationId xmlns:a16="http://schemas.microsoft.com/office/drawing/2014/main" id="{B37144B0-6E72-0155-C27A-9832FCC12893}"/>
              </a:ext>
            </a:extLst>
          </p:cNvPr>
          <p:cNvSpPr txBox="1"/>
          <p:nvPr/>
        </p:nvSpPr>
        <p:spPr>
          <a:xfrm>
            <a:off x="373848" y="2449062"/>
            <a:ext cx="4533129" cy="615553"/>
          </a:xfrm>
          <a:prstGeom prst="rect">
            <a:avLst/>
          </a:prstGeom>
          <a:noFill/>
        </p:spPr>
        <p:txBody>
          <a:bodyPr wrap="square" rtlCol="0">
            <a:spAutoFit/>
          </a:bodyPr>
          <a:lstStyle/>
          <a:p>
            <a:pPr algn="ctr"/>
            <a:r>
              <a:rPr lang="en-GB" sz="1800" b="1" dirty="0">
                <a:solidFill>
                  <a:srgbClr val="FF0000"/>
                </a:solidFill>
                <a:latin typeface="+mn-lt"/>
              </a:rPr>
              <a:t>Linear Regression Result</a:t>
            </a:r>
          </a:p>
          <a:p>
            <a:pPr algn="ctr"/>
            <a:r>
              <a:rPr lang="en-US" sz="1600" b="1" dirty="0">
                <a:solidFill>
                  <a:schemeClr val="bg1">
                    <a:lumMod val="10000"/>
                  </a:schemeClr>
                </a:solidFill>
              </a:rPr>
              <a:t>Mean Squared Error: 0.03780 R-squared: 0.8150</a:t>
            </a:r>
            <a:endParaRPr lang="en-US" b="1" dirty="0">
              <a:solidFill>
                <a:schemeClr val="bg1">
                  <a:lumMod val="10000"/>
                </a:schemeClr>
              </a:solidFill>
            </a:endParaRPr>
          </a:p>
        </p:txBody>
      </p:sp>
      <p:sp>
        <p:nvSpPr>
          <p:cNvPr id="10" name="TextBox 9">
            <a:extLst>
              <a:ext uri="{FF2B5EF4-FFF2-40B4-BE49-F238E27FC236}">
                <a16:creationId xmlns:a16="http://schemas.microsoft.com/office/drawing/2014/main" id="{116E4C99-1A69-9B15-0915-009F05298014}"/>
              </a:ext>
            </a:extLst>
          </p:cNvPr>
          <p:cNvSpPr txBox="1"/>
          <p:nvPr/>
        </p:nvSpPr>
        <p:spPr>
          <a:xfrm>
            <a:off x="373848" y="3552076"/>
            <a:ext cx="4533129" cy="615553"/>
          </a:xfrm>
          <a:prstGeom prst="rect">
            <a:avLst/>
          </a:prstGeom>
          <a:noFill/>
        </p:spPr>
        <p:txBody>
          <a:bodyPr wrap="square" rtlCol="0">
            <a:spAutoFit/>
          </a:bodyPr>
          <a:lstStyle/>
          <a:p>
            <a:pPr algn="ctr"/>
            <a:r>
              <a:rPr lang="en-GB" sz="1800" b="1" dirty="0">
                <a:solidFill>
                  <a:srgbClr val="FF0000"/>
                </a:solidFill>
                <a:latin typeface="+mn-lt"/>
              </a:rPr>
              <a:t>Ridge Regression Result</a:t>
            </a:r>
          </a:p>
          <a:p>
            <a:pPr algn="ctr"/>
            <a:r>
              <a:rPr lang="en-US" sz="1600" b="1" dirty="0">
                <a:solidFill>
                  <a:schemeClr val="bg1">
                    <a:lumMod val="10000"/>
                  </a:schemeClr>
                </a:solidFill>
              </a:rPr>
              <a:t>Mean Squared Error: 0.03781 R-squared: 0.8150</a:t>
            </a:r>
            <a:endParaRPr lang="en-US" b="1" dirty="0">
              <a:solidFill>
                <a:schemeClr val="bg1">
                  <a:lumMod val="10000"/>
                </a:schemeClr>
              </a:solidFill>
            </a:endParaRPr>
          </a:p>
        </p:txBody>
      </p:sp>
      <p:sp>
        <p:nvSpPr>
          <p:cNvPr id="11" name="TextBox 10">
            <a:extLst>
              <a:ext uri="{FF2B5EF4-FFF2-40B4-BE49-F238E27FC236}">
                <a16:creationId xmlns:a16="http://schemas.microsoft.com/office/drawing/2014/main" id="{6D9382DF-CEB8-5698-D97E-95F9687EA80A}"/>
              </a:ext>
            </a:extLst>
          </p:cNvPr>
          <p:cNvSpPr txBox="1"/>
          <p:nvPr/>
        </p:nvSpPr>
        <p:spPr>
          <a:xfrm>
            <a:off x="343671" y="4746822"/>
            <a:ext cx="4533129" cy="646331"/>
          </a:xfrm>
          <a:prstGeom prst="rect">
            <a:avLst/>
          </a:prstGeom>
          <a:noFill/>
        </p:spPr>
        <p:txBody>
          <a:bodyPr wrap="square" rtlCol="0">
            <a:spAutoFit/>
          </a:bodyPr>
          <a:lstStyle/>
          <a:p>
            <a:pPr algn="ctr"/>
            <a:r>
              <a:rPr lang="en-GB" sz="1800" b="1" dirty="0">
                <a:solidFill>
                  <a:schemeClr val="bg1">
                    <a:lumMod val="10000"/>
                  </a:schemeClr>
                </a:solidFill>
                <a:latin typeface="+mn-lt"/>
              </a:rPr>
              <a:t>Chosen </a:t>
            </a:r>
            <a:r>
              <a:rPr lang="en-GB" sz="1800" b="1" dirty="0">
                <a:solidFill>
                  <a:srgbClr val="FF0000"/>
                </a:solidFill>
                <a:latin typeface="+mn-lt"/>
              </a:rPr>
              <a:t>Ridge Regression </a:t>
            </a:r>
            <a:r>
              <a:rPr lang="en-GB" sz="1800" b="1" dirty="0">
                <a:solidFill>
                  <a:schemeClr val="bg1">
                    <a:lumMod val="10000"/>
                  </a:schemeClr>
                </a:solidFill>
                <a:latin typeface="+mn-lt"/>
              </a:rPr>
              <a:t>over Linear </a:t>
            </a:r>
            <a:r>
              <a:rPr lang="en-US" b="1" dirty="0">
                <a:solidFill>
                  <a:schemeClr val="bg1">
                    <a:lumMod val="10000"/>
                  </a:schemeClr>
                </a:solidFill>
              </a:rPr>
              <a:t>Regression</a:t>
            </a:r>
          </a:p>
        </p:txBody>
      </p:sp>
      <p:pic>
        <p:nvPicPr>
          <p:cNvPr id="15" name="Picture 14">
            <a:extLst>
              <a:ext uri="{FF2B5EF4-FFF2-40B4-BE49-F238E27FC236}">
                <a16:creationId xmlns:a16="http://schemas.microsoft.com/office/drawing/2014/main" id="{EEC5C531-CB61-AC76-905E-D87F73BDF0CF}"/>
              </a:ext>
            </a:extLst>
          </p:cNvPr>
          <p:cNvPicPr>
            <a:picLocks noChangeAspect="1"/>
          </p:cNvPicPr>
          <p:nvPr/>
        </p:nvPicPr>
        <p:blipFill>
          <a:blip r:embed="rId2"/>
          <a:stretch>
            <a:fillRect/>
          </a:stretch>
        </p:blipFill>
        <p:spPr>
          <a:xfrm>
            <a:off x="4906977" y="1146872"/>
            <a:ext cx="7100370" cy="5711128"/>
          </a:xfrm>
          <a:prstGeom prst="rect">
            <a:avLst/>
          </a:prstGeom>
        </p:spPr>
      </p:pic>
    </p:spTree>
    <p:extLst>
      <p:ext uri="{BB962C8B-B14F-4D97-AF65-F5344CB8AC3E}">
        <p14:creationId xmlns:p14="http://schemas.microsoft.com/office/powerpoint/2010/main" val="372574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0E98B-ED84-4ECC-1111-723AD9010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E6FC8-224F-5F75-C71B-BA907B0A48D6}"/>
              </a:ext>
            </a:extLst>
          </p:cNvPr>
          <p:cNvSpPr>
            <a:spLocks noGrp="1"/>
          </p:cNvSpPr>
          <p:nvPr>
            <p:ph type="title"/>
          </p:nvPr>
        </p:nvSpPr>
        <p:spPr>
          <a:xfrm>
            <a:off x="343671" y="323488"/>
            <a:ext cx="10484273" cy="442867"/>
          </a:xfrm>
        </p:spPr>
        <p:txBody>
          <a:bodyPr/>
          <a:lstStyle/>
          <a:p>
            <a:r>
              <a:rPr lang="en-GB" dirty="0"/>
              <a:t>Detail INSIGHTS FROM CUSTOMER REVIEWS</a:t>
            </a:r>
          </a:p>
        </p:txBody>
      </p:sp>
      <p:sp>
        <p:nvSpPr>
          <p:cNvPr id="7" name="TextBox 6">
            <a:extLst>
              <a:ext uri="{FF2B5EF4-FFF2-40B4-BE49-F238E27FC236}">
                <a16:creationId xmlns:a16="http://schemas.microsoft.com/office/drawing/2014/main" id="{83481C59-E6C4-822D-C0C7-E59A3AD4BFE0}"/>
              </a:ext>
            </a:extLst>
          </p:cNvPr>
          <p:cNvSpPr txBox="1"/>
          <p:nvPr/>
        </p:nvSpPr>
        <p:spPr>
          <a:xfrm>
            <a:off x="219074" y="1261471"/>
            <a:ext cx="11582401" cy="4524315"/>
          </a:xfrm>
          <a:prstGeom prst="rect">
            <a:avLst/>
          </a:prstGeom>
          <a:noFill/>
        </p:spPr>
        <p:txBody>
          <a:bodyPr wrap="square" rtlCol="0">
            <a:spAutoFit/>
          </a:bodyPr>
          <a:lstStyle/>
          <a:p>
            <a:pPr algn="ctr"/>
            <a:r>
              <a:rPr lang="en-US" sz="1600" b="1" dirty="0">
                <a:solidFill>
                  <a:schemeClr val="bg1">
                    <a:lumMod val="10000"/>
                  </a:schemeClr>
                </a:solidFill>
              </a:rPr>
              <a:t>An in-depth analysis of the data reveals a decline in ratings for Cabin Staff Service in 2024 compared to 2023, suggesting a potential drop in service quality that warrants further investigation. In contrast, Food &amp; Beverages ratings demonstrated an upward trend, reflecting improved customer satisfaction in this area. However, Ground Service remains a significant challenge, consistently receiving low ratings, including notable feedback at the lowest score of 1 out of 5.</a:t>
            </a:r>
          </a:p>
          <a:p>
            <a:pPr algn="ctr"/>
            <a:endParaRPr lang="en-US" sz="1600" b="1" dirty="0">
              <a:solidFill>
                <a:schemeClr val="bg1">
                  <a:lumMod val="10000"/>
                </a:schemeClr>
              </a:solidFill>
            </a:endParaRPr>
          </a:p>
          <a:p>
            <a:pPr algn="ctr"/>
            <a:r>
              <a:rPr lang="en-US" sz="1600" b="1" dirty="0">
                <a:solidFill>
                  <a:schemeClr val="bg1">
                    <a:lumMod val="10000"/>
                  </a:schemeClr>
                </a:solidFill>
              </a:rPr>
              <a:t>Encouragingly, marginal improvements were observed in the ratings for Inflight Entertainment and Seat Comfort, signaling progress in these areas. The Value for Money rating also increased in 2024 relative to 2023, although opportunities for further enhancements remain. Notably, Wi fi &amp; Connectivity, which faced substantial issues in 2023, experienced the most significant improvement, reflecting effective measures to address past concerns.</a:t>
            </a:r>
          </a:p>
          <a:p>
            <a:pPr algn="ctr"/>
            <a:endParaRPr lang="en-US" sz="1600" b="1" dirty="0">
              <a:solidFill>
                <a:schemeClr val="bg1">
                  <a:lumMod val="10000"/>
                </a:schemeClr>
              </a:solidFill>
            </a:endParaRPr>
          </a:p>
          <a:p>
            <a:pPr algn="ctr"/>
            <a:r>
              <a:rPr lang="en-US" sz="1600" b="1" dirty="0">
                <a:solidFill>
                  <a:schemeClr val="bg1">
                    <a:lumMod val="10000"/>
                  </a:schemeClr>
                </a:solidFill>
              </a:rPr>
              <a:t>There has been a slight shift in passenger preferences, with more people moving from Economy Class to other classes. This shift could potentially explain the slight improvement in ratings</a:t>
            </a:r>
          </a:p>
          <a:p>
            <a:pPr algn="ctr"/>
            <a:endParaRPr lang="en-US" sz="1600" b="1" dirty="0">
              <a:solidFill>
                <a:schemeClr val="bg1">
                  <a:lumMod val="10000"/>
                </a:schemeClr>
              </a:solidFill>
            </a:endParaRPr>
          </a:p>
          <a:p>
            <a:pPr algn="ctr"/>
            <a:endParaRPr lang="en-US" sz="1600" b="1" dirty="0">
              <a:solidFill>
                <a:schemeClr val="bg1">
                  <a:lumMod val="10000"/>
                </a:schemeClr>
              </a:solidFill>
            </a:endParaRPr>
          </a:p>
          <a:p>
            <a:pPr algn="ctr"/>
            <a:r>
              <a:rPr lang="en-US" sz="1600" b="1" dirty="0">
                <a:solidFill>
                  <a:schemeClr val="bg1">
                    <a:lumMod val="10000"/>
                  </a:schemeClr>
                </a:solidFill>
              </a:rPr>
              <a:t>Although the feedback count in 2024 is lower, there was a slight increase in the number of non-verified users compared to the previous year. Additionally, the recommendation count saw a modest rise compared to 2023.</a:t>
            </a:r>
          </a:p>
          <a:p>
            <a:pPr algn="ctr"/>
            <a:endParaRPr lang="en-US" sz="1600" b="1" dirty="0">
              <a:solidFill>
                <a:schemeClr val="bg1">
                  <a:lumMod val="10000"/>
                </a:schemeClr>
              </a:solidFill>
            </a:endParaRPr>
          </a:p>
          <a:p>
            <a:pPr algn="ctr"/>
            <a:r>
              <a:rPr lang="en-US" sz="1600" b="1" dirty="0">
                <a:solidFill>
                  <a:schemeClr val="bg1">
                    <a:lumMod val="10000"/>
                  </a:schemeClr>
                </a:solidFill>
              </a:rPr>
              <a:t>A decline in all ratings might indicate reduced passenger volume, a change in the survey process, or degraded service quality.</a:t>
            </a:r>
          </a:p>
        </p:txBody>
      </p:sp>
    </p:spTree>
    <p:extLst>
      <p:ext uri="{BB962C8B-B14F-4D97-AF65-F5344CB8AC3E}">
        <p14:creationId xmlns:p14="http://schemas.microsoft.com/office/powerpoint/2010/main" val="3312762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1D48C-8576-FD72-AA14-86B1CF762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84C3C-63CD-B1F8-AAD8-396B502F356A}"/>
              </a:ext>
            </a:extLst>
          </p:cNvPr>
          <p:cNvSpPr>
            <a:spLocks noGrp="1"/>
          </p:cNvSpPr>
          <p:nvPr>
            <p:ph type="title"/>
          </p:nvPr>
        </p:nvSpPr>
        <p:spPr>
          <a:xfrm>
            <a:off x="343671" y="323488"/>
            <a:ext cx="10484273" cy="442867"/>
          </a:xfrm>
        </p:spPr>
        <p:txBody>
          <a:bodyPr/>
          <a:lstStyle/>
          <a:p>
            <a:r>
              <a:rPr lang="en-GB" dirty="0"/>
              <a:t>Detail INSIGHTS FROM CUSTOMER REVIEWS</a:t>
            </a:r>
          </a:p>
        </p:txBody>
      </p:sp>
      <p:sp>
        <p:nvSpPr>
          <p:cNvPr id="7" name="TextBox 6">
            <a:extLst>
              <a:ext uri="{FF2B5EF4-FFF2-40B4-BE49-F238E27FC236}">
                <a16:creationId xmlns:a16="http://schemas.microsoft.com/office/drawing/2014/main" id="{3BF32C20-F843-4A39-EBEF-4C9060C95440}"/>
              </a:ext>
            </a:extLst>
          </p:cNvPr>
          <p:cNvSpPr txBox="1"/>
          <p:nvPr/>
        </p:nvSpPr>
        <p:spPr>
          <a:xfrm>
            <a:off x="219074" y="1261471"/>
            <a:ext cx="11582401" cy="1569660"/>
          </a:xfrm>
          <a:prstGeom prst="rect">
            <a:avLst/>
          </a:prstGeom>
          <a:noFill/>
        </p:spPr>
        <p:txBody>
          <a:bodyPr wrap="square" rtlCol="0">
            <a:spAutoFit/>
          </a:bodyPr>
          <a:lstStyle/>
          <a:p>
            <a:pPr algn="ctr"/>
            <a:r>
              <a:rPr lang="en-US" sz="1600" b="1" dirty="0">
                <a:solidFill>
                  <a:srgbClr val="FF0000"/>
                </a:solidFill>
              </a:rPr>
              <a:t>Recommendation in 2025</a:t>
            </a:r>
            <a:r>
              <a:rPr lang="en-US" sz="1600" b="1" dirty="0">
                <a:solidFill>
                  <a:schemeClr val="bg1">
                    <a:lumMod val="10000"/>
                  </a:schemeClr>
                </a:solidFill>
              </a:rPr>
              <a:t>:</a:t>
            </a:r>
          </a:p>
          <a:p>
            <a:pPr algn="ctr"/>
            <a:endParaRPr lang="en-US" sz="1600" b="1" dirty="0">
              <a:solidFill>
                <a:schemeClr val="bg1">
                  <a:lumMod val="10000"/>
                </a:schemeClr>
              </a:solidFill>
            </a:endParaRPr>
          </a:p>
          <a:p>
            <a:pPr algn="ctr"/>
            <a:r>
              <a:rPr lang="en-US" sz="1600" b="1" dirty="0">
                <a:solidFill>
                  <a:schemeClr val="bg1">
                    <a:lumMod val="10000"/>
                  </a:schemeClr>
                </a:solidFill>
              </a:rPr>
              <a:t>Ensure that the decline in service quality is reversed.</a:t>
            </a:r>
          </a:p>
          <a:p>
            <a:pPr algn="ctr"/>
            <a:r>
              <a:rPr lang="en-US" sz="1600" b="1" dirty="0">
                <a:solidFill>
                  <a:schemeClr val="bg1">
                    <a:lumMod val="10000"/>
                  </a:schemeClr>
                </a:solidFill>
              </a:rPr>
              <a:t>Focus on areas receiving moderate satisfaction (ratings of 3 and 4).</a:t>
            </a:r>
          </a:p>
          <a:p>
            <a:pPr algn="ctr"/>
            <a:r>
              <a:rPr lang="en-US" sz="1600" b="1" dirty="0">
                <a:solidFill>
                  <a:schemeClr val="bg1">
                    <a:lumMod val="10000"/>
                  </a:schemeClr>
                </a:solidFill>
              </a:rPr>
              <a:t>Increase survey participation to gather meaningful data.</a:t>
            </a:r>
          </a:p>
          <a:p>
            <a:pPr algn="ctr"/>
            <a:r>
              <a:rPr lang="en-US" sz="1600" b="1" dirty="0">
                <a:solidFill>
                  <a:schemeClr val="bg1">
                    <a:lumMod val="10000"/>
                  </a:schemeClr>
                </a:solidFill>
              </a:rPr>
              <a:t>Improve services for higher satisfaction and consistent ratings.</a:t>
            </a:r>
          </a:p>
        </p:txBody>
      </p:sp>
      <p:pic>
        <p:nvPicPr>
          <p:cNvPr id="4" name="Picture 3">
            <a:extLst>
              <a:ext uri="{FF2B5EF4-FFF2-40B4-BE49-F238E27FC236}">
                <a16:creationId xmlns:a16="http://schemas.microsoft.com/office/drawing/2014/main" id="{A07179FB-929D-54D4-1533-F532D9F2E162}"/>
              </a:ext>
            </a:extLst>
          </p:cNvPr>
          <p:cNvPicPr>
            <a:picLocks noChangeAspect="1"/>
          </p:cNvPicPr>
          <p:nvPr/>
        </p:nvPicPr>
        <p:blipFill>
          <a:blip r:embed="rId2"/>
          <a:stretch>
            <a:fillRect/>
          </a:stretch>
        </p:blipFill>
        <p:spPr>
          <a:xfrm>
            <a:off x="3295650" y="3605212"/>
            <a:ext cx="5600700" cy="1876425"/>
          </a:xfrm>
          <a:prstGeom prst="rect">
            <a:avLst/>
          </a:prstGeom>
        </p:spPr>
      </p:pic>
    </p:spTree>
    <p:extLst>
      <p:ext uri="{BB962C8B-B14F-4D97-AF65-F5344CB8AC3E}">
        <p14:creationId xmlns:p14="http://schemas.microsoft.com/office/powerpoint/2010/main" val="49335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a:xfrm>
            <a:off x="343672" y="323488"/>
            <a:ext cx="9778102" cy="442867"/>
          </a:xfrm>
        </p:spPr>
        <p:txBody>
          <a:bodyPr/>
          <a:lstStyle/>
          <a:p>
            <a:r>
              <a:rPr lang="en-GB" dirty="0"/>
              <a:t>Overall INSIGHTS FROM CUSTOMER REVIEWS</a:t>
            </a:r>
          </a:p>
        </p:txBody>
      </p:sp>
      <p:sp>
        <p:nvSpPr>
          <p:cNvPr id="3" name="Content Placeholder 2">
            <a:extLst>
              <a:ext uri="{FF2B5EF4-FFF2-40B4-BE49-F238E27FC236}">
                <a16:creationId xmlns:a16="http://schemas.microsoft.com/office/drawing/2014/main" id="{F982B97B-A940-5016-BA5F-A9A5A4B44DC0}"/>
              </a:ext>
            </a:extLst>
          </p:cNvPr>
          <p:cNvSpPr>
            <a:spLocks noGrp="1"/>
          </p:cNvSpPr>
          <p:nvPr>
            <p:ph idx="11"/>
          </p:nvPr>
        </p:nvSpPr>
        <p:spPr>
          <a:xfrm>
            <a:off x="343672" y="1288474"/>
            <a:ext cx="10749412" cy="4429124"/>
          </a:xfrm>
        </p:spPr>
        <p:txBody>
          <a:bodyPr/>
          <a:lstStyle/>
          <a:p>
            <a:pPr marL="342900" indent="-342900">
              <a:buFont typeface="Arial" panose="020B0604020202020204" pitchFamily="34" charset="0"/>
              <a:buChar char="•"/>
            </a:pPr>
            <a:r>
              <a:rPr lang="en-GB" sz="2000" dirty="0">
                <a:latin typeface="+mn-lt"/>
              </a:rPr>
              <a:t>Out of </a:t>
            </a:r>
            <a:r>
              <a:rPr lang="en-GB" sz="2000" dirty="0">
                <a:solidFill>
                  <a:srgbClr val="FF0000"/>
                </a:solidFill>
                <a:latin typeface="+mn-lt"/>
              </a:rPr>
              <a:t>800 </a:t>
            </a:r>
            <a:r>
              <a:rPr lang="en-GB" sz="2000" dirty="0">
                <a:latin typeface="+mn-lt"/>
              </a:rPr>
              <a:t>total records, reviews from </a:t>
            </a:r>
            <a:r>
              <a:rPr lang="en-GB" sz="2000" dirty="0">
                <a:solidFill>
                  <a:srgbClr val="FF0000"/>
                </a:solidFill>
                <a:latin typeface="+mn-lt"/>
              </a:rPr>
              <a:t>Last 3 Years </a:t>
            </a:r>
            <a:r>
              <a:rPr lang="en-GB" sz="2000" dirty="0">
                <a:latin typeface="+mn-lt"/>
              </a:rPr>
              <a:t> were considered (663 reviews)</a:t>
            </a:r>
          </a:p>
          <a:p>
            <a:pPr marL="342900" indent="-342900">
              <a:buFont typeface="Arial" panose="020B0604020202020204" pitchFamily="34" charset="0"/>
              <a:buChar char="•"/>
            </a:pPr>
            <a:r>
              <a:rPr lang="en-GB" sz="2000" dirty="0">
                <a:latin typeface="+mn-lt"/>
              </a:rPr>
              <a:t> </a:t>
            </a:r>
            <a:r>
              <a:rPr lang="en-GB" sz="2000" dirty="0">
                <a:solidFill>
                  <a:srgbClr val="FF0000"/>
                </a:solidFill>
                <a:latin typeface="+mn-lt"/>
              </a:rPr>
              <a:t>~56% </a:t>
            </a:r>
            <a:r>
              <a:rPr lang="en-GB" sz="2000" dirty="0">
                <a:latin typeface="+mn-lt"/>
              </a:rPr>
              <a:t>comment as Negative Overall based on Sentiment Analysis</a:t>
            </a:r>
          </a:p>
          <a:p>
            <a:pPr marL="342900" indent="-342900">
              <a:buFont typeface="Arial" panose="020B0604020202020204" pitchFamily="34" charset="0"/>
              <a:buChar char="•"/>
            </a:pPr>
            <a:r>
              <a:rPr lang="en-GB" sz="2000" dirty="0">
                <a:latin typeface="+mn-lt"/>
              </a:rPr>
              <a:t> </a:t>
            </a:r>
            <a:r>
              <a:rPr lang="en-GB" sz="2000" dirty="0">
                <a:solidFill>
                  <a:srgbClr val="FF0000"/>
                </a:solidFill>
                <a:latin typeface="+mn-lt"/>
              </a:rPr>
              <a:t>2024</a:t>
            </a:r>
            <a:r>
              <a:rPr lang="en-GB" sz="2000" dirty="0">
                <a:latin typeface="+mn-lt"/>
              </a:rPr>
              <a:t> review were less by </a:t>
            </a:r>
            <a:r>
              <a:rPr lang="en-GB" sz="2000" dirty="0">
                <a:solidFill>
                  <a:srgbClr val="FF0000"/>
                </a:solidFill>
                <a:latin typeface="+mn-lt"/>
              </a:rPr>
              <a:t>40% </a:t>
            </a:r>
            <a:r>
              <a:rPr lang="en-GB" sz="2000" dirty="0">
                <a:latin typeface="+mn-lt"/>
              </a:rPr>
              <a:t>vs 2023, along with Negative feedback.</a:t>
            </a:r>
          </a:p>
          <a:p>
            <a:endParaRPr lang="en-GB" sz="2000" dirty="0">
              <a:latin typeface="+mn-lt"/>
            </a:endParaRPr>
          </a:p>
          <a:p>
            <a:endParaRPr lang="en-GB" sz="2000" dirty="0">
              <a:latin typeface="+mn-lt"/>
            </a:endParaRPr>
          </a:p>
          <a:p>
            <a:endParaRPr lang="en-GB" sz="2000" dirty="0">
              <a:latin typeface="+mn-lt"/>
            </a:endParaRPr>
          </a:p>
          <a:p>
            <a:endParaRPr lang="en-US" sz="2000" dirty="0">
              <a:solidFill>
                <a:schemeClr val="accent6">
                  <a:lumMod val="50000"/>
                </a:schemeClr>
              </a:solidFill>
            </a:endParaRPr>
          </a:p>
          <a:p>
            <a:endParaRPr lang="en-US" sz="2000" dirty="0">
              <a:solidFill>
                <a:schemeClr val="accent6">
                  <a:lumMod val="50000"/>
                </a:schemeClr>
              </a:solidFill>
            </a:endParaRPr>
          </a:p>
          <a:p>
            <a:endParaRPr lang="en-GB" sz="2000" dirty="0">
              <a:solidFill>
                <a:schemeClr val="accent6">
                  <a:lumMod val="50000"/>
                </a:schemeClr>
              </a:solidFill>
            </a:endParaRPr>
          </a:p>
        </p:txBody>
      </p:sp>
      <p:pic>
        <p:nvPicPr>
          <p:cNvPr id="7" name="Picture 6">
            <a:extLst>
              <a:ext uri="{FF2B5EF4-FFF2-40B4-BE49-F238E27FC236}">
                <a16:creationId xmlns:a16="http://schemas.microsoft.com/office/drawing/2014/main" id="{65BF16AC-F7EF-0049-E19B-F88C39F08FF0}"/>
              </a:ext>
            </a:extLst>
          </p:cNvPr>
          <p:cNvPicPr>
            <a:picLocks noChangeAspect="1"/>
          </p:cNvPicPr>
          <p:nvPr/>
        </p:nvPicPr>
        <p:blipFill>
          <a:blip r:embed="rId2"/>
          <a:stretch>
            <a:fillRect/>
          </a:stretch>
        </p:blipFill>
        <p:spPr>
          <a:xfrm>
            <a:off x="288184" y="3037056"/>
            <a:ext cx="7434422" cy="3497456"/>
          </a:xfrm>
          <a:prstGeom prst="rect">
            <a:avLst/>
          </a:prstGeom>
        </p:spPr>
      </p:pic>
      <p:pic>
        <p:nvPicPr>
          <p:cNvPr id="11" name="Picture 10">
            <a:extLst>
              <a:ext uri="{FF2B5EF4-FFF2-40B4-BE49-F238E27FC236}">
                <a16:creationId xmlns:a16="http://schemas.microsoft.com/office/drawing/2014/main" id="{A39B6C5F-1DAB-EDD5-1822-654A26862DA0}"/>
              </a:ext>
            </a:extLst>
          </p:cNvPr>
          <p:cNvPicPr>
            <a:picLocks noChangeAspect="1"/>
          </p:cNvPicPr>
          <p:nvPr/>
        </p:nvPicPr>
        <p:blipFill>
          <a:blip r:embed="rId3"/>
          <a:stretch>
            <a:fillRect/>
          </a:stretch>
        </p:blipFill>
        <p:spPr>
          <a:xfrm>
            <a:off x="8769918" y="1602463"/>
            <a:ext cx="2749595" cy="1620747"/>
          </a:xfrm>
          <a:prstGeom prst="rect">
            <a:avLst/>
          </a:prstGeom>
        </p:spPr>
      </p:pic>
      <p:sp>
        <p:nvSpPr>
          <p:cNvPr id="17" name="TextBox 16">
            <a:extLst>
              <a:ext uri="{FF2B5EF4-FFF2-40B4-BE49-F238E27FC236}">
                <a16:creationId xmlns:a16="http://schemas.microsoft.com/office/drawing/2014/main" id="{2BA12C9E-003D-53AB-836B-F8662427E845}"/>
              </a:ext>
            </a:extLst>
          </p:cNvPr>
          <p:cNvSpPr txBox="1"/>
          <p:nvPr/>
        </p:nvSpPr>
        <p:spPr>
          <a:xfrm>
            <a:off x="7778094" y="4119509"/>
            <a:ext cx="3894646" cy="1754326"/>
          </a:xfrm>
          <a:prstGeom prst="rect">
            <a:avLst/>
          </a:prstGeom>
          <a:noFill/>
        </p:spPr>
        <p:txBody>
          <a:bodyPr wrap="square" rtlCol="0">
            <a:spAutoFit/>
          </a:bodyPr>
          <a:lstStyle/>
          <a:p>
            <a:pPr algn="ctr"/>
            <a:endParaRPr lang="en-US" sz="1800" b="1" dirty="0">
              <a:solidFill>
                <a:schemeClr val="accent6">
                  <a:lumMod val="50000"/>
                </a:schemeClr>
              </a:solidFill>
            </a:endParaRPr>
          </a:p>
          <a:p>
            <a:pPr algn="ctr"/>
            <a:r>
              <a:rPr lang="en-GB" sz="1800" b="1" dirty="0">
                <a:latin typeface="+mn-lt"/>
              </a:rPr>
              <a:t>In </a:t>
            </a:r>
            <a:r>
              <a:rPr lang="en-GB" sz="1800" b="1" dirty="0">
                <a:solidFill>
                  <a:srgbClr val="FF0000"/>
                </a:solidFill>
                <a:latin typeface="+mn-lt"/>
              </a:rPr>
              <a:t>2024</a:t>
            </a:r>
            <a:r>
              <a:rPr lang="en-GB" sz="1800" b="1" dirty="0">
                <a:latin typeface="+mn-lt"/>
              </a:rPr>
              <a:t>, British Airline enhanced customer satisfaction by </a:t>
            </a:r>
            <a:r>
              <a:rPr lang="en-GB" sz="1800" b="1" dirty="0">
                <a:solidFill>
                  <a:srgbClr val="FF0000"/>
                </a:solidFill>
                <a:latin typeface="+mn-lt"/>
              </a:rPr>
              <a:t>improving</a:t>
            </a:r>
            <a:r>
              <a:rPr lang="en-GB" sz="1800" b="1" dirty="0">
                <a:latin typeface="+mn-lt"/>
              </a:rPr>
              <a:t> at </a:t>
            </a:r>
            <a:r>
              <a:rPr lang="en-GB" sz="1800" b="1" dirty="0">
                <a:solidFill>
                  <a:srgbClr val="FF0000"/>
                </a:solidFill>
                <a:latin typeface="+mn-lt"/>
              </a:rPr>
              <a:t>5 services out of 8 </a:t>
            </a:r>
            <a:r>
              <a:rPr lang="en-GB" sz="1800" b="1" dirty="0">
                <a:latin typeface="+mn-lt"/>
              </a:rPr>
              <a:t>compared to 2023, as mentioned on this chart</a:t>
            </a:r>
          </a:p>
          <a:p>
            <a:endParaRPr lang="en-US" b="1" dirty="0"/>
          </a:p>
        </p:txBody>
      </p:sp>
      <p:pic>
        <p:nvPicPr>
          <p:cNvPr id="19" name="Graphic 18" descr="Grinning face with solid fill with solid fill">
            <a:extLst>
              <a:ext uri="{FF2B5EF4-FFF2-40B4-BE49-F238E27FC236}">
                <a16:creationId xmlns:a16="http://schemas.microsoft.com/office/drawing/2014/main" id="{927217FB-E23C-0157-F36A-CB256F1D3C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11518" y="5924397"/>
            <a:ext cx="403316" cy="403316"/>
          </a:xfrm>
          <a:prstGeom prst="rect">
            <a:avLst/>
          </a:prstGeom>
        </p:spPr>
      </p:pic>
      <p:pic>
        <p:nvPicPr>
          <p:cNvPr id="20" name="Graphic 19" descr="Grinning face with solid fill with solid fill">
            <a:extLst>
              <a:ext uri="{FF2B5EF4-FFF2-40B4-BE49-F238E27FC236}">
                <a16:creationId xmlns:a16="http://schemas.microsoft.com/office/drawing/2014/main" id="{D6DF0FF3-99A2-D256-8B14-B1FA54BAE9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79296" y="5890063"/>
            <a:ext cx="403316" cy="403316"/>
          </a:xfrm>
          <a:prstGeom prst="rect">
            <a:avLst/>
          </a:prstGeom>
        </p:spPr>
      </p:pic>
      <p:pic>
        <p:nvPicPr>
          <p:cNvPr id="21" name="Graphic 20" descr="Grinning face with solid fill with solid fill">
            <a:extLst>
              <a:ext uri="{FF2B5EF4-FFF2-40B4-BE49-F238E27FC236}">
                <a16:creationId xmlns:a16="http://schemas.microsoft.com/office/drawing/2014/main" id="{C48126C5-2060-96C8-827B-20BB49B82A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3746" y="5890063"/>
            <a:ext cx="403316" cy="403316"/>
          </a:xfrm>
          <a:prstGeom prst="rect">
            <a:avLst/>
          </a:prstGeom>
        </p:spPr>
      </p:pic>
      <p:pic>
        <p:nvPicPr>
          <p:cNvPr id="22" name="Graphic 21" descr="Grinning face with solid fill with solid fill">
            <a:extLst>
              <a:ext uri="{FF2B5EF4-FFF2-40B4-BE49-F238E27FC236}">
                <a16:creationId xmlns:a16="http://schemas.microsoft.com/office/drawing/2014/main" id="{0C77B850-AEC7-FEB3-B671-E4D8322078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76091" y="5873835"/>
            <a:ext cx="403316" cy="403316"/>
          </a:xfrm>
          <a:prstGeom prst="rect">
            <a:avLst/>
          </a:prstGeom>
        </p:spPr>
      </p:pic>
      <p:pic>
        <p:nvPicPr>
          <p:cNvPr id="23" name="Graphic 22" descr="Grinning face with solid fill with solid fill">
            <a:extLst>
              <a:ext uri="{FF2B5EF4-FFF2-40B4-BE49-F238E27FC236}">
                <a16:creationId xmlns:a16="http://schemas.microsoft.com/office/drawing/2014/main" id="{6A762785-877B-9196-4365-6B337A30A5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74559" y="5875714"/>
            <a:ext cx="403316" cy="403316"/>
          </a:xfrm>
          <a:prstGeom prst="rect">
            <a:avLst/>
          </a:prstGeom>
        </p:spPr>
      </p:pic>
    </p:spTree>
    <p:extLst>
      <p:ext uri="{BB962C8B-B14F-4D97-AF65-F5344CB8AC3E}">
        <p14:creationId xmlns:p14="http://schemas.microsoft.com/office/powerpoint/2010/main" val="253919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E5F62-3AB9-63F8-BD3A-9CAD55D61B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F9209-BE65-0F9B-89E6-5246DE28507A}"/>
              </a:ext>
            </a:extLst>
          </p:cNvPr>
          <p:cNvSpPr>
            <a:spLocks noGrp="1"/>
          </p:cNvSpPr>
          <p:nvPr>
            <p:ph type="title"/>
          </p:nvPr>
        </p:nvSpPr>
        <p:spPr>
          <a:xfrm>
            <a:off x="343672" y="323488"/>
            <a:ext cx="10384684" cy="442867"/>
          </a:xfrm>
        </p:spPr>
        <p:txBody>
          <a:bodyPr/>
          <a:lstStyle/>
          <a:p>
            <a:r>
              <a:rPr lang="en-GB" dirty="0"/>
              <a:t>Detail INSIGHTS FROM CUSTOMER REVIEWS</a:t>
            </a:r>
          </a:p>
        </p:txBody>
      </p:sp>
      <p:pic>
        <p:nvPicPr>
          <p:cNvPr id="9" name="Picture 8">
            <a:extLst>
              <a:ext uri="{FF2B5EF4-FFF2-40B4-BE49-F238E27FC236}">
                <a16:creationId xmlns:a16="http://schemas.microsoft.com/office/drawing/2014/main" id="{BD26D75A-800A-FF6D-9E36-69F7969AE51B}"/>
              </a:ext>
            </a:extLst>
          </p:cNvPr>
          <p:cNvPicPr>
            <a:picLocks noChangeAspect="1"/>
          </p:cNvPicPr>
          <p:nvPr/>
        </p:nvPicPr>
        <p:blipFill>
          <a:blip r:embed="rId2"/>
          <a:stretch>
            <a:fillRect/>
          </a:stretch>
        </p:blipFill>
        <p:spPr>
          <a:xfrm>
            <a:off x="727577" y="2130204"/>
            <a:ext cx="4743450" cy="4191000"/>
          </a:xfrm>
          <a:prstGeom prst="rect">
            <a:avLst/>
          </a:prstGeom>
        </p:spPr>
      </p:pic>
      <p:sp>
        <p:nvSpPr>
          <p:cNvPr id="10" name="TextBox 9">
            <a:extLst>
              <a:ext uri="{FF2B5EF4-FFF2-40B4-BE49-F238E27FC236}">
                <a16:creationId xmlns:a16="http://schemas.microsoft.com/office/drawing/2014/main" id="{9DD88C83-A74B-8797-7634-E88911CE3C99}"/>
              </a:ext>
            </a:extLst>
          </p:cNvPr>
          <p:cNvSpPr txBox="1"/>
          <p:nvPr/>
        </p:nvSpPr>
        <p:spPr>
          <a:xfrm>
            <a:off x="1377976" y="1527118"/>
            <a:ext cx="3894646" cy="369332"/>
          </a:xfrm>
          <a:prstGeom prst="rect">
            <a:avLst/>
          </a:prstGeom>
          <a:noFill/>
        </p:spPr>
        <p:txBody>
          <a:bodyPr wrap="square" rtlCol="0">
            <a:spAutoFit/>
          </a:bodyPr>
          <a:lstStyle/>
          <a:p>
            <a:pPr algn="ctr"/>
            <a:r>
              <a:rPr lang="en-GB" sz="1800" b="1" dirty="0">
                <a:solidFill>
                  <a:srgbClr val="FF0000"/>
                </a:solidFill>
                <a:latin typeface="+mn-lt"/>
              </a:rPr>
              <a:t>Cabin Staff Service</a:t>
            </a:r>
            <a:endParaRPr lang="en-US" b="1" dirty="0"/>
          </a:p>
        </p:txBody>
      </p:sp>
      <p:pic>
        <p:nvPicPr>
          <p:cNvPr id="12" name="Picture 11">
            <a:extLst>
              <a:ext uri="{FF2B5EF4-FFF2-40B4-BE49-F238E27FC236}">
                <a16:creationId xmlns:a16="http://schemas.microsoft.com/office/drawing/2014/main" id="{634E38BC-CF7F-7117-EF9B-2208C71BE2F8}"/>
              </a:ext>
            </a:extLst>
          </p:cNvPr>
          <p:cNvPicPr>
            <a:picLocks noChangeAspect="1"/>
          </p:cNvPicPr>
          <p:nvPr/>
        </p:nvPicPr>
        <p:blipFill>
          <a:blip r:embed="rId3"/>
          <a:stretch>
            <a:fillRect/>
          </a:stretch>
        </p:blipFill>
        <p:spPr>
          <a:xfrm>
            <a:off x="6584698" y="2073054"/>
            <a:ext cx="4762500" cy="4248150"/>
          </a:xfrm>
          <a:prstGeom prst="rect">
            <a:avLst/>
          </a:prstGeom>
        </p:spPr>
      </p:pic>
      <p:sp>
        <p:nvSpPr>
          <p:cNvPr id="13" name="TextBox 12">
            <a:extLst>
              <a:ext uri="{FF2B5EF4-FFF2-40B4-BE49-F238E27FC236}">
                <a16:creationId xmlns:a16="http://schemas.microsoft.com/office/drawing/2014/main" id="{00D6BF46-A3B1-C452-592D-C282F53ACC5C}"/>
              </a:ext>
            </a:extLst>
          </p:cNvPr>
          <p:cNvSpPr txBox="1"/>
          <p:nvPr/>
        </p:nvSpPr>
        <p:spPr>
          <a:xfrm>
            <a:off x="6919378" y="1527118"/>
            <a:ext cx="3894646" cy="369332"/>
          </a:xfrm>
          <a:prstGeom prst="rect">
            <a:avLst/>
          </a:prstGeom>
          <a:noFill/>
        </p:spPr>
        <p:txBody>
          <a:bodyPr wrap="square" rtlCol="0">
            <a:spAutoFit/>
          </a:bodyPr>
          <a:lstStyle/>
          <a:p>
            <a:pPr algn="ctr"/>
            <a:r>
              <a:rPr lang="en-GB" sz="1800" b="1" dirty="0">
                <a:solidFill>
                  <a:srgbClr val="FF0000"/>
                </a:solidFill>
                <a:latin typeface="+mn-lt"/>
              </a:rPr>
              <a:t>Ground Service</a:t>
            </a:r>
            <a:endParaRPr lang="en-US" b="1" dirty="0"/>
          </a:p>
        </p:txBody>
      </p:sp>
    </p:spTree>
    <p:extLst>
      <p:ext uri="{BB962C8B-B14F-4D97-AF65-F5344CB8AC3E}">
        <p14:creationId xmlns:p14="http://schemas.microsoft.com/office/powerpoint/2010/main" val="387192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33048-51F3-41A4-5C69-E5DFB7079E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4DB07A-FBF6-1428-DE00-35D51C05066F}"/>
              </a:ext>
            </a:extLst>
          </p:cNvPr>
          <p:cNvSpPr>
            <a:spLocks noGrp="1"/>
          </p:cNvSpPr>
          <p:nvPr>
            <p:ph type="title"/>
          </p:nvPr>
        </p:nvSpPr>
        <p:spPr>
          <a:xfrm>
            <a:off x="343671" y="323488"/>
            <a:ext cx="10484273" cy="442867"/>
          </a:xfrm>
        </p:spPr>
        <p:txBody>
          <a:bodyPr/>
          <a:lstStyle/>
          <a:p>
            <a:r>
              <a:rPr lang="en-GB" dirty="0"/>
              <a:t>Detail INSIGHTS FROM CUSTOMER REVIEWS</a:t>
            </a:r>
          </a:p>
        </p:txBody>
      </p:sp>
      <p:sp>
        <p:nvSpPr>
          <p:cNvPr id="10" name="TextBox 9">
            <a:extLst>
              <a:ext uri="{FF2B5EF4-FFF2-40B4-BE49-F238E27FC236}">
                <a16:creationId xmlns:a16="http://schemas.microsoft.com/office/drawing/2014/main" id="{6E774631-8A06-04B4-0D29-BED18C2A50B3}"/>
              </a:ext>
            </a:extLst>
          </p:cNvPr>
          <p:cNvSpPr txBox="1"/>
          <p:nvPr/>
        </p:nvSpPr>
        <p:spPr>
          <a:xfrm>
            <a:off x="1377976" y="1527118"/>
            <a:ext cx="3894646" cy="369332"/>
          </a:xfrm>
          <a:prstGeom prst="rect">
            <a:avLst/>
          </a:prstGeom>
          <a:noFill/>
        </p:spPr>
        <p:txBody>
          <a:bodyPr wrap="square" rtlCol="0">
            <a:spAutoFit/>
          </a:bodyPr>
          <a:lstStyle/>
          <a:p>
            <a:pPr algn="ctr"/>
            <a:r>
              <a:rPr lang="en-GB" sz="1800" b="1" dirty="0">
                <a:solidFill>
                  <a:srgbClr val="FF0000"/>
                </a:solidFill>
                <a:latin typeface="+mn-lt"/>
              </a:rPr>
              <a:t>Food &amp; Beverage Service</a:t>
            </a:r>
            <a:endParaRPr lang="en-US" b="1" dirty="0"/>
          </a:p>
        </p:txBody>
      </p:sp>
      <p:pic>
        <p:nvPicPr>
          <p:cNvPr id="4" name="Picture 3">
            <a:extLst>
              <a:ext uri="{FF2B5EF4-FFF2-40B4-BE49-F238E27FC236}">
                <a16:creationId xmlns:a16="http://schemas.microsoft.com/office/drawing/2014/main" id="{D934C09B-4B1C-7875-E28F-A06401B84A9B}"/>
              </a:ext>
            </a:extLst>
          </p:cNvPr>
          <p:cNvPicPr>
            <a:picLocks noChangeAspect="1"/>
          </p:cNvPicPr>
          <p:nvPr/>
        </p:nvPicPr>
        <p:blipFill>
          <a:blip r:embed="rId2"/>
          <a:stretch>
            <a:fillRect/>
          </a:stretch>
        </p:blipFill>
        <p:spPr>
          <a:xfrm>
            <a:off x="713290" y="2044432"/>
            <a:ext cx="4772025" cy="4181475"/>
          </a:xfrm>
          <a:prstGeom prst="rect">
            <a:avLst/>
          </a:prstGeom>
        </p:spPr>
      </p:pic>
      <p:pic>
        <p:nvPicPr>
          <p:cNvPr id="6" name="Picture 5">
            <a:extLst>
              <a:ext uri="{FF2B5EF4-FFF2-40B4-BE49-F238E27FC236}">
                <a16:creationId xmlns:a16="http://schemas.microsoft.com/office/drawing/2014/main" id="{E1E3117E-2285-0FC8-6565-6E5321CA2BD4}"/>
              </a:ext>
            </a:extLst>
          </p:cNvPr>
          <p:cNvPicPr>
            <a:picLocks noChangeAspect="1"/>
          </p:cNvPicPr>
          <p:nvPr/>
        </p:nvPicPr>
        <p:blipFill>
          <a:blip r:embed="rId3"/>
          <a:stretch>
            <a:fillRect/>
          </a:stretch>
        </p:blipFill>
        <p:spPr>
          <a:xfrm>
            <a:off x="6625203" y="1958707"/>
            <a:ext cx="4772025" cy="4267200"/>
          </a:xfrm>
          <a:prstGeom prst="rect">
            <a:avLst/>
          </a:prstGeom>
        </p:spPr>
      </p:pic>
      <p:sp>
        <p:nvSpPr>
          <p:cNvPr id="7" name="TextBox 6">
            <a:extLst>
              <a:ext uri="{FF2B5EF4-FFF2-40B4-BE49-F238E27FC236}">
                <a16:creationId xmlns:a16="http://schemas.microsoft.com/office/drawing/2014/main" id="{A37A262F-662A-D783-0277-446A054B66BF}"/>
              </a:ext>
            </a:extLst>
          </p:cNvPr>
          <p:cNvSpPr txBox="1"/>
          <p:nvPr/>
        </p:nvSpPr>
        <p:spPr>
          <a:xfrm>
            <a:off x="7063892" y="1527118"/>
            <a:ext cx="3894646" cy="369332"/>
          </a:xfrm>
          <a:prstGeom prst="rect">
            <a:avLst/>
          </a:prstGeom>
          <a:noFill/>
        </p:spPr>
        <p:txBody>
          <a:bodyPr wrap="square" rtlCol="0">
            <a:spAutoFit/>
          </a:bodyPr>
          <a:lstStyle/>
          <a:p>
            <a:pPr algn="ctr"/>
            <a:r>
              <a:rPr lang="en-GB" sz="1800" b="1" dirty="0">
                <a:solidFill>
                  <a:srgbClr val="FF0000"/>
                </a:solidFill>
                <a:latin typeface="+mn-lt"/>
              </a:rPr>
              <a:t>In-Flight Entertainment</a:t>
            </a:r>
            <a:endParaRPr lang="en-US" b="1" dirty="0"/>
          </a:p>
        </p:txBody>
      </p:sp>
      <p:pic>
        <p:nvPicPr>
          <p:cNvPr id="8" name="Graphic 7" descr="Grinning face with solid fill with solid fill">
            <a:extLst>
              <a:ext uri="{FF2B5EF4-FFF2-40B4-BE49-F238E27FC236}">
                <a16:creationId xmlns:a16="http://schemas.microsoft.com/office/drawing/2014/main" id="{9FC508EF-DC80-3890-E229-5A8A980152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1055" y="1555391"/>
            <a:ext cx="403316" cy="403316"/>
          </a:xfrm>
          <a:prstGeom prst="rect">
            <a:avLst/>
          </a:prstGeom>
        </p:spPr>
      </p:pic>
      <p:pic>
        <p:nvPicPr>
          <p:cNvPr id="11" name="Graphic 10" descr="Grinning face with solid fill with solid fill">
            <a:extLst>
              <a:ext uri="{FF2B5EF4-FFF2-40B4-BE49-F238E27FC236}">
                <a16:creationId xmlns:a16="http://schemas.microsoft.com/office/drawing/2014/main" id="{3EBF1CBD-B914-69CE-27CE-C87D4B00C9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76096" y="1555391"/>
            <a:ext cx="403316" cy="403316"/>
          </a:xfrm>
          <a:prstGeom prst="rect">
            <a:avLst/>
          </a:prstGeom>
        </p:spPr>
      </p:pic>
    </p:spTree>
    <p:extLst>
      <p:ext uri="{BB962C8B-B14F-4D97-AF65-F5344CB8AC3E}">
        <p14:creationId xmlns:p14="http://schemas.microsoft.com/office/powerpoint/2010/main" val="28866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162BF-53E6-D551-5D73-CC590335A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9CB502-50BB-990E-284A-F19EA9CF05B0}"/>
              </a:ext>
            </a:extLst>
          </p:cNvPr>
          <p:cNvSpPr>
            <a:spLocks noGrp="1"/>
          </p:cNvSpPr>
          <p:nvPr>
            <p:ph type="title"/>
          </p:nvPr>
        </p:nvSpPr>
        <p:spPr>
          <a:xfrm>
            <a:off x="343672" y="323488"/>
            <a:ext cx="10384684" cy="442867"/>
          </a:xfrm>
        </p:spPr>
        <p:txBody>
          <a:bodyPr/>
          <a:lstStyle/>
          <a:p>
            <a:r>
              <a:rPr lang="en-GB" dirty="0"/>
              <a:t>Detail INSIGHTS FROM CUSTOMER REVIEWS</a:t>
            </a:r>
          </a:p>
        </p:txBody>
      </p:sp>
      <p:sp>
        <p:nvSpPr>
          <p:cNvPr id="10" name="TextBox 9">
            <a:extLst>
              <a:ext uri="{FF2B5EF4-FFF2-40B4-BE49-F238E27FC236}">
                <a16:creationId xmlns:a16="http://schemas.microsoft.com/office/drawing/2014/main" id="{2EA5B397-CA17-DBC4-020A-0D244C8F454C}"/>
              </a:ext>
            </a:extLst>
          </p:cNvPr>
          <p:cNvSpPr txBox="1"/>
          <p:nvPr/>
        </p:nvSpPr>
        <p:spPr>
          <a:xfrm>
            <a:off x="1377976" y="1527118"/>
            <a:ext cx="3894646" cy="369332"/>
          </a:xfrm>
          <a:prstGeom prst="rect">
            <a:avLst/>
          </a:prstGeom>
          <a:noFill/>
        </p:spPr>
        <p:txBody>
          <a:bodyPr wrap="square" rtlCol="0">
            <a:spAutoFit/>
          </a:bodyPr>
          <a:lstStyle/>
          <a:p>
            <a:pPr algn="ctr"/>
            <a:r>
              <a:rPr lang="en-GB" sz="1800" b="1" dirty="0">
                <a:solidFill>
                  <a:srgbClr val="FF0000"/>
                </a:solidFill>
                <a:latin typeface="+mn-lt"/>
              </a:rPr>
              <a:t>Seat Comfort</a:t>
            </a:r>
            <a:endParaRPr lang="en-US" b="1" dirty="0"/>
          </a:p>
        </p:txBody>
      </p:sp>
      <p:sp>
        <p:nvSpPr>
          <p:cNvPr id="13" name="TextBox 12">
            <a:extLst>
              <a:ext uri="{FF2B5EF4-FFF2-40B4-BE49-F238E27FC236}">
                <a16:creationId xmlns:a16="http://schemas.microsoft.com/office/drawing/2014/main" id="{D7E85F0D-DE19-DCFD-962C-B4CA7AB925A6}"/>
              </a:ext>
            </a:extLst>
          </p:cNvPr>
          <p:cNvSpPr txBox="1"/>
          <p:nvPr/>
        </p:nvSpPr>
        <p:spPr>
          <a:xfrm>
            <a:off x="6919378" y="1527118"/>
            <a:ext cx="3894646" cy="369332"/>
          </a:xfrm>
          <a:prstGeom prst="rect">
            <a:avLst/>
          </a:prstGeom>
          <a:noFill/>
        </p:spPr>
        <p:txBody>
          <a:bodyPr wrap="square" rtlCol="0">
            <a:spAutoFit/>
          </a:bodyPr>
          <a:lstStyle/>
          <a:p>
            <a:pPr algn="ctr"/>
            <a:r>
              <a:rPr lang="en-GB" sz="1800" b="1" dirty="0">
                <a:solidFill>
                  <a:srgbClr val="FF0000"/>
                </a:solidFill>
                <a:latin typeface="+mn-lt"/>
              </a:rPr>
              <a:t>Wi-fi Connectivity</a:t>
            </a:r>
            <a:endParaRPr lang="en-US" b="1" dirty="0"/>
          </a:p>
        </p:txBody>
      </p:sp>
      <p:pic>
        <p:nvPicPr>
          <p:cNvPr id="4" name="Picture 3">
            <a:extLst>
              <a:ext uri="{FF2B5EF4-FFF2-40B4-BE49-F238E27FC236}">
                <a16:creationId xmlns:a16="http://schemas.microsoft.com/office/drawing/2014/main" id="{62835F44-A3FB-6005-FF16-8C5098AB7FBF}"/>
              </a:ext>
            </a:extLst>
          </p:cNvPr>
          <p:cNvPicPr>
            <a:picLocks noChangeAspect="1"/>
          </p:cNvPicPr>
          <p:nvPr/>
        </p:nvPicPr>
        <p:blipFill>
          <a:blip r:embed="rId2"/>
          <a:stretch>
            <a:fillRect/>
          </a:stretch>
        </p:blipFill>
        <p:spPr>
          <a:xfrm>
            <a:off x="763989" y="2125441"/>
            <a:ext cx="4772025" cy="4143375"/>
          </a:xfrm>
          <a:prstGeom prst="rect">
            <a:avLst/>
          </a:prstGeom>
        </p:spPr>
      </p:pic>
      <p:pic>
        <p:nvPicPr>
          <p:cNvPr id="6" name="Picture 5">
            <a:extLst>
              <a:ext uri="{FF2B5EF4-FFF2-40B4-BE49-F238E27FC236}">
                <a16:creationId xmlns:a16="http://schemas.microsoft.com/office/drawing/2014/main" id="{DB744DDD-7B18-578F-D41C-7F3403A7338E}"/>
              </a:ext>
            </a:extLst>
          </p:cNvPr>
          <p:cNvPicPr>
            <a:picLocks noChangeAspect="1"/>
          </p:cNvPicPr>
          <p:nvPr/>
        </p:nvPicPr>
        <p:blipFill>
          <a:blip r:embed="rId3"/>
          <a:stretch>
            <a:fillRect/>
          </a:stretch>
        </p:blipFill>
        <p:spPr>
          <a:xfrm>
            <a:off x="6285462" y="2125441"/>
            <a:ext cx="4781550" cy="4181475"/>
          </a:xfrm>
          <a:prstGeom prst="rect">
            <a:avLst/>
          </a:prstGeom>
        </p:spPr>
      </p:pic>
      <p:pic>
        <p:nvPicPr>
          <p:cNvPr id="7" name="Graphic 6" descr="Grinning face with solid fill with solid fill">
            <a:extLst>
              <a:ext uri="{FF2B5EF4-FFF2-40B4-BE49-F238E27FC236}">
                <a16:creationId xmlns:a16="http://schemas.microsoft.com/office/drawing/2014/main" id="{915D8C92-8B8E-E291-EEA5-853025E794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41118" y="1527118"/>
            <a:ext cx="403316" cy="403316"/>
          </a:xfrm>
          <a:prstGeom prst="rect">
            <a:avLst/>
          </a:prstGeom>
        </p:spPr>
      </p:pic>
      <p:pic>
        <p:nvPicPr>
          <p:cNvPr id="8" name="Graphic 7" descr="Grinning face with solid fill with solid fill">
            <a:extLst>
              <a:ext uri="{FF2B5EF4-FFF2-40B4-BE49-F238E27FC236}">
                <a16:creationId xmlns:a16="http://schemas.microsoft.com/office/drawing/2014/main" id="{9A07B0C4-F565-2778-AB2C-250BACBB89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5121" y="1531394"/>
            <a:ext cx="403316" cy="403316"/>
          </a:xfrm>
          <a:prstGeom prst="rect">
            <a:avLst/>
          </a:prstGeom>
        </p:spPr>
      </p:pic>
    </p:spTree>
    <p:extLst>
      <p:ext uri="{BB962C8B-B14F-4D97-AF65-F5344CB8AC3E}">
        <p14:creationId xmlns:p14="http://schemas.microsoft.com/office/powerpoint/2010/main" val="219996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258FA-ED91-7A0A-7C08-7EEBD60B3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3C471B-678E-5E5B-48DA-A0F7F17B269F}"/>
              </a:ext>
            </a:extLst>
          </p:cNvPr>
          <p:cNvSpPr>
            <a:spLocks noGrp="1"/>
          </p:cNvSpPr>
          <p:nvPr>
            <p:ph type="title"/>
          </p:nvPr>
        </p:nvSpPr>
        <p:spPr>
          <a:xfrm>
            <a:off x="343671" y="323488"/>
            <a:ext cx="10484273" cy="442867"/>
          </a:xfrm>
        </p:spPr>
        <p:txBody>
          <a:bodyPr/>
          <a:lstStyle/>
          <a:p>
            <a:r>
              <a:rPr lang="en-GB" dirty="0"/>
              <a:t>Detail INSIGHTS FROM CUSTOMER REVIEWS</a:t>
            </a:r>
          </a:p>
        </p:txBody>
      </p:sp>
      <p:sp>
        <p:nvSpPr>
          <p:cNvPr id="10" name="TextBox 9">
            <a:extLst>
              <a:ext uri="{FF2B5EF4-FFF2-40B4-BE49-F238E27FC236}">
                <a16:creationId xmlns:a16="http://schemas.microsoft.com/office/drawing/2014/main" id="{7701F27F-5686-5B6A-DAF2-E8F37EBB3F30}"/>
              </a:ext>
            </a:extLst>
          </p:cNvPr>
          <p:cNvSpPr txBox="1"/>
          <p:nvPr/>
        </p:nvSpPr>
        <p:spPr>
          <a:xfrm>
            <a:off x="1377976" y="1527118"/>
            <a:ext cx="3894646" cy="369332"/>
          </a:xfrm>
          <a:prstGeom prst="rect">
            <a:avLst/>
          </a:prstGeom>
          <a:noFill/>
        </p:spPr>
        <p:txBody>
          <a:bodyPr wrap="square" rtlCol="0">
            <a:spAutoFit/>
          </a:bodyPr>
          <a:lstStyle/>
          <a:p>
            <a:pPr algn="ctr"/>
            <a:r>
              <a:rPr lang="en-GB" sz="1800" b="1" dirty="0">
                <a:solidFill>
                  <a:srgbClr val="FF0000"/>
                </a:solidFill>
                <a:latin typeface="+mn-lt"/>
              </a:rPr>
              <a:t>Cabin Flown</a:t>
            </a:r>
            <a:endParaRPr lang="en-US" b="1" dirty="0"/>
          </a:p>
        </p:txBody>
      </p:sp>
      <p:sp>
        <p:nvSpPr>
          <p:cNvPr id="7" name="TextBox 6">
            <a:extLst>
              <a:ext uri="{FF2B5EF4-FFF2-40B4-BE49-F238E27FC236}">
                <a16:creationId xmlns:a16="http://schemas.microsoft.com/office/drawing/2014/main" id="{50D86156-082F-72A3-C625-9309910D1CAE}"/>
              </a:ext>
            </a:extLst>
          </p:cNvPr>
          <p:cNvSpPr txBox="1"/>
          <p:nvPr/>
        </p:nvSpPr>
        <p:spPr>
          <a:xfrm>
            <a:off x="7063892" y="1527118"/>
            <a:ext cx="3894646" cy="369332"/>
          </a:xfrm>
          <a:prstGeom prst="rect">
            <a:avLst/>
          </a:prstGeom>
          <a:noFill/>
        </p:spPr>
        <p:txBody>
          <a:bodyPr wrap="square" rtlCol="0">
            <a:spAutoFit/>
          </a:bodyPr>
          <a:lstStyle/>
          <a:p>
            <a:pPr algn="ctr"/>
            <a:r>
              <a:rPr lang="en-GB" sz="1800" b="1" dirty="0">
                <a:solidFill>
                  <a:srgbClr val="FF0000"/>
                </a:solidFill>
                <a:latin typeface="+mn-lt"/>
              </a:rPr>
              <a:t>Value to Money</a:t>
            </a:r>
            <a:endParaRPr lang="en-US" b="1" dirty="0"/>
          </a:p>
        </p:txBody>
      </p:sp>
      <p:pic>
        <p:nvPicPr>
          <p:cNvPr id="5" name="Picture 4">
            <a:extLst>
              <a:ext uri="{FF2B5EF4-FFF2-40B4-BE49-F238E27FC236}">
                <a16:creationId xmlns:a16="http://schemas.microsoft.com/office/drawing/2014/main" id="{D89B6FCF-23E4-6949-6894-319F0FC27662}"/>
              </a:ext>
            </a:extLst>
          </p:cNvPr>
          <p:cNvPicPr>
            <a:picLocks noChangeAspect="1"/>
          </p:cNvPicPr>
          <p:nvPr/>
        </p:nvPicPr>
        <p:blipFill>
          <a:blip r:embed="rId2"/>
          <a:stretch>
            <a:fillRect/>
          </a:stretch>
        </p:blipFill>
        <p:spPr>
          <a:xfrm>
            <a:off x="944049" y="2044432"/>
            <a:ext cx="4762500" cy="4181475"/>
          </a:xfrm>
          <a:prstGeom prst="rect">
            <a:avLst/>
          </a:prstGeom>
        </p:spPr>
      </p:pic>
      <p:pic>
        <p:nvPicPr>
          <p:cNvPr id="9" name="Picture 8">
            <a:extLst>
              <a:ext uri="{FF2B5EF4-FFF2-40B4-BE49-F238E27FC236}">
                <a16:creationId xmlns:a16="http://schemas.microsoft.com/office/drawing/2014/main" id="{9CA1A658-1FC4-2166-4702-1E154595FEBF}"/>
              </a:ext>
            </a:extLst>
          </p:cNvPr>
          <p:cNvPicPr>
            <a:picLocks noChangeAspect="1"/>
          </p:cNvPicPr>
          <p:nvPr/>
        </p:nvPicPr>
        <p:blipFill>
          <a:blip r:embed="rId3"/>
          <a:stretch>
            <a:fillRect/>
          </a:stretch>
        </p:blipFill>
        <p:spPr>
          <a:xfrm>
            <a:off x="6562301" y="2044432"/>
            <a:ext cx="4752975" cy="4162425"/>
          </a:xfrm>
          <a:prstGeom prst="rect">
            <a:avLst/>
          </a:prstGeom>
        </p:spPr>
      </p:pic>
      <p:pic>
        <p:nvPicPr>
          <p:cNvPr id="11" name="Graphic 10" descr="Grinning face with solid fill with solid fill">
            <a:extLst>
              <a:ext uri="{FF2B5EF4-FFF2-40B4-BE49-F238E27FC236}">
                <a16:creationId xmlns:a16="http://schemas.microsoft.com/office/drawing/2014/main" id="{19F1C3E3-7D63-E007-982D-C1A5D237F5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41118" y="1527118"/>
            <a:ext cx="403316" cy="403316"/>
          </a:xfrm>
          <a:prstGeom prst="rect">
            <a:avLst/>
          </a:prstGeom>
        </p:spPr>
      </p:pic>
    </p:spTree>
    <p:extLst>
      <p:ext uri="{BB962C8B-B14F-4D97-AF65-F5344CB8AC3E}">
        <p14:creationId xmlns:p14="http://schemas.microsoft.com/office/powerpoint/2010/main" val="152278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96B89-4704-35E8-9039-C8672AB62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B87F1-E3FD-FB45-55C7-4C9A1A6228C0}"/>
              </a:ext>
            </a:extLst>
          </p:cNvPr>
          <p:cNvSpPr>
            <a:spLocks noGrp="1"/>
          </p:cNvSpPr>
          <p:nvPr>
            <p:ph type="title"/>
          </p:nvPr>
        </p:nvSpPr>
        <p:spPr>
          <a:xfrm>
            <a:off x="343671" y="323488"/>
            <a:ext cx="10484273" cy="442867"/>
          </a:xfrm>
        </p:spPr>
        <p:txBody>
          <a:bodyPr/>
          <a:lstStyle/>
          <a:p>
            <a:r>
              <a:rPr lang="en-GB" dirty="0"/>
              <a:t>Detail INSIGHTS FROM CUSTOMER REVIEWS</a:t>
            </a:r>
          </a:p>
        </p:txBody>
      </p:sp>
      <p:pic>
        <p:nvPicPr>
          <p:cNvPr id="4" name="Picture 3">
            <a:extLst>
              <a:ext uri="{FF2B5EF4-FFF2-40B4-BE49-F238E27FC236}">
                <a16:creationId xmlns:a16="http://schemas.microsoft.com/office/drawing/2014/main" id="{5ADEBB6B-1134-76CA-66A7-27417518F200}"/>
              </a:ext>
            </a:extLst>
          </p:cNvPr>
          <p:cNvPicPr>
            <a:picLocks noChangeAspect="1"/>
          </p:cNvPicPr>
          <p:nvPr/>
        </p:nvPicPr>
        <p:blipFill>
          <a:blip r:embed="rId2"/>
          <a:stretch>
            <a:fillRect/>
          </a:stretch>
        </p:blipFill>
        <p:spPr>
          <a:xfrm>
            <a:off x="1942958" y="1869540"/>
            <a:ext cx="7762875" cy="4114800"/>
          </a:xfrm>
          <a:prstGeom prst="rect">
            <a:avLst/>
          </a:prstGeom>
        </p:spPr>
      </p:pic>
      <p:sp>
        <p:nvSpPr>
          <p:cNvPr id="6" name="TextBox 5">
            <a:extLst>
              <a:ext uri="{FF2B5EF4-FFF2-40B4-BE49-F238E27FC236}">
                <a16:creationId xmlns:a16="http://schemas.microsoft.com/office/drawing/2014/main" id="{E635953E-EFBE-41D7-3A63-6408D2235DDB}"/>
              </a:ext>
            </a:extLst>
          </p:cNvPr>
          <p:cNvSpPr txBox="1"/>
          <p:nvPr/>
        </p:nvSpPr>
        <p:spPr>
          <a:xfrm>
            <a:off x="3813698" y="1318888"/>
            <a:ext cx="3894646" cy="369332"/>
          </a:xfrm>
          <a:prstGeom prst="rect">
            <a:avLst/>
          </a:prstGeom>
          <a:noFill/>
        </p:spPr>
        <p:txBody>
          <a:bodyPr wrap="square" rtlCol="0">
            <a:spAutoFit/>
          </a:bodyPr>
          <a:lstStyle/>
          <a:p>
            <a:pPr algn="ctr"/>
            <a:r>
              <a:rPr lang="en-GB" sz="1800" b="1" dirty="0">
                <a:solidFill>
                  <a:srgbClr val="FF0000"/>
                </a:solidFill>
                <a:latin typeface="+mn-lt"/>
              </a:rPr>
              <a:t>Positive Feedback Word Cloud</a:t>
            </a:r>
            <a:endParaRPr lang="en-US" b="1" dirty="0"/>
          </a:p>
        </p:txBody>
      </p:sp>
    </p:spTree>
    <p:extLst>
      <p:ext uri="{BB962C8B-B14F-4D97-AF65-F5344CB8AC3E}">
        <p14:creationId xmlns:p14="http://schemas.microsoft.com/office/powerpoint/2010/main" val="346290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E2D6A-1874-4F20-D54F-1CF118111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11F38-718D-2DFF-9F63-2BDA464F3F62}"/>
              </a:ext>
            </a:extLst>
          </p:cNvPr>
          <p:cNvSpPr>
            <a:spLocks noGrp="1"/>
          </p:cNvSpPr>
          <p:nvPr>
            <p:ph type="title"/>
          </p:nvPr>
        </p:nvSpPr>
        <p:spPr>
          <a:xfrm>
            <a:off x="343671" y="323488"/>
            <a:ext cx="10484273" cy="442867"/>
          </a:xfrm>
        </p:spPr>
        <p:txBody>
          <a:bodyPr/>
          <a:lstStyle/>
          <a:p>
            <a:r>
              <a:rPr lang="en-GB" dirty="0"/>
              <a:t>Detail INSIGHTS FROM CUSTOMER REVIEWS</a:t>
            </a:r>
          </a:p>
        </p:txBody>
      </p:sp>
      <p:sp>
        <p:nvSpPr>
          <p:cNvPr id="6" name="TextBox 5">
            <a:extLst>
              <a:ext uri="{FF2B5EF4-FFF2-40B4-BE49-F238E27FC236}">
                <a16:creationId xmlns:a16="http://schemas.microsoft.com/office/drawing/2014/main" id="{473AC595-C026-670E-E70A-49BDD9E7EBAD}"/>
              </a:ext>
            </a:extLst>
          </p:cNvPr>
          <p:cNvSpPr txBox="1"/>
          <p:nvPr/>
        </p:nvSpPr>
        <p:spPr>
          <a:xfrm>
            <a:off x="3813698" y="1318888"/>
            <a:ext cx="3894646" cy="369332"/>
          </a:xfrm>
          <a:prstGeom prst="rect">
            <a:avLst/>
          </a:prstGeom>
          <a:noFill/>
        </p:spPr>
        <p:txBody>
          <a:bodyPr wrap="square" rtlCol="0">
            <a:spAutoFit/>
          </a:bodyPr>
          <a:lstStyle/>
          <a:p>
            <a:pPr algn="ctr"/>
            <a:r>
              <a:rPr lang="en-GB" sz="1800" b="1" dirty="0">
                <a:solidFill>
                  <a:srgbClr val="FF0000"/>
                </a:solidFill>
                <a:latin typeface="+mn-lt"/>
              </a:rPr>
              <a:t>Negative Feedback Word Cloud</a:t>
            </a:r>
            <a:endParaRPr lang="en-US" b="1" dirty="0"/>
          </a:p>
        </p:txBody>
      </p:sp>
      <p:pic>
        <p:nvPicPr>
          <p:cNvPr id="5" name="Picture 4">
            <a:extLst>
              <a:ext uri="{FF2B5EF4-FFF2-40B4-BE49-F238E27FC236}">
                <a16:creationId xmlns:a16="http://schemas.microsoft.com/office/drawing/2014/main" id="{25AE660E-F595-A1E4-924D-6BA8C87599C2}"/>
              </a:ext>
            </a:extLst>
          </p:cNvPr>
          <p:cNvPicPr>
            <a:picLocks noChangeAspect="1"/>
          </p:cNvPicPr>
          <p:nvPr/>
        </p:nvPicPr>
        <p:blipFill>
          <a:blip r:embed="rId2"/>
          <a:stretch>
            <a:fillRect/>
          </a:stretch>
        </p:blipFill>
        <p:spPr>
          <a:xfrm>
            <a:off x="1931971" y="1865249"/>
            <a:ext cx="7658100" cy="4105275"/>
          </a:xfrm>
          <a:prstGeom prst="rect">
            <a:avLst/>
          </a:prstGeom>
        </p:spPr>
      </p:pic>
    </p:spTree>
    <p:extLst>
      <p:ext uri="{BB962C8B-B14F-4D97-AF65-F5344CB8AC3E}">
        <p14:creationId xmlns:p14="http://schemas.microsoft.com/office/powerpoint/2010/main" val="362898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96E84-FA08-9F83-E073-CE154A1CDB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072E59-DEBC-09DE-4E1C-66A491A931FC}"/>
              </a:ext>
            </a:extLst>
          </p:cNvPr>
          <p:cNvSpPr>
            <a:spLocks noGrp="1"/>
          </p:cNvSpPr>
          <p:nvPr>
            <p:ph type="title"/>
          </p:nvPr>
        </p:nvSpPr>
        <p:spPr>
          <a:xfrm>
            <a:off x="343671" y="323488"/>
            <a:ext cx="10484273" cy="442867"/>
          </a:xfrm>
        </p:spPr>
        <p:txBody>
          <a:bodyPr/>
          <a:lstStyle/>
          <a:p>
            <a:r>
              <a:rPr lang="en-GB" dirty="0"/>
              <a:t>Detail INSIGHTS FROM CUSTOMER REVIEWS</a:t>
            </a:r>
          </a:p>
        </p:txBody>
      </p:sp>
      <p:pic>
        <p:nvPicPr>
          <p:cNvPr id="4" name="Picture 3">
            <a:extLst>
              <a:ext uri="{FF2B5EF4-FFF2-40B4-BE49-F238E27FC236}">
                <a16:creationId xmlns:a16="http://schemas.microsoft.com/office/drawing/2014/main" id="{D60DA688-D91F-B510-1BDE-53B8C0E23DFD}"/>
              </a:ext>
            </a:extLst>
          </p:cNvPr>
          <p:cNvPicPr>
            <a:picLocks noChangeAspect="1"/>
          </p:cNvPicPr>
          <p:nvPr/>
        </p:nvPicPr>
        <p:blipFill>
          <a:blip r:embed="rId2"/>
          <a:stretch>
            <a:fillRect/>
          </a:stretch>
        </p:blipFill>
        <p:spPr>
          <a:xfrm>
            <a:off x="170507" y="1517247"/>
            <a:ext cx="11850986" cy="2157529"/>
          </a:xfrm>
          <a:prstGeom prst="rect">
            <a:avLst/>
          </a:prstGeom>
        </p:spPr>
      </p:pic>
      <p:sp>
        <p:nvSpPr>
          <p:cNvPr id="7" name="TextBox 6">
            <a:extLst>
              <a:ext uri="{FF2B5EF4-FFF2-40B4-BE49-F238E27FC236}">
                <a16:creationId xmlns:a16="http://schemas.microsoft.com/office/drawing/2014/main" id="{407532CC-7805-EA22-8213-8DB3BE55DBA2}"/>
              </a:ext>
            </a:extLst>
          </p:cNvPr>
          <p:cNvSpPr txBox="1"/>
          <p:nvPr/>
        </p:nvSpPr>
        <p:spPr>
          <a:xfrm>
            <a:off x="3638484" y="1070971"/>
            <a:ext cx="3894646" cy="369332"/>
          </a:xfrm>
          <a:prstGeom prst="rect">
            <a:avLst/>
          </a:prstGeom>
          <a:noFill/>
        </p:spPr>
        <p:txBody>
          <a:bodyPr wrap="square" rtlCol="0">
            <a:spAutoFit/>
          </a:bodyPr>
          <a:lstStyle/>
          <a:p>
            <a:pPr algn="ctr"/>
            <a:r>
              <a:rPr lang="en-GB" b="1" dirty="0">
                <a:solidFill>
                  <a:srgbClr val="FF0000"/>
                </a:solidFill>
              </a:rPr>
              <a:t>Model Data Description </a:t>
            </a:r>
            <a:endParaRPr lang="en-US" b="1" dirty="0"/>
          </a:p>
        </p:txBody>
      </p:sp>
      <p:sp>
        <p:nvSpPr>
          <p:cNvPr id="8" name="TextBox 7">
            <a:extLst>
              <a:ext uri="{FF2B5EF4-FFF2-40B4-BE49-F238E27FC236}">
                <a16:creationId xmlns:a16="http://schemas.microsoft.com/office/drawing/2014/main" id="{7B0A4238-E065-940E-5B73-24B04F7AF0D2}"/>
              </a:ext>
            </a:extLst>
          </p:cNvPr>
          <p:cNvSpPr txBox="1"/>
          <p:nvPr/>
        </p:nvSpPr>
        <p:spPr>
          <a:xfrm>
            <a:off x="7883051" y="1255637"/>
            <a:ext cx="3894646" cy="261610"/>
          </a:xfrm>
          <a:prstGeom prst="rect">
            <a:avLst/>
          </a:prstGeom>
          <a:noFill/>
        </p:spPr>
        <p:txBody>
          <a:bodyPr wrap="square" rtlCol="0">
            <a:spAutoFit/>
          </a:bodyPr>
          <a:lstStyle/>
          <a:p>
            <a:pPr algn="ctr"/>
            <a:r>
              <a:rPr lang="en-GB" sz="1100" b="1" dirty="0">
                <a:solidFill>
                  <a:schemeClr val="bg1">
                    <a:lumMod val="10000"/>
                  </a:schemeClr>
                </a:solidFill>
              </a:rPr>
              <a:t>Lost 26 records as unable to process Sentiment Analysis</a:t>
            </a:r>
            <a:endParaRPr lang="en-US" sz="1100" b="1" dirty="0">
              <a:solidFill>
                <a:schemeClr val="bg1">
                  <a:lumMod val="10000"/>
                </a:schemeClr>
              </a:solidFill>
            </a:endParaRPr>
          </a:p>
        </p:txBody>
      </p:sp>
      <p:sp>
        <p:nvSpPr>
          <p:cNvPr id="9" name="TextBox 8">
            <a:extLst>
              <a:ext uri="{FF2B5EF4-FFF2-40B4-BE49-F238E27FC236}">
                <a16:creationId xmlns:a16="http://schemas.microsoft.com/office/drawing/2014/main" id="{34D7B6A0-E907-0F99-2E17-AAFD10E8C598}"/>
              </a:ext>
            </a:extLst>
          </p:cNvPr>
          <p:cNvSpPr txBox="1"/>
          <p:nvPr/>
        </p:nvSpPr>
        <p:spPr>
          <a:xfrm>
            <a:off x="170507" y="4084571"/>
            <a:ext cx="3152115" cy="1754326"/>
          </a:xfrm>
          <a:prstGeom prst="rect">
            <a:avLst/>
          </a:prstGeom>
          <a:noFill/>
        </p:spPr>
        <p:txBody>
          <a:bodyPr wrap="square" rtlCol="0">
            <a:spAutoFit/>
          </a:bodyPr>
          <a:lstStyle/>
          <a:p>
            <a:pPr algn="ctr"/>
            <a:r>
              <a:rPr lang="en-GB" b="1" dirty="0">
                <a:solidFill>
                  <a:srgbClr val="FF0000"/>
                </a:solidFill>
              </a:rPr>
              <a:t>Sentiment Analysis</a:t>
            </a:r>
          </a:p>
          <a:p>
            <a:pPr algn="ctr"/>
            <a:endParaRPr lang="en-GB" b="1" dirty="0">
              <a:solidFill>
                <a:srgbClr val="FF0000"/>
              </a:solidFill>
            </a:endParaRPr>
          </a:p>
          <a:p>
            <a:pPr algn="ctr"/>
            <a:r>
              <a:rPr lang="en-US" b="1" dirty="0">
                <a:solidFill>
                  <a:schemeClr val="bg1">
                    <a:lumMod val="10000"/>
                  </a:schemeClr>
                </a:solidFill>
              </a:rPr>
              <a:t>Chosen </a:t>
            </a:r>
            <a:r>
              <a:rPr lang="en-US" b="1" dirty="0">
                <a:solidFill>
                  <a:srgbClr val="FF0000"/>
                </a:solidFill>
              </a:rPr>
              <a:t>Roberta Pretrained Model</a:t>
            </a:r>
            <a:r>
              <a:rPr lang="en-US" b="1" dirty="0">
                <a:solidFill>
                  <a:schemeClr val="bg1">
                    <a:lumMod val="10000"/>
                  </a:schemeClr>
                </a:solidFill>
              </a:rPr>
              <a:t> from Hugging Face over VADER sentiment analysis </a:t>
            </a:r>
          </a:p>
          <a:p>
            <a:pPr algn="ctr"/>
            <a:endParaRPr lang="en-US" b="1" dirty="0">
              <a:solidFill>
                <a:schemeClr val="bg1">
                  <a:lumMod val="10000"/>
                </a:schemeClr>
              </a:solidFill>
            </a:endParaRPr>
          </a:p>
        </p:txBody>
      </p:sp>
      <p:pic>
        <p:nvPicPr>
          <p:cNvPr id="13" name="Picture 12">
            <a:extLst>
              <a:ext uri="{FF2B5EF4-FFF2-40B4-BE49-F238E27FC236}">
                <a16:creationId xmlns:a16="http://schemas.microsoft.com/office/drawing/2014/main" id="{757B6B59-C581-E7B8-A6E4-5C59255896C5}"/>
              </a:ext>
            </a:extLst>
          </p:cNvPr>
          <p:cNvPicPr>
            <a:picLocks noChangeAspect="1"/>
          </p:cNvPicPr>
          <p:nvPr/>
        </p:nvPicPr>
        <p:blipFill>
          <a:blip r:embed="rId3"/>
          <a:stretch>
            <a:fillRect/>
          </a:stretch>
        </p:blipFill>
        <p:spPr>
          <a:xfrm>
            <a:off x="4170805" y="3868289"/>
            <a:ext cx="7758820" cy="1671366"/>
          </a:xfrm>
          <a:prstGeom prst="rect">
            <a:avLst/>
          </a:prstGeom>
        </p:spPr>
      </p:pic>
      <p:pic>
        <p:nvPicPr>
          <p:cNvPr id="15" name="Picture 14">
            <a:extLst>
              <a:ext uri="{FF2B5EF4-FFF2-40B4-BE49-F238E27FC236}">
                <a16:creationId xmlns:a16="http://schemas.microsoft.com/office/drawing/2014/main" id="{3B7E0D61-BFD8-B888-76A0-088C9A71B02D}"/>
              </a:ext>
            </a:extLst>
          </p:cNvPr>
          <p:cNvPicPr>
            <a:picLocks noChangeAspect="1"/>
          </p:cNvPicPr>
          <p:nvPr/>
        </p:nvPicPr>
        <p:blipFill>
          <a:blip r:embed="rId4"/>
          <a:stretch>
            <a:fillRect/>
          </a:stretch>
        </p:blipFill>
        <p:spPr>
          <a:xfrm>
            <a:off x="4170805" y="5602363"/>
            <a:ext cx="6724650" cy="1162050"/>
          </a:xfrm>
          <a:prstGeom prst="rect">
            <a:avLst/>
          </a:prstGeom>
        </p:spPr>
      </p:pic>
    </p:spTree>
    <p:extLst>
      <p:ext uri="{BB962C8B-B14F-4D97-AF65-F5344CB8AC3E}">
        <p14:creationId xmlns:p14="http://schemas.microsoft.com/office/powerpoint/2010/main" val="984071172"/>
      </p:ext>
    </p:extLst>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3C29D505-96C1-4D86-8FE8-F692CDCBF9E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97BF301D-186A-4A22-8E4C-E1F994A484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594255C9F47049B367F00913BED969" ma:contentTypeVersion="8" ma:contentTypeDescription="Create a new document." ma:contentTypeScope="" ma:versionID="669976127e9d99054ee2095d187ec24b">
  <xsd:schema xmlns:xsd="http://www.w3.org/2001/XMLSchema" xmlns:xs="http://www.w3.org/2001/XMLSchema" xmlns:p="http://schemas.microsoft.com/office/2006/metadata/properties" xmlns:ns2="86177072-acf3-469b-be5f-1201de6410bb" xmlns:ns3="81b85e46-be1c-4d4d-af3f-3ff4749bae08" targetNamespace="http://schemas.microsoft.com/office/2006/metadata/properties" ma:root="true" ma:fieldsID="480bda1865dbc1f7ead824dac06b125f" ns2:_="" ns3:_="">
    <xsd:import namespace="86177072-acf3-469b-be5f-1201de6410bb"/>
    <xsd:import namespace="81b85e46-be1c-4d4d-af3f-3ff4749bae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77072-acf3-469b-be5f-1201de641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b85e46-be1c-4d4d-af3f-3ff4749bae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1b85e46-be1c-4d4d-af3f-3ff4749bae08">
      <UserInfo>
        <DisplayName>Sarah Barr Miller</DisplayName>
        <AccountId>10</AccountId>
        <AccountType/>
      </UserInfo>
      <UserInfo>
        <DisplayName>Sandra Green</DisplayName>
        <AccountId>41</AccountId>
        <AccountType/>
      </UserInfo>
      <UserInfo>
        <DisplayName>Hazel Chesters</DisplayName>
        <AccountId>42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1A6194-F0BD-4282-83C9-95DFBAD1B667}">
  <ds:schemaRefs>
    <ds:schemaRef ds:uri="81b85e46-be1c-4d4d-af3f-3ff4749bae08"/>
    <ds:schemaRef ds:uri="86177072-acf3-469b-be5f-1201de6410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A0A2C6C-ACEB-4D76-A29E-B1C9FEC52B8B}">
  <ds:schemaRefs>
    <ds:schemaRef ds:uri="http://schemas.microsoft.com/office/2006/metadata/properties"/>
    <ds:schemaRef ds:uri="http://schemas.microsoft.com/office/2006/documentManagement/types"/>
    <ds:schemaRef ds:uri="http://purl.org/dc/terms/"/>
    <ds:schemaRef ds:uri="http://purl.org/dc/elements/1.1/"/>
    <ds:schemaRef ds:uri="86177072-acf3-469b-be5f-1201de6410bb"/>
    <ds:schemaRef ds:uri="http://schemas.microsoft.com/office/infopath/2007/PartnerControls"/>
    <ds:schemaRef ds:uri="http://www.w3.org/XML/1998/namespace"/>
    <ds:schemaRef ds:uri="http://schemas.openxmlformats.org/package/2006/metadata/core-properties"/>
    <ds:schemaRef ds:uri="81b85e46-be1c-4d4d-af3f-3ff4749bae08"/>
    <ds:schemaRef ds:uri="http://purl.org/dc/dcmitype/"/>
  </ds:schemaRefs>
</ds:datastoreItem>
</file>

<file path=customXml/itemProps3.xml><?xml version="1.0" encoding="utf-8"?>
<ds:datastoreItem xmlns:ds="http://schemas.openxmlformats.org/officeDocument/2006/customXml" ds:itemID="{473D82A4-28C2-4B97-A470-A3247BBF4B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4632</TotalTime>
  <Words>510</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Mylius Modern</vt:lpstr>
      <vt:lpstr>Section Heading</vt:lpstr>
      <vt:lpstr>Slide Body - Curious Blue (ABBA)</vt:lpstr>
      <vt:lpstr>PowerPoint Presentation</vt:lpstr>
      <vt:lpstr>Overall INSIGHTS FROM CUSTOMER REVIEWS</vt:lpstr>
      <vt:lpstr>Detail INSIGHTS FROM CUSTOMER REVIEWS</vt:lpstr>
      <vt:lpstr>Detail INSIGHTS FROM CUSTOMER REVIEWS</vt:lpstr>
      <vt:lpstr>Detail INSIGHTS FROM CUSTOMER REVIEWS</vt:lpstr>
      <vt:lpstr>Detail INSIGHTS FROM CUSTOMER REVIEWS</vt:lpstr>
      <vt:lpstr>Detail INSIGHTS FROM CUSTOMER REVIEWS</vt:lpstr>
      <vt:lpstr>Detail INSIGHTS FROM CUSTOMER REVIEWS</vt:lpstr>
      <vt:lpstr>Detail INSIGHTS FROM CUSTOMER REVIEWS</vt:lpstr>
      <vt:lpstr>Detail INSIGHTS FROM CUSTOMER REVIEWS</vt:lpstr>
      <vt:lpstr>Detail INSIGHTS FROM CUSTOMER REVIEWS</vt:lpstr>
      <vt:lpstr>Detail INSIGHTS FROM CUSTOMER REVIEWS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subject/>
  <dc:creator>Jake Pearce</dc:creator>
  <cp:keywords/>
  <dc:description/>
  <cp:lastModifiedBy>Jignesh More</cp:lastModifiedBy>
  <cp:revision>13</cp:revision>
  <cp:lastPrinted>2022-06-09T07:44:13Z</cp:lastPrinted>
  <dcterms:created xsi:type="dcterms:W3CDTF">2022-02-22T07:39:05Z</dcterms:created>
  <dcterms:modified xsi:type="dcterms:W3CDTF">2025-02-14T23:47:23Z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ies>
</file>