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319" r:id="rId4"/>
    <p:sldId id="321" r:id="rId5"/>
    <p:sldId id="322" r:id="rId6"/>
    <p:sldId id="324" r:id="rId7"/>
    <p:sldId id="325" r:id="rId8"/>
    <p:sldId id="323" r:id="rId9"/>
    <p:sldId id="326" r:id="rId10"/>
    <p:sldId id="328" r:id="rId11"/>
    <p:sldId id="327" r:id="rId12"/>
    <p:sldId id="329" r:id="rId13"/>
    <p:sldId id="330" r:id="rId14"/>
    <p:sldId id="331" r:id="rId15"/>
    <p:sldId id="332" r:id="rId16"/>
    <p:sldId id="333" r:id="rId17"/>
    <p:sldId id="334" r:id="rId18"/>
    <p:sldId id="335" r:id="rId19"/>
    <p:sldId id="336" r:id="rId20"/>
    <p:sldId id="337" r:id="rId21"/>
    <p:sldId id="33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EEN WANGARI" initials="MW" lastIdx="1" clrIdx="0">
    <p:extLst>
      <p:ext uri="{19B8F6BF-5375-455C-9EA6-DF929625EA0E}">
        <p15:presenceInfo xmlns:p15="http://schemas.microsoft.com/office/powerpoint/2012/main" userId="333561124c1818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CC00"/>
    <a:srgbClr val="FC1604"/>
    <a:srgbClr val="008000"/>
    <a:srgbClr val="F95D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4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KE"/>
        </a:p>
      </c:txPr>
    </c:title>
    <c:autoTitleDeleted val="0"/>
    <c:plotArea>
      <c:layout/>
      <c:pieChart>
        <c:varyColors val="1"/>
        <c:ser>
          <c:idx val="0"/>
          <c:order val="0"/>
          <c:tx>
            <c:strRef>
              <c:f>Sheet1!$B$1</c:f>
              <c:strCache>
                <c:ptCount val="1"/>
                <c:pt idx="0">
                  <c:v>Demographics</c:v>
                </c:pt>
              </c:strCache>
            </c:strRef>
          </c:tx>
          <c:spPr>
            <a:solidFill>
              <a:srgbClr val="006600"/>
            </a:solidFill>
          </c:spPr>
          <c:dPt>
            <c:idx val="0"/>
            <c:bubble3D val="0"/>
            <c:spPr>
              <a:solidFill>
                <a:srgbClr val="006600"/>
              </a:solidFill>
              <a:ln w="19050">
                <a:solidFill>
                  <a:schemeClr val="lt1"/>
                </a:solidFill>
              </a:ln>
              <a:effectLst/>
            </c:spPr>
          </c:dPt>
          <c:dPt>
            <c:idx val="1"/>
            <c:bubble3D val="0"/>
            <c:spPr>
              <a:solidFill>
                <a:srgbClr val="FC1604"/>
              </a:solidFill>
              <a:ln w="19050">
                <a:solidFill>
                  <a:schemeClr val="lt1"/>
                </a:solidFill>
              </a:ln>
              <a:effectLst/>
            </c:spPr>
            <c:extLst>
              <c:ext xmlns:c16="http://schemas.microsoft.com/office/drawing/2014/chart" uri="{C3380CC4-5D6E-409C-BE32-E72D297353CC}">
                <c16:uniqueId val="{00000002-CBAD-4807-BCC7-1F08CFCC9976}"/>
              </c:ext>
            </c:extLst>
          </c:dPt>
          <c:dPt>
            <c:idx val="2"/>
            <c:bubble3D val="0"/>
            <c:spPr>
              <a:solidFill>
                <a:srgbClr val="006600"/>
              </a:solidFill>
              <a:ln w="19050">
                <a:solidFill>
                  <a:schemeClr val="lt1"/>
                </a:solidFill>
              </a:ln>
              <a:effectLst/>
            </c:spPr>
          </c:dPt>
          <c:dPt>
            <c:idx val="3"/>
            <c:bubble3D val="0"/>
            <c:spPr>
              <a:solidFill>
                <a:srgbClr val="006600"/>
              </a:solidFill>
              <a:ln w="19050">
                <a:solidFill>
                  <a:schemeClr val="lt1"/>
                </a:solidFill>
              </a:ln>
              <a:effectLst/>
            </c:spPr>
          </c:dPt>
          <c:cat>
            <c:strRef>
              <c:f>Sheet1!$A$2:$A$5</c:f>
              <c:strCache>
                <c:ptCount val="2"/>
                <c:pt idx="0">
                  <c:v>Male</c:v>
                </c:pt>
                <c:pt idx="1">
                  <c:v>Female</c:v>
                </c:pt>
              </c:strCache>
            </c:strRef>
          </c:cat>
          <c:val>
            <c:numRef>
              <c:f>Sheet1!$B$2:$B$5</c:f>
              <c:numCache>
                <c:formatCode>General</c:formatCode>
                <c:ptCount val="4"/>
                <c:pt idx="0">
                  <c:v>33.1</c:v>
                </c:pt>
                <c:pt idx="1">
                  <c:v>66.900000000000006</c:v>
                </c:pt>
              </c:numCache>
            </c:numRef>
          </c:val>
          <c:extLst>
            <c:ext xmlns:c16="http://schemas.microsoft.com/office/drawing/2014/chart" uri="{C3380CC4-5D6E-409C-BE32-E72D297353CC}">
              <c16:uniqueId val="{00000000-CBAD-4807-BCC7-1F08CFCC997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Brown Packaging</a:t>
            </a:r>
            <a:r>
              <a:rPr lang="en-US" sz="1400" b="1" baseline="0" dirty="0"/>
              <a:t> bags satisfaction</a:t>
            </a:r>
            <a:endParaRPr lang="en-US" sz="1400" b="1" dirty="0"/>
          </a:p>
        </c:rich>
      </c:tx>
      <c:layout>
        <c:manualLayout>
          <c:xMode val="edge"/>
          <c:yMode val="edge"/>
          <c:x val="0.22782491727836676"/>
          <c:y val="3.6409980606379247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KE"/>
        </a:p>
      </c:txPr>
    </c:title>
    <c:autoTitleDeleted val="0"/>
    <c:plotArea>
      <c:layout/>
      <c:barChart>
        <c:barDir val="col"/>
        <c:grouping val="clustered"/>
        <c:varyColors val="0"/>
        <c:ser>
          <c:idx val="0"/>
          <c:order val="0"/>
          <c:tx>
            <c:strRef>
              <c:f>Sheet1!$B$1</c:f>
              <c:strCache>
                <c:ptCount val="1"/>
                <c:pt idx="0">
                  <c:v>Percentage</c:v>
                </c:pt>
              </c:strCache>
            </c:strRef>
          </c:tx>
          <c:spPr>
            <a:solidFill>
              <a:srgbClr val="0066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Satisfied</c:v>
                </c:pt>
                <c:pt idx="1">
                  <c:v>Neutral</c:v>
                </c:pt>
                <c:pt idx="2">
                  <c:v>Unsatisfied</c:v>
                </c:pt>
                <c:pt idx="3">
                  <c:v>Other</c:v>
                </c:pt>
              </c:strCache>
            </c:strRef>
          </c:cat>
          <c:val>
            <c:numRef>
              <c:f>Sheet1!$B$2:$B$5</c:f>
              <c:numCache>
                <c:formatCode>0</c:formatCode>
                <c:ptCount val="4"/>
                <c:pt idx="0">
                  <c:v>72</c:v>
                </c:pt>
                <c:pt idx="1">
                  <c:v>7</c:v>
                </c:pt>
                <c:pt idx="2">
                  <c:v>2</c:v>
                </c:pt>
                <c:pt idx="3">
                  <c:v>19</c:v>
                </c:pt>
              </c:numCache>
            </c:numRef>
          </c:val>
          <c:extLst>
            <c:ext xmlns:c16="http://schemas.microsoft.com/office/drawing/2014/chart" uri="{C3380CC4-5D6E-409C-BE32-E72D297353CC}">
              <c16:uniqueId val="{00000000-D2A6-490E-A06A-27774851803A}"/>
            </c:ext>
          </c:extLst>
        </c:ser>
        <c:dLbls>
          <c:showLegendKey val="0"/>
          <c:showVal val="0"/>
          <c:showCatName val="0"/>
          <c:showSerName val="0"/>
          <c:showPercent val="0"/>
          <c:showBubbleSize val="0"/>
        </c:dLbls>
        <c:gapWidth val="100"/>
        <c:overlap val="100"/>
        <c:axId val="822042816"/>
        <c:axId val="822051136"/>
      </c:barChart>
      <c:catAx>
        <c:axId val="822042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822051136"/>
        <c:crosses val="autoZero"/>
        <c:auto val="1"/>
        <c:lblAlgn val="ctr"/>
        <c:lblOffset val="100"/>
        <c:noMultiLvlLbl val="0"/>
      </c:catAx>
      <c:valAx>
        <c:axId val="8220511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822042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Packaging</a:t>
            </a:r>
            <a:r>
              <a:rPr lang="en-US" sz="1400" b="1" baseline="0" dirty="0"/>
              <a:t> bags</a:t>
            </a:r>
            <a:endParaRPr lang="en-US" sz="1400" b="1" dirty="0"/>
          </a:p>
        </c:rich>
      </c:tx>
      <c:layout>
        <c:manualLayout>
          <c:xMode val="edge"/>
          <c:yMode val="edge"/>
          <c:x val="0.41709374999999999"/>
          <c:y val="2.3437498558224745E-3"/>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KE"/>
        </a:p>
      </c:txPr>
    </c:title>
    <c:autoTitleDeleted val="0"/>
    <c:plotArea>
      <c:layout>
        <c:manualLayout>
          <c:layoutTarget val="inner"/>
          <c:xMode val="edge"/>
          <c:yMode val="edge"/>
          <c:x val="6.5438730314960628E-2"/>
          <c:y val="0.171807579043913"/>
          <c:w val="0.9126862696850393"/>
          <c:h val="0.65933222334748731"/>
        </c:manualLayout>
      </c:layout>
      <c:barChart>
        <c:barDir val="col"/>
        <c:grouping val="clustered"/>
        <c:varyColors val="0"/>
        <c:ser>
          <c:idx val="0"/>
          <c:order val="0"/>
          <c:tx>
            <c:strRef>
              <c:f>Sheet1!$B$1</c:f>
              <c:strCache>
                <c:ptCount val="1"/>
                <c:pt idx="0">
                  <c:v>Percentage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Mesh nets</c:v>
                </c:pt>
                <c:pt idx="1">
                  <c:v>Brown bags</c:v>
                </c:pt>
                <c:pt idx="2">
                  <c:v>Prepacked products</c:v>
                </c:pt>
                <c:pt idx="3">
                  <c:v>I haven't used any of the above</c:v>
                </c:pt>
              </c:strCache>
            </c:strRef>
          </c:cat>
          <c:val>
            <c:numRef>
              <c:f>Sheet1!$B$2:$B$5</c:f>
              <c:numCache>
                <c:formatCode>0%</c:formatCode>
                <c:ptCount val="4"/>
                <c:pt idx="0">
                  <c:v>0.43</c:v>
                </c:pt>
                <c:pt idx="1">
                  <c:v>0.36</c:v>
                </c:pt>
                <c:pt idx="2">
                  <c:v>0.18</c:v>
                </c:pt>
                <c:pt idx="3">
                  <c:v>0.03</c:v>
                </c:pt>
              </c:numCache>
            </c:numRef>
          </c:val>
          <c:extLst>
            <c:ext xmlns:c16="http://schemas.microsoft.com/office/drawing/2014/chart" uri="{C3380CC4-5D6E-409C-BE32-E72D297353CC}">
              <c16:uniqueId val="{00000000-D2A6-490E-A06A-27774851803A}"/>
            </c:ext>
          </c:extLst>
        </c:ser>
        <c:dLbls>
          <c:showLegendKey val="0"/>
          <c:showVal val="0"/>
          <c:showCatName val="0"/>
          <c:showSerName val="0"/>
          <c:showPercent val="0"/>
          <c:showBubbleSize val="0"/>
        </c:dLbls>
        <c:gapWidth val="100"/>
        <c:overlap val="100"/>
        <c:axId val="822042816"/>
        <c:axId val="822051136"/>
      </c:barChart>
      <c:catAx>
        <c:axId val="822042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822051136"/>
        <c:crosses val="autoZero"/>
        <c:auto val="1"/>
        <c:lblAlgn val="ctr"/>
        <c:lblOffset val="100"/>
        <c:noMultiLvlLbl val="0"/>
      </c:catAx>
      <c:valAx>
        <c:axId val="8220511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822042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KE"/>
        </a:p>
      </c:txPr>
    </c:title>
    <c:autoTitleDeleted val="0"/>
    <c:plotArea>
      <c:layout/>
      <c:barChart>
        <c:barDir val="col"/>
        <c:grouping val="clustered"/>
        <c:varyColors val="0"/>
        <c:ser>
          <c:idx val="0"/>
          <c:order val="0"/>
          <c:tx>
            <c:strRef>
              <c:f>Sheet1!$B$1</c:f>
              <c:strCache>
                <c:ptCount val="1"/>
                <c:pt idx="0">
                  <c:v>Satisfied</c:v>
                </c:pt>
              </c:strCache>
            </c:strRef>
          </c:tx>
          <c:spPr>
            <a:solidFill>
              <a:schemeClr val="accent1"/>
            </a:solidFill>
            <a:ln>
              <a:noFill/>
            </a:ln>
            <a:effectLst/>
          </c:spPr>
          <c:invertIfNegative val="0"/>
          <c:cat>
            <c:strRef>
              <c:f>Sheet1!$A$2:$A$6</c:f>
              <c:strCache>
                <c:ptCount val="5"/>
                <c:pt idx="0">
                  <c:v>Appearance</c:v>
                </c:pt>
                <c:pt idx="1">
                  <c:v>Quality/firmness</c:v>
                </c:pt>
                <c:pt idx="2">
                  <c:v>Size/dimension</c:v>
                </c:pt>
                <c:pt idx="3">
                  <c:v>Portability</c:v>
                </c:pt>
                <c:pt idx="4">
                  <c:v>Visible placement</c:v>
                </c:pt>
              </c:strCache>
            </c:strRef>
          </c:cat>
          <c:val>
            <c:numRef>
              <c:f>Sheet1!$B$2:$B$6</c:f>
              <c:numCache>
                <c:formatCode>0%</c:formatCode>
                <c:ptCount val="5"/>
                <c:pt idx="0">
                  <c:v>0.73</c:v>
                </c:pt>
                <c:pt idx="1">
                  <c:v>0.71</c:v>
                </c:pt>
                <c:pt idx="2">
                  <c:v>0.71</c:v>
                </c:pt>
                <c:pt idx="3">
                  <c:v>0.57599999999999996</c:v>
                </c:pt>
                <c:pt idx="4">
                  <c:v>0.56999999999999995</c:v>
                </c:pt>
              </c:numCache>
            </c:numRef>
          </c:val>
          <c:extLst>
            <c:ext xmlns:c16="http://schemas.microsoft.com/office/drawing/2014/chart" uri="{C3380CC4-5D6E-409C-BE32-E72D297353CC}">
              <c16:uniqueId val="{00000000-F95E-43E6-8C84-F2E7C47D1908}"/>
            </c:ext>
          </c:extLst>
        </c:ser>
        <c:ser>
          <c:idx val="1"/>
          <c:order val="1"/>
          <c:tx>
            <c:strRef>
              <c:f>Sheet1!$C$1</c:f>
              <c:strCache>
                <c:ptCount val="1"/>
                <c:pt idx="0">
                  <c:v>Neutral</c:v>
                </c:pt>
              </c:strCache>
            </c:strRef>
          </c:tx>
          <c:spPr>
            <a:solidFill>
              <a:schemeClr val="accent2"/>
            </a:solidFill>
            <a:ln>
              <a:noFill/>
            </a:ln>
            <a:effectLst/>
          </c:spPr>
          <c:invertIfNegative val="0"/>
          <c:cat>
            <c:strRef>
              <c:f>Sheet1!$A$2:$A$6</c:f>
              <c:strCache>
                <c:ptCount val="5"/>
                <c:pt idx="0">
                  <c:v>Appearance</c:v>
                </c:pt>
                <c:pt idx="1">
                  <c:v>Quality/firmness</c:v>
                </c:pt>
                <c:pt idx="2">
                  <c:v>Size/dimension</c:v>
                </c:pt>
                <c:pt idx="3">
                  <c:v>Portability</c:v>
                </c:pt>
                <c:pt idx="4">
                  <c:v>Visible placement</c:v>
                </c:pt>
              </c:strCache>
            </c:strRef>
          </c:cat>
          <c:val>
            <c:numRef>
              <c:f>Sheet1!$C$2:$C$6</c:f>
              <c:numCache>
                <c:formatCode>0%</c:formatCode>
                <c:ptCount val="5"/>
                <c:pt idx="0">
                  <c:v>5.8999999999999997E-2</c:v>
                </c:pt>
                <c:pt idx="1">
                  <c:v>7.0999999999999994E-2</c:v>
                </c:pt>
                <c:pt idx="2">
                  <c:v>7.0999999999999994E-2</c:v>
                </c:pt>
                <c:pt idx="3">
                  <c:v>4.7E-2</c:v>
                </c:pt>
                <c:pt idx="4">
                  <c:v>7.0999999999999994E-2</c:v>
                </c:pt>
              </c:numCache>
            </c:numRef>
          </c:val>
          <c:extLst>
            <c:ext xmlns:c16="http://schemas.microsoft.com/office/drawing/2014/chart" uri="{C3380CC4-5D6E-409C-BE32-E72D297353CC}">
              <c16:uniqueId val="{00000001-F95E-43E6-8C84-F2E7C47D1908}"/>
            </c:ext>
          </c:extLst>
        </c:ser>
        <c:ser>
          <c:idx val="2"/>
          <c:order val="2"/>
          <c:tx>
            <c:strRef>
              <c:f>Sheet1!$D$1</c:f>
              <c:strCache>
                <c:ptCount val="1"/>
                <c:pt idx="0">
                  <c:v>Unsatisfied</c:v>
                </c:pt>
              </c:strCache>
            </c:strRef>
          </c:tx>
          <c:spPr>
            <a:solidFill>
              <a:schemeClr val="accent3"/>
            </a:solidFill>
            <a:ln>
              <a:noFill/>
            </a:ln>
            <a:effectLst/>
          </c:spPr>
          <c:invertIfNegative val="0"/>
          <c:cat>
            <c:strRef>
              <c:f>Sheet1!$A$2:$A$6</c:f>
              <c:strCache>
                <c:ptCount val="5"/>
                <c:pt idx="0">
                  <c:v>Appearance</c:v>
                </c:pt>
                <c:pt idx="1">
                  <c:v>Quality/firmness</c:v>
                </c:pt>
                <c:pt idx="2">
                  <c:v>Size/dimension</c:v>
                </c:pt>
                <c:pt idx="3">
                  <c:v>Portability</c:v>
                </c:pt>
                <c:pt idx="4">
                  <c:v>Visible placement</c:v>
                </c:pt>
              </c:strCache>
            </c:strRef>
          </c:cat>
          <c:val>
            <c:numRef>
              <c:f>Sheet1!$D$2:$D$6</c:f>
              <c:numCache>
                <c:formatCode>0%</c:formatCode>
                <c:ptCount val="5"/>
                <c:pt idx="0">
                  <c:v>2.4E-2</c:v>
                </c:pt>
                <c:pt idx="1">
                  <c:v>3.5000000000000003E-2</c:v>
                </c:pt>
                <c:pt idx="2">
                  <c:v>3.5000000000000003E-2</c:v>
                </c:pt>
                <c:pt idx="3">
                  <c:v>3.5000000000000003E-2</c:v>
                </c:pt>
                <c:pt idx="4">
                  <c:v>2.4E-2</c:v>
                </c:pt>
              </c:numCache>
            </c:numRef>
          </c:val>
          <c:extLst>
            <c:ext xmlns:c16="http://schemas.microsoft.com/office/drawing/2014/chart" uri="{C3380CC4-5D6E-409C-BE32-E72D297353CC}">
              <c16:uniqueId val="{00000002-F95E-43E6-8C84-F2E7C47D1908}"/>
            </c:ext>
          </c:extLst>
        </c:ser>
        <c:ser>
          <c:idx val="3"/>
          <c:order val="3"/>
          <c:tx>
            <c:strRef>
              <c:f>Sheet1!$E$1</c:f>
              <c:strCache>
                <c:ptCount val="1"/>
                <c:pt idx="0">
                  <c:v>Other</c:v>
                </c:pt>
              </c:strCache>
            </c:strRef>
          </c:tx>
          <c:spPr>
            <a:solidFill>
              <a:schemeClr val="accent4"/>
            </a:solidFill>
            <a:ln>
              <a:noFill/>
            </a:ln>
            <a:effectLst/>
          </c:spPr>
          <c:invertIfNegative val="0"/>
          <c:cat>
            <c:strRef>
              <c:f>Sheet1!$A$2:$A$6</c:f>
              <c:strCache>
                <c:ptCount val="5"/>
                <c:pt idx="0">
                  <c:v>Appearance</c:v>
                </c:pt>
                <c:pt idx="1">
                  <c:v>Quality/firmness</c:v>
                </c:pt>
                <c:pt idx="2">
                  <c:v>Size/dimension</c:v>
                </c:pt>
                <c:pt idx="3">
                  <c:v>Portability</c:v>
                </c:pt>
                <c:pt idx="4">
                  <c:v>Visible placement</c:v>
                </c:pt>
              </c:strCache>
            </c:strRef>
          </c:cat>
          <c:val>
            <c:numRef>
              <c:f>Sheet1!$E$2:$E$6</c:f>
              <c:numCache>
                <c:formatCode>0%</c:formatCode>
                <c:ptCount val="5"/>
                <c:pt idx="0">
                  <c:v>0.188</c:v>
                </c:pt>
                <c:pt idx="1">
                  <c:v>0.188</c:v>
                </c:pt>
                <c:pt idx="2">
                  <c:v>0.188</c:v>
                </c:pt>
                <c:pt idx="3">
                  <c:v>0.34100000000000003</c:v>
                </c:pt>
              </c:numCache>
            </c:numRef>
          </c:val>
          <c:extLst>
            <c:ext xmlns:c16="http://schemas.microsoft.com/office/drawing/2014/chart" uri="{C3380CC4-5D6E-409C-BE32-E72D297353CC}">
              <c16:uniqueId val="{00000001-2F4B-41B8-9D9F-BCC1E6CD161F}"/>
            </c:ext>
          </c:extLst>
        </c:ser>
        <c:dLbls>
          <c:showLegendKey val="0"/>
          <c:showVal val="0"/>
          <c:showCatName val="0"/>
          <c:showSerName val="0"/>
          <c:showPercent val="0"/>
          <c:showBubbleSize val="0"/>
        </c:dLbls>
        <c:gapWidth val="219"/>
        <c:overlap val="-27"/>
        <c:axId val="822035328"/>
        <c:axId val="822014944"/>
      </c:barChart>
      <c:catAx>
        <c:axId val="822035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822014944"/>
        <c:crosses val="autoZero"/>
        <c:auto val="1"/>
        <c:lblAlgn val="ctr"/>
        <c:lblOffset val="100"/>
        <c:noMultiLvlLbl val="0"/>
      </c:catAx>
      <c:valAx>
        <c:axId val="8220149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822035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Improvement</a:t>
            </a:r>
            <a:r>
              <a:rPr lang="en-US" baseline="0" dirty="0"/>
              <a:t> points</a:t>
            </a:r>
            <a:endParaRPr lang="en-US"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KE"/>
        </a:p>
      </c:txPr>
    </c:title>
    <c:autoTitleDeleted val="0"/>
    <c:plotArea>
      <c:layout>
        <c:manualLayout>
          <c:layoutTarget val="inner"/>
          <c:xMode val="edge"/>
          <c:yMode val="edge"/>
          <c:x val="9.5657585794365507E-2"/>
          <c:y val="0.10760143168222663"/>
          <c:w val="0.88038130965237527"/>
          <c:h val="0.6712765452162196"/>
        </c:manualLayout>
      </c:layout>
      <c:barChart>
        <c:barDir val="bar"/>
        <c:grouping val="clustered"/>
        <c:varyColors val="0"/>
        <c:ser>
          <c:idx val="0"/>
          <c:order val="0"/>
          <c:tx>
            <c:strRef>
              <c:f>Sheet1!$B$1</c:f>
              <c:strCache>
                <c:ptCount val="1"/>
                <c:pt idx="0">
                  <c:v>Satisfied with current </c:v>
                </c:pt>
              </c:strCache>
            </c:strRef>
          </c:tx>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Improvement Points</c:v>
                </c:pt>
              </c:strCache>
            </c:strRef>
          </c:cat>
          <c:val>
            <c:numRef>
              <c:f>Sheet1!$B$2</c:f>
              <c:numCache>
                <c:formatCode>#\ ?/?</c:formatCode>
                <c:ptCount val="1"/>
                <c:pt idx="0">
                  <c:v>39</c:v>
                </c:pt>
              </c:numCache>
            </c:numRef>
          </c:val>
          <c:extLst>
            <c:ext xmlns:c16="http://schemas.microsoft.com/office/drawing/2014/chart" uri="{C3380CC4-5D6E-409C-BE32-E72D297353CC}">
              <c16:uniqueId val="{00000000-C947-4F37-934D-950D47D09D45}"/>
            </c:ext>
          </c:extLst>
        </c:ser>
        <c:ser>
          <c:idx val="1"/>
          <c:order val="1"/>
          <c:tx>
            <c:strRef>
              <c:f>Sheet1!$C$1</c:f>
              <c:strCache>
                <c:ptCount val="1"/>
                <c:pt idx="0">
                  <c:v>faster customer service</c:v>
                </c:pt>
              </c:strCache>
            </c:strRef>
          </c:tx>
          <c:spPr>
            <a:gradFill rotWithShape="1">
              <a:gsLst>
                <a:gs pos="0">
                  <a:schemeClr val="accent2">
                    <a:tint val="98000"/>
                    <a:satMod val="110000"/>
                    <a:lumMod val="104000"/>
                  </a:schemeClr>
                </a:gs>
                <a:gs pos="69000">
                  <a:schemeClr val="accent2">
                    <a:shade val="84000"/>
                    <a:satMod val="130000"/>
                    <a:lumMod val="92000"/>
                  </a:schemeClr>
                </a:gs>
                <a:gs pos="100000">
                  <a:schemeClr val="accent2">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Improvement Points</c:v>
                </c:pt>
              </c:strCache>
            </c:strRef>
          </c:cat>
          <c:val>
            <c:numRef>
              <c:f>Sheet1!$C$2</c:f>
              <c:numCache>
                <c:formatCode>#\ ?/?</c:formatCode>
                <c:ptCount val="1"/>
                <c:pt idx="0">
                  <c:v>15</c:v>
                </c:pt>
              </c:numCache>
            </c:numRef>
          </c:val>
          <c:extLst>
            <c:ext xmlns:c16="http://schemas.microsoft.com/office/drawing/2014/chart" uri="{C3380CC4-5D6E-409C-BE32-E72D297353CC}">
              <c16:uniqueId val="{00000001-C947-4F37-934D-950D47D09D45}"/>
            </c:ext>
          </c:extLst>
        </c:ser>
        <c:ser>
          <c:idx val="2"/>
          <c:order val="2"/>
          <c:tx>
            <c:strRef>
              <c:f>Sheet1!$D$1</c:f>
              <c:strCache>
                <c:ptCount val="1"/>
                <c:pt idx="0">
                  <c:v>Variety</c:v>
                </c:pt>
              </c:strCache>
            </c:strRef>
          </c:tx>
          <c:spPr>
            <a:gradFill rotWithShape="1">
              <a:gsLst>
                <a:gs pos="0">
                  <a:schemeClr val="accent3">
                    <a:tint val="98000"/>
                    <a:satMod val="110000"/>
                    <a:lumMod val="104000"/>
                  </a:schemeClr>
                </a:gs>
                <a:gs pos="69000">
                  <a:schemeClr val="accent3">
                    <a:shade val="84000"/>
                    <a:satMod val="130000"/>
                    <a:lumMod val="92000"/>
                  </a:schemeClr>
                </a:gs>
                <a:gs pos="100000">
                  <a:schemeClr val="accent3">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Improvement Points</c:v>
                </c:pt>
              </c:strCache>
            </c:strRef>
          </c:cat>
          <c:val>
            <c:numRef>
              <c:f>Sheet1!$D$2</c:f>
              <c:numCache>
                <c:formatCode>#\ ?/?</c:formatCode>
                <c:ptCount val="1"/>
                <c:pt idx="0">
                  <c:v>12</c:v>
                </c:pt>
              </c:numCache>
            </c:numRef>
          </c:val>
          <c:extLst>
            <c:ext xmlns:c16="http://schemas.microsoft.com/office/drawing/2014/chart" uri="{C3380CC4-5D6E-409C-BE32-E72D297353CC}">
              <c16:uniqueId val="{00000002-C947-4F37-934D-950D47D09D45}"/>
            </c:ext>
          </c:extLst>
        </c:ser>
        <c:ser>
          <c:idx val="3"/>
          <c:order val="3"/>
          <c:tx>
            <c:strRef>
              <c:f>Sheet1!$E$1</c:f>
              <c:strCache>
                <c:ptCount val="1"/>
                <c:pt idx="0">
                  <c:v>Lower Prices</c:v>
                </c:pt>
              </c:strCache>
            </c:strRef>
          </c:tx>
          <c:spPr>
            <a:gradFill rotWithShape="1">
              <a:gsLst>
                <a:gs pos="0">
                  <a:schemeClr val="accent4">
                    <a:tint val="98000"/>
                    <a:satMod val="110000"/>
                    <a:lumMod val="104000"/>
                  </a:schemeClr>
                </a:gs>
                <a:gs pos="69000">
                  <a:schemeClr val="accent4">
                    <a:shade val="84000"/>
                    <a:satMod val="130000"/>
                    <a:lumMod val="92000"/>
                  </a:schemeClr>
                </a:gs>
                <a:gs pos="100000">
                  <a:schemeClr val="accent4">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Improvement Points</c:v>
                </c:pt>
              </c:strCache>
            </c:strRef>
          </c:cat>
          <c:val>
            <c:numRef>
              <c:f>Sheet1!$E$2</c:f>
              <c:numCache>
                <c:formatCode>#\ ?/?</c:formatCode>
                <c:ptCount val="1"/>
                <c:pt idx="0">
                  <c:v>11</c:v>
                </c:pt>
              </c:numCache>
            </c:numRef>
          </c:val>
          <c:extLst>
            <c:ext xmlns:c16="http://schemas.microsoft.com/office/drawing/2014/chart" uri="{C3380CC4-5D6E-409C-BE32-E72D297353CC}">
              <c16:uniqueId val="{00000004-C947-4F37-934D-950D47D09D45}"/>
            </c:ext>
          </c:extLst>
        </c:ser>
        <c:ser>
          <c:idx val="4"/>
          <c:order val="4"/>
          <c:tx>
            <c:strRef>
              <c:f>Sheet1!$F$1</c:f>
              <c:strCache>
                <c:ptCount val="1"/>
                <c:pt idx="0">
                  <c:v>Freshness</c:v>
                </c:pt>
              </c:strCache>
            </c:strRef>
          </c:tx>
          <c:spPr>
            <a:gradFill rotWithShape="1">
              <a:gsLst>
                <a:gs pos="0">
                  <a:schemeClr val="accent5">
                    <a:tint val="98000"/>
                    <a:satMod val="110000"/>
                    <a:lumMod val="104000"/>
                  </a:schemeClr>
                </a:gs>
                <a:gs pos="69000">
                  <a:schemeClr val="accent5">
                    <a:shade val="84000"/>
                    <a:satMod val="130000"/>
                    <a:lumMod val="92000"/>
                  </a:schemeClr>
                </a:gs>
                <a:gs pos="100000">
                  <a:schemeClr val="accent5">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Improvement Points</c:v>
                </c:pt>
              </c:strCache>
            </c:strRef>
          </c:cat>
          <c:val>
            <c:numRef>
              <c:f>Sheet1!$F$2</c:f>
              <c:numCache>
                <c:formatCode>#\ ?/?</c:formatCode>
                <c:ptCount val="1"/>
                <c:pt idx="0">
                  <c:v>8</c:v>
                </c:pt>
              </c:numCache>
            </c:numRef>
          </c:val>
          <c:extLst>
            <c:ext xmlns:c16="http://schemas.microsoft.com/office/drawing/2014/chart" uri="{C3380CC4-5D6E-409C-BE32-E72D297353CC}">
              <c16:uniqueId val="{00000005-C947-4F37-934D-950D47D09D45}"/>
            </c:ext>
          </c:extLst>
        </c:ser>
        <c:ser>
          <c:idx val="5"/>
          <c:order val="5"/>
          <c:tx>
            <c:strRef>
              <c:f>Sheet1!$G$1</c:f>
              <c:strCache>
                <c:ptCount val="1"/>
                <c:pt idx="0">
                  <c:v>Quality</c:v>
                </c:pt>
              </c:strCache>
            </c:strRef>
          </c:tx>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Improvement Points</c:v>
                </c:pt>
              </c:strCache>
            </c:strRef>
          </c:cat>
          <c:val>
            <c:numRef>
              <c:f>Sheet1!$G$2</c:f>
              <c:numCache>
                <c:formatCode>#\ ?/?</c:formatCode>
                <c:ptCount val="1"/>
                <c:pt idx="0">
                  <c:v>6</c:v>
                </c:pt>
              </c:numCache>
            </c:numRef>
          </c:val>
          <c:extLst>
            <c:ext xmlns:c16="http://schemas.microsoft.com/office/drawing/2014/chart" uri="{C3380CC4-5D6E-409C-BE32-E72D297353CC}">
              <c16:uniqueId val="{00000006-C947-4F37-934D-950D47D09D45}"/>
            </c:ext>
          </c:extLst>
        </c:ser>
        <c:ser>
          <c:idx val="6"/>
          <c:order val="6"/>
          <c:tx>
            <c:strRef>
              <c:f>Sheet1!$H$1</c:f>
              <c:strCache>
                <c:ptCount val="1"/>
                <c:pt idx="0">
                  <c:v>Packaging</c:v>
                </c:pt>
              </c:strCache>
            </c:strRef>
          </c:tx>
          <c:spPr>
            <a:gradFill rotWithShape="1">
              <a:gsLst>
                <a:gs pos="0">
                  <a:schemeClr val="accent1">
                    <a:lumMod val="60000"/>
                    <a:tint val="98000"/>
                    <a:satMod val="110000"/>
                    <a:lumMod val="104000"/>
                  </a:schemeClr>
                </a:gs>
                <a:gs pos="69000">
                  <a:schemeClr val="accent1">
                    <a:lumMod val="60000"/>
                    <a:shade val="84000"/>
                    <a:satMod val="130000"/>
                    <a:lumMod val="92000"/>
                  </a:schemeClr>
                </a:gs>
                <a:gs pos="100000">
                  <a:schemeClr val="accent1">
                    <a:lumMod val="6000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Improvement Points</c:v>
                </c:pt>
              </c:strCache>
            </c:strRef>
          </c:cat>
          <c:val>
            <c:numRef>
              <c:f>Sheet1!$H$2</c:f>
              <c:numCache>
                <c:formatCode>#\ ?/?</c:formatCode>
                <c:ptCount val="1"/>
                <c:pt idx="0">
                  <c:v>3</c:v>
                </c:pt>
              </c:numCache>
            </c:numRef>
          </c:val>
          <c:extLst>
            <c:ext xmlns:c16="http://schemas.microsoft.com/office/drawing/2014/chart" uri="{C3380CC4-5D6E-409C-BE32-E72D297353CC}">
              <c16:uniqueId val="{00000007-C947-4F37-934D-950D47D09D45}"/>
            </c:ext>
          </c:extLst>
        </c:ser>
        <c:ser>
          <c:idx val="7"/>
          <c:order val="7"/>
          <c:tx>
            <c:strRef>
              <c:f>Sheet1!$I$1</c:f>
              <c:strCache>
                <c:ptCount val="1"/>
                <c:pt idx="0">
                  <c:v>Home delivery</c:v>
                </c:pt>
              </c:strCache>
            </c:strRef>
          </c:tx>
          <c:spPr>
            <a:gradFill rotWithShape="1">
              <a:gsLst>
                <a:gs pos="0">
                  <a:schemeClr val="accent2">
                    <a:lumMod val="60000"/>
                    <a:tint val="98000"/>
                    <a:satMod val="110000"/>
                    <a:lumMod val="104000"/>
                  </a:schemeClr>
                </a:gs>
                <a:gs pos="69000">
                  <a:schemeClr val="accent2">
                    <a:lumMod val="60000"/>
                    <a:shade val="84000"/>
                    <a:satMod val="130000"/>
                    <a:lumMod val="92000"/>
                  </a:schemeClr>
                </a:gs>
                <a:gs pos="100000">
                  <a:schemeClr val="accent2">
                    <a:lumMod val="6000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Improvement Points</c:v>
                </c:pt>
              </c:strCache>
            </c:strRef>
          </c:cat>
          <c:val>
            <c:numRef>
              <c:f>Sheet1!$I$2</c:f>
              <c:numCache>
                <c:formatCode>#\ ?/?</c:formatCode>
                <c:ptCount val="1"/>
                <c:pt idx="0">
                  <c:v>1</c:v>
                </c:pt>
              </c:numCache>
            </c:numRef>
          </c:val>
          <c:extLst>
            <c:ext xmlns:c16="http://schemas.microsoft.com/office/drawing/2014/chart" uri="{C3380CC4-5D6E-409C-BE32-E72D297353CC}">
              <c16:uniqueId val="{00000008-C947-4F37-934D-950D47D09D45}"/>
            </c:ext>
          </c:extLst>
        </c:ser>
        <c:ser>
          <c:idx val="8"/>
          <c:order val="8"/>
          <c:tx>
            <c:strRef>
              <c:f>Sheet1!$J$1</c:f>
              <c:strCache>
                <c:ptCount val="1"/>
                <c:pt idx="0">
                  <c:v>Other</c:v>
                </c:pt>
              </c:strCache>
            </c:strRef>
          </c:tx>
          <c:spPr>
            <a:gradFill rotWithShape="1">
              <a:gsLst>
                <a:gs pos="0">
                  <a:schemeClr val="accent3">
                    <a:lumMod val="60000"/>
                    <a:tint val="98000"/>
                    <a:satMod val="110000"/>
                    <a:lumMod val="104000"/>
                  </a:schemeClr>
                </a:gs>
                <a:gs pos="69000">
                  <a:schemeClr val="accent3">
                    <a:lumMod val="60000"/>
                    <a:shade val="84000"/>
                    <a:satMod val="130000"/>
                    <a:lumMod val="92000"/>
                  </a:schemeClr>
                </a:gs>
                <a:gs pos="100000">
                  <a:schemeClr val="accent3">
                    <a:lumMod val="6000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Improvement Points</c:v>
                </c:pt>
              </c:strCache>
            </c:strRef>
          </c:cat>
          <c:val>
            <c:numRef>
              <c:f>Sheet1!$J$2</c:f>
              <c:numCache>
                <c:formatCode>#\ ?/?</c:formatCode>
                <c:ptCount val="1"/>
                <c:pt idx="0">
                  <c:v>5</c:v>
                </c:pt>
              </c:numCache>
            </c:numRef>
          </c:val>
          <c:extLst>
            <c:ext xmlns:c16="http://schemas.microsoft.com/office/drawing/2014/chart" uri="{C3380CC4-5D6E-409C-BE32-E72D297353CC}">
              <c16:uniqueId val="{00000009-C947-4F37-934D-950D47D09D45}"/>
            </c:ext>
          </c:extLst>
        </c:ser>
        <c:dLbls>
          <c:dLblPos val="outEnd"/>
          <c:showLegendKey val="0"/>
          <c:showVal val="0"/>
          <c:showCatName val="0"/>
          <c:showSerName val="0"/>
          <c:showPercent val="0"/>
          <c:showBubbleSize val="0"/>
        </c:dLbls>
        <c:gapWidth val="115"/>
        <c:overlap val="-20"/>
        <c:axId val="822047808"/>
        <c:axId val="822055296"/>
      </c:barChart>
      <c:catAx>
        <c:axId val="822047808"/>
        <c:scaling>
          <c:orientation val="minMax"/>
        </c:scaling>
        <c:delete val="0"/>
        <c:axPos val="l"/>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822055296"/>
        <c:crosses val="autoZero"/>
        <c:auto val="1"/>
        <c:lblAlgn val="ctr"/>
        <c:lblOffset val="100"/>
        <c:noMultiLvlLbl val="0"/>
      </c:catAx>
      <c:valAx>
        <c:axId val="822055296"/>
        <c:scaling>
          <c:orientation val="minMax"/>
        </c:scaling>
        <c:delete val="0"/>
        <c:axPos val="b"/>
        <c:majorGridlines>
          <c:spPr>
            <a:ln w="9525" cap="flat" cmpd="sng" algn="ctr">
              <a:solidFill>
                <a:schemeClr val="tx1">
                  <a:lumMod val="15000"/>
                  <a:lumOff val="85000"/>
                </a:schemeClr>
              </a:solidFill>
              <a:round/>
            </a:ln>
            <a:effectLst/>
          </c:spPr>
        </c:majorGridlines>
        <c:numFmt formatCode="#\ ?/?"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822047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KE"/>
        </a:p>
      </c:txPr>
    </c:title>
    <c:autoTitleDeleted val="0"/>
    <c:plotArea>
      <c:layout>
        <c:manualLayout>
          <c:layoutTarget val="inner"/>
          <c:xMode val="edge"/>
          <c:yMode val="edge"/>
          <c:x val="0.29173068527239493"/>
          <c:y val="0.25512654780980837"/>
          <c:w val="0.49334489808669196"/>
          <c:h val="0.69520120396406382"/>
        </c:manualLayout>
      </c:layout>
      <c:doughnutChart>
        <c:varyColors val="1"/>
        <c:ser>
          <c:idx val="0"/>
          <c:order val="0"/>
          <c:tx>
            <c:strRef>
              <c:f>Sheet1!$B$1</c:f>
              <c:strCache>
                <c:ptCount val="1"/>
                <c:pt idx="0">
                  <c:v>Sales</c:v>
                </c:pt>
              </c:strCache>
            </c:strRef>
          </c:tx>
          <c:dPt>
            <c:idx val="0"/>
            <c:bubble3D val="0"/>
            <c:spPr>
              <a:solidFill>
                <a:srgbClr val="00B0F0"/>
              </a:solidFill>
              <a:ln w="19050">
                <a:solidFill>
                  <a:schemeClr val="lt1"/>
                </a:solidFill>
              </a:ln>
              <a:effectLst/>
            </c:spPr>
            <c:extLst>
              <c:ext xmlns:c16="http://schemas.microsoft.com/office/drawing/2014/chart" uri="{C3380CC4-5D6E-409C-BE32-E72D297353CC}">
                <c16:uniqueId val="{00000002-23C9-403E-A494-A6AF5CE3B700}"/>
              </c:ext>
            </c:extLst>
          </c:dPt>
          <c:dPt>
            <c:idx val="1"/>
            <c:bubble3D val="0"/>
            <c:spPr>
              <a:solidFill>
                <a:srgbClr val="FC1604"/>
              </a:solidFill>
              <a:ln w="19050">
                <a:solidFill>
                  <a:schemeClr val="lt1"/>
                </a:solidFill>
              </a:ln>
              <a:effectLst/>
            </c:spPr>
            <c:extLst>
              <c:ext xmlns:c16="http://schemas.microsoft.com/office/drawing/2014/chart" uri="{C3380CC4-5D6E-409C-BE32-E72D297353CC}">
                <c16:uniqueId val="{00000004-23C9-403E-A494-A6AF5CE3B700}"/>
              </c:ext>
            </c:extLst>
          </c:dPt>
          <c:dPt>
            <c:idx val="2"/>
            <c:bubble3D val="0"/>
            <c:spPr>
              <a:solidFill>
                <a:srgbClr val="008000"/>
              </a:solidFill>
              <a:ln w="19050">
                <a:solidFill>
                  <a:schemeClr val="lt1"/>
                </a:solidFill>
              </a:ln>
              <a:effectLst/>
            </c:spPr>
            <c:extLst>
              <c:ext xmlns:c16="http://schemas.microsoft.com/office/drawing/2014/chart" uri="{C3380CC4-5D6E-409C-BE32-E72D297353CC}">
                <c16:uniqueId val="{00000003-23C9-403E-A494-A6AF5CE3B700}"/>
              </c:ext>
            </c:extLst>
          </c:dPt>
          <c:cat>
            <c:strRef>
              <c:f>Sheet1!$A$2:$A$4</c:f>
              <c:strCache>
                <c:ptCount val="3"/>
                <c:pt idx="0">
                  <c:v>Promoters</c:v>
                </c:pt>
                <c:pt idx="1">
                  <c:v>Neutral</c:v>
                </c:pt>
                <c:pt idx="2">
                  <c:v>Detractors</c:v>
                </c:pt>
              </c:strCache>
            </c:strRef>
          </c:cat>
          <c:val>
            <c:numRef>
              <c:f>Sheet1!$B$2:$B$4</c:f>
              <c:numCache>
                <c:formatCode>0%</c:formatCode>
                <c:ptCount val="3"/>
                <c:pt idx="0">
                  <c:v>0.56999999999999995</c:v>
                </c:pt>
                <c:pt idx="1">
                  <c:v>0.32</c:v>
                </c:pt>
                <c:pt idx="2">
                  <c:v>0.11</c:v>
                </c:pt>
              </c:numCache>
            </c:numRef>
          </c:val>
          <c:extLst>
            <c:ext xmlns:c16="http://schemas.microsoft.com/office/drawing/2014/chart" uri="{C3380CC4-5D6E-409C-BE32-E72D297353CC}">
              <c16:uniqueId val="{00000000-23C9-403E-A494-A6AF5CE3B70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Lit>
              <c:ptCount val="6"/>
              <c:pt idx="0">
                <c:v>18-24</c:v>
              </c:pt>
              <c:pt idx="1">
                <c:v>25-34</c:v>
              </c:pt>
              <c:pt idx="2">
                <c:v>35-44</c:v>
              </c:pt>
              <c:pt idx="3">
                <c:v>45-54</c:v>
              </c:pt>
              <c:pt idx="4">
                <c:v>55-64</c:v>
              </c:pt>
              <c:pt idx="5">
                <c:v>65 and above</c:v>
              </c:pt>
            </c:strLit>
          </c:cat>
          <c:val>
            <c:numLit>
              <c:formatCode>General</c:formatCode>
              <c:ptCount val="6"/>
              <c:pt idx="0">
                <c:v>19</c:v>
              </c:pt>
              <c:pt idx="1">
                <c:v>119</c:v>
              </c:pt>
              <c:pt idx="2">
                <c:v>148</c:v>
              </c:pt>
              <c:pt idx="3">
                <c:v>85</c:v>
              </c:pt>
              <c:pt idx="4">
                <c:v>38</c:v>
              </c:pt>
              <c:pt idx="5">
                <c:v>11</c:v>
              </c:pt>
            </c:numLit>
          </c:val>
          <c:extLst>
            <c:ext xmlns:c16="http://schemas.microsoft.com/office/drawing/2014/chart" uri="{C3380CC4-5D6E-409C-BE32-E72D297353CC}">
              <c16:uniqueId val="{00000000-581D-4F51-A243-BE4463C420DD}"/>
            </c:ext>
          </c:extLst>
        </c:ser>
        <c:dLbls>
          <c:showLegendKey val="0"/>
          <c:showVal val="0"/>
          <c:showCatName val="0"/>
          <c:showSerName val="0"/>
          <c:showPercent val="0"/>
          <c:showBubbleSize val="0"/>
        </c:dLbls>
        <c:gapWidth val="219"/>
        <c:overlap val="-27"/>
        <c:axId val="588400416"/>
        <c:axId val="585612464"/>
      </c:barChart>
      <c:catAx>
        <c:axId val="588400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Kindly select your age bracket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585612464"/>
        <c:crosses val="autoZero"/>
        <c:auto val="1"/>
        <c:lblAlgn val="ctr"/>
        <c:lblOffset val="100"/>
        <c:noMultiLvlLbl val="0"/>
      </c:catAx>
      <c:valAx>
        <c:axId val="585612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58840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K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House hold income</a:t>
            </a:r>
          </a:p>
        </c:rich>
      </c:tx>
      <c:layout>
        <c:manualLayout>
          <c:xMode val="edge"/>
          <c:yMode val="edge"/>
          <c:x val="0.41709374999999999"/>
          <c:y val="2.3437498558224745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KE"/>
        </a:p>
      </c:txPr>
    </c:title>
    <c:autoTitleDeleted val="0"/>
    <c:plotArea>
      <c:layout/>
      <c:barChart>
        <c:barDir val="col"/>
        <c:grouping val="clustered"/>
        <c:varyColors val="0"/>
        <c:ser>
          <c:idx val="0"/>
          <c:order val="0"/>
          <c:tx>
            <c:strRef>
              <c:f>Sheet1!$B$1</c:f>
              <c:strCache>
                <c:ptCount val="1"/>
                <c:pt idx="0">
                  <c:v>Percentage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100,001- 300,000 Kes</c:v>
                </c:pt>
                <c:pt idx="1">
                  <c:v>15,000- 30,000 Kes</c:v>
                </c:pt>
                <c:pt idx="2">
                  <c:v>30,001- 50,000 Kes</c:v>
                </c:pt>
                <c:pt idx="3">
                  <c:v>50,001- 100,000 Kes</c:v>
                </c:pt>
                <c:pt idx="4">
                  <c:v>I’m not willing to answer</c:v>
                </c:pt>
                <c:pt idx="5">
                  <c:v>Less than 15, 000 Kes</c:v>
                </c:pt>
                <c:pt idx="6">
                  <c:v>More than 300,000 Kes</c:v>
                </c:pt>
              </c:strCache>
            </c:strRef>
          </c:cat>
          <c:val>
            <c:numRef>
              <c:f>Sheet1!$B$2:$B$8</c:f>
              <c:numCache>
                <c:formatCode>0.0%</c:formatCode>
                <c:ptCount val="7"/>
                <c:pt idx="0">
                  <c:v>0.155</c:v>
                </c:pt>
                <c:pt idx="1">
                  <c:v>9.8000000000000004E-2</c:v>
                </c:pt>
                <c:pt idx="2">
                  <c:v>0.114</c:v>
                </c:pt>
                <c:pt idx="3">
                  <c:v>0.15</c:v>
                </c:pt>
                <c:pt idx="4">
                  <c:v>0.41</c:v>
                </c:pt>
                <c:pt idx="5">
                  <c:v>3.1E-2</c:v>
                </c:pt>
                <c:pt idx="6">
                  <c:v>4.2999999999999997E-2</c:v>
                </c:pt>
              </c:numCache>
            </c:numRef>
          </c:val>
          <c:extLst>
            <c:ext xmlns:c16="http://schemas.microsoft.com/office/drawing/2014/chart" uri="{C3380CC4-5D6E-409C-BE32-E72D297353CC}">
              <c16:uniqueId val="{00000000-D2A6-490E-A06A-27774851803A}"/>
            </c:ext>
          </c:extLst>
        </c:ser>
        <c:ser>
          <c:idx val="1"/>
          <c:order val="1"/>
          <c:tx>
            <c:strRef>
              <c:f>Sheet1!$C$1</c:f>
              <c:strCache>
                <c:ptCount val="1"/>
                <c:pt idx="0">
                  <c:v>Column1</c:v>
                </c:pt>
              </c:strCache>
            </c:strRef>
          </c:tx>
          <c:spPr>
            <a:solidFill>
              <a:schemeClr val="accent2"/>
            </a:solidFill>
            <a:ln>
              <a:noFill/>
            </a:ln>
            <a:effectLst/>
          </c:spPr>
          <c:invertIfNegative val="0"/>
          <c:cat>
            <c:strRef>
              <c:f>Sheet1!$A$2:$A$8</c:f>
              <c:strCache>
                <c:ptCount val="7"/>
                <c:pt idx="0">
                  <c:v>100,001- 300,000 Kes</c:v>
                </c:pt>
                <c:pt idx="1">
                  <c:v>15,000- 30,000 Kes</c:v>
                </c:pt>
                <c:pt idx="2">
                  <c:v>30,001- 50,000 Kes</c:v>
                </c:pt>
                <c:pt idx="3">
                  <c:v>50,001- 100,000 Kes</c:v>
                </c:pt>
                <c:pt idx="4">
                  <c:v>I’m not willing to answer</c:v>
                </c:pt>
                <c:pt idx="5">
                  <c:v>Less than 15, 000 Kes</c:v>
                </c:pt>
                <c:pt idx="6">
                  <c:v>More than 300,000 Kes</c:v>
                </c:pt>
              </c:strCache>
            </c:strRef>
          </c:cat>
          <c:val>
            <c:numRef>
              <c:f>Sheet1!$C$2:$C$8</c:f>
              <c:numCache>
                <c:formatCode>General</c:formatCode>
                <c:ptCount val="7"/>
              </c:numCache>
            </c:numRef>
          </c:val>
          <c:extLst>
            <c:ext xmlns:c16="http://schemas.microsoft.com/office/drawing/2014/chart" uri="{C3380CC4-5D6E-409C-BE32-E72D297353CC}">
              <c16:uniqueId val="{00000001-D2A6-490E-A06A-27774851803A}"/>
            </c:ext>
          </c:extLst>
        </c:ser>
        <c:ser>
          <c:idx val="2"/>
          <c:order val="2"/>
          <c:tx>
            <c:strRef>
              <c:f>Sheet1!$D$1</c:f>
              <c:strCache>
                <c:ptCount val="1"/>
                <c:pt idx="0">
                  <c:v>Column2</c:v>
                </c:pt>
              </c:strCache>
            </c:strRef>
          </c:tx>
          <c:spPr>
            <a:solidFill>
              <a:schemeClr val="accent3"/>
            </a:solidFill>
            <a:ln>
              <a:noFill/>
            </a:ln>
            <a:effectLst/>
          </c:spPr>
          <c:invertIfNegative val="0"/>
          <c:cat>
            <c:strRef>
              <c:f>Sheet1!$A$2:$A$8</c:f>
              <c:strCache>
                <c:ptCount val="7"/>
                <c:pt idx="0">
                  <c:v>100,001- 300,000 Kes</c:v>
                </c:pt>
                <c:pt idx="1">
                  <c:v>15,000- 30,000 Kes</c:v>
                </c:pt>
                <c:pt idx="2">
                  <c:v>30,001- 50,000 Kes</c:v>
                </c:pt>
                <c:pt idx="3">
                  <c:v>50,001- 100,000 Kes</c:v>
                </c:pt>
                <c:pt idx="4">
                  <c:v>I’m not willing to answer</c:v>
                </c:pt>
                <c:pt idx="5">
                  <c:v>Less than 15, 000 Kes</c:v>
                </c:pt>
                <c:pt idx="6">
                  <c:v>More than 300,000 Kes</c:v>
                </c:pt>
              </c:strCache>
            </c:strRef>
          </c:cat>
          <c:val>
            <c:numRef>
              <c:f>Sheet1!$D$2:$D$8</c:f>
              <c:numCache>
                <c:formatCode>General</c:formatCode>
                <c:ptCount val="7"/>
              </c:numCache>
            </c:numRef>
          </c:val>
          <c:extLst>
            <c:ext xmlns:c16="http://schemas.microsoft.com/office/drawing/2014/chart" uri="{C3380CC4-5D6E-409C-BE32-E72D297353CC}">
              <c16:uniqueId val="{00000002-D2A6-490E-A06A-27774851803A}"/>
            </c:ext>
          </c:extLst>
        </c:ser>
        <c:dLbls>
          <c:showLegendKey val="0"/>
          <c:showVal val="0"/>
          <c:showCatName val="0"/>
          <c:showSerName val="0"/>
          <c:showPercent val="0"/>
          <c:showBubbleSize val="0"/>
        </c:dLbls>
        <c:gapWidth val="100"/>
        <c:overlap val="100"/>
        <c:axId val="822042816"/>
        <c:axId val="822051136"/>
      </c:barChart>
      <c:catAx>
        <c:axId val="822042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822051136"/>
        <c:crosses val="autoZero"/>
        <c:auto val="1"/>
        <c:lblAlgn val="ctr"/>
        <c:lblOffset val="100"/>
        <c:noMultiLvlLbl val="0"/>
      </c:catAx>
      <c:valAx>
        <c:axId val="82205113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822042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KE"/>
        </a:p>
      </c:txPr>
    </c:title>
    <c:autoTitleDeleted val="0"/>
    <c:plotArea>
      <c:layout/>
      <c:pieChart>
        <c:varyColors val="1"/>
        <c:ser>
          <c:idx val="0"/>
          <c:order val="0"/>
          <c:tx>
            <c:strRef>
              <c:f>Sheet1!$B$1</c:f>
              <c:strCache>
                <c:ptCount val="1"/>
                <c:pt idx="0">
                  <c:v>Sales</c:v>
                </c:pt>
              </c:strCache>
            </c:strRef>
          </c:tx>
          <c:dPt>
            <c:idx val="0"/>
            <c:bubble3D val="0"/>
            <c:spPr>
              <a:solidFill>
                <a:srgbClr val="006600"/>
              </a:solidFill>
              <a:ln w="19050">
                <a:solidFill>
                  <a:schemeClr val="lt1"/>
                </a:solidFill>
              </a:ln>
              <a:effectLst/>
            </c:spPr>
            <c:extLst>
              <c:ext xmlns:c16="http://schemas.microsoft.com/office/drawing/2014/chart" uri="{C3380CC4-5D6E-409C-BE32-E72D297353CC}">
                <c16:uniqueId val="{00000003-AD0A-4E9E-A3BA-ECB456A19081}"/>
              </c:ext>
            </c:extLst>
          </c:dPt>
          <c:dPt>
            <c:idx val="1"/>
            <c:bubble3D val="0"/>
            <c:spPr>
              <a:solidFill>
                <a:srgbClr val="00CC00"/>
              </a:solidFill>
              <a:ln w="19050">
                <a:solidFill>
                  <a:schemeClr val="lt1"/>
                </a:solidFill>
              </a:ln>
              <a:effectLst/>
            </c:spPr>
            <c:extLst>
              <c:ext xmlns:c16="http://schemas.microsoft.com/office/drawing/2014/chart" uri="{C3380CC4-5D6E-409C-BE32-E72D297353CC}">
                <c16:uniqueId val="{00000002-AD0A-4E9E-A3BA-ECB456A19081}"/>
              </c:ext>
            </c:extLst>
          </c:dPt>
          <c:dPt>
            <c:idx val="2"/>
            <c:bubble3D val="0"/>
            <c:spPr>
              <a:solidFill>
                <a:srgbClr val="FFFF00"/>
              </a:solidFill>
              <a:ln w="19050">
                <a:solidFill>
                  <a:schemeClr val="lt1"/>
                </a:solidFill>
              </a:ln>
              <a:effectLst/>
            </c:spPr>
            <c:extLst>
              <c:ext xmlns:c16="http://schemas.microsoft.com/office/drawing/2014/chart" uri="{C3380CC4-5D6E-409C-BE32-E72D297353CC}">
                <c16:uniqueId val="{00000005-AD0A-4E9E-A3BA-ECB456A19081}"/>
              </c:ext>
            </c:extLst>
          </c:dPt>
          <c:dPt>
            <c:idx val="3"/>
            <c:bubble3D val="0"/>
            <c:spPr>
              <a:solidFill>
                <a:srgbClr val="FC1604"/>
              </a:solidFill>
              <a:ln w="19050">
                <a:solidFill>
                  <a:schemeClr val="lt1"/>
                </a:solidFill>
              </a:ln>
              <a:effectLst/>
            </c:spPr>
            <c:extLst>
              <c:ext xmlns:c16="http://schemas.microsoft.com/office/drawing/2014/chart" uri="{C3380CC4-5D6E-409C-BE32-E72D297353CC}">
                <c16:uniqueId val="{00000004-AD0A-4E9E-A3BA-ECB456A19081}"/>
              </c:ext>
            </c:extLst>
          </c:dPt>
          <c:dPt>
            <c:idx val="4"/>
            <c:bubble3D val="0"/>
            <c:spPr>
              <a:solidFill>
                <a:schemeClr val="accent4">
                  <a:lumMod val="60000"/>
                  <a:lumOff val="4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K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2-3 times a week</c:v>
                </c:pt>
                <c:pt idx="1">
                  <c:v>Daily</c:v>
                </c:pt>
                <c:pt idx="2">
                  <c:v>Once a week </c:v>
                </c:pt>
                <c:pt idx="3">
                  <c:v>2-3 times a month</c:v>
                </c:pt>
                <c:pt idx="4">
                  <c:v>Once a month</c:v>
                </c:pt>
              </c:strCache>
            </c:strRef>
          </c:cat>
          <c:val>
            <c:numRef>
              <c:f>Sheet1!$B$2:$B$6</c:f>
              <c:numCache>
                <c:formatCode>0.00%</c:formatCode>
                <c:ptCount val="5"/>
                <c:pt idx="0">
                  <c:v>0.35</c:v>
                </c:pt>
                <c:pt idx="1">
                  <c:v>0.27900000000000003</c:v>
                </c:pt>
                <c:pt idx="2">
                  <c:v>0.25</c:v>
                </c:pt>
                <c:pt idx="3">
                  <c:v>0.09</c:v>
                </c:pt>
                <c:pt idx="4">
                  <c:v>3.1E-2</c:v>
                </c:pt>
              </c:numCache>
            </c:numRef>
          </c:val>
          <c:extLst>
            <c:ext xmlns:c16="http://schemas.microsoft.com/office/drawing/2014/chart" uri="{C3380CC4-5D6E-409C-BE32-E72D297353CC}">
              <c16:uniqueId val="{00000000-AD0A-4E9E-A3BA-ECB456A1908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95000"/>
                    <a:lumOff val="5000"/>
                  </a:schemeClr>
                </a:solidFill>
                <a:latin typeface="Arial" panose="020B0604020202020204" pitchFamily="34" charset="0"/>
                <a:ea typeface="+mn-ea"/>
                <a:cs typeface="Arial" panose="020B0604020202020204" pitchFamily="34" charset="0"/>
              </a:defRPr>
            </a:pPr>
            <a:r>
              <a:rPr lang="en-US" baseline="0" dirty="0">
                <a:solidFill>
                  <a:schemeClr val="tx1">
                    <a:lumMod val="95000"/>
                    <a:lumOff val="5000"/>
                  </a:schemeClr>
                </a:solidFill>
                <a:latin typeface="Arial" panose="020B0604020202020204" pitchFamily="34" charset="0"/>
                <a:cs typeface="Arial" panose="020B0604020202020204" pitchFamily="34" charset="0"/>
              </a:rPr>
              <a:t>2. Which NAIVAS branch do you mainly purchase your fruits &amp;amp; vegetables?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95000"/>
                  <a:lumOff val="5000"/>
                </a:schemeClr>
              </a:solidFill>
              <a:latin typeface="Arial" panose="020B0604020202020204" pitchFamily="34" charset="0"/>
              <a:ea typeface="+mn-ea"/>
              <a:cs typeface="Arial" panose="020B0604020202020204" pitchFamily="34" charset="0"/>
            </a:defRPr>
          </a:pPr>
          <a:endParaRPr lang="en-KE"/>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K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5"/>
              <c:pt idx="0">
                <c:v>Ciata Mall</c:v>
              </c:pt>
              <c:pt idx="1">
                <c:v>Kilimani</c:v>
              </c:pt>
              <c:pt idx="2">
                <c:v>Nyali</c:v>
              </c:pt>
              <c:pt idx="3">
                <c:v>Ojijo Road</c:v>
              </c:pt>
              <c:pt idx="4">
                <c:v>Waterfront</c:v>
              </c:pt>
            </c:strLit>
          </c:cat>
          <c:val>
            <c:numLit>
              <c:formatCode>General</c:formatCode>
              <c:ptCount val="5"/>
              <c:pt idx="0">
                <c:v>86</c:v>
              </c:pt>
              <c:pt idx="1">
                <c:v>85</c:v>
              </c:pt>
              <c:pt idx="2">
                <c:v>58</c:v>
              </c:pt>
              <c:pt idx="3">
                <c:v>92</c:v>
              </c:pt>
              <c:pt idx="4">
                <c:v>99</c:v>
              </c:pt>
            </c:numLit>
          </c:val>
          <c:extLst>
            <c:ext xmlns:c16="http://schemas.microsoft.com/office/drawing/2014/chart" uri="{C3380CC4-5D6E-409C-BE32-E72D297353CC}">
              <c16:uniqueId val="{00000000-DDC0-455A-93B7-CA37BB3E3744}"/>
            </c:ext>
          </c:extLst>
        </c:ser>
        <c:dLbls>
          <c:showLegendKey val="0"/>
          <c:showVal val="0"/>
          <c:showCatName val="0"/>
          <c:showSerName val="0"/>
          <c:showPercent val="0"/>
          <c:showBubbleSize val="0"/>
        </c:dLbls>
        <c:gapWidth val="219"/>
        <c:overlap val="-27"/>
        <c:axId val="588400416"/>
        <c:axId val="585612464"/>
      </c:barChart>
      <c:catAx>
        <c:axId val="588400416"/>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95000"/>
                        <a:lumOff val="5000"/>
                      </a:schemeClr>
                    </a:solidFill>
                    <a:latin typeface="Arial" panose="020B0604020202020204" pitchFamily="34" charset="0"/>
                    <a:ea typeface="+mn-ea"/>
                    <a:cs typeface="Arial" panose="020B0604020202020204" pitchFamily="34" charset="0"/>
                  </a:defRPr>
                </a:pPr>
                <a:r>
                  <a:rPr lang="en-US" sz="1200" baseline="0" dirty="0">
                    <a:solidFill>
                      <a:schemeClr val="tx1">
                        <a:lumMod val="95000"/>
                        <a:lumOff val="5000"/>
                      </a:schemeClr>
                    </a:solidFill>
                    <a:latin typeface="Arial" panose="020B0604020202020204" pitchFamily="34" charset="0"/>
                    <a:cs typeface="Arial" panose="020B0604020202020204" pitchFamily="34" charset="0"/>
                  </a:rPr>
                  <a:t>2. Which NAIVAS branch do you mainly purchase your fruits &amp;amp; vegetables?</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95000"/>
                      <a:lumOff val="5000"/>
                    </a:schemeClr>
                  </a:solidFill>
                  <a:latin typeface="Arial" panose="020B0604020202020204" pitchFamily="34" charset="0"/>
                  <a:ea typeface="+mn-ea"/>
                  <a:cs typeface="Arial" panose="020B0604020202020204" pitchFamily="34" charset="0"/>
                </a:defRPr>
              </a:pPr>
              <a:endParaRPr lang="en-K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95000"/>
                    <a:lumOff val="5000"/>
                  </a:schemeClr>
                </a:solidFill>
                <a:latin typeface="Arial" panose="020B0604020202020204" pitchFamily="34" charset="0"/>
                <a:ea typeface="+mn-ea"/>
                <a:cs typeface="Arial" panose="020B0604020202020204" pitchFamily="34" charset="0"/>
              </a:defRPr>
            </a:pPr>
            <a:endParaRPr lang="en-KE"/>
          </a:p>
        </c:txPr>
        <c:crossAx val="585612464"/>
        <c:crosses val="autoZero"/>
        <c:auto val="1"/>
        <c:lblAlgn val="ctr"/>
        <c:lblOffset val="100"/>
        <c:noMultiLvlLbl val="0"/>
      </c:catAx>
      <c:valAx>
        <c:axId val="585612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58840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K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KE"/>
        </a:p>
      </c:txPr>
    </c:title>
    <c:autoTitleDeleted val="0"/>
    <c:plotArea>
      <c:layout/>
      <c:barChart>
        <c:barDir val="col"/>
        <c:grouping val="clustered"/>
        <c:varyColors val="0"/>
        <c:ser>
          <c:idx val="0"/>
          <c:order val="0"/>
          <c:tx>
            <c:strRef>
              <c:f>Sheet1!$B$1</c:f>
              <c:strCache>
                <c:ptCount val="1"/>
                <c:pt idx="0">
                  <c:v>Very Important</c:v>
                </c:pt>
              </c:strCache>
            </c:strRef>
          </c:tx>
          <c:spPr>
            <a:solidFill>
              <a:schemeClr val="accent1"/>
            </a:solidFill>
            <a:ln>
              <a:noFill/>
            </a:ln>
            <a:effectLst/>
          </c:spPr>
          <c:invertIfNegative val="0"/>
          <c:cat>
            <c:strRef>
              <c:f>Sheet1!$A$2:$A$6</c:f>
              <c:strCache>
                <c:ptCount val="5"/>
                <c:pt idx="0">
                  <c:v>Quality</c:v>
                </c:pt>
                <c:pt idx="1">
                  <c:v>freshness</c:v>
                </c:pt>
                <c:pt idx="2">
                  <c:v>Packaging</c:v>
                </c:pt>
                <c:pt idx="3">
                  <c:v>Price</c:v>
                </c:pt>
                <c:pt idx="4">
                  <c:v>Variety of products to choose from</c:v>
                </c:pt>
              </c:strCache>
            </c:strRef>
          </c:cat>
          <c:val>
            <c:numRef>
              <c:f>Sheet1!$B$2:$B$6</c:f>
              <c:numCache>
                <c:formatCode>0%</c:formatCode>
                <c:ptCount val="5"/>
                <c:pt idx="0">
                  <c:v>0.89500000000000002</c:v>
                </c:pt>
                <c:pt idx="1">
                  <c:v>0.90200000000000002</c:v>
                </c:pt>
                <c:pt idx="2">
                  <c:v>0.61699999999999999</c:v>
                </c:pt>
                <c:pt idx="3">
                  <c:v>0.64500000000000002</c:v>
                </c:pt>
                <c:pt idx="4">
                  <c:v>0.80200000000000005</c:v>
                </c:pt>
              </c:numCache>
            </c:numRef>
          </c:val>
          <c:extLst>
            <c:ext xmlns:c16="http://schemas.microsoft.com/office/drawing/2014/chart" uri="{C3380CC4-5D6E-409C-BE32-E72D297353CC}">
              <c16:uniqueId val="{00000000-F95E-43E6-8C84-F2E7C47D1908}"/>
            </c:ext>
          </c:extLst>
        </c:ser>
        <c:ser>
          <c:idx val="1"/>
          <c:order val="1"/>
          <c:tx>
            <c:strRef>
              <c:f>Sheet1!$C$1</c:f>
              <c:strCache>
                <c:ptCount val="1"/>
                <c:pt idx="0">
                  <c:v>Important</c:v>
                </c:pt>
              </c:strCache>
            </c:strRef>
          </c:tx>
          <c:spPr>
            <a:solidFill>
              <a:schemeClr val="accent2"/>
            </a:solidFill>
            <a:ln>
              <a:noFill/>
            </a:ln>
            <a:effectLst/>
          </c:spPr>
          <c:invertIfNegative val="0"/>
          <c:cat>
            <c:strRef>
              <c:f>Sheet1!$A$2:$A$6</c:f>
              <c:strCache>
                <c:ptCount val="5"/>
                <c:pt idx="0">
                  <c:v>Quality</c:v>
                </c:pt>
                <c:pt idx="1">
                  <c:v>freshness</c:v>
                </c:pt>
                <c:pt idx="2">
                  <c:v>Packaging</c:v>
                </c:pt>
                <c:pt idx="3">
                  <c:v>Price</c:v>
                </c:pt>
                <c:pt idx="4">
                  <c:v>Variety of products to choose from</c:v>
                </c:pt>
              </c:strCache>
            </c:strRef>
          </c:cat>
          <c:val>
            <c:numRef>
              <c:f>Sheet1!$C$2:$C$6</c:f>
              <c:numCache>
                <c:formatCode>0%</c:formatCode>
                <c:ptCount val="5"/>
                <c:pt idx="0">
                  <c:v>0.1</c:v>
                </c:pt>
                <c:pt idx="1">
                  <c:v>0.09</c:v>
                </c:pt>
                <c:pt idx="2">
                  <c:v>0.248</c:v>
                </c:pt>
                <c:pt idx="3">
                  <c:v>0.19500000000000001</c:v>
                </c:pt>
                <c:pt idx="4">
                  <c:v>0.157</c:v>
                </c:pt>
              </c:numCache>
            </c:numRef>
          </c:val>
          <c:extLst>
            <c:ext xmlns:c16="http://schemas.microsoft.com/office/drawing/2014/chart" uri="{C3380CC4-5D6E-409C-BE32-E72D297353CC}">
              <c16:uniqueId val="{00000001-F95E-43E6-8C84-F2E7C47D1908}"/>
            </c:ext>
          </c:extLst>
        </c:ser>
        <c:ser>
          <c:idx val="2"/>
          <c:order val="2"/>
          <c:tx>
            <c:strRef>
              <c:f>Sheet1!$D$1</c:f>
              <c:strCache>
                <c:ptCount val="1"/>
                <c:pt idx="0">
                  <c:v>Neutral</c:v>
                </c:pt>
              </c:strCache>
            </c:strRef>
          </c:tx>
          <c:spPr>
            <a:solidFill>
              <a:schemeClr val="accent3"/>
            </a:solidFill>
            <a:ln>
              <a:noFill/>
            </a:ln>
            <a:effectLst/>
          </c:spPr>
          <c:invertIfNegative val="0"/>
          <c:cat>
            <c:strRef>
              <c:f>Sheet1!$A$2:$A$6</c:f>
              <c:strCache>
                <c:ptCount val="5"/>
                <c:pt idx="0">
                  <c:v>Quality</c:v>
                </c:pt>
                <c:pt idx="1">
                  <c:v>freshness</c:v>
                </c:pt>
                <c:pt idx="2">
                  <c:v>Packaging</c:v>
                </c:pt>
                <c:pt idx="3">
                  <c:v>Price</c:v>
                </c:pt>
                <c:pt idx="4">
                  <c:v>Variety of products to choose from</c:v>
                </c:pt>
              </c:strCache>
            </c:strRef>
          </c:cat>
          <c:val>
            <c:numRef>
              <c:f>Sheet1!$D$2:$D$6</c:f>
              <c:numCache>
                <c:formatCode>0%</c:formatCode>
                <c:ptCount val="5"/>
                <c:pt idx="0">
                  <c:v>5.0000000000000001E-3</c:v>
                </c:pt>
                <c:pt idx="1">
                  <c:v>7.0000000000000001E-3</c:v>
                </c:pt>
                <c:pt idx="2">
                  <c:v>0.1</c:v>
                </c:pt>
                <c:pt idx="3">
                  <c:v>0.11</c:v>
                </c:pt>
                <c:pt idx="4">
                  <c:v>3.3000000000000002E-2</c:v>
                </c:pt>
              </c:numCache>
            </c:numRef>
          </c:val>
          <c:extLst>
            <c:ext xmlns:c16="http://schemas.microsoft.com/office/drawing/2014/chart" uri="{C3380CC4-5D6E-409C-BE32-E72D297353CC}">
              <c16:uniqueId val="{00000002-F95E-43E6-8C84-F2E7C47D1908}"/>
            </c:ext>
          </c:extLst>
        </c:ser>
        <c:ser>
          <c:idx val="3"/>
          <c:order val="3"/>
          <c:tx>
            <c:strRef>
              <c:f>Sheet1!$E$1</c:f>
              <c:strCache>
                <c:ptCount val="1"/>
                <c:pt idx="0">
                  <c:v>Not Important at all</c:v>
                </c:pt>
              </c:strCache>
            </c:strRef>
          </c:tx>
          <c:spPr>
            <a:solidFill>
              <a:schemeClr val="accent4"/>
            </a:solidFill>
            <a:ln>
              <a:noFill/>
            </a:ln>
            <a:effectLst/>
          </c:spPr>
          <c:invertIfNegative val="0"/>
          <c:cat>
            <c:strRef>
              <c:f>Sheet1!$A$2:$A$6</c:f>
              <c:strCache>
                <c:ptCount val="5"/>
                <c:pt idx="0">
                  <c:v>Quality</c:v>
                </c:pt>
                <c:pt idx="1">
                  <c:v>freshness</c:v>
                </c:pt>
                <c:pt idx="2">
                  <c:v>Packaging</c:v>
                </c:pt>
                <c:pt idx="3">
                  <c:v>Price</c:v>
                </c:pt>
                <c:pt idx="4">
                  <c:v>Variety of products to choose from</c:v>
                </c:pt>
              </c:strCache>
            </c:strRef>
          </c:cat>
          <c:val>
            <c:numRef>
              <c:f>Sheet1!$E$2:$E$6</c:f>
              <c:numCache>
                <c:formatCode>0%</c:formatCode>
                <c:ptCount val="5"/>
                <c:pt idx="0">
                  <c:v>0</c:v>
                </c:pt>
                <c:pt idx="1">
                  <c:v>0</c:v>
                </c:pt>
                <c:pt idx="2">
                  <c:v>1.7000000000000001E-2</c:v>
                </c:pt>
                <c:pt idx="3">
                  <c:v>2.5999999999999999E-2</c:v>
                </c:pt>
                <c:pt idx="4">
                  <c:v>5.0000000000000001E-3</c:v>
                </c:pt>
              </c:numCache>
            </c:numRef>
          </c:val>
          <c:extLst>
            <c:ext xmlns:c16="http://schemas.microsoft.com/office/drawing/2014/chart" uri="{C3380CC4-5D6E-409C-BE32-E72D297353CC}">
              <c16:uniqueId val="{00000004-F95E-43E6-8C84-F2E7C47D1908}"/>
            </c:ext>
          </c:extLst>
        </c:ser>
        <c:ser>
          <c:idx val="4"/>
          <c:order val="4"/>
          <c:tx>
            <c:strRef>
              <c:f>Sheet1!$F$1</c:f>
              <c:strCache>
                <c:ptCount val="1"/>
                <c:pt idx="0">
                  <c:v>Important2</c:v>
                </c:pt>
              </c:strCache>
            </c:strRef>
          </c:tx>
          <c:spPr>
            <a:solidFill>
              <a:schemeClr val="accent5"/>
            </a:solidFill>
            <a:ln>
              <a:noFill/>
            </a:ln>
            <a:effectLst/>
          </c:spPr>
          <c:invertIfNegative val="0"/>
          <c:cat>
            <c:strRef>
              <c:f>Sheet1!$A$2:$A$6</c:f>
              <c:strCache>
                <c:ptCount val="5"/>
                <c:pt idx="0">
                  <c:v>Quality</c:v>
                </c:pt>
                <c:pt idx="1">
                  <c:v>freshness</c:v>
                </c:pt>
                <c:pt idx="2">
                  <c:v>Packaging</c:v>
                </c:pt>
                <c:pt idx="3">
                  <c:v>Price</c:v>
                </c:pt>
                <c:pt idx="4">
                  <c:v>Variety of products to choose from</c:v>
                </c:pt>
              </c:strCache>
            </c:strRef>
          </c:cat>
          <c:val>
            <c:numRef>
              <c:f>Sheet1!$F$2:$F$6</c:f>
              <c:numCache>
                <c:formatCode>0%</c:formatCode>
                <c:ptCount val="5"/>
                <c:pt idx="0">
                  <c:v>0</c:v>
                </c:pt>
                <c:pt idx="1">
                  <c:v>0</c:v>
                </c:pt>
                <c:pt idx="2">
                  <c:v>1.9E-2</c:v>
                </c:pt>
                <c:pt idx="3">
                  <c:v>2.4E-2</c:v>
                </c:pt>
                <c:pt idx="4">
                  <c:v>2E-3</c:v>
                </c:pt>
              </c:numCache>
            </c:numRef>
          </c:val>
          <c:extLst>
            <c:ext xmlns:c16="http://schemas.microsoft.com/office/drawing/2014/chart" uri="{C3380CC4-5D6E-409C-BE32-E72D297353CC}">
              <c16:uniqueId val="{00000005-F95E-43E6-8C84-F2E7C47D1908}"/>
            </c:ext>
          </c:extLst>
        </c:ser>
        <c:dLbls>
          <c:showLegendKey val="0"/>
          <c:showVal val="0"/>
          <c:showCatName val="0"/>
          <c:showSerName val="0"/>
          <c:showPercent val="0"/>
          <c:showBubbleSize val="0"/>
        </c:dLbls>
        <c:gapWidth val="219"/>
        <c:overlap val="-27"/>
        <c:axId val="822035328"/>
        <c:axId val="822014944"/>
      </c:barChart>
      <c:catAx>
        <c:axId val="822035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822014944"/>
        <c:crosses val="autoZero"/>
        <c:auto val="1"/>
        <c:lblAlgn val="ctr"/>
        <c:lblOffset val="100"/>
        <c:noMultiLvlLbl val="0"/>
      </c:catAx>
      <c:valAx>
        <c:axId val="8220149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822035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KE"/>
        </a:p>
      </c:txPr>
    </c:title>
    <c:autoTitleDeleted val="0"/>
    <c:plotArea>
      <c:layout/>
      <c:barChart>
        <c:barDir val="col"/>
        <c:grouping val="clustered"/>
        <c:varyColors val="0"/>
        <c:ser>
          <c:idx val="0"/>
          <c:order val="0"/>
          <c:tx>
            <c:strRef>
              <c:f>Sheet1!$B$1</c:f>
              <c:strCache>
                <c:ptCount val="1"/>
                <c:pt idx="0">
                  <c:v>Extremely Satisfied</c:v>
                </c:pt>
              </c:strCache>
            </c:strRef>
          </c:tx>
          <c:spPr>
            <a:solidFill>
              <a:schemeClr val="accent1"/>
            </a:solidFill>
            <a:ln>
              <a:noFill/>
            </a:ln>
            <a:effectLst/>
          </c:spPr>
          <c:invertIfNegative val="0"/>
          <c:cat>
            <c:strRef>
              <c:f>Sheet1!$A$2:$A$7</c:f>
              <c:strCache>
                <c:ptCount val="6"/>
                <c:pt idx="0">
                  <c:v>Quality</c:v>
                </c:pt>
                <c:pt idx="1">
                  <c:v>freshness</c:v>
                </c:pt>
                <c:pt idx="2">
                  <c:v>Packaging</c:v>
                </c:pt>
                <c:pt idx="3">
                  <c:v>Price</c:v>
                </c:pt>
                <c:pt idx="4">
                  <c:v>Variety of products to choose from</c:v>
                </c:pt>
                <c:pt idx="5">
                  <c:v>Cleanliness</c:v>
                </c:pt>
              </c:strCache>
            </c:strRef>
          </c:cat>
          <c:val>
            <c:numRef>
              <c:f>Sheet1!$B$2:$B$7</c:f>
              <c:numCache>
                <c:formatCode>0.0%</c:formatCode>
                <c:ptCount val="6"/>
                <c:pt idx="0">
                  <c:v>0.66</c:v>
                </c:pt>
                <c:pt idx="1">
                  <c:v>0.65</c:v>
                </c:pt>
                <c:pt idx="2">
                  <c:v>0.58599999999999997</c:v>
                </c:pt>
                <c:pt idx="3">
                  <c:v>0.52400000000000002</c:v>
                </c:pt>
                <c:pt idx="4">
                  <c:v>0.626</c:v>
                </c:pt>
                <c:pt idx="5">
                  <c:v>0.72599999999999998</c:v>
                </c:pt>
              </c:numCache>
            </c:numRef>
          </c:val>
          <c:extLst>
            <c:ext xmlns:c16="http://schemas.microsoft.com/office/drawing/2014/chart" uri="{C3380CC4-5D6E-409C-BE32-E72D297353CC}">
              <c16:uniqueId val="{00000000-F95E-43E6-8C84-F2E7C47D1908}"/>
            </c:ext>
          </c:extLst>
        </c:ser>
        <c:ser>
          <c:idx val="1"/>
          <c:order val="1"/>
          <c:tx>
            <c:strRef>
              <c:f>Sheet1!$C$1</c:f>
              <c:strCache>
                <c:ptCount val="1"/>
                <c:pt idx="0">
                  <c:v>Satisfied</c:v>
                </c:pt>
              </c:strCache>
            </c:strRef>
          </c:tx>
          <c:spPr>
            <a:solidFill>
              <a:schemeClr val="accent2"/>
            </a:solidFill>
            <a:ln>
              <a:noFill/>
            </a:ln>
            <a:effectLst/>
          </c:spPr>
          <c:invertIfNegative val="0"/>
          <c:cat>
            <c:strRef>
              <c:f>Sheet1!$A$2:$A$7</c:f>
              <c:strCache>
                <c:ptCount val="6"/>
                <c:pt idx="0">
                  <c:v>Quality</c:v>
                </c:pt>
                <c:pt idx="1">
                  <c:v>freshness</c:v>
                </c:pt>
                <c:pt idx="2">
                  <c:v>Packaging</c:v>
                </c:pt>
                <c:pt idx="3">
                  <c:v>Price</c:v>
                </c:pt>
                <c:pt idx="4">
                  <c:v>Variety of products to choose from</c:v>
                </c:pt>
                <c:pt idx="5">
                  <c:v>Cleanliness</c:v>
                </c:pt>
              </c:strCache>
            </c:strRef>
          </c:cat>
          <c:val>
            <c:numRef>
              <c:f>Sheet1!$C$2:$C$7</c:f>
              <c:numCache>
                <c:formatCode>0.0%</c:formatCode>
                <c:ptCount val="6"/>
                <c:pt idx="0">
                  <c:v>0.28999999999999998</c:v>
                </c:pt>
                <c:pt idx="1">
                  <c:v>0.29599999999999999</c:v>
                </c:pt>
                <c:pt idx="2">
                  <c:v>0.31</c:v>
                </c:pt>
                <c:pt idx="3">
                  <c:v>0.26900000000000002</c:v>
                </c:pt>
                <c:pt idx="4">
                  <c:v>0.27600000000000002</c:v>
                </c:pt>
                <c:pt idx="5">
                  <c:v>0.23599999999999999</c:v>
                </c:pt>
              </c:numCache>
            </c:numRef>
          </c:val>
          <c:extLst>
            <c:ext xmlns:c16="http://schemas.microsoft.com/office/drawing/2014/chart" uri="{C3380CC4-5D6E-409C-BE32-E72D297353CC}">
              <c16:uniqueId val="{00000001-F95E-43E6-8C84-F2E7C47D1908}"/>
            </c:ext>
          </c:extLst>
        </c:ser>
        <c:ser>
          <c:idx val="2"/>
          <c:order val="2"/>
          <c:tx>
            <c:strRef>
              <c:f>Sheet1!$D$1</c:f>
              <c:strCache>
                <c:ptCount val="1"/>
                <c:pt idx="0">
                  <c:v>Neutral</c:v>
                </c:pt>
              </c:strCache>
            </c:strRef>
          </c:tx>
          <c:spPr>
            <a:solidFill>
              <a:schemeClr val="accent3"/>
            </a:solidFill>
            <a:ln>
              <a:noFill/>
            </a:ln>
            <a:effectLst/>
          </c:spPr>
          <c:invertIfNegative val="0"/>
          <c:cat>
            <c:strRef>
              <c:f>Sheet1!$A$2:$A$7</c:f>
              <c:strCache>
                <c:ptCount val="6"/>
                <c:pt idx="0">
                  <c:v>Quality</c:v>
                </c:pt>
                <c:pt idx="1">
                  <c:v>freshness</c:v>
                </c:pt>
                <c:pt idx="2">
                  <c:v>Packaging</c:v>
                </c:pt>
                <c:pt idx="3">
                  <c:v>Price</c:v>
                </c:pt>
                <c:pt idx="4">
                  <c:v>Variety of products to choose from</c:v>
                </c:pt>
                <c:pt idx="5">
                  <c:v>Cleanliness</c:v>
                </c:pt>
              </c:strCache>
            </c:strRef>
          </c:cat>
          <c:val>
            <c:numRef>
              <c:f>Sheet1!$D$2:$D$7</c:f>
              <c:numCache>
                <c:formatCode>0.0%</c:formatCode>
                <c:ptCount val="6"/>
                <c:pt idx="0">
                  <c:v>4.4999999999999998E-2</c:v>
                </c:pt>
                <c:pt idx="1">
                  <c:v>6.3E-2</c:v>
                </c:pt>
                <c:pt idx="2">
                  <c:v>8.5999999999999993E-2</c:v>
                </c:pt>
                <c:pt idx="3">
                  <c:v>0.16</c:v>
                </c:pt>
                <c:pt idx="4">
                  <c:v>7.3999999999999996E-2</c:v>
                </c:pt>
                <c:pt idx="5">
                  <c:v>3.1E-2</c:v>
                </c:pt>
              </c:numCache>
            </c:numRef>
          </c:val>
          <c:extLst>
            <c:ext xmlns:c16="http://schemas.microsoft.com/office/drawing/2014/chart" uri="{C3380CC4-5D6E-409C-BE32-E72D297353CC}">
              <c16:uniqueId val="{00000002-F95E-43E6-8C84-F2E7C47D1908}"/>
            </c:ext>
          </c:extLst>
        </c:ser>
        <c:ser>
          <c:idx val="3"/>
          <c:order val="3"/>
          <c:tx>
            <c:strRef>
              <c:f>Sheet1!$E$1</c:f>
              <c:strCache>
                <c:ptCount val="1"/>
                <c:pt idx="0">
                  <c:v>Extremely Unsatisfied</c:v>
                </c:pt>
              </c:strCache>
            </c:strRef>
          </c:tx>
          <c:spPr>
            <a:solidFill>
              <a:schemeClr val="accent4"/>
            </a:solidFill>
            <a:ln>
              <a:noFill/>
            </a:ln>
            <a:effectLst/>
          </c:spPr>
          <c:invertIfNegative val="0"/>
          <c:cat>
            <c:strRef>
              <c:f>Sheet1!$A$2:$A$7</c:f>
              <c:strCache>
                <c:ptCount val="6"/>
                <c:pt idx="0">
                  <c:v>Quality</c:v>
                </c:pt>
                <c:pt idx="1">
                  <c:v>freshness</c:v>
                </c:pt>
                <c:pt idx="2">
                  <c:v>Packaging</c:v>
                </c:pt>
                <c:pt idx="3">
                  <c:v>Price</c:v>
                </c:pt>
                <c:pt idx="4">
                  <c:v>Variety of products to choose from</c:v>
                </c:pt>
                <c:pt idx="5">
                  <c:v>Cleanliness</c:v>
                </c:pt>
              </c:strCache>
            </c:strRef>
          </c:cat>
          <c:val>
            <c:numRef>
              <c:f>Sheet1!$E$2:$E$7</c:f>
              <c:numCache>
                <c:formatCode>0.0%</c:formatCode>
                <c:ptCount val="6"/>
                <c:pt idx="0">
                  <c:v>0</c:v>
                </c:pt>
                <c:pt idx="1">
                  <c:v>2E-3</c:v>
                </c:pt>
                <c:pt idx="2">
                  <c:v>2E-3</c:v>
                </c:pt>
                <c:pt idx="3">
                  <c:v>1.2E-2</c:v>
                </c:pt>
                <c:pt idx="4">
                  <c:v>5.0000000000000001E-3</c:v>
                </c:pt>
                <c:pt idx="5">
                  <c:v>5.0000000000000001E-3</c:v>
                </c:pt>
              </c:numCache>
            </c:numRef>
          </c:val>
          <c:extLst>
            <c:ext xmlns:c16="http://schemas.microsoft.com/office/drawing/2014/chart" uri="{C3380CC4-5D6E-409C-BE32-E72D297353CC}">
              <c16:uniqueId val="{00000004-F95E-43E6-8C84-F2E7C47D1908}"/>
            </c:ext>
          </c:extLst>
        </c:ser>
        <c:ser>
          <c:idx val="4"/>
          <c:order val="4"/>
          <c:tx>
            <c:strRef>
              <c:f>Sheet1!$F$1</c:f>
              <c:strCache>
                <c:ptCount val="1"/>
                <c:pt idx="0">
                  <c:v>Unsatisfied</c:v>
                </c:pt>
              </c:strCache>
            </c:strRef>
          </c:tx>
          <c:spPr>
            <a:solidFill>
              <a:schemeClr val="accent5"/>
            </a:solidFill>
            <a:ln>
              <a:noFill/>
            </a:ln>
            <a:effectLst/>
          </c:spPr>
          <c:invertIfNegative val="0"/>
          <c:cat>
            <c:strRef>
              <c:f>Sheet1!$A$2:$A$7</c:f>
              <c:strCache>
                <c:ptCount val="6"/>
                <c:pt idx="0">
                  <c:v>Quality</c:v>
                </c:pt>
                <c:pt idx="1">
                  <c:v>freshness</c:v>
                </c:pt>
                <c:pt idx="2">
                  <c:v>Packaging</c:v>
                </c:pt>
                <c:pt idx="3">
                  <c:v>Price</c:v>
                </c:pt>
                <c:pt idx="4">
                  <c:v>Variety of products to choose from</c:v>
                </c:pt>
                <c:pt idx="5">
                  <c:v>Cleanliness</c:v>
                </c:pt>
              </c:strCache>
            </c:strRef>
          </c:cat>
          <c:val>
            <c:numRef>
              <c:f>Sheet1!$F$2:$F$7</c:f>
              <c:numCache>
                <c:formatCode>0.0%</c:formatCode>
                <c:ptCount val="6"/>
                <c:pt idx="0">
                  <c:v>5.0000000000000001E-3</c:v>
                </c:pt>
                <c:pt idx="1">
                  <c:v>2E-3</c:v>
                </c:pt>
                <c:pt idx="2">
                  <c:v>1.7000000000000001E-2</c:v>
                </c:pt>
                <c:pt idx="3">
                  <c:v>3.5999999999999997E-2</c:v>
                </c:pt>
                <c:pt idx="4">
                  <c:v>1.9E-2</c:v>
                </c:pt>
                <c:pt idx="5">
                  <c:v>2E-3</c:v>
                </c:pt>
              </c:numCache>
            </c:numRef>
          </c:val>
          <c:extLst>
            <c:ext xmlns:c16="http://schemas.microsoft.com/office/drawing/2014/chart" uri="{C3380CC4-5D6E-409C-BE32-E72D297353CC}">
              <c16:uniqueId val="{00000005-F95E-43E6-8C84-F2E7C47D1908}"/>
            </c:ext>
          </c:extLst>
        </c:ser>
        <c:dLbls>
          <c:showLegendKey val="0"/>
          <c:showVal val="0"/>
          <c:showCatName val="0"/>
          <c:showSerName val="0"/>
          <c:showPercent val="0"/>
          <c:showBubbleSize val="0"/>
        </c:dLbls>
        <c:gapWidth val="219"/>
        <c:overlap val="-27"/>
        <c:axId val="822035328"/>
        <c:axId val="822014944"/>
      </c:barChart>
      <c:catAx>
        <c:axId val="822035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822014944"/>
        <c:crosses val="autoZero"/>
        <c:auto val="1"/>
        <c:lblAlgn val="ctr"/>
        <c:lblOffset val="100"/>
        <c:noMultiLvlLbl val="0"/>
      </c:catAx>
      <c:valAx>
        <c:axId val="82201494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822035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96050869039776"/>
          <c:y val="0.12502657337745476"/>
          <c:w val="0.5395725885826772"/>
          <c:h val="0.49091427836403301"/>
        </c:manualLayout>
      </c:layout>
      <c:barChart>
        <c:barDir val="bar"/>
        <c:grouping val="clustered"/>
        <c:varyColors val="0"/>
        <c:ser>
          <c:idx val="0"/>
          <c:order val="0"/>
          <c:tx>
            <c:strRef>
              <c:f>Sheet1!$F$1</c:f>
              <c:strCache>
                <c:ptCount val="1"/>
                <c:pt idx="0">
                  <c:v>Beyond fruits</c:v>
                </c:pt>
              </c:strCache>
            </c:strRef>
          </c:tx>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Competitor Favourite Outlets</c:v>
                </c:pt>
              </c:strCache>
            </c:strRef>
          </c:cat>
          <c:val>
            <c:numRef>
              <c:f>Sheet1!$F$2</c:f>
              <c:numCache>
                <c:formatCode>0.0%</c:formatCode>
                <c:ptCount val="1"/>
                <c:pt idx="0">
                  <c:v>2.4E-2</c:v>
                </c:pt>
              </c:numCache>
            </c:numRef>
          </c:val>
          <c:extLst>
            <c:ext xmlns:c16="http://schemas.microsoft.com/office/drawing/2014/chart" uri="{C3380CC4-5D6E-409C-BE32-E72D297353CC}">
              <c16:uniqueId val="{00000000-1D59-4BD3-8E60-6BCDFE946A0C}"/>
            </c:ext>
          </c:extLst>
        </c:ser>
        <c:ser>
          <c:idx val="1"/>
          <c:order val="1"/>
          <c:tx>
            <c:strRef>
              <c:f>Sheet1!$B$1</c:f>
              <c:strCache>
                <c:ptCount val="1"/>
                <c:pt idx="0">
                  <c:v>Carrefour</c:v>
                </c:pt>
              </c:strCache>
            </c:strRef>
          </c:tx>
          <c:spPr>
            <a:gradFill rotWithShape="1">
              <a:gsLst>
                <a:gs pos="0">
                  <a:schemeClr val="accent2">
                    <a:tint val="98000"/>
                    <a:satMod val="110000"/>
                    <a:lumMod val="104000"/>
                  </a:schemeClr>
                </a:gs>
                <a:gs pos="69000">
                  <a:schemeClr val="accent2">
                    <a:shade val="84000"/>
                    <a:satMod val="130000"/>
                    <a:lumMod val="92000"/>
                  </a:schemeClr>
                </a:gs>
                <a:gs pos="100000">
                  <a:schemeClr val="accent2">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Competitor Favourite Outlets</c:v>
                </c:pt>
              </c:strCache>
            </c:strRef>
          </c:cat>
          <c:val>
            <c:numRef>
              <c:f>Sheet1!$B$2</c:f>
              <c:numCache>
                <c:formatCode>0.0%</c:formatCode>
                <c:ptCount val="1"/>
                <c:pt idx="0">
                  <c:v>0.3</c:v>
                </c:pt>
              </c:numCache>
            </c:numRef>
          </c:val>
          <c:extLst>
            <c:ext xmlns:c16="http://schemas.microsoft.com/office/drawing/2014/chart" uri="{C3380CC4-5D6E-409C-BE32-E72D297353CC}">
              <c16:uniqueId val="{00000001-1D59-4BD3-8E60-6BCDFE946A0C}"/>
            </c:ext>
          </c:extLst>
        </c:ser>
        <c:ser>
          <c:idx val="2"/>
          <c:order val="2"/>
          <c:tx>
            <c:strRef>
              <c:f>Sheet1!$E$1</c:f>
              <c:strCache>
                <c:ptCount val="1"/>
                <c:pt idx="0">
                  <c:v>Chandarana Food plus</c:v>
                </c:pt>
              </c:strCache>
            </c:strRef>
          </c:tx>
          <c:spPr>
            <a:gradFill rotWithShape="1">
              <a:gsLst>
                <a:gs pos="0">
                  <a:schemeClr val="accent3">
                    <a:tint val="98000"/>
                    <a:satMod val="110000"/>
                    <a:lumMod val="104000"/>
                  </a:schemeClr>
                </a:gs>
                <a:gs pos="69000">
                  <a:schemeClr val="accent3">
                    <a:shade val="84000"/>
                    <a:satMod val="130000"/>
                    <a:lumMod val="92000"/>
                  </a:schemeClr>
                </a:gs>
                <a:gs pos="100000">
                  <a:schemeClr val="accent3">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Competitor Favourite Outlets</c:v>
                </c:pt>
              </c:strCache>
            </c:strRef>
          </c:cat>
          <c:val>
            <c:numRef>
              <c:f>Sheet1!$E$2</c:f>
              <c:numCache>
                <c:formatCode>0.0%</c:formatCode>
                <c:ptCount val="1"/>
                <c:pt idx="0">
                  <c:v>0.10199999999999999</c:v>
                </c:pt>
              </c:numCache>
            </c:numRef>
          </c:val>
          <c:extLst>
            <c:ext xmlns:c16="http://schemas.microsoft.com/office/drawing/2014/chart" uri="{C3380CC4-5D6E-409C-BE32-E72D297353CC}">
              <c16:uniqueId val="{00000002-1D59-4BD3-8E60-6BCDFE946A0C}"/>
            </c:ext>
          </c:extLst>
        </c:ser>
        <c:ser>
          <c:idx val="3"/>
          <c:order val="3"/>
          <c:tx>
            <c:strRef>
              <c:f>Sheet1!$C$1</c:f>
              <c:strCache>
                <c:ptCount val="1"/>
                <c:pt idx="0">
                  <c:v>Greengrocer/mama </c:v>
                </c:pt>
              </c:strCache>
            </c:strRef>
          </c:tx>
          <c:spPr>
            <a:gradFill rotWithShape="1">
              <a:gsLst>
                <a:gs pos="0">
                  <a:schemeClr val="accent4">
                    <a:tint val="98000"/>
                    <a:satMod val="110000"/>
                    <a:lumMod val="104000"/>
                  </a:schemeClr>
                </a:gs>
                <a:gs pos="69000">
                  <a:schemeClr val="accent4">
                    <a:shade val="84000"/>
                    <a:satMod val="130000"/>
                    <a:lumMod val="92000"/>
                  </a:schemeClr>
                </a:gs>
                <a:gs pos="100000">
                  <a:schemeClr val="accent4">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Competitor Favourite Outlets</c:v>
                </c:pt>
              </c:strCache>
            </c:strRef>
          </c:cat>
          <c:val>
            <c:numRef>
              <c:f>Sheet1!$C$2</c:f>
              <c:numCache>
                <c:formatCode>0.0%</c:formatCode>
                <c:ptCount val="1"/>
                <c:pt idx="0">
                  <c:v>0.22600000000000001</c:v>
                </c:pt>
              </c:numCache>
            </c:numRef>
          </c:val>
          <c:extLst>
            <c:ext xmlns:c16="http://schemas.microsoft.com/office/drawing/2014/chart" uri="{C3380CC4-5D6E-409C-BE32-E72D297353CC}">
              <c16:uniqueId val="{00000004-1D59-4BD3-8E60-6BCDFE946A0C}"/>
            </c:ext>
          </c:extLst>
        </c:ser>
        <c:ser>
          <c:idx val="4"/>
          <c:order val="4"/>
          <c:tx>
            <c:strRef>
              <c:f>Sheet1!$D$1</c:f>
              <c:strCache>
                <c:ptCount val="1"/>
                <c:pt idx="0">
                  <c:v>Open air market/soko</c:v>
                </c:pt>
              </c:strCache>
            </c:strRef>
          </c:tx>
          <c:spPr>
            <a:gradFill rotWithShape="1">
              <a:gsLst>
                <a:gs pos="0">
                  <a:schemeClr val="accent5">
                    <a:tint val="98000"/>
                    <a:satMod val="110000"/>
                    <a:lumMod val="104000"/>
                  </a:schemeClr>
                </a:gs>
                <a:gs pos="69000">
                  <a:schemeClr val="accent5">
                    <a:shade val="84000"/>
                    <a:satMod val="130000"/>
                    <a:lumMod val="92000"/>
                  </a:schemeClr>
                </a:gs>
                <a:gs pos="100000">
                  <a:schemeClr val="accent5">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Competitor Favourite Outlets</c:v>
                </c:pt>
              </c:strCache>
            </c:strRef>
          </c:cat>
          <c:val>
            <c:numRef>
              <c:f>Sheet1!$D$2</c:f>
              <c:numCache>
                <c:formatCode>0.0%</c:formatCode>
                <c:ptCount val="1"/>
                <c:pt idx="0">
                  <c:v>0.105</c:v>
                </c:pt>
              </c:numCache>
            </c:numRef>
          </c:val>
          <c:extLst>
            <c:ext xmlns:c16="http://schemas.microsoft.com/office/drawing/2014/chart" uri="{C3380CC4-5D6E-409C-BE32-E72D297353CC}">
              <c16:uniqueId val="{00000005-1D59-4BD3-8E60-6BCDFE946A0C}"/>
            </c:ext>
          </c:extLst>
        </c:ser>
        <c:ser>
          <c:idx val="5"/>
          <c:order val="5"/>
          <c:tx>
            <c:strRef>
              <c:f>Sheet1!$G$1</c:f>
              <c:strCache>
                <c:ptCount val="1"/>
                <c:pt idx="0">
                  <c:v>Other online grocery stores (please specify)</c:v>
                </c:pt>
              </c:strCache>
            </c:strRef>
          </c:tx>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Competitor Favourite Outlets</c:v>
                </c:pt>
              </c:strCache>
            </c:strRef>
          </c:cat>
          <c:val>
            <c:numRef>
              <c:f>Sheet1!$G$2</c:f>
              <c:numCache>
                <c:formatCode>0.0%</c:formatCode>
                <c:ptCount val="1"/>
                <c:pt idx="0">
                  <c:v>1.9E-2</c:v>
                </c:pt>
              </c:numCache>
            </c:numRef>
          </c:val>
          <c:extLst>
            <c:ext xmlns:c16="http://schemas.microsoft.com/office/drawing/2014/chart" uri="{C3380CC4-5D6E-409C-BE32-E72D297353CC}">
              <c16:uniqueId val="{00000006-1D59-4BD3-8E60-6BCDFE946A0C}"/>
            </c:ext>
          </c:extLst>
        </c:ser>
        <c:dLbls>
          <c:showLegendKey val="0"/>
          <c:showVal val="0"/>
          <c:showCatName val="0"/>
          <c:showSerName val="0"/>
          <c:showPercent val="0"/>
          <c:showBubbleSize val="0"/>
        </c:dLbls>
        <c:gapWidth val="115"/>
        <c:overlap val="-20"/>
        <c:axId val="820925152"/>
        <c:axId val="820923072"/>
      </c:barChart>
      <c:catAx>
        <c:axId val="820925152"/>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820923072"/>
        <c:crosses val="autoZero"/>
        <c:auto val="1"/>
        <c:lblAlgn val="ctr"/>
        <c:lblOffset val="100"/>
        <c:noMultiLvlLbl val="0"/>
      </c:catAx>
      <c:valAx>
        <c:axId val="820923072"/>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820925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26114555517568"/>
          <c:y val="0.21270006734062893"/>
          <c:w val="0.5395725885826772"/>
          <c:h val="0.38503036582848782"/>
        </c:manualLayout>
      </c:layout>
      <c:barChart>
        <c:barDir val="bar"/>
        <c:grouping val="clustered"/>
        <c:varyColors val="0"/>
        <c:ser>
          <c:idx val="0"/>
          <c:order val="0"/>
          <c:tx>
            <c:strRef>
              <c:f>Sheet1!$F$1</c:f>
              <c:strCache>
                <c:ptCount val="1"/>
                <c:pt idx="0">
                  <c:v>Beyond fruits</c:v>
                </c:pt>
              </c:strCache>
            </c:strRef>
          </c:tx>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Competitor Outlets</c:v>
                </c:pt>
              </c:strCache>
            </c:strRef>
          </c:cat>
          <c:val>
            <c:numRef>
              <c:f>Sheet1!$F$2</c:f>
              <c:numCache>
                <c:formatCode>0.0%</c:formatCode>
                <c:ptCount val="1"/>
                <c:pt idx="0">
                  <c:v>2.4E-2</c:v>
                </c:pt>
              </c:numCache>
            </c:numRef>
          </c:val>
          <c:extLst>
            <c:ext xmlns:c16="http://schemas.microsoft.com/office/drawing/2014/chart" uri="{C3380CC4-5D6E-409C-BE32-E72D297353CC}">
              <c16:uniqueId val="{00000000-1D59-4BD3-8E60-6BCDFE946A0C}"/>
            </c:ext>
          </c:extLst>
        </c:ser>
        <c:ser>
          <c:idx val="1"/>
          <c:order val="1"/>
          <c:tx>
            <c:strRef>
              <c:f>Sheet1!$B$1</c:f>
              <c:strCache>
                <c:ptCount val="1"/>
                <c:pt idx="0">
                  <c:v>Carrefour</c:v>
                </c:pt>
              </c:strCache>
            </c:strRef>
          </c:tx>
          <c:spPr>
            <a:gradFill rotWithShape="1">
              <a:gsLst>
                <a:gs pos="0">
                  <a:schemeClr val="accent2">
                    <a:tint val="98000"/>
                    <a:satMod val="110000"/>
                    <a:lumMod val="104000"/>
                  </a:schemeClr>
                </a:gs>
                <a:gs pos="69000">
                  <a:schemeClr val="accent2">
                    <a:shade val="84000"/>
                    <a:satMod val="130000"/>
                    <a:lumMod val="92000"/>
                  </a:schemeClr>
                </a:gs>
                <a:gs pos="100000">
                  <a:schemeClr val="accent2">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Competitor Outlets</c:v>
                </c:pt>
              </c:strCache>
            </c:strRef>
          </c:cat>
          <c:val>
            <c:numRef>
              <c:f>Sheet1!$B$2</c:f>
              <c:numCache>
                <c:formatCode>0.0%</c:formatCode>
                <c:ptCount val="1"/>
                <c:pt idx="0">
                  <c:v>0.3</c:v>
                </c:pt>
              </c:numCache>
            </c:numRef>
          </c:val>
          <c:extLst>
            <c:ext xmlns:c16="http://schemas.microsoft.com/office/drawing/2014/chart" uri="{C3380CC4-5D6E-409C-BE32-E72D297353CC}">
              <c16:uniqueId val="{00000001-1D59-4BD3-8E60-6BCDFE946A0C}"/>
            </c:ext>
          </c:extLst>
        </c:ser>
        <c:ser>
          <c:idx val="2"/>
          <c:order val="2"/>
          <c:tx>
            <c:strRef>
              <c:f>Sheet1!$E$1</c:f>
              <c:strCache>
                <c:ptCount val="1"/>
                <c:pt idx="0">
                  <c:v>Chandarana Food plus</c:v>
                </c:pt>
              </c:strCache>
            </c:strRef>
          </c:tx>
          <c:spPr>
            <a:gradFill rotWithShape="1">
              <a:gsLst>
                <a:gs pos="0">
                  <a:schemeClr val="accent3">
                    <a:tint val="98000"/>
                    <a:satMod val="110000"/>
                    <a:lumMod val="104000"/>
                  </a:schemeClr>
                </a:gs>
                <a:gs pos="69000">
                  <a:schemeClr val="accent3">
                    <a:shade val="84000"/>
                    <a:satMod val="130000"/>
                    <a:lumMod val="92000"/>
                  </a:schemeClr>
                </a:gs>
                <a:gs pos="100000">
                  <a:schemeClr val="accent3">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Competitor Outlets</c:v>
                </c:pt>
              </c:strCache>
            </c:strRef>
          </c:cat>
          <c:val>
            <c:numRef>
              <c:f>Sheet1!$E$2</c:f>
              <c:numCache>
                <c:formatCode>0.0%</c:formatCode>
                <c:ptCount val="1"/>
                <c:pt idx="0">
                  <c:v>0.10199999999999999</c:v>
                </c:pt>
              </c:numCache>
            </c:numRef>
          </c:val>
          <c:extLst>
            <c:ext xmlns:c16="http://schemas.microsoft.com/office/drawing/2014/chart" uri="{C3380CC4-5D6E-409C-BE32-E72D297353CC}">
              <c16:uniqueId val="{00000002-1D59-4BD3-8E60-6BCDFE946A0C}"/>
            </c:ext>
          </c:extLst>
        </c:ser>
        <c:ser>
          <c:idx val="3"/>
          <c:order val="3"/>
          <c:tx>
            <c:strRef>
              <c:f>Sheet1!$C$1</c:f>
              <c:strCache>
                <c:ptCount val="1"/>
                <c:pt idx="0">
                  <c:v>Greengrocer/mama </c:v>
                </c:pt>
              </c:strCache>
            </c:strRef>
          </c:tx>
          <c:spPr>
            <a:gradFill rotWithShape="1">
              <a:gsLst>
                <a:gs pos="0">
                  <a:schemeClr val="accent4">
                    <a:tint val="98000"/>
                    <a:satMod val="110000"/>
                    <a:lumMod val="104000"/>
                  </a:schemeClr>
                </a:gs>
                <a:gs pos="69000">
                  <a:schemeClr val="accent4">
                    <a:shade val="84000"/>
                    <a:satMod val="130000"/>
                    <a:lumMod val="92000"/>
                  </a:schemeClr>
                </a:gs>
                <a:gs pos="100000">
                  <a:schemeClr val="accent4">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Competitor Outlets</c:v>
                </c:pt>
              </c:strCache>
            </c:strRef>
          </c:cat>
          <c:val>
            <c:numRef>
              <c:f>Sheet1!$C$2</c:f>
              <c:numCache>
                <c:formatCode>0.0%</c:formatCode>
                <c:ptCount val="1"/>
                <c:pt idx="0">
                  <c:v>0.22600000000000001</c:v>
                </c:pt>
              </c:numCache>
            </c:numRef>
          </c:val>
          <c:extLst>
            <c:ext xmlns:c16="http://schemas.microsoft.com/office/drawing/2014/chart" uri="{C3380CC4-5D6E-409C-BE32-E72D297353CC}">
              <c16:uniqueId val="{00000004-1D59-4BD3-8E60-6BCDFE946A0C}"/>
            </c:ext>
          </c:extLst>
        </c:ser>
        <c:ser>
          <c:idx val="4"/>
          <c:order val="4"/>
          <c:tx>
            <c:strRef>
              <c:f>Sheet1!$D$1</c:f>
              <c:strCache>
                <c:ptCount val="1"/>
                <c:pt idx="0">
                  <c:v>Open air market/soko</c:v>
                </c:pt>
              </c:strCache>
            </c:strRef>
          </c:tx>
          <c:spPr>
            <a:gradFill rotWithShape="1">
              <a:gsLst>
                <a:gs pos="0">
                  <a:schemeClr val="accent5">
                    <a:tint val="98000"/>
                    <a:satMod val="110000"/>
                    <a:lumMod val="104000"/>
                  </a:schemeClr>
                </a:gs>
                <a:gs pos="69000">
                  <a:schemeClr val="accent5">
                    <a:shade val="84000"/>
                    <a:satMod val="130000"/>
                    <a:lumMod val="92000"/>
                  </a:schemeClr>
                </a:gs>
                <a:gs pos="100000">
                  <a:schemeClr val="accent5">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Competitor Outlets</c:v>
                </c:pt>
              </c:strCache>
            </c:strRef>
          </c:cat>
          <c:val>
            <c:numRef>
              <c:f>Sheet1!$D$2</c:f>
              <c:numCache>
                <c:formatCode>0.0%</c:formatCode>
                <c:ptCount val="1"/>
                <c:pt idx="0">
                  <c:v>0.105</c:v>
                </c:pt>
              </c:numCache>
            </c:numRef>
          </c:val>
          <c:extLst>
            <c:ext xmlns:c16="http://schemas.microsoft.com/office/drawing/2014/chart" uri="{C3380CC4-5D6E-409C-BE32-E72D297353CC}">
              <c16:uniqueId val="{00000005-1D59-4BD3-8E60-6BCDFE946A0C}"/>
            </c:ext>
          </c:extLst>
        </c:ser>
        <c:ser>
          <c:idx val="5"/>
          <c:order val="5"/>
          <c:tx>
            <c:strRef>
              <c:f>Sheet1!$G$1</c:f>
              <c:strCache>
                <c:ptCount val="1"/>
                <c:pt idx="0">
                  <c:v>Other online grocery stores (please specify)</c:v>
                </c:pt>
              </c:strCache>
            </c:strRef>
          </c:tx>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invertIfNegative val="0"/>
          <c:cat>
            <c:strRef>
              <c:f>Sheet1!$A$2</c:f>
              <c:strCache>
                <c:ptCount val="1"/>
                <c:pt idx="0">
                  <c:v>Competitor Outlets</c:v>
                </c:pt>
              </c:strCache>
            </c:strRef>
          </c:cat>
          <c:val>
            <c:numRef>
              <c:f>Sheet1!$G$2</c:f>
              <c:numCache>
                <c:formatCode>0.0%</c:formatCode>
                <c:ptCount val="1"/>
                <c:pt idx="0">
                  <c:v>1.9E-2</c:v>
                </c:pt>
              </c:numCache>
            </c:numRef>
          </c:val>
          <c:extLst>
            <c:ext xmlns:c16="http://schemas.microsoft.com/office/drawing/2014/chart" uri="{C3380CC4-5D6E-409C-BE32-E72D297353CC}">
              <c16:uniqueId val="{00000006-1D59-4BD3-8E60-6BCDFE946A0C}"/>
            </c:ext>
          </c:extLst>
        </c:ser>
        <c:dLbls>
          <c:showLegendKey val="0"/>
          <c:showVal val="0"/>
          <c:showCatName val="0"/>
          <c:showSerName val="0"/>
          <c:showPercent val="0"/>
          <c:showBubbleSize val="0"/>
        </c:dLbls>
        <c:gapWidth val="115"/>
        <c:overlap val="-20"/>
        <c:axId val="820925152"/>
        <c:axId val="820923072"/>
      </c:barChart>
      <c:catAx>
        <c:axId val="820925152"/>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820923072"/>
        <c:crosses val="autoZero"/>
        <c:auto val="1"/>
        <c:lblAlgn val="ctr"/>
        <c:lblOffset val="100"/>
        <c:noMultiLvlLbl val="0"/>
      </c:catAx>
      <c:valAx>
        <c:axId val="820923072"/>
        <c:scaling>
          <c:orientation val="minMax"/>
        </c:scaling>
        <c:delete val="0"/>
        <c:axPos val="b"/>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820925152"/>
        <c:crosses val="autoZero"/>
        <c:crossBetween val="between"/>
      </c:valAx>
      <c:spPr>
        <a:noFill/>
        <a:ln>
          <a:noFill/>
        </a:ln>
        <a:effectLst/>
      </c:spPr>
    </c:plotArea>
    <c:legend>
      <c:legendPos val="b"/>
      <c:layout>
        <c:manualLayout>
          <c:xMode val="edge"/>
          <c:yMode val="edge"/>
          <c:x val="0.22589540476343775"/>
          <c:y val="0.70556070988918285"/>
          <c:w val="0.60245428589908245"/>
          <c:h val="0.2944392902339409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B253DBE-45E3-42AB-A658-E174FB66C04A}" type="datetimeFigureOut">
              <a:rPr lang="en-KE" smtClean="0"/>
              <a:t>24/10/2023</a:t>
            </a:fld>
            <a:endParaRPr lang="en-KE"/>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KE"/>
          </a:p>
        </p:txBody>
      </p:sp>
      <p:sp>
        <p:nvSpPr>
          <p:cNvPr id="6" name="Slide Number Placeholder 5"/>
          <p:cNvSpPr>
            <a:spLocks noGrp="1"/>
          </p:cNvSpPr>
          <p:nvPr>
            <p:ph type="sldNum" sz="quarter" idx="12"/>
          </p:nvPr>
        </p:nvSpPr>
        <p:spPr>
          <a:xfrm>
            <a:off x="10469880" y="320040"/>
            <a:ext cx="914400" cy="320040"/>
          </a:xfrm>
        </p:spPr>
        <p:txBody>
          <a:bodyPr/>
          <a:lstStyle/>
          <a:p>
            <a:fld id="{5AD6EC1C-37E3-465E-B13B-C597ED221A5E}" type="slidenum">
              <a:rPr lang="en-KE" smtClean="0"/>
              <a:t>‹#›</a:t>
            </a:fld>
            <a:endParaRPr lang="en-KE"/>
          </a:p>
        </p:txBody>
      </p:sp>
    </p:spTree>
    <p:extLst>
      <p:ext uri="{BB962C8B-B14F-4D97-AF65-F5344CB8AC3E}">
        <p14:creationId xmlns:p14="http://schemas.microsoft.com/office/powerpoint/2010/main" val="48042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253DBE-45E3-42AB-A658-E174FB66C04A}" type="datetimeFigureOut">
              <a:rPr lang="en-KE" smtClean="0"/>
              <a:t>24/10/2023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AD6EC1C-37E3-465E-B13B-C597ED221A5E}" type="slidenum">
              <a:rPr lang="en-KE" smtClean="0"/>
              <a:t>‹#›</a:t>
            </a:fld>
            <a:endParaRPr lang="en-KE"/>
          </a:p>
        </p:txBody>
      </p:sp>
    </p:spTree>
    <p:extLst>
      <p:ext uri="{BB962C8B-B14F-4D97-AF65-F5344CB8AC3E}">
        <p14:creationId xmlns:p14="http://schemas.microsoft.com/office/powerpoint/2010/main" val="247429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FB253DBE-45E3-42AB-A658-E174FB66C04A}" type="datetimeFigureOut">
              <a:rPr lang="en-KE" smtClean="0"/>
              <a:t>24/10/2023</a:t>
            </a:fld>
            <a:endParaRPr lang="en-KE"/>
          </a:p>
        </p:txBody>
      </p:sp>
      <p:sp>
        <p:nvSpPr>
          <p:cNvPr id="5" name="Footer Placeholder 4"/>
          <p:cNvSpPr>
            <a:spLocks noGrp="1"/>
          </p:cNvSpPr>
          <p:nvPr>
            <p:ph type="ftr" sz="quarter" idx="11"/>
          </p:nvPr>
        </p:nvSpPr>
        <p:spPr>
          <a:xfrm>
            <a:off x="804672" y="6227064"/>
            <a:ext cx="10588752" cy="320040"/>
          </a:xfrm>
        </p:spPr>
        <p:txBody>
          <a:bodyPr/>
          <a:lstStyle/>
          <a:p>
            <a:endParaRPr lang="en-KE"/>
          </a:p>
        </p:txBody>
      </p:sp>
      <p:sp>
        <p:nvSpPr>
          <p:cNvPr id="6" name="Slide Number Placeholder 5"/>
          <p:cNvSpPr>
            <a:spLocks noGrp="1"/>
          </p:cNvSpPr>
          <p:nvPr>
            <p:ph type="sldNum" sz="quarter" idx="12"/>
          </p:nvPr>
        </p:nvSpPr>
        <p:spPr>
          <a:xfrm>
            <a:off x="10469880" y="320040"/>
            <a:ext cx="914400" cy="320040"/>
          </a:xfrm>
        </p:spPr>
        <p:txBody>
          <a:bodyPr/>
          <a:lstStyle/>
          <a:p>
            <a:fld id="{5AD6EC1C-37E3-465E-B13B-C597ED221A5E}" type="slidenum">
              <a:rPr lang="en-KE" smtClean="0"/>
              <a:t>‹#›</a:t>
            </a:fld>
            <a:endParaRPr lang="en-KE"/>
          </a:p>
        </p:txBody>
      </p:sp>
    </p:spTree>
    <p:extLst>
      <p:ext uri="{BB962C8B-B14F-4D97-AF65-F5344CB8AC3E}">
        <p14:creationId xmlns:p14="http://schemas.microsoft.com/office/powerpoint/2010/main" val="3274055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and 2 x content + headings">
  <p:cSld name="2_Title and 2 x content + headings">
    <p:spTree>
      <p:nvGrpSpPr>
        <p:cNvPr id="1" name="Shape 136"/>
        <p:cNvGrpSpPr/>
        <p:nvPr/>
      </p:nvGrpSpPr>
      <p:grpSpPr>
        <a:xfrm>
          <a:off x="0" y="0"/>
          <a:ext cx="0" cy="0"/>
          <a:chOff x="0" y="0"/>
          <a:chExt cx="0" cy="0"/>
        </a:xfrm>
      </p:grpSpPr>
      <p:sp>
        <p:nvSpPr>
          <p:cNvPr id="137" name="Google Shape;137;p77"/>
          <p:cNvSpPr txBox="1">
            <a:spLocks noGrp="1"/>
          </p:cNvSpPr>
          <p:nvPr>
            <p:ph type="title"/>
          </p:nvPr>
        </p:nvSpPr>
        <p:spPr>
          <a:xfrm>
            <a:off x="359999" y="430718"/>
            <a:ext cx="11466875" cy="403200"/>
          </a:xfrm>
          <a:prstGeom prst="rect">
            <a:avLst/>
          </a:prstGeom>
          <a:noFill/>
          <a:ln>
            <a:noFill/>
          </a:ln>
        </p:spPr>
        <p:txBody>
          <a:bodyPr spcFirstLastPara="1" wrap="square" lIns="0" tIns="0" rIns="0" bIns="0" anchor="t" anchorCtr="0">
            <a:noAutofit/>
          </a:bodyPr>
          <a:lstStyle>
            <a:lvl1pPr lvl="0" algn="l">
              <a:lnSpc>
                <a:spcPct val="100000"/>
              </a:lnSpc>
              <a:spcBef>
                <a:spcPts val="600"/>
              </a:spcBef>
              <a:spcAft>
                <a:spcPts val="0"/>
              </a:spcAft>
              <a:buClr>
                <a:schemeClr val="dk1"/>
              </a:buClr>
              <a:buSzPts val="20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77"/>
          <p:cNvSpPr txBox="1">
            <a:spLocks noGrp="1"/>
          </p:cNvSpPr>
          <p:nvPr>
            <p:ph type="sldNum" idx="12"/>
          </p:nvPr>
        </p:nvSpPr>
        <p:spPr>
          <a:xfrm>
            <a:off x="11169582" y="6500479"/>
            <a:ext cx="969962" cy="196850"/>
          </a:xfrm>
          <a:prstGeom prst="rect">
            <a:avLst/>
          </a:prstGeom>
          <a:noFill/>
          <a:ln>
            <a:noFill/>
          </a:ln>
        </p:spPr>
        <p:txBody>
          <a:bodyPr spcFirstLastPara="1" wrap="square" lIns="0" tIns="0" rIns="0" bIns="0" anchor="ctr" anchorCtr="0">
            <a:noAutofit/>
          </a:bodyPr>
          <a:lstStyle>
            <a:lvl1pPr marL="0" lvl="0" indent="0" algn="r">
              <a:spcBef>
                <a:spcPts val="0"/>
              </a:spcBef>
              <a:buNone/>
              <a:defRPr sz="1000">
                <a:solidFill>
                  <a:schemeClr val="dk1"/>
                </a:solidFill>
                <a:latin typeface="Arial"/>
                <a:ea typeface="Arial"/>
                <a:cs typeface="Arial"/>
                <a:sym typeface="Arial"/>
              </a:defRPr>
            </a:lvl1pPr>
            <a:lvl2pPr marL="0" lvl="1" indent="0" algn="r">
              <a:spcBef>
                <a:spcPts val="0"/>
              </a:spcBef>
              <a:buNone/>
              <a:defRPr sz="1000">
                <a:solidFill>
                  <a:schemeClr val="dk1"/>
                </a:solidFill>
                <a:latin typeface="Arial"/>
                <a:ea typeface="Arial"/>
                <a:cs typeface="Arial"/>
                <a:sym typeface="Arial"/>
              </a:defRPr>
            </a:lvl2pPr>
            <a:lvl3pPr marL="0" lvl="2" indent="0" algn="r">
              <a:spcBef>
                <a:spcPts val="0"/>
              </a:spcBef>
              <a:buNone/>
              <a:defRPr sz="1000">
                <a:solidFill>
                  <a:schemeClr val="dk1"/>
                </a:solidFill>
                <a:latin typeface="Arial"/>
                <a:ea typeface="Arial"/>
                <a:cs typeface="Arial"/>
                <a:sym typeface="Arial"/>
              </a:defRPr>
            </a:lvl3pPr>
            <a:lvl4pPr marL="0" lvl="3" indent="0" algn="r">
              <a:spcBef>
                <a:spcPts val="0"/>
              </a:spcBef>
              <a:buNone/>
              <a:defRPr sz="1000">
                <a:solidFill>
                  <a:schemeClr val="dk1"/>
                </a:solidFill>
                <a:latin typeface="Arial"/>
                <a:ea typeface="Arial"/>
                <a:cs typeface="Arial"/>
                <a:sym typeface="Arial"/>
              </a:defRPr>
            </a:lvl4pPr>
            <a:lvl5pPr marL="0" lvl="4" indent="0" algn="r">
              <a:spcBef>
                <a:spcPts val="0"/>
              </a:spcBef>
              <a:buNone/>
              <a:defRPr sz="1000">
                <a:solidFill>
                  <a:schemeClr val="dk1"/>
                </a:solidFill>
                <a:latin typeface="Arial"/>
                <a:ea typeface="Arial"/>
                <a:cs typeface="Arial"/>
                <a:sym typeface="Arial"/>
              </a:defRPr>
            </a:lvl5pPr>
            <a:lvl6pPr marL="0" lvl="5" indent="0" algn="r">
              <a:spcBef>
                <a:spcPts val="0"/>
              </a:spcBef>
              <a:buNone/>
              <a:defRPr sz="1000">
                <a:solidFill>
                  <a:schemeClr val="dk1"/>
                </a:solidFill>
                <a:latin typeface="Arial"/>
                <a:ea typeface="Arial"/>
                <a:cs typeface="Arial"/>
                <a:sym typeface="Arial"/>
              </a:defRPr>
            </a:lvl6pPr>
            <a:lvl7pPr marL="0" lvl="6" indent="0" algn="r">
              <a:spcBef>
                <a:spcPts val="0"/>
              </a:spcBef>
              <a:buNone/>
              <a:defRPr sz="1000">
                <a:solidFill>
                  <a:schemeClr val="dk1"/>
                </a:solidFill>
                <a:latin typeface="Arial"/>
                <a:ea typeface="Arial"/>
                <a:cs typeface="Arial"/>
                <a:sym typeface="Arial"/>
              </a:defRPr>
            </a:lvl7pPr>
            <a:lvl8pPr marL="0" lvl="7" indent="0" algn="r">
              <a:spcBef>
                <a:spcPts val="0"/>
              </a:spcBef>
              <a:buNone/>
              <a:defRPr sz="1000">
                <a:solidFill>
                  <a:schemeClr val="dk1"/>
                </a:solidFill>
                <a:latin typeface="Arial"/>
                <a:ea typeface="Arial"/>
                <a:cs typeface="Arial"/>
                <a:sym typeface="Arial"/>
              </a:defRPr>
            </a:lvl8pPr>
            <a:lvl9pPr marL="0" lvl="8" indent="0" algn="r">
              <a:spcBef>
                <a:spcPts val="0"/>
              </a:spcBef>
              <a:buNone/>
              <a:defRPr sz="10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9" name="Google Shape;139;p77"/>
          <p:cNvSpPr txBox="1">
            <a:spLocks noGrp="1"/>
          </p:cNvSpPr>
          <p:nvPr>
            <p:ph type="ftr" idx="11"/>
          </p:nvPr>
        </p:nvSpPr>
        <p:spPr>
          <a:xfrm>
            <a:off x="359999" y="6499329"/>
            <a:ext cx="8316000" cy="19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77"/>
          <p:cNvSpPr txBox="1">
            <a:spLocks noGrp="1"/>
          </p:cNvSpPr>
          <p:nvPr>
            <p:ph type="body" idx="1"/>
          </p:nvPr>
        </p:nvSpPr>
        <p:spPr>
          <a:xfrm>
            <a:off x="360363" y="1367100"/>
            <a:ext cx="5626800" cy="6048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600"/>
              <a:buNone/>
              <a:defRPr b="1">
                <a:latin typeface="Arial"/>
                <a:ea typeface="Arial"/>
                <a:cs typeface="Arial"/>
                <a:sym typeface="Arial"/>
              </a:defRPr>
            </a:lvl1pPr>
            <a:lvl2pPr marL="914400" lvl="1" indent="-342900" algn="l">
              <a:lnSpc>
                <a:spcPct val="100000"/>
              </a:lnSpc>
              <a:spcBef>
                <a:spcPts val="600"/>
              </a:spcBef>
              <a:spcAft>
                <a:spcPts val="0"/>
              </a:spcAft>
              <a:buClr>
                <a:schemeClr val="dk1"/>
              </a:buClr>
              <a:buSzPts val="1800"/>
              <a:buChar char="ꟷ"/>
              <a:defRPr/>
            </a:lvl2pPr>
            <a:lvl3pPr marL="1371600" lvl="2" indent="-342900" algn="l">
              <a:lnSpc>
                <a:spcPct val="100000"/>
              </a:lnSpc>
              <a:spcBef>
                <a:spcPts val="600"/>
              </a:spcBef>
              <a:spcAft>
                <a:spcPts val="0"/>
              </a:spcAft>
              <a:buClr>
                <a:schemeClr val="dk1"/>
              </a:buClr>
              <a:buSzPts val="1800"/>
              <a:buChar char="ꟷ"/>
              <a:defRPr/>
            </a:lvl3pPr>
            <a:lvl4pPr marL="1828800" lvl="3" indent="-342900" algn="l">
              <a:lnSpc>
                <a:spcPct val="100000"/>
              </a:lnSpc>
              <a:spcBef>
                <a:spcPts val="600"/>
              </a:spcBef>
              <a:spcAft>
                <a:spcPts val="0"/>
              </a:spcAft>
              <a:buClr>
                <a:schemeClr val="dk1"/>
              </a:buClr>
              <a:buSzPts val="1800"/>
              <a:buChar char="ꟷ"/>
              <a:defRPr/>
            </a:lvl4pPr>
            <a:lvl5pPr marL="2286000" lvl="4" indent="-342900" algn="l">
              <a:lnSpc>
                <a:spcPct val="100000"/>
              </a:lnSpc>
              <a:spcBef>
                <a:spcPts val="600"/>
              </a:spcBef>
              <a:spcAft>
                <a:spcPts val="0"/>
              </a:spcAft>
              <a:buClr>
                <a:schemeClr val="dk1"/>
              </a:buClr>
              <a:buSzPts val="1800"/>
              <a:buChar char="ꟷ"/>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77"/>
          <p:cNvSpPr txBox="1">
            <a:spLocks noGrp="1"/>
          </p:cNvSpPr>
          <p:nvPr>
            <p:ph type="body" idx="2"/>
          </p:nvPr>
        </p:nvSpPr>
        <p:spPr>
          <a:xfrm>
            <a:off x="360363" y="2033100"/>
            <a:ext cx="5626800" cy="41311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600"/>
              <a:buNone/>
              <a:defRPr>
                <a:latin typeface="Arial"/>
                <a:ea typeface="Arial"/>
                <a:cs typeface="Arial"/>
                <a:sym typeface="Arial"/>
              </a:defRPr>
            </a:lvl1pPr>
            <a:lvl2pPr marL="914400" lvl="1" indent="-330200" algn="l">
              <a:lnSpc>
                <a:spcPct val="100000"/>
              </a:lnSpc>
              <a:spcBef>
                <a:spcPts val="600"/>
              </a:spcBef>
              <a:spcAft>
                <a:spcPts val="0"/>
              </a:spcAft>
              <a:buClr>
                <a:schemeClr val="dk1"/>
              </a:buClr>
              <a:buSzPts val="1600"/>
              <a:buChar char="ꟷ"/>
              <a:defRPr>
                <a:latin typeface="Arial"/>
                <a:ea typeface="Arial"/>
                <a:cs typeface="Arial"/>
                <a:sym typeface="Arial"/>
              </a:defRPr>
            </a:lvl2pPr>
            <a:lvl3pPr marL="1371600" lvl="2" indent="-330200" algn="l">
              <a:lnSpc>
                <a:spcPct val="100000"/>
              </a:lnSpc>
              <a:spcBef>
                <a:spcPts val="600"/>
              </a:spcBef>
              <a:spcAft>
                <a:spcPts val="0"/>
              </a:spcAft>
              <a:buClr>
                <a:schemeClr val="dk1"/>
              </a:buClr>
              <a:buSzPts val="1600"/>
              <a:buChar char="ꟷ"/>
              <a:defRPr>
                <a:latin typeface="Arial"/>
                <a:ea typeface="Arial"/>
                <a:cs typeface="Arial"/>
                <a:sym typeface="Arial"/>
              </a:defRPr>
            </a:lvl3pPr>
            <a:lvl4pPr marL="1828800" lvl="3" indent="-330200" algn="l">
              <a:lnSpc>
                <a:spcPct val="100000"/>
              </a:lnSpc>
              <a:spcBef>
                <a:spcPts val="600"/>
              </a:spcBef>
              <a:spcAft>
                <a:spcPts val="0"/>
              </a:spcAft>
              <a:buClr>
                <a:schemeClr val="dk1"/>
              </a:buClr>
              <a:buSzPts val="1600"/>
              <a:buChar char="ꟷ"/>
              <a:defRPr>
                <a:latin typeface="Arial"/>
                <a:ea typeface="Arial"/>
                <a:cs typeface="Arial"/>
                <a:sym typeface="Arial"/>
              </a:defRPr>
            </a:lvl4pPr>
            <a:lvl5pPr marL="2286000" lvl="4" indent="-330200" algn="l">
              <a:lnSpc>
                <a:spcPct val="100000"/>
              </a:lnSpc>
              <a:spcBef>
                <a:spcPts val="600"/>
              </a:spcBef>
              <a:spcAft>
                <a:spcPts val="0"/>
              </a:spcAft>
              <a:buClr>
                <a:schemeClr val="dk1"/>
              </a:buClr>
              <a:buSzPts val="1600"/>
              <a:buChar char="ꟷ"/>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77"/>
          <p:cNvSpPr txBox="1">
            <a:spLocks noGrp="1"/>
          </p:cNvSpPr>
          <p:nvPr>
            <p:ph type="body" idx="3"/>
          </p:nvPr>
        </p:nvSpPr>
        <p:spPr>
          <a:xfrm>
            <a:off x="6202800" y="1367100"/>
            <a:ext cx="5626800" cy="60483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600"/>
              <a:buNone/>
              <a:defRPr b="1">
                <a:latin typeface="Arial"/>
                <a:ea typeface="Arial"/>
                <a:cs typeface="Arial"/>
                <a:sym typeface="Arial"/>
              </a:defRPr>
            </a:lvl1pPr>
            <a:lvl2pPr marL="914400" lvl="1" indent="-342900" algn="l">
              <a:lnSpc>
                <a:spcPct val="100000"/>
              </a:lnSpc>
              <a:spcBef>
                <a:spcPts val="600"/>
              </a:spcBef>
              <a:spcAft>
                <a:spcPts val="0"/>
              </a:spcAft>
              <a:buClr>
                <a:schemeClr val="dk1"/>
              </a:buClr>
              <a:buSzPts val="1800"/>
              <a:buChar char="ꟷ"/>
              <a:defRPr/>
            </a:lvl2pPr>
            <a:lvl3pPr marL="1371600" lvl="2" indent="-342900" algn="l">
              <a:lnSpc>
                <a:spcPct val="100000"/>
              </a:lnSpc>
              <a:spcBef>
                <a:spcPts val="600"/>
              </a:spcBef>
              <a:spcAft>
                <a:spcPts val="0"/>
              </a:spcAft>
              <a:buClr>
                <a:schemeClr val="dk1"/>
              </a:buClr>
              <a:buSzPts val="1800"/>
              <a:buChar char="ꟷ"/>
              <a:defRPr/>
            </a:lvl3pPr>
            <a:lvl4pPr marL="1828800" lvl="3" indent="-342900" algn="l">
              <a:lnSpc>
                <a:spcPct val="100000"/>
              </a:lnSpc>
              <a:spcBef>
                <a:spcPts val="600"/>
              </a:spcBef>
              <a:spcAft>
                <a:spcPts val="0"/>
              </a:spcAft>
              <a:buClr>
                <a:schemeClr val="dk1"/>
              </a:buClr>
              <a:buSzPts val="1800"/>
              <a:buChar char="ꟷ"/>
              <a:defRPr/>
            </a:lvl4pPr>
            <a:lvl5pPr marL="2286000" lvl="4" indent="-342900" algn="l">
              <a:lnSpc>
                <a:spcPct val="100000"/>
              </a:lnSpc>
              <a:spcBef>
                <a:spcPts val="600"/>
              </a:spcBef>
              <a:spcAft>
                <a:spcPts val="0"/>
              </a:spcAft>
              <a:buClr>
                <a:schemeClr val="dk1"/>
              </a:buClr>
              <a:buSzPts val="1800"/>
              <a:buChar char="ꟷ"/>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77"/>
          <p:cNvSpPr txBox="1">
            <a:spLocks noGrp="1"/>
          </p:cNvSpPr>
          <p:nvPr>
            <p:ph type="body" idx="4"/>
          </p:nvPr>
        </p:nvSpPr>
        <p:spPr>
          <a:xfrm>
            <a:off x="6202363" y="2033588"/>
            <a:ext cx="5626800" cy="412975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600"/>
              <a:buNone/>
              <a:defRPr>
                <a:latin typeface="Arial"/>
                <a:ea typeface="Arial"/>
                <a:cs typeface="Arial"/>
                <a:sym typeface="Arial"/>
              </a:defRPr>
            </a:lvl1pPr>
            <a:lvl2pPr marL="914400" lvl="1" indent="-330200" algn="l">
              <a:lnSpc>
                <a:spcPct val="100000"/>
              </a:lnSpc>
              <a:spcBef>
                <a:spcPts val="600"/>
              </a:spcBef>
              <a:spcAft>
                <a:spcPts val="0"/>
              </a:spcAft>
              <a:buClr>
                <a:schemeClr val="dk1"/>
              </a:buClr>
              <a:buSzPts val="1600"/>
              <a:buChar char="ꟷ"/>
              <a:defRPr>
                <a:latin typeface="Arial"/>
                <a:ea typeface="Arial"/>
                <a:cs typeface="Arial"/>
                <a:sym typeface="Arial"/>
              </a:defRPr>
            </a:lvl2pPr>
            <a:lvl3pPr marL="1371600" lvl="2" indent="-330200" algn="l">
              <a:lnSpc>
                <a:spcPct val="100000"/>
              </a:lnSpc>
              <a:spcBef>
                <a:spcPts val="600"/>
              </a:spcBef>
              <a:spcAft>
                <a:spcPts val="0"/>
              </a:spcAft>
              <a:buClr>
                <a:schemeClr val="dk1"/>
              </a:buClr>
              <a:buSzPts val="1600"/>
              <a:buChar char="ꟷ"/>
              <a:defRPr>
                <a:latin typeface="Arial"/>
                <a:ea typeface="Arial"/>
                <a:cs typeface="Arial"/>
                <a:sym typeface="Arial"/>
              </a:defRPr>
            </a:lvl3pPr>
            <a:lvl4pPr marL="1828800" lvl="3" indent="-330200" algn="l">
              <a:lnSpc>
                <a:spcPct val="100000"/>
              </a:lnSpc>
              <a:spcBef>
                <a:spcPts val="600"/>
              </a:spcBef>
              <a:spcAft>
                <a:spcPts val="0"/>
              </a:spcAft>
              <a:buClr>
                <a:schemeClr val="dk1"/>
              </a:buClr>
              <a:buSzPts val="1600"/>
              <a:buChar char="ꟷ"/>
              <a:defRPr>
                <a:latin typeface="Arial"/>
                <a:ea typeface="Arial"/>
                <a:cs typeface="Arial"/>
                <a:sym typeface="Arial"/>
              </a:defRPr>
            </a:lvl4pPr>
            <a:lvl5pPr marL="2286000" lvl="4" indent="-330200" algn="l">
              <a:lnSpc>
                <a:spcPct val="100000"/>
              </a:lnSpc>
              <a:spcBef>
                <a:spcPts val="600"/>
              </a:spcBef>
              <a:spcAft>
                <a:spcPts val="0"/>
              </a:spcAft>
              <a:buClr>
                <a:schemeClr val="dk1"/>
              </a:buClr>
              <a:buSzPts val="1600"/>
              <a:buChar char="ꟷ"/>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77"/>
          <p:cNvSpPr txBox="1">
            <a:spLocks noGrp="1"/>
          </p:cNvSpPr>
          <p:nvPr>
            <p:ph type="body" idx="5"/>
          </p:nvPr>
        </p:nvSpPr>
        <p:spPr>
          <a:xfrm>
            <a:off x="360363" y="910800"/>
            <a:ext cx="11466512" cy="396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600"/>
              <a:buNone/>
              <a:defRPr sz="1600">
                <a:latin typeface="Arial"/>
                <a:ea typeface="Arial"/>
                <a:cs typeface="Arial"/>
                <a:sym typeface="Arial"/>
              </a:defRPr>
            </a:lvl1pPr>
            <a:lvl2pPr marL="914400" lvl="1" indent="-368300" algn="l">
              <a:lnSpc>
                <a:spcPct val="100000"/>
              </a:lnSpc>
              <a:spcBef>
                <a:spcPts val="600"/>
              </a:spcBef>
              <a:spcAft>
                <a:spcPts val="0"/>
              </a:spcAft>
              <a:buClr>
                <a:schemeClr val="dk1"/>
              </a:buClr>
              <a:buSzPts val="2200"/>
              <a:buChar char="ꟷ"/>
              <a:defRPr sz="2200"/>
            </a:lvl2pPr>
            <a:lvl3pPr marL="1371600" lvl="2" indent="-368300" algn="l">
              <a:lnSpc>
                <a:spcPct val="100000"/>
              </a:lnSpc>
              <a:spcBef>
                <a:spcPts val="600"/>
              </a:spcBef>
              <a:spcAft>
                <a:spcPts val="0"/>
              </a:spcAft>
              <a:buClr>
                <a:schemeClr val="dk1"/>
              </a:buClr>
              <a:buSzPts val="2200"/>
              <a:buChar char="ꟷ"/>
              <a:defRPr sz="2200"/>
            </a:lvl3pPr>
            <a:lvl4pPr marL="1828800" lvl="3" indent="-368300" algn="l">
              <a:lnSpc>
                <a:spcPct val="100000"/>
              </a:lnSpc>
              <a:spcBef>
                <a:spcPts val="600"/>
              </a:spcBef>
              <a:spcAft>
                <a:spcPts val="0"/>
              </a:spcAft>
              <a:buClr>
                <a:schemeClr val="dk1"/>
              </a:buClr>
              <a:buSzPts val="2200"/>
              <a:buChar char="ꟷ"/>
              <a:defRPr sz="2200"/>
            </a:lvl4pPr>
            <a:lvl5pPr marL="2286000" lvl="4" indent="-368300" algn="l">
              <a:lnSpc>
                <a:spcPct val="100000"/>
              </a:lnSpc>
              <a:spcBef>
                <a:spcPts val="600"/>
              </a:spcBef>
              <a:spcAft>
                <a:spcPts val="0"/>
              </a:spcAft>
              <a:buClr>
                <a:schemeClr val="dk1"/>
              </a:buClr>
              <a:buSzPts val="2200"/>
              <a:buChar char="ꟷ"/>
              <a:defRPr sz="2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18742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1 x content - no sub heading">
  <p:cSld name="Title and 1 x content - no sub heading">
    <p:spTree>
      <p:nvGrpSpPr>
        <p:cNvPr id="1" name="Shape 64"/>
        <p:cNvGrpSpPr/>
        <p:nvPr/>
      </p:nvGrpSpPr>
      <p:grpSpPr>
        <a:xfrm>
          <a:off x="0" y="0"/>
          <a:ext cx="0" cy="0"/>
          <a:chOff x="0" y="0"/>
          <a:chExt cx="0" cy="0"/>
        </a:xfrm>
      </p:grpSpPr>
      <p:sp>
        <p:nvSpPr>
          <p:cNvPr id="65" name="Google Shape;65;p68"/>
          <p:cNvSpPr txBox="1">
            <a:spLocks noGrp="1"/>
          </p:cNvSpPr>
          <p:nvPr>
            <p:ph type="title"/>
          </p:nvPr>
        </p:nvSpPr>
        <p:spPr>
          <a:xfrm>
            <a:off x="359999" y="430718"/>
            <a:ext cx="11466875" cy="403200"/>
          </a:xfrm>
          <a:prstGeom prst="rect">
            <a:avLst/>
          </a:prstGeom>
          <a:noFill/>
          <a:ln>
            <a:noFill/>
          </a:ln>
        </p:spPr>
        <p:txBody>
          <a:bodyPr spcFirstLastPara="1" wrap="square" lIns="0" tIns="0" rIns="0" bIns="0" anchor="t" anchorCtr="0">
            <a:noAutofit/>
          </a:bodyPr>
          <a:lstStyle>
            <a:lvl1pPr lvl="0" algn="l">
              <a:lnSpc>
                <a:spcPct val="100000"/>
              </a:lnSpc>
              <a:spcBef>
                <a:spcPts val="600"/>
              </a:spcBef>
              <a:spcAft>
                <a:spcPts val="0"/>
              </a:spcAft>
              <a:buClr>
                <a:schemeClr val="dk1"/>
              </a:buClr>
              <a:buSzPts val="2000"/>
              <a:buFont typeface="Arial"/>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68"/>
          <p:cNvSpPr txBox="1">
            <a:spLocks noGrp="1"/>
          </p:cNvSpPr>
          <p:nvPr>
            <p:ph type="ftr" idx="11"/>
          </p:nvPr>
        </p:nvSpPr>
        <p:spPr>
          <a:xfrm>
            <a:off x="360363" y="6390000"/>
            <a:ext cx="7495200" cy="19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8"/>
          <p:cNvSpPr txBox="1">
            <a:spLocks noGrp="1"/>
          </p:cNvSpPr>
          <p:nvPr>
            <p:ph type="body" idx="1"/>
          </p:nvPr>
        </p:nvSpPr>
        <p:spPr>
          <a:xfrm>
            <a:off x="360363" y="1710000"/>
            <a:ext cx="11466000" cy="3999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600"/>
              <a:buNone/>
              <a:defRPr/>
            </a:lvl1pPr>
            <a:lvl2pPr marL="914400" lvl="1" indent="-342900" algn="l">
              <a:lnSpc>
                <a:spcPct val="100000"/>
              </a:lnSpc>
              <a:spcBef>
                <a:spcPts val="600"/>
              </a:spcBef>
              <a:spcAft>
                <a:spcPts val="0"/>
              </a:spcAft>
              <a:buClr>
                <a:schemeClr val="dk1"/>
              </a:buClr>
              <a:buSzPts val="1800"/>
              <a:buChar char="ꟷ"/>
              <a:defRPr/>
            </a:lvl2pPr>
            <a:lvl3pPr marL="1371600" lvl="2" indent="-342900" algn="l">
              <a:lnSpc>
                <a:spcPct val="100000"/>
              </a:lnSpc>
              <a:spcBef>
                <a:spcPts val="600"/>
              </a:spcBef>
              <a:spcAft>
                <a:spcPts val="0"/>
              </a:spcAft>
              <a:buClr>
                <a:schemeClr val="dk1"/>
              </a:buClr>
              <a:buSzPts val="1800"/>
              <a:buChar char="ꟷ"/>
              <a:defRPr/>
            </a:lvl3pPr>
            <a:lvl4pPr marL="1828800" lvl="3" indent="-342900" algn="l">
              <a:lnSpc>
                <a:spcPct val="100000"/>
              </a:lnSpc>
              <a:spcBef>
                <a:spcPts val="600"/>
              </a:spcBef>
              <a:spcAft>
                <a:spcPts val="0"/>
              </a:spcAft>
              <a:buClr>
                <a:schemeClr val="dk1"/>
              </a:buClr>
              <a:buSzPts val="1800"/>
              <a:buChar char="ꟷ"/>
              <a:defRPr/>
            </a:lvl4pPr>
            <a:lvl5pPr marL="2286000" lvl="4" indent="-342900" algn="l">
              <a:lnSpc>
                <a:spcPct val="100000"/>
              </a:lnSpc>
              <a:spcBef>
                <a:spcPts val="600"/>
              </a:spcBef>
              <a:spcAft>
                <a:spcPts val="0"/>
              </a:spcAft>
              <a:buClr>
                <a:schemeClr val="dk1"/>
              </a:buClr>
              <a:buSzPts val="1800"/>
              <a:buChar char="ꟷ"/>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68"/>
          <p:cNvSpPr txBox="1">
            <a:spLocks noGrp="1"/>
          </p:cNvSpPr>
          <p:nvPr>
            <p:ph type="sldNum" idx="12"/>
          </p:nvPr>
        </p:nvSpPr>
        <p:spPr>
          <a:xfrm>
            <a:off x="11611830" y="6390000"/>
            <a:ext cx="540000" cy="196850"/>
          </a:xfrm>
          <a:prstGeom prst="rect">
            <a:avLst/>
          </a:prstGeom>
          <a:noFill/>
          <a:ln>
            <a:noFill/>
          </a:ln>
        </p:spPr>
        <p:txBody>
          <a:bodyPr spcFirstLastPara="1" wrap="square" lIns="0" tIns="0" rIns="0" bIns="0" anchor="ctr" anchorCtr="0">
            <a:noAutofit/>
          </a:bodyPr>
          <a:lstStyle>
            <a:lvl1pPr marL="0" lvl="0" indent="0" algn="r">
              <a:spcBef>
                <a:spcPts val="0"/>
              </a:spcBef>
              <a:buNone/>
              <a:defRPr sz="1000" b="0" i="0" u="none" strike="noStrike" cap="none">
                <a:solidFill>
                  <a:schemeClr val="dk1"/>
                </a:solidFill>
                <a:latin typeface="Arial"/>
                <a:ea typeface="Arial"/>
                <a:cs typeface="Arial"/>
                <a:sym typeface="Arial"/>
              </a:defRPr>
            </a:lvl1pPr>
            <a:lvl2pPr marL="0" lvl="1" indent="0" algn="r">
              <a:spcBef>
                <a:spcPts val="0"/>
              </a:spcBef>
              <a:buNone/>
              <a:defRPr sz="1000" b="0" i="0" u="none" strike="noStrike" cap="none">
                <a:solidFill>
                  <a:schemeClr val="dk1"/>
                </a:solidFill>
                <a:latin typeface="Arial"/>
                <a:ea typeface="Arial"/>
                <a:cs typeface="Arial"/>
                <a:sym typeface="Arial"/>
              </a:defRPr>
            </a:lvl2pPr>
            <a:lvl3pPr marL="0" lvl="2" indent="0" algn="r">
              <a:spcBef>
                <a:spcPts val="0"/>
              </a:spcBef>
              <a:buNone/>
              <a:defRPr sz="1000" b="0" i="0" u="none" strike="noStrike" cap="none">
                <a:solidFill>
                  <a:schemeClr val="dk1"/>
                </a:solidFill>
                <a:latin typeface="Arial"/>
                <a:ea typeface="Arial"/>
                <a:cs typeface="Arial"/>
                <a:sym typeface="Arial"/>
              </a:defRPr>
            </a:lvl3pPr>
            <a:lvl4pPr marL="0" lvl="3" indent="0" algn="r">
              <a:spcBef>
                <a:spcPts val="0"/>
              </a:spcBef>
              <a:buNone/>
              <a:defRPr sz="1000" b="0" i="0" u="none" strike="noStrike" cap="none">
                <a:solidFill>
                  <a:schemeClr val="dk1"/>
                </a:solidFill>
                <a:latin typeface="Arial"/>
                <a:ea typeface="Arial"/>
                <a:cs typeface="Arial"/>
                <a:sym typeface="Arial"/>
              </a:defRPr>
            </a:lvl4pPr>
            <a:lvl5pPr marL="0" lvl="4" indent="0" algn="r">
              <a:spcBef>
                <a:spcPts val="0"/>
              </a:spcBef>
              <a:buNone/>
              <a:defRPr sz="1000" b="0" i="0" u="none" strike="noStrike" cap="none">
                <a:solidFill>
                  <a:schemeClr val="dk1"/>
                </a:solidFill>
                <a:latin typeface="Arial"/>
                <a:ea typeface="Arial"/>
                <a:cs typeface="Arial"/>
                <a:sym typeface="Arial"/>
              </a:defRPr>
            </a:lvl5pPr>
            <a:lvl6pPr marL="0" lvl="5" indent="0" algn="r">
              <a:spcBef>
                <a:spcPts val="0"/>
              </a:spcBef>
              <a:buNone/>
              <a:defRPr sz="1000" b="0" i="0" u="none" strike="noStrike" cap="none">
                <a:solidFill>
                  <a:schemeClr val="dk1"/>
                </a:solidFill>
                <a:latin typeface="Arial"/>
                <a:ea typeface="Arial"/>
                <a:cs typeface="Arial"/>
                <a:sym typeface="Arial"/>
              </a:defRPr>
            </a:lvl6pPr>
            <a:lvl7pPr marL="0" lvl="6" indent="0" algn="r">
              <a:spcBef>
                <a:spcPts val="0"/>
              </a:spcBef>
              <a:buNone/>
              <a:defRPr sz="1000" b="0" i="0" u="none" strike="noStrike" cap="none">
                <a:solidFill>
                  <a:schemeClr val="dk1"/>
                </a:solidFill>
                <a:latin typeface="Arial"/>
                <a:ea typeface="Arial"/>
                <a:cs typeface="Arial"/>
                <a:sym typeface="Arial"/>
              </a:defRPr>
            </a:lvl7pPr>
            <a:lvl8pPr marL="0" lvl="7" indent="0" algn="r">
              <a:spcBef>
                <a:spcPts val="0"/>
              </a:spcBef>
              <a:buNone/>
              <a:defRPr sz="1000" b="0" i="0" u="none" strike="noStrike" cap="none">
                <a:solidFill>
                  <a:schemeClr val="dk1"/>
                </a:solidFill>
                <a:latin typeface="Arial"/>
                <a:ea typeface="Arial"/>
                <a:cs typeface="Arial"/>
                <a:sym typeface="Arial"/>
              </a:defRPr>
            </a:lvl8pPr>
            <a:lvl9pPr marL="0" lvl="8" indent="0" algn="r">
              <a:spcBef>
                <a:spcPts val="0"/>
              </a:spcBef>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65442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253DBE-45E3-42AB-A658-E174FB66C04A}" type="datetimeFigureOut">
              <a:rPr lang="en-KE" smtClean="0"/>
              <a:t>24/10/2023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AD6EC1C-37E3-465E-B13B-C597ED221A5E}" type="slidenum">
              <a:rPr lang="en-KE" smtClean="0"/>
              <a:t>‹#›</a:t>
            </a:fld>
            <a:endParaRPr lang="en-KE"/>
          </a:p>
        </p:txBody>
      </p:sp>
    </p:spTree>
    <p:extLst>
      <p:ext uri="{BB962C8B-B14F-4D97-AF65-F5344CB8AC3E}">
        <p14:creationId xmlns:p14="http://schemas.microsoft.com/office/powerpoint/2010/main" val="243417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FB253DBE-45E3-42AB-A658-E174FB66C04A}" type="datetimeFigureOut">
              <a:rPr lang="en-KE" smtClean="0"/>
              <a:t>24/10/2023</a:t>
            </a:fld>
            <a:endParaRPr lang="en-KE"/>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KE"/>
          </a:p>
        </p:txBody>
      </p:sp>
      <p:sp>
        <p:nvSpPr>
          <p:cNvPr id="6" name="Slide Number Placeholder 5"/>
          <p:cNvSpPr>
            <a:spLocks noGrp="1"/>
          </p:cNvSpPr>
          <p:nvPr>
            <p:ph type="sldNum" sz="quarter" idx="12"/>
          </p:nvPr>
        </p:nvSpPr>
        <p:spPr>
          <a:xfrm>
            <a:off x="10469880" y="320040"/>
            <a:ext cx="914400" cy="320040"/>
          </a:xfrm>
        </p:spPr>
        <p:txBody>
          <a:bodyPr/>
          <a:lstStyle/>
          <a:p>
            <a:fld id="{5AD6EC1C-37E3-465E-B13B-C597ED221A5E}" type="slidenum">
              <a:rPr lang="en-KE" smtClean="0"/>
              <a:t>‹#›</a:t>
            </a:fld>
            <a:endParaRPr lang="en-KE"/>
          </a:p>
        </p:txBody>
      </p:sp>
    </p:spTree>
    <p:extLst>
      <p:ext uri="{BB962C8B-B14F-4D97-AF65-F5344CB8AC3E}">
        <p14:creationId xmlns:p14="http://schemas.microsoft.com/office/powerpoint/2010/main" val="1669382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FB253DBE-45E3-42AB-A658-E174FB66C04A}" type="datetimeFigureOut">
              <a:rPr lang="en-KE" smtClean="0"/>
              <a:t>24/10/2023</a:t>
            </a:fld>
            <a:endParaRPr lang="en-KE"/>
          </a:p>
        </p:txBody>
      </p:sp>
      <p:sp>
        <p:nvSpPr>
          <p:cNvPr id="6" name="Footer Placeholder 5"/>
          <p:cNvSpPr>
            <a:spLocks noGrp="1"/>
          </p:cNvSpPr>
          <p:nvPr>
            <p:ph type="ftr" sz="quarter" idx="11"/>
          </p:nvPr>
        </p:nvSpPr>
        <p:spPr>
          <a:xfrm>
            <a:off x="804672" y="6227064"/>
            <a:ext cx="10588752" cy="320040"/>
          </a:xfrm>
        </p:spPr>
        <p:txBody>
          <a:bodyPr/>
          <a:lstStyle/>
          <a:p>
            <a:endParaRPr lang="en-KE"/>
          </a:p>
        </p:txBody>
      </p:sp>
      <p:sp>
        <p:nvSpPr>
          <p:cNvPr id="7" name="Slide Number Placeholder 6"/>
          <p:cNvSpPr>
            <a:spLocks noGrp="1"/>
          </p:cNvSpPr>
          <p:nvPr>
            <p:ph type="sldNum" sz="quarter" idx="12"/>
          </p:nvPr>
        </p:nvSpPr>
        <p:spPr>
          <a:xfrm>
            <a:off x="10469880" y="320040"/>
            <a:ext cx="914400" cy="320040"/>
          </a:xfrm>
        </p:spPr>
        <p:txBody>
          <a:bodyPr/>
          <a:lstStyle/>
          <a:p>
            <a:fld id="{5AD6EC1C-37E3-465E-B13B-C597ED221A5E}" type="slidenum">
              <a:rPr lang="en-KE" smtClean="0"/>
              <a:t>‹#›</a:t>
            </a:fld>
            <a:endParaRPr lang="en-KE"/>
          </a:p>
        </p:txBody>
      </p:sp>
    </p:spTree>
    <p:extLst>
      <p:ext uri="{BB962C8B-B14F-4D97-AF65-F5344CB8AC3E}">
        <p14:creationId xmlns:p14="http://schemas.microsoft.com/office/powerpoint/2010/main" val="378619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FB253DBE-45E3-42AB-A658-E174FB66C04A}" type="datetimeFigureOut">
              <a:rPr lang="en-KE" smtClean="0"/>
              <a:t>24/10/2023</a:t>
            </a:fld>
            <a:endParaRPr lang="en-KE"/>
          </a:p>
        </p:txBody>
      </p:sp>
      <p:sp>
        <p:nvSpPr>
          <p:cNvPr id="8" name="Footer Placeholder 7"/>
          <p:cNvSpPr>
            <a:spLocks noGrp="1"/>
          </p:cNvSpPr>
          <p:nvPr>
            <p:ph type="ftr" sz="quarter" idx="11"/>
          </p:nvPr>
        </p:nvSpPr>
        <p:spPr>
          <a:xfrm>
            <a:off x="804672" y="6227064"/>
            <a:ext cx="10588752" cy="320040"/>
          </a:xfrm>
        </p:spPr>
        <p:txBody>
          <a:bodyPr/>
          <a:lstStyle/>
          <a:p>
            <a:endParaRPr lang="en-KE"/>
          </a:p>
        </p:txBody>
      </p:sp>
      <p:sp>
        <p:nvSpPr>
          <p:cNvPr id="9" name="Slide Number Placeholder 8"/>
          <p:cNvSpPr>
            <a:spLocks noGrp="1"/>
          </p:cNvSpPr>
          <p:nvPr>
            <p:ph type="sldNum" sz="quarter" idx="12"/>
          </p:nvPr>
        </p:nvSpPr>
        <p:spPr>
          <a:xfrm>
            <a:off x="10469880" y="320040"/>
            <a:ext cx="914400" cy="320040"/>
          </a:xfrm>
        </p:spPr>
        <p:txBody>
          <a:bodyPr/>
          <a:lstStyle/>
          <a:p>
            <a:fld id="{5AD6EC1C-37E3-465E-B13B-C597ED221A5E}" type="slidenum">
              <a:rPr lang="en-KE" smtClean="0"/>
              <a:t>‹#›</a:t>
            </a:fld>
            <a:endParaRPr lang="en-KE"/>
          </a:p>
        </p:txBody>
      </p:sp>
    </p:spTree>
    <p:extLst>
      <p:ext uri="{BB962C8B-B14F-4D97-AF65-F5344CB8AC3E}">
        <p14:creationId xmlns:p14="http://schemas.microsoft.com/office/powerpoint/2010/main" val="570555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253DBE-45E3-42AB-A658-E174FB66C04A}" type="datetimeFigureOut">
              <a:rPr lang="en-KE" smtClean="0"/>
              <a:t>24/10/2023</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5AD6EC1C-37E3-465E-B13B-C597ED221A5E}" type="slidenum">
              <a:rPr lang="en-KE" smtClean="0"/>
              <a:t>‹#›</a:t>
            </a:fld>
            <a:endParaRPr lang="en-KE"/>
          </a:p>
        </p:txBody>
      </p:sp>
    </p:spTree>
    <p:extLst>
      <p:ext uri="{BB962C8B-B14F-4D97-AF65-F5344CB8AC3E}">
        <p14:creationId xmlns:p14="http://schemas.microsoft.com/office/powerpoint/2010/main" val="4087179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FB253DBE-45E3-42AB-A658-E174FB66C04A}" type="datetimeFigureOut">
              <a:rPr lang="en-KE" smtClean="0"/>
              <a:t>24/10/2023</a:t>
            </a:fld>
            <a:endParaRPr lang="en-KE"/>
          </a:p>
        </p:txBody>
      </p:sp>
      <p:sp>
        <p:nvSpPr>
          <p:cNvPr id="3" name="Footer Placeholder 2"/>
          <p:cNvSpPr>
            <a:spLocks noGrp="1"/>
          </p:cNvSpPr>
          <p:nvPr>
            <p:ph type="ftr" sz="quarter" idx="11"/>
          </p:nvPr>
        </p:nvSpPr>
        <p:spPr>
          <a:xfrm>
            <a:off x="804672" y="6227064"/>
            <a:ext cx="10588752" cy="320040"/>
          </a:xfrm>
        </p:spPr>
        <p:txBody>
          <a:bodyPr/>
          <a:lstStyle/>
          <a:p>
            <a:endParaRPr lang="en-KE"/>
          </a:p>
        </p:txBody>
      </p:sp>
      <p:sp>
        <p:nvSpPr>
          <p:cNvPr id="4" name="Slide Number Placeholder 3"/>
          <p:cNvSpPr>
            <a:spLocks noGrp="1"/>
          </p:cNvSpPr>
          <p:nvPr>
            <p:ph type="sldNum" sz="quarter" idx="12"/>
          </p:nvPr>
        </p:nvSpPr>
        <p:spPr>
          <a:xfrm>
            <a:off x="10469880" y="320040"/>
            <a:ext cx="914400" cy="320040"/>
          </a:xfrm>
        </p:spPr>
        <p:txBody>
          <a:bodyPr/>
          <a:lstStyle/>
          <a:p>
            <a:fld id="{5AD6EC1C-37E3-465E-B13B-C597ED221A5E}" type="slidenum">
              <a:rPr lang="en-KE" smtClean="0"/>
              <a:t>‹#›</a:t>
            </a:fld>
            <a:endParaRPr lang="en-KE"/>
          </a:p>
        </p:txBody>
      </p:sp>
    </p:spTree>
    <p:extLst>
      <p:ext uri="{BB962C8B-B14F-4D97-AF65-F5344CB8AC3E}">
        <p14:creationId xmlns:p14="http://schemas.microsoft.com/office/powerpoint/2010/main" val="278370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253DBE-45E3-42AB-A658-E174FB66C04A}" type="datetimeFigureOut">
              <a:rPr lang="en-KE" smtClean="0"/>
              <a:t>24/10/2023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5AD6EC1C-37E3-465E-B13B-C597ED221A5E}" type="slidenum">
              <a:rPr lang="en-KE" smtClean="0"/>
              <a:t>‹#›</a:t>
            </a:fld>
            <a:endParaRPr lang="en-KE"/>
          </a:p>
        </p:txBody>
      </p:sp>
    </p:spTree>
    <p:extLst>
      <p:ext uri="{BB962C8B-B14F-4D97-AF65-F5344CB8AC3E}">
        <p14:creationId xmlns:p14="http://schemas.microsoft.com/office/powerpoint/2010/main" val="4126551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FB253DBE-45E3-42AB-A658-E174FB66C04A}" type="datetimeFigureOut">
              <a:rPr lang="en-KE" smtClean="0"/>
              <a:t>24/10/2023</a:t>
            </a:fld>
            <a:endParaRPr lang="en-KE"/>
          </a:p>
        </p:txBody>
      </p:sp>
      <p:sp>
        <p:nvSpPr>
          <p:cNvPr id="6" name="Footer Placeholder 5"/>
          <p:cNvSpPr>
            <a:spLocks noGrp="1"/>
          </p:cNvSpPr>
          <p:nvPr>
            <p:ph type="ftr" sz="quarter" idx="11"/>
          </p:nvPr>
        </p:nvSpPr>
        <p:spPr>
          <a:xfrm>
            <a:off x="804672" y="6227064"/>
            <a:ext cx="5942203" cy="320040"/>
          </a:xfrm>
        </p:spPr>
        <p:txBody>
          <a:bodyPr/>
          <a:lstStyle/>
          <a:p>
            <a:endParaRPr lang="en-KE"/>
          </a:p>
        </p:txBody>
      </p:sp>
      <p:sp>
        <p:nvSpPr>
          <p:cNvPr id="7" name="Slide Number Placeholder 6"/>
          <p:cNvSpPr>
            <a:spLocks noGrp="1"/>
          </p:cNvSpPr>
          <p:nvPr>
            <p:ph type="sldNum" sz="quarter" idx="12"/>
          </p:nvPr>
        </p:nvSpPr>
        <p:spPr>
          <a:xfrm>
            <a:off x="5828377" y="320040"/>
            <a:ext cx="914400" cy="320040"/>
          </a:xfrm>
        </p:spPr>
        <p:txBody>
          <a:bodyPr/>
          <a:lstStyle/>
          <a:p>
            <a:fld id="{5AD6EC1C-37E3-465E-B13B-C597ED221A5E}" type="slidenum">
              <a:rPr lang="en-KE" smtClean="0"/>
              <a:t>‹#›</a:t>
            </a:fld>
            <a:endParaRPr lang="en-KE"/>
          </a:p>
        </p:txBody>
      </p:sp>
    </p:spTree>
    <p:extLst>
      <p:ext uri="{BB962C8B-B14F-4D97-AF65-F5344CB8AC3E}">
        <p14:creationId xmlns:p14="http://schemas.microsoft.com/office/powerpoint/2010/main" val="3777944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B253DBE-45E3-42AB-A658-E174FB66C04A}" type="datetimeFigureOut">
              <a:rPr lang="en-KE" smtClean="0"/>
              <a:t>24/10/2023</a:t>
            </a:fld>
            <a:endParaRPr lang="en-KE"/>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5AD6EC1C-37E3-465E-B13B-C597ED221A5E}" type="slidenum">
              <a:rPr lang="en-KE" smtClean="0"/>
              <a:t>‹#›</a:t>
            </a:fld>
            <a:endParaRPr lang="en-KE"/>
          </a:p>
        </p:txBody>
      </p:sp>
    </p:spTree>
    <p:extLst>
      <p:ext uri="{BB962C8B-B14F-4D97-AF65-F5344CB8AC3E}">
        <p14:creationId xmlns:p14="http://schemas.microsoft.com/office/powerpoint/2010/main" val="126547254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chart" Target="../charts/chart1.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D0C4D0-36EB-475F-BF03-88BE6F607FA8}"/>
              </a:ext>
            </a:extLst>
          </p:cNvPr>
          <p:cNvPicPr>
            <a:picLocks noChangeAspect="1"/>
          </p:cNvPicPr>
          <p:nvPr/>
        </p:nvPicPr>
        <p:blipFill>
          <a:blip r:embed="rId3"/>
          <a:stretch>
            <a:fillRect/>
          </a:stretch>
        </p:blipFill>
        <p:spPr>
          <a:xfrm>
            <a:off x="1331742" y="0"/>
            <a:ext cx="9336258" cy="3414420"/>
          </a:xfrm>
          <a:prstGeom prst="rect">
            <a:avLst/>
          </a:prstGeom>
        </p:spPr>
      </p:pic>
      <p:sp>
        <p:nvSpPr>
          <p:cNvPr id="3" name="Subtitle 2">
            <a:extLst>
              <a:ext uri="{FF2B5EF4-FFF2-40B4-BE49-F238E27FC236}">
                <a16:creationId xmlns:a16="http://schemas.microsoft.com/office/drawing/2014/main" id="{A99696CF-497D-476B-B373-A45A05E9C15A}"/>
              </a:ext>
            </a:extLst>
          </p:cNvPr>
          <p:cNvSpPr>
            <a:spLocks noGrp="1"/>
          </p:cNvSpPr>
          <p:nvPr>
            <p:ph type="subTitle" idx="1"/>
          </p:nvPr>
        </p:nvSpPr>
        <p:spPr>
          <a:xfrm>
            <a:off x="1645920" y="3414421"/>
            <a:ext cx="9134622" cy="2226724"/>
          </a:xfrm>
          <a:solidFill>
            <a:srgbClr val="008000"/>
          </a:solidFill>
        </p:spPr>
        <p:txBody>
          <a:bodyPr>
            <a:normAutofit fontScale="55000" lnSpcReduction="20000"/>
          </a:bodyPr>
          <a:lstStyle/>
          <a:p>
            <a:endParaRPr lang="en-US" b="1" dirty="0"/>
          </a:p>
          <a:p>
            <a:r>
              <a:rPr lang="en-US" sz="4200" b="1" dirty="0">
                <a:solidFill>
                  <a:schemeClr val="tx1"/>
                </a:solidFill>
              </a:rPr>
              <a:t>NAIVAS FRUITS AND VEGETABLES</a:t>
            </a:r>
          </a:p>
          <a:p>
            <a:r>
              <a:rPr lang="en-US" sz="4200" b="1" dirty="0">
                <a:solidFill>
                  <a:schemeClr val="tx1"/>
                </a:solidFill>
              </a:rPr>
              <a:t>SURVEY ANALYSIS</a:t>
            </a:r>
          </a:p>
          <a:p>
            <a:r>
              <a:rPr lang="en-US" sz="4900" b="1" dirty="0"/>
              <a:t>                                                                                                 </a:t>
            </a:r>
          </a:p>
          <a:p>
            <a:r>
              <a:rPr lang="en-US" sz="4900" b="1" dirty="0"/>
              <a:t>                                                                                                                 </a:t>
            </a:r>
            <a:r>
              <a:rPr lang="en-US" sz="3300" b="1" dirty="0">
                <a:solidFill>
                  <a:schemeClr val="tx1"/>
                </a:solidFill>
              </a:rPr>
              <a:t>Prepared by Moreen</a:t>
            </a:r>
            <a:endParaRPr lang="en-KE" sz="3300" b="1" dirty="0">
              <a:solidFill>
                <a:schemeClr val="tx1"/>
              </a:solidFill>
            </a:endParaRPr>
          </a:p>
        </p:txBody>
      </p:sp>
    </p:spTree>
    <p:extLst>
      <p:ext uri="{BB962C8B-B14F-4D97-AF65-F5344CB8AC3E}">
        <p14:creationId xmlns:p14="http://schemas.microsoft.com/office/powerpoint/2010/main" val="1524714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F0DF-8ED0-439C-8E13-1EBB2717B347}"/>
              </a:ext>
            </a:extLst>
          </p:cNvPr>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Naivas Satisfaction Factors</a:t>
            </a:r>
            <a:endParaRPr lang="en-KE" sz="2400" dirty="0">
              <a:latin typeface="Arial" panose="020B06040202020202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C30BCA54-91F8-4B2E-84C2-6A7DDDFABBD1}"/>
              </a:ext>
            </a:extLst>
          </p:cNvPr>
          <p:cNvGraphicFramePr/>
          <p:nvPr>
            <p:extLst>
              <p:ext uri="{D42A27DB-BD31-4B8C-83A1-F6EECF244321}">
                <p14:modId xmlns:p14="http://schemas.microsoft.com/office/powerpoint/2010/main" val="2167270352"/>
              </p:ext>
            </p:extLst>
          </p:nvPr>
        </p:nvGraphicFramePr>
        <p:xfrm>
          <a:off x="3698874" y="1008615"/>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9FE14F32-A1A9-4817-B247-D8EF72FD753C}"/>
              </a:ext>
            </a:extLst>
          </p:cNvPr>
          <p:cNvSpPr txBox="1"/>
          <p:nvPr/>
        </p:nvSpPr>
        <p:spPr>
          <a:xfrm>
            <a:off x="359999" y="1885071"/>
            <a:ext cx="3185059" cy="1754326"/>
          </a:xfrm>
          <a:prstGeom prst="rect">
            <a:avLst/>
          </a:prstGeom>
          <a:noFill/>
        </p:spPr>
        <p:txBody>
          <a:bodyPr wrap="square" rtlCol="0">
            <a:spAutoFit/>
          </a:bodyPr>
          <a:lstStyle/>
          <a:p>
            <a:r>
              <a:rPr lang="en-US" dirty="0"/>
              <a:t>Looking at these our customers are quite services with Quality freshness etc. Price how ever is something to be looked into.</a:t>
            </a:r>
            <a:endParaRPr lang="en-KE" dirty="0"/>
          </a:p>
        </p:txBody>
      </p:sp>
      <p:sp>
        <p:nvSpPr>
          <p:cNvPr id="4" name="TextBox 3">
            <a:extLst>
              <a:ext uri="{FF2B5EF4-FFF2-40B4-BE49-F238E27FC236}">
                <a16:creationId xmlns:a16="http://schemas.microsoft.com/office/drawing/2014/main" id="{F2BE8A10-EAAC-4E2E-A8E7-86F3BE84F136}"/>
              </a:ext>
            </a:extLst>
          </p:cNvPr>
          <p:cNvSpPr txBox="1"/>
          <p:nvPr/>
        </p:nvSpPr>
        <p:spPr>
          <a:xfrm>
            <a:off x="4839286" y="6427282"/>
            <a:ext cx="7141404" cy="584775"/>
          </a:xfrm>
          <a:prstGeom prst="rect">
            <a:avLst/>
          </a:prstGeom>
          <a:noFill/>
        </p:spPr>
        <p:txBody>
          <a:bodyPr wrap="square" rtlCol="0">
            <a:spAutoFit/>
          </a:bodyPr>
          <a:lstStyle/>
          <a:p>
            <a:r>
              <a:rPr lang="en-US" sz="1100" kern="100" dirty="0">
                <a:effectLst/>
                <a:latin typeface="Calibri" panose="020F0502020204030204" pitchFamily="34" charset="0"/>
                <a:ea typeface="Calibri" panose="020F0502020204030204" pitchFamily="34" charset="0"/>
                <a:cs typeface="Arial" panose="020B0604020202020204" pitchFamily="34" charset="0"/>
              </a:rPr>
              <a:t>Looking back at your fruits &amp; vegetable shopping at NAIVAS, in the last three months, how satisfied are you with the following aspects of fruits &amp; vegetables at NAIVAS {0}?</a:t>
            </a:r>
            <a:endParaRPr lang="en-KE" sz="1100" kern="100" dirty="0">
              <a:effectLst/>
              <a:latin typeface="Calibri" panose="020F0502020204030204" pitchFamily="34" charset="0"/>
              <a:ea typeface="Calibri" panose="020F0502020204030204" pitchFamily="34" charset="0"/>
              <a:cs typeface="Arial" panose="020B0604020202020204" pitchFamily="34" charset="0"/>
            </a:endParaRPr>
          </a:p>
          <a:p>
            <a:endParaRPr lang="en-KE" sz="1000" dirty="0"/>
          </a:p>
        </p:txBody>
      </p:sp>
    </p:spTree>
    <p:extLst>
      <p:ext uri="{BB962C8B-B14F-4D97-AF65-F5344CB8AC3E}">
        <p14:creationId xmlns:p14="http://schemas.microsoft.com/office/powerpoint/2010/main" val="9496323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3475-53D5-480A-8562-BC6FF2A48E3B}"/>
              </a:ext>
            </a:extLst>
          </p:cNvPr>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Unsatisfaction  Reasons</a:t>
            </a:r>
            <a:endParaRPr lang="en-KE" sz="2400" dirty="0">
              <a:latin typeface="Arial" panose="020B0604020202020204" pitchFamily="34" charset="0"/>
              <a:cs typeface="Arial" panose="020B0604020202020204" pitchFamily="34" charset="0"/>
            </a:endParaRPr>
          </a:p>
        </p:txBody>
      </p:sp>
      <p:sp>
        <p:nvSpPr>
          <p:cNvPr id="4" name="Speech Bubble: Rectangle with Corners Rounded 3">
            <a:extLst>
              <a:ext uri="{FF2B5EF4-FFF2-40B4-BE49-F238E27FC236}">
                <a16:creationId xmlns:a16="http://schemas.microsoft.com/office/drawing/2014/main" id="{7E1A55DF-4842-4E3D-A33D-FB104886EBCA}"/>
              </a:ext>
            </a:extLst>
          </p:cNvPr>
          <p:cNvSpPr/>
          <p:nvPr/>
        </p:nvSpPr>
        <p:spPr>
          <a:xfrm>
            <a:off x="6639726" y="2750361"/>
            <a:ext cx="4013197" cy="2598057"/>
          </a:xfrm>
          <a:prstGeom prst="wedgeRoundRectCallout">
            <a:avLst/>
          </a:prstGeom>
          <a:noFill/>
          <a:ln w="57150">
            <a:solidFill>
              <a:srgbClr val="FC16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7" name="Speech Bubble: Rectangle with Corners Rounded 6">
            <a:extLst>
              <a:ext uri="{FF2B5EF4-FFF2-40B4-BE49-F238E27FC236}">
                <a16:creationId xmlns:a16="http://schemas.microsoft.com/office/drawing/2014/main" id="{92E03F6D-B1D3-4DF1-9400-D0D3D4C78E00}"/>
              </a:ext>
            </a:extLst>
          </p:cNvPr>
          <p:cNvSpPr/>
          <p:nvPr/>
        </p:nvSpPr>
        <p:spPr>
          <a:xfrm>
            <a:off x="816992" y="2714745"/>
            <a:ext cx="4013197" cy="2598057"/>
          </a:xfrm>
          <a:prstGeom prst="wedgeRoundRectCallout">
            <a:avLst/>
          </a:prstGeom>
          <a:noFill/>
          <a:ln w="57150">
            <a:solidFill>
              <a:srgbClr val="FC16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9" name="TextBox 8">
            <a:extLst>
              <a:ext uri="{FF2B5EF4-FFF2-40B4-BE49-F238E27FC236}">
                <a16:creationId xmlns:a16="http://schemas.microsoft.com/office/drawing/2014/main" id="{D5B613BD-DF1E-42B8-B6D5-1873A8639EA8}"/>
              </a:ext>
            </a:extLst>
          </p:cNvPr>
          <p:cNvSpPr txBox="1"/>
          <p:nvPr/>
        </p:nvSpPr>
        <p:spPr>
          <a:xfrm>
            <a:off x="1632861" y="3059667"/>
            <a:ext cx="3431508" cy="954107"/>
          </a:xfrm>
          <a:prstGeom prst="rect">
            <a:avLst/>
          </a:prstGeom>
          <a:noFill/>
        </p:spPr>
        <p:txBody>
          <a:bodyPr wrap="square">
            <a:spAutoFit/>
          </a:bodyPr>
          <a:lstStyle/>
          <a:p>
            <a:r>
              <a:rPr lang="en-US" sz="2800" dirty="0">
                <a:effectLst/>
                <a:latin typeface="Times New Roman" panose="02020603050405020304" pitchFamily="18" charset="0"/>
                <a:ea typeface="Calibri" panose="020F0502020204030204" pitchFamily="34" charset="0"/>
              </a:rPr>
              <a:t>Bananas that never ripen but rot!</a:t>
            </a:r>
            <a:endParaRPr lang="en-KE" sz="2800" dirty="0"/>
          </a:p>
        </p:txBody>
      </p:sp>
      <p:sp>
        <p:nvSpPr>
          <p:cNvPr id="14" name="TextBox 13">
            <a:extLst>
              <a:ext uri="{FF2B5EF4-FFF2-40B4-BE49-F238E27FC236}">
                <a16:creationId xmlns:a16="http://schemas.microsoft.com/office/drawing/2014/main" id="{17A83276-E28E-4285-8721-DFBA3F58AAFF}"/>
              </a:ext>
            </a:extLst>
          </p:cNvPr>
          <p:cNvSpPr txBox="1"/>
          <p:nvPr/>
        </p:nvSpPr>
        <p:spPr>
          <a:xfrm>
            <a:off x="7127631" y="2951946"/>
            <a:ext cx="3431508" cy="954107"/>
          </a:xfrm>
          <a:prstGeom prst="rect">
            <a:avLst/>
          </a:prstGeom>
          <a:noFill/>
        </p:spPr>
        <p:txBody>
          <a:bodyPr wrap="square">
            <a:spAutoFit/>
          </a:bodyPr>
          <a:lstStyle/>
          <a:p>
            <a:r>
              <a:rPr lang="en-US" sz="2800" dirty="0"/>
              <a:t>Tomatoes have pesticides</a:t>
            </a:r>
            <a:endParaRPr lang="en-KE" sz="2800" dirty="0"/>
          </a:p>
        </p:txBody>
      </p:sp>
      <p:sp>
        <p:nvSpPr>
          <p:cNvPr id="15" name="TextBox 14">
            <a:extLst>
              <a:ext uri="{FF2B5EF4-FFF2-40B4-BE49-F238E27FC236}">
                <a16:creationId xmlns:a16="http://schemas.microsoft.com/office/drawing/2014/main" id="{84900A61-4D82-403B-9484-CF77DC1AB0E5}"/>
              </a:ext>
            </a:extLst>
          </p:cNvPr>
          <p:cNvSpPr txBox="1"/>
          <p:nvPr/>
        </p:nvSpPr>
        <p:spPr>
          <a:xfrm>
            <a:off x="534572" y="1294228"/>
            <a:ext cx="9762979" cy="369332"/>
          </a:xfrm>
          <a:prstGeom prst="rect">
            <a:avLst/>
          </a:prstGeom>
          <a:noFill/>
        </p:spPr>
        <p:txBody>
          <a:bodyPr wrap="square" rtlCol="0">
            <a:spAutoFit/>
          </a:bodyPr>
          <a:lstStyle/>
          <a:p>
            <a:r>
              <a:rPr lang="en-US" dirty="0"/>
              <a:t>Below are some of the verbatim from the unsatisfied customers.</a:t>
            </a:r>
            <a:endParaRPr lang="en-KE" dirty="0"/>
          </a:p>
        </p:txBody>
      </p:sp>
    </p:spTree>
    <p:extLst>
      <p:ext uri="{BB962C8B-B14F-4D97-AF65-F5344CB8AC3E}">
        <p14:creationId xmlns:p14="http://schemas.microsoft.com/office/powerpoint/2010/main" val="244540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800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4A485E-6F72-4228-9951-F57DA1F38561}"/>
              </a:ext>
            </a:extLst>
          </p:cNvPr>
          <p:cNvSpPr>
            <a:spLocks noGrp="1"/>
          </p:cNvSpPr>
          <p:nvPr>
            <p:ph type="title"/>
          </p:nvPr>
        </p:nvSpPr>
        <p:spPr>
          <a:xfrm>
            <a:off x="705751" y="2307102"/>
            <a:ext cx="3697437" cy="2499265"/>
          </a:xfrm>
        </p:spPr>
        <p:txBody>
          <a:bodyPr>
            <a:normAutofit/>
          </a:bodyPr>
          <a:lstStyle/>
          <a:p>
            <a:r>
              <a:rPr lang="en-US" sz="2400" b="1" dirty="0">
                <a:effectLst/>
                <a:latin typeface="Calibri" panose="020F0502020204030204" pitchFamily="34" charset="0"/>
                <a:ea typeface="Calibri" panose="020F0502020204030204" pitchFamily="34" charset="0"/>
                <a:cs typeface="Arial" panose="020B0604020202020204" pitchFamily="34" charset="0"/>
              </a:rPr>
              <a:t>AWARENESS, USAGE &amp; DRIVERS</a:t>
            </a:r>
            <a:endParaRPr lang="en-KE" sz="2400" dirty="0"/>
          </a:p>
        </p:txBody>
      </p:sp>
      <p:pic>
        <p:nvPicPr>
          <p:cNvPr id="1026" name="Picture 2" descr="Young African American male consumer with shopping cart and smartphone Young African American male consumer pushing shopping cart with fresh vegetarian food products and scrolling in smartphone in supermarket Supermarket Stock Photo">
            <a:extLst>
              <a:ext uri="{FF2B5EF4-FFF2-40B4-BE49-F238E27FC236}">
                <a16:creationId xmlns:a16="http://schemas.microsoft.com/office/drawing/2014/main" id="{DED5B7AE-1F94-4DF8-ADED-46216CCCA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068" y="0"/>
            <a:ext cx="7605932"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863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a:extLst>
              <a:ext uri="{FF2B5EF4-FFF2-40B4-BE49-F238E27FC236}">
                <a16:creationId xmlns:a16="http://schemas.microsoft.com/office/drawing/2014/main" id="{EE58C58D-677D-4113-8E3B-064BC6026C7E}"/>
              </a:ext>
            </a:extLst>
          </p:cNvPr>
          <p:cNvGraphicFramePr/>
          <p:nvPr>
            <p:extLst>
              <p:ext uri="{D42A27DB-BD31-4B8C-83A1-F6EECF244321}">
                <p14:modId xmlns:p14="http://schemas.microsoft.com/office/powerpoint/2010/main" val="1679724828"/>
              </p:ext>
            </p:extLst>
          </p:nvPr>
        </p:nvGraphicFramePr>
        <p:xfrm>
          <a:off x="5429655" y="1722781"/>
          <a:ext cx="5922974" cy="47965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rt 18">
            <a:extLst>
              <a:ext uri="{FF2B5EF4-FFF2-40B4-BE49-F238E27FC236}">
                <a16:creationId xmlns:a16="http://schemas.microsoft.com/office/drawing/2014/main" id="{044C7429-03ED-4845-8A7F-2B35BA9356FA}"/>
              </a:ext>
            </a:extLst>
          </p:cNvPr>
          <p:cNvGraphicFramePr/>
          <p:nvPr>
            <p:extLst>
              <p:ext uri="{D42A27DB-BD31-4B8C-83A1-F6EECF244321}">
                <p14:modId xmlns:p14="http://schemas.microsoft.com/office/powerpoint/2010/main" val="699091555"/>
              </p:ext>
            </p:extLst>
          </p:nvPr>
        </p:nvGraphicFramePr>
        <p:xfrm>
          <a:off x="217699" y="1487196"/>
          <a:ext cx="5411350" cy="4796510"/>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46D1C4E9-3A2F-42FC-BB4E-02562B5457DF}"/>
              </a:ext>
            </a:extLst>
          </p:cNvPr>
          <p:cNvSpPr txBox="1"/>
          <p:nvPr/>
        </p:nvSpPr>
        <p:spPr>
          <a:xfrm>
            <a:off x="0" y="6473279"/>
            <a:ext cx="5429655" cy="400110"/>
          </a:xfrm>
          <a:prstGeom prst="rect">
            <a:avLst/>
          </a:prstGeom>
          <a:noFill/>
        </p:spPr>
        <p:txBody>
          <a:bodyPr wrap="square" rtlCol="0">
            <a:spAutoFit/>
          </a:bodyPr>
          <a:lstStyle/>
          <a:p>
            <a:r>
              <a:rPr lang="en-US" sz="1000" b="1" dirty="0">
                <a:effectLst/>
                <a:latin typeface="Times New Roman" panose="02020603050405020304" pitchFamily="18" charset="0"/>
                <a:ea typeface="Calibri" panose="020F0502020204030204" pitchFamily="34" charset="0"/>
              </a:rPr>
              <a:t>Apart from Naivas, from which other stores/places have you bought fruits and vegetables in the past 3 months?</a:t>
            </a:r>
            <a:endParaRPr lang="en-KE" sz="1000" dirty="0"/>
          </a:p>
        </p:txBody>
      </p:sp>
      <p:sp>
        <p:nvSpPr>
          <p:cNvPr id="21" name="TextBox 20">
            <a:extLst>
              <a:ext uri="{FF2B5EF4-FFF2-40B4-BE49-F238E27FC236}">
                <a16:creationId xmlns:a16="http://schemas.microsoft.com/office/drawing/2014/main" id="{589BAB31-93BF-4997-B650-5D3F80AFFFB9}"/>
              </a:ext>
            </a:extLst>
          </p:cNvPr>
          <p:cNvSpPr txBox="1"/>
          <p:nvPr/>
        </p:nvSpPr>
        <p:spPr>
          <a:xfrm>
            <a:off x="6606209" y="6519292"/>
            <a:ext cx="5429655" cy="369332"/>
          </a:xfrm>
          <a:prstGeom prst="rect">
            <a:avLst/>
          </a:prstGeom>
          <a:noFill/>
        </p:spPr>
        <p:txBody>
          <a:bodyPr wrap="square" rtlCol="0">
            <a:spAutoFit/>
          </a:bodyPr>
          <a:lstStyle/>
          <a:p>
            <a:endParaRPr lang="en-KE" dirty="0"/>
          </a:p>
        </p:txBody>
      </p:sp>
      <p:sp>
        <p:nvSpPr>
          <p:cNvPr id="22" name="TextBox 21">
            <a:extLst>
              <a:ext uri="{FF2B5EF4-FFF2-40B4-BE49-F238E27FC236}">
                <a16:creationId xmlns:a16="http://schemas.microsoft.com/office/drawing/2014/main" id="{2C62BDD2-F548-401D-8776-D1F9E5EF563D}"/>
              </a:ext>
            </a:extLst>
          </p:cNvPr>
          <p:cNvSpPr txBox="1"/>
          <p:nvPr/>
        </p:nvSpPr>
        <p:spPr>
          <a:xfrm>
            <a:off x="5922974" y="6488668"/>
            <a:ext cx="5429655" cy="400110"/>
          </a:xfrm>
          <a:prstGeom prst="rect">
            <a:avLst/>
          </a:prstGeom>
          <a:noFill/>
        </p:spPr>
        <p:txBody>
          <a:bodyPr wrap="square" rtlCol="0">
            <a:spAutoFit/>
          </a:bodyPr>
          <a:lstStyle/>
          <a:p>
            <a:r>
              <a:rPr lang="en-US" sz="1000" b="1" dirty="0">
                <a:effectLst/>
                <a:latin typeface="Times New Roman" panose="02020603050405020304" pitchFamily="18" charset="0"/>
                <a:ea typeface="Calibri" panose="020F0502020204030204" pitchFamily="34" charset="0"/>
              </a:rPr>
              <a:t>From the stores/places shopped at, which ONE do you most prefer when buying fruits and vegetables?</a:t>
            </a:r>
            <a:endParaRPr lang="en-KE" sz="1000" dirty="0"/>
          </a:p>
        </p:txBody>
      </p:sp>
      <p:sp>
        <p:nvSpPr>
          <p:cNvPr id="23" name="TextBox 22">
            <a:extLst>
              <a:ext uri="{FF2B5EF4-FFF2-40B4-BE49-F238E27FC236}">
                <a16:creationId xmlns:a16="http://schemas.microsoft.com/office/drawing/2014/main" id="{F0D55C49-B30B-4366-BF58-8FA34572BD29}"/>
              </a:ext>
            </a:extLst>
          </p:cNvPr>
          <p:cNvSpPr txBox="1"/>
          <p:nvPr/>
        </p:nvSpPr>
        <p:spPr>
          <a:xfrm>
            <a:off x="596348" y="755374"/>
            <a:ext cx="10018643" cy="369332"/>
          </a:xfrm>
          <a:prstGeom prst="rect">
            <a:avLst/>
          </a:prstGeom>
          <a:noFill/>
        </p:spPr>
        <p:txBody>
          <a:bodyPr wrap="square" rtlCol="0">
            <a:spAutoFit/>
          </a:bodyPr>
          <a:lstStyle/>
          <a:p>
            <a:r>
              <a:rPr lang="en-US" dirty="0"/>
              <a:t>Below are some of the competitor outlets with Carrefour leading in both categories.</a:t>
            </a:r>
            <a:endParaRPr lang="en-KE" dirty="0"/>
          </a:p>
        </p:txBody>
      </p:sp>
    </p:spTree>
    <p:extLst>
      <p:ext uri="{BB962C8B-B14F-4D97-AF65-F5344CB8AC3E}">
        <p14:creationId xmlns:p14="http://schemas.microsoft.com/office/powerpoint/2010/main" val="352218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800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4A485E-6F72-4228-9951-F57DA1F38561}"/>
              </a:ext>
            </a:extLst>
          </p:cNvPr>
          <p:cNvSpPr>
            <a:spLocks noGrp="1"/>
          </p:cNvSpPr>
          <p:nvPr>
            <p:ph type="title"/>
          </p:nvPr>
        </p:nvSpPr>
        <p:spPr>
          <a:xfrm>
            <a:off x="705751" y="2307102"/>
            <a:ext cx="3697437" cy="2499265"/>
          </a:xfrm>
        </p:spPr>
        <p:txBody>
          <a:bodyPr>
            <a:normAutofit/>
          </a:bodyPr>
          <a:lstStyle/>
          <a:p>
            <a:pPr>
              <a:lnSpc>
                <a:spcPts val="2000"/>
              </a:lnSpc>
              <a:spcAft>
                <a:spcPts val="800"/>
              </a:spcAft>
            </a:pPr>
            <a:r>
              <a:rPr lang="en-US" sz="1800" b="1" dirty="0">
                <a:effectLst/>
                <a:latin typeface="Arial" panose="020B0604020202020204" pitchFamily="34" charset="0"/>
                <a:ea typeface="Calibri" panose="020F0502020204030204" pitchFamily="34" charset="0"/>
                <a:cs typeface="Arial" panose="020B0604020202020204" pitchFamily="34" charset="0"/>
              </a:rPr>
              <a:t>Respondents shopping for fruits &amp; veggies in NAIVAS Kilimani</a:t>
            </a:r>
            <a:br>
              <a:rPr lang="en-KE"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KE" sz="1800" dirty="0">
                <a:effectLst/>
                <a:latin typeface="Calibri" panose="020F0502020204030204" pitchFamily="34" charset="0"/>
                <a:ea typeface="Calibri" panose="020F0502020204030204" pitchFamily="34" charset="0"/>
                <a:cs typeface="Times New Roman" panose="02020603050405020304" pitchFamily="18" charset="0"/>
              </a:rPr>
            </a:br>
            <a:endParaRPr lang="en-KE" sz="2400" dirty="0"/>
          </a:p>
        </p:txBody>
      </p:sp>
      <p:pic>
        <p:nvPicPr>
          <p:cNvPr id="4098" name="Picture 2" descr="Brown craft paper bag packaging template on white background">
            <a:extLst>
              <a:ext uri="{FF2B5EF4-FFF2-40B4-BE49-F238E27FC236}">
                <a16:creationId xmlns:a16="http://schemas.microsoft.com/office/drawing/2014/main" id="{8C7B5CD1-D78C-4D58-90AA-B4B91095D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8271" y="0"/>
            <a:ext cx="756372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768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BC2C-D488-45A5-8E77-9FE4DCB91F8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Packaging bags Popularity</a:t>
            </a:r>
            <a:endParaRPr lang="en-KE" b="1" dirty="0">
              <a:latin typeface="Arial" panose="020B0604020202020204" pitchFamily="34" charset="0"/>
              <a:cs typeface="Arial" panose="020B0604020202020204" pitchFamily="34" charset="0"/>
            </a:endParaRPr>
          </a:p>
        </p:txBody>
      </p:sp>
      <p:graphicFrame>
        <p:nvGraphicFramePr>
          <p:cNvPr id="15" name="Chart 14">
            <a:extLst>
              <a:ext uri="{FF2B5EF4-FFF2-40B4-BE49-F238E27FC236}">
                <a16:creationId xmlns:a16="http://schemas.microsoft.com/office/drawing/2014/main" id="{130985D8-8189-440F-B093-31E0C0F41F44}"/>
              </a:ext>
            </a:extLst>
          </p:cNvPr>
          <p:cNvGraphicFramePr/>
          <p:nvPr>
            <p:extLst>
              <p:ext uri="{D42A27DB-BD31-4B8C-83A1-F6EECF244321}">
                <p14:modId xmlns:p14="http://schemas.microsoft.com/office/powerpoint/2010/main" val="3434961326"/>
              </p:ext>
            </p:extLst>
          </p:nvPr>
        </p:nvGraphicFramePr>
        <p:xfrm>
          <a:off x="4107347" y="3583635"/>
          <a:ext cx="7783635" cy="2691247"/>
        </p:xfrm>
        <a:graphic>
          <a:graphicData uri="http://schemas.openxmlformats.org/drawingml/2006/chart">
            <c:chart xmlns:c="http://schemas.openxmlformats.org/drawingml/2006/chart" xmlns:r="http://schemas.openxmlformats.org/officeDocument/2006/relationships" r:id="rId2"/>
          </a:graphicData>
        </a:graphic>
      </p:graphicFrame>
      <p:sp>
        <p:nvSpPr>
          <p:cNvPr id="18" name="Rectangle 17">
            <a:extLst>
              <a:ext uri="{FF2B5EF4-FFF2-40B4-BE49-F238E27FC236}">
                <a16:creationId xmlns:a16="http://schemas.microsoft.com/office/drawing/2014/main" id="{F139FCD4-5BD1-470D-8D05-CEB9F9C22822}"/>
              </a:ext>
            </a:extLst>
          </p:cNvPr>
          <p:cNvSpPr/>
          <p:nvPr/>
        </p:nvSpPr>
        <p:spPr>
          <a:xfrm>
            <a:off x="648925" y="779646"/>
            <a:ext cx="3016247" cy="297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Mesh nets and brown bags are the most used packaging bags by the respondents. On the other hand prepacked products are not that popular.</a:t>
            </a:r>
            <a:endParaRPr lang="en-KE" dirty="0">
              <a:solidFill>
                <a:schemeClr val="tx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E024791-8A97-4973-9046-4504DA7AE489}"/>
              </a:ext>
            </a:extLst>
          </p:cNvPr>
          <p:cNvSpPr txBox="1"/>
          <p:nvPr/>
        </p:nvSpPr>
        <p:spPr>
          <a:xfrm>
            <a:off x="4964967" y="6238929"/>
            <a:ext cx="8128000" cy="246221"/>
          </a:xfrm>
          <a:prstGeom prst="rect">
            <a:avLst/>
          </a:prstGeom>
          <a:noFill/>
        </p:spPr>
        <p:txBody>
          <a:bodyPr wrap="square" rtlCol="0">
            <a:spAutoFit/>
          </a:bodyPr>
          <a:lstStyle/>
          <a:p>
            <a:r>
              <a:rPr lang="en-US" sz="1000" b="1" dirty="0">
                <a:effectLst/>
                <a:latin typeface="Times New Roman" panose="02020603050405020304" pitchFamily="18" charset="0"/>
                <a:ea typeface="Calibri" panose="020F0502020204030204" pitchFamily="34" charset="0"/>
              </a:rPr>
              <a:t>Which of these packaging bags have you used when shopping for fruits &amp;amp; veggies in NAIVAS Kilimani?</a:t>
            </a:r>
            <a:endParaRPr lang="en-KE" sz="1000" dirty="0"/>
          </a:p>
        </p:txBody>
      </p:sp>
      <p:graphicFrame>
        <p:nvGraphicFramePr>
          <p:cNvPr id="6" name="Chart 5">
            <a:extLst>
              <a:ext uri="{FF2B5EF4-FFF2-40B4-BE49-F238E27FC236}">
                <a16:creationId xmlns:a16="http://schemas.microsoft.com/office/drawing/2014/main" id="{D65DBEE3-417C-47E0-8A30-CC58D82D5F6B}"/>
              </a:ext>
            </a:extLst>
          </p:cNvPr>
          <p:cNvGraphicFramePr/>
          <p:nvPr>
            <p:extLst>
              <p:ext uri="{D42A27DB-BD31-4B8C-83A1-F6EECF244321}">
                <p14:modId xmlns:p14="http://schemas.microsoft.com/office/powerpoint/2010/main" val="4155349559"/>
              </p:ext>
            </p:extLst>
          </p:nvPr>
        </p:nvGraphicFramePr>
        <p:xfrm>
          <a:off x="4173903" y="583118"/>
          <a:ext cx="7783635" cy="3170611"/>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37BC94ED-FEEB-42A5-A40D-AD9E34B74E66}"/>
              </a:ext>
            </a:extLst>
          </p:cNvPr>
          <p:cNvSpPr/>
          <p:nvPr/>
        </p:nvSpPr>
        <p:spPr>
          <a:xfrm>
            <a:off x="793387" y="3387957"/>
            <a:ext cx="3016247" cy="297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72% of the customers are satisfied with the brown packaging bags</a:t>
            </a:r>
            <a:endParaRPr lang="en-KE" dirty="0">
              <a:solidFill>
                <a:schemeClr val="tx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19F6A88-D07D-4998-A0A6-1F5971CC50CF}"/>
              </a:ext>
            </a:extLst>
          </p:cNvPr>
          <p:cNvSpPr txBox="1"/>
          <p:nvPr/>
        </p:nvSpPr>
        <p:spPr>
          <a:xfrm>
            <a:off x="5117367" y="6508025"/>
            <a:ext cx="8128000" cy="246221"/>
          </a:xfrm>
          <a:prstGeom prst="rect">
            <a:avLst/>
          </a:prstGeom>
          <a:noFill/>
        </p:spPr>
        <p:txBody>
          <a:bodyPr wrap="square" rtlCol="0">
            <a:spAutoFit/>
          </a:bodyPr>
          <a:lstStyle/>
          <a:p>
            <a:r>
              <a:rPr lang="en-US" sz="1000" b="1">
                <a:effectLst/>
                <a:latin typeface="Times New Roman" panose="02020603050405020304" pitchFamily="18" charset="0"/>
                <a:ea typeface="Calibri" panose="020F0502020204030204" pitchFamily="34" charset="0"/>
              </a:rPr>
              <a:t>On a scale of 1-5, how satisfied are you with our new Brown packaging </a:t>
            </a:r>
            <a:endParaRPr lang="en-KE" sz="1000" dirty="0"/>
          </a:p>
        </p:txBody>
      </p:sp>
    </p:spTree>
    <p:extLst>
      <p:ext uri="{BB962C8B-B14F-4D97-AF65-F5344CB8AC3E}">
        <p14:creationId xmlns:p14="http://schemas.microsoft.com/office/powerpoint/2010/main" val="405498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F0DF-8ED0-439C-8E13-1EBB2717B347}"/>
              </a:ext>
            </a:extLst>
          </p:cNvPr>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Brown bag satisfaction</a:t>
            </a:r>
            <a:endParaRPr lang="en-KE" sz="2400" dirty="0">
              <a:latin typeface="Arial" panose="020B06040202020202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C30BCA54-91F8-4B2E-84C2-6A7DDDFABBD1}"/>
              </a:ext>
            </a:extLst>
          </p:cNvPr>
          <p:cNvGraphicFramePr/>
          <p:nvPr>
            <p:extLst>
              <p:ext uri="{D42A27DB-BD31-4B8C-83A1-F6EECF244321}">
                <p14:modId xmlns:p14="http://schemas.microsoft.com/office/powerpoint/2010/main" val="175158975"/>
              </p:ext>
            </p:extLst>
          </p:nvPr>
        </p:nvGraphicFramePr>
        <p:xfrm>
          <a:off x="3698874" y="1008615"/>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F55D16B-D995-4415-9D3B-1E38C4E121C9}"/>
              </a:ext>
            </a:extLst>
          </p:cNvPr>
          <p:cNvSpPr txBox="1"/>
          <p:nvPr/>
        </p:nvSpPr>
        <p:spPr>
          <a:xfrm>
            <a:off x="5568971" y="6601979"/>
            <a:ext cx="7029791" cy="501227"/>
          </a:xfrm>
          <a:prstGeom prst="rect">
            <a:avLst/>
          </a:prstGeom>
          <a:noFill/>
        </p:spPr>
        <p:txBody>
          <a:bodyPr wrap="square" rtlCol="0">
            <a:spAutoFit/>
          </a:bodyPr>
          <a:lstStyle/>
          <a:p>
            <a:pP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On a scale of 1-5,  how satisfied are you with the new brown bags with regards to the following aspects:</a:t>
            </a:r>
            <a:endParaRPr lang="en-K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kern="100" dirty="0">
                <a:effectLst/>
                <a:latin typeface="Calibri" panose="020F0502020204030204" pitchFamily="34" charset="0"/>
                <a:ea typeface="Calibri" panose="020F0502020204030204" pitchFamily="34" charset="0"/>
                <a:cs typeface="Arial" panose="020B0604020202020204" pitchFamily="34" charset="0"/>
              </a:rPr>
              <a:t>:</a:t>
            </a:r>
            <a:endParaRPr lang="en-KE" sz="9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9FE14F32-A1A9-4817-B247-D8EF72FD753C}"/>
              </a:ext>
            </a:extLst>
          </p:cNvPr>
          <p:cNvSpPr txBox="1"/>
          <p:nvPr/>
        </p:nvSpPr>
        <p:spPr>
          <a:xfrm>
            <a:off x="359999" y="1885071"/>
            <a:ext cx="3185059" cy="1200329"/>
          </a:xfrm>
          <a:prstGeom prst="rect">
            <a:avLst/>
          </a:prstGeom>
          <a:noFill/>
        </p:spPr>
        <p:txBody>
          <a:bodyPr wrap="square" rtlCol="0">
            <a:spAutoFit/>
          </a:bodyPr>
          <a:lstStyle/>
          <a:p>
            <a:r>
              <a:rPr lang="en-US" dirty="0"/>
              <a:t>Around 75% of the customers are satisfied with all the aspects of the brown bags.</a:t>
            </a:r>
            <a:endParaRPr lang="en-KE" dirty="0"/>
          </a:p>
        </p:txBody>
      </p:sp>
    </p:spTree>
    <p:extLst>
      <p:ext uri="{BB962C8B-B14F-4D97-AF65-F5344CB8AC3E}">
        <p14:creationId xmlns:p14="http://schemas.microsoft.com/office/powerpoint/2010/main" val="1815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CAABD3-0D43-4A66-B66F-599D1DE8553F}"/>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More Fruits and Vegetables</a:t>
            </a:r>
            <a:endParaRPr lang="en-KE" sz="2400" b="1"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E5ADAFD8-416E-4D13-A59B-E04E843E01FA}"/>
              </a:ext>
            </a:extLst>
          </p:cNvPr>
          <p:cNvSpPr>
            <a:spLocks noGrp="1"/>
          </p:cNvSpPr>
          <p:nvPr>
            <p:ph type="body" idx="1"/>
          </p:nvPr>
        </p:nvSpPr>
        <p:spPr/>
        <p:txBody>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pic>
        <p:nvPicPr>
          <p:cNvPr id="6146" name="Picture 2" descr="Word Cloud">
            <a:extLst>
              <a:ext uri="{FF2B5EF4-FFF2-40B4-BE49-F238E27FC236}">
                <a16:creationId xmlns:a16="http://schemas.microsoft.com/office/drawing/2014/main" id="{401F7984-178B-423F-88A9-6811EA5B8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144" y="1376550"/>
            <a:ext cx="5715000" cy="37714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A1ED0BD-E8AB-48BA-80FD-6B32CBFB8082}"/>
              </a:ext>
            </a:extLst>
          </p:cNvPr>
          <p:cNvSpPr txBox="1"/>
          <p:nvPr/>
        </p:nvSpPr>
        <p:spPr>
          <a:xfrm>
            <a:off x="359999" y="1710000"/>
            <a:ext cx="5516145" cy="2847574"/>
          </a:xfrm>
          <a:prstGeom prst="rect">
            <a:avLst/>
          </a:prstGeom>
          <a:noFill/>
        </p:spPr>
        <p:txBody>
          <a:bodyPr wrap="square" rtlCol="0">
            <a:spAutoFit/>
          </a:bodyPr>
          <a:lstStyle/>
          <a:p>
            <a:pPr>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168 respondents did not propose any specific fruits and vegetables to added to the assortment at Naivas while 107 respondents were satisfied with the available fruits and vegetables. 32 other respondents requested addition of </a:t>
            </a:r>
            <a:r>
              <a:rPr lang="en-US" sz="1800" dirty="0" err="1">
                <a:effectLst/>
                <a:latin typeface="Arial" panose="020B0604020202020204" pitchFamily="34" charset="0"/>
                <a:ea typeface="Calibri" panose="020F0502020204030204" pitchFamily="34" charset="0"/>
                <a:cs typeface="Arial" panose="020B0604020202020204" pitchFamily="34" charset="0"/>
              </a:rPr>
              <a:t>kienyeji</a:t>
            </a:r>
            <a:r>
              <a:rPr lang="en-US" sz="1800" dirty="0">
                <a:effectLst/>
                <a:latin typeface="Arial" panose="020B0604020202020204" pitchFamily="34" charset="0"/>
                <a:ea typeface="Calibri" panose="020F0502020204030204" pitchFamily="34" charset="0"/>
                <a:cs typeface="Arial" panose="020B0604020202020204" pitchFamily="34" charset="0"/>
              </a:rPr>
              <a:t> organic vegetables specifically ( </a:t>
            </a:r>
            <a:r>
              <a:rPr lang="en-US" sz="1800" dirty="0" err="1">
                <a:effectLst/>
                <a:latin typeface="Arial" panose="020B0604020202020204" pitchFamily="34" charset="0"/>
                <a:ea typeface="Calibri" panose="020F0502020204030204" pitchFamily="34" charset="0"/>
                <a:cs typeface="Arial" panose="020B0604020202020204" pitchFamily="34" charset="0"/>
              </a:rPr>
              <a:t>managu</a:t>
            </a:r>
            <a:r>
              <a:rPr lang="en-US" sz="1800" dirty="0">
                <a:effectLst/>
                <a:latin typeface="Arial" panose="020B0604020202020204" pitchFamily="34" charset="0"/>
                <a:ea typeface="Calibri" panose="020F0502020204030204" pitchFamily="34" charset="0"/>
                <a:cs typeface="Arial" panose="020B0604020202020204" pitchFamily="34" charset="0"/>
              </a:rPr>
              <a:t>, Kunde, </a:t>
            </a:r>
            <a:r>
              <a:rPr lang="en-US" sz="1800" dirty="0" err="1">
                <a:effectLst/>
                <a:latin typeface="Arial" panose="020B0604020202020204" pitchFamily="34" charset="0"/>
                <a:ea typeface="Calibri" panose="020F0502020204030204" pitchFamily="34" charset="0"/>
                <a:cs typeface="Arial" panose="020B0604020202020204" pitchFamily="34" charset="0"/>
              </a:rPr>
              <a:t>kahorora</a:t>
            </a:r>
            <a:r>
              <a:rPr lang="en-US" sz="1800" dirty="0">
                <a:effectLst/>
                <a:latin typeface="Arial" panose="020B0604020202020204" pitchFamily="34" charset="0"/>
                <a:ea typeface="Calibri" panose="020F0502020204030204" pitchFamily="34" charset="0"/>
                <a:cs typeface="Arial" panose="020B0604020202020204" pitchFamily="34" charset="0"/>
              </a:rPr>
              <a:t>, among others). 6 requested dragon fruits, 6 corn, 8 kiwi, 4 avocados, and 3 berries.  </a:t>
            </a:r>
            <a:endParaRPr lang="en-KE" sz="18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522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000F-4DF3-456C-B1D9-3E490598F12B}"/>
              </a:ext>
            </a:extLst>
          </p:cNvPr>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Improvements</a:t>
            </a:r>
            <a:r>
              <a:rPr lang="en-US" dirty="0"/>
              <a:t> </a:t>
            </a:r>
            <a:endParaRPr lang="en-KE" dirty="0"/>
          </a:p>
        </p:txBody>
      </p:sp>
      <p:graphicFrame>
        <p:nvGraphicFramePr>
          <p:cNvPr id="6" name="Chart 5">
            <a:extLst>
              <a:ext uri="{FF2B5EF4-FFF2-40B4-BE49-F238E27FC236}">
                <a16:creationId xmlns:a16="http://schemas.microsoft.com/office/drawing/2014/main" id="{EAF912B2-2A2A-4A39-A481-100275268838}"/>
              </a:ext>
            </a:extLst>
          </p:cNvPr>
          <p:cNvGraphicFramePr/>
          <p:nvPr>
            <p:extLst>
              <p:ext uri="{D42A27DB-BD31-4B8C-83A1-F6EECF244321}">
                <p14:modId xmlns:p14="http://schemas.microsoft.com/office/powerpoint/2010/main" val="197901341"/>
              </p:ext>
            </p:extLst>
          </p:nvPr>
        </p:nvGraphicFramePr>
        <p:xfrm>
          <a:off x="3102965" y="891984"/>
          <a:ext cx="8199254" cy="5074031"/>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D760D3EC-A51F-4EB1-A3C0-5E0C99A2D0B9}"/>
              </a:ext>
            </a:extLst>
          </p:cNvPr>
          <p:cNvSpPr txBox="1"/>
          <p:nvPr/>
        </p:nvSpPr>
        <p:spPr>
          <a:xfrm>
            <a:off x="4909625" y="6457071"/>
            <a:ext cx="7076049" cy="246221"/>
          </a:xfrm>
          <a:prstGeom prst="rect">
            <a:avLst/>
          </a:prstGeom>
          <a:noFill/>
        </p:spPr>
        <p:txBody>
          <a:bodyPr wrap="square" rtlCol="0">
            <a:spAutoFit/>
          </a:bodyPr>
          <a:lstStyle/>
          <a:p>
            <a:r>
              <a:rPr lang="en-US" sz="1000" dirty="0">
                <a:effectLst/>
                <a:latin typeface="Times New Roman" panose="02020603050405020304" pitchFamily="18" charset="0"/>
                <a:ea typeface="Calibri" panose="020F0502020204030204" pitchFamily="34" charset="0"/>
              </a:rPr>
              <a:t>Kindly inform us on what to improve to make your experience better while shopping for fruits &amp;amp; vegetables</a:t>
            </a:r>
            <a:endParaRPr lang="en-KE" sz="1000" dirty="0"/>
          </a:p>
        </p:txBody>
      </p:sp>
      <p:sp>
        <p:nvSpPr>
          <p:cNvPr id="9" name="TextBox 8">
            <a:extLst>
              <a:ext uri="{FF2B5EF4-FFF2-40B4-BE49-F238E27FC236}">
                <a16:creationId xmlns:a16="http://schemas.microsoft.com/office/drawing/2014/main" id="{206B4D44-A7B4-42FF-B516-1475095FBA3E}"/>
              </a:ext>
            </a:extLst>
          </p:cNvPr>
          <p:cNvSpPr txBox="1"/>
          <p:nvPr/>
        </p:nvSpPr>
        <p:spPr>
          <a:xfrm>
            <a:off x="0" y="1603717"/>
            <a:ext cx="3502855" cy="1754326"/>
          </a:xfrm>
          <a:prstGeom prst="rect">
            <a:avLst/>
          </a:prstGeom>
          <a:noFill/>
        </p:spPr>
        <p:txBody>
          <a:bodyPr wrap="square" rtlCol="0">
            <a:spAutoFit/>
          </a:bodyPr>
          <a:lstStyle/>
          <a:p>
            <a:r>
              <a:rPr lang="en-US" dirty="0"/>
              <a:t>Most customers are happy with the Naivas experience but would like to see improvements In the speed of customer service variety and prices.</a:t>
            </a:r>
            <a:endParaRPr lang="en-KE" dirty="0"/>
          </a:p>
        </p:txBody>
      </p:sp>
    </p:spTree>
    <p:extLst>
      <p:ext uri="{BB962C8B-B14F-4D97-AF65-F5344CB8AC3E}">
        <p14:creationId xmlns:p14="http://schemas.microsoft.com/office/powerpoint/2010/main" val="16064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1D7B-4847-4DA4-AB17-677B1A4A1EAF}"/>
              </a:ext>
            </a:extLst>
          </p:cNvPr>
          <p:cNvSpPr>
            <a:spLocks noGrp="1"/>
          </p:cNvSpPr>
          <p:nvPr>
            <p:ph type="title"/>
          </p:nvPr>
        </p:nvSpPr>
        <p:spPr/>
        <p:txBody>
          <a:bodyPr/>
          <a:lstStyle/>
          <a:p>
            <a:r>
              <a:rPr lang="en-US" sz="3200" dirty="0">
                <a:latin typeface="Arial" panose="020B0604020202020204" pitchFamily="34" charset="0"/>
                <a:cs typeface="Arial" panose="020B0604020202020204" pitchFamily="34" charset="0"/>
              </a:rPr>
              <a:t>NPS</a:t>
            </a:r>
            <a:endParaRPr lang="en-KE" sz="3200" dirty="0">
              <a:latin typeface="Arial" panose="020B0604020202020204" pitchFamily="34" charset="0"/>
              <a:cs typeface="Arial" panose="020B0604020202020204" pitchFamily="34" charset="0"/>
            </a:endParaRPr>
          </a:p>
        </p:txBody>
      </p:sp>
      <p:pic>
        <p:nvPicPr>
          <p:cNvPr id="11" name="Graphic 10" descr="Man with solid fill">
            <a:extLst>
              <a:ext uri="{FF2B5EF4-FFF2-40B4-BE49-F238E27FC236}">
                <a16:creationId xmlns:a16="http://schemas.microsoft.com/office/drawing/2014/main" id="{32C3A80D-2EE2-4095-845E-2E8067E13D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47268" y="2286000"/>
            <a:ext cx="914400" cy="914400"/>
          </a:xfrm>
          <a:prstGeom prst="rect">
            <a:avLst/>
          </a:prstGeom>
        </p:spPr>
      </p:pic>
      <p:pic>
        <p:nvPicPr>
          <p:cNvPr id="12" name="Graphic 11" descr="Man with solid fill">
            <a:extLst>
              <a:ext uri="{FF2B5EF4-FFF2-40B4-BE49-F238E27FC236}">
                <a16:creationId xmlns:a16="http://schemas.microsoft.com/office/drawing/2014/main" id="{1A76E440-AE7C-4744-AE62-5038B9F3EA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7173" y="2250831"/>
            <a:ext cx="914400" cy="914400"/>
          </a:xfrm>
          <a:prstGeom prst="rect">
            <a:avLst/>
          </a:prstGeom>
        </p:spPr>
      </p:pic>
      <p:pic>
        <p:nvPicPr>
          <p:cNvPr id="13" name="Graphic 12" descr="Man with solid fill">
            <a:extLst>
              <a:ext uri="{FF2B5EF4-FFF2-40B4-BE49-F238E27FC236}">
                <a16:creationId xmlns:a16="http://schemas.microsoft.com/office/drawing/2014/main" id="{DB4F1BAD-F56F-4C86-A0B9-B249234C3D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78963" y="2286000"/>
            <a:ext cx="914400" cy="914400"/>
          </a:xfrm>
          <a:prstGeom prst="rect">
            <a:avLst/>
          </a:prstGeom>
        </p:spPr>
      </p:pic>
      <p:pic>
        <p:nvPicPr>
          <p:cNvPr id="14" name="Graphic 13" descr="Man with solid fill">
            <a:extLst>
              <a:ext uri="{FF2B5EF4-FFF2-40B4-BE49-F238E27FC236}">
                <a16:creationId xmlns:a16="http://schemas.microsoft.com/office/drawing/2014/main" id="{22AABD52-EB71-40AB-B788-12FD377750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28868" y="2286000"/>
            <a:ext cx="914400" cy="914400"/>
          </a:xfrm>
          <a:prstGeom prst="rect">
            <a:avLst/>
          </a:prstGeom>
        </p:spPr>
      </p:pic>
      <p:pic>
        <p:nvPicPr>
          <p:cNvPr id="15" name="Graphic 14" descr="Man with solid fill">
            <a:extLst>
              <a:ext uri="{FF2B5EF4-FFF2-40B4-BE49-F238E27FC236}">
                <a16:creationId xmlns:a16="http://schemas.microsoft.com/office/drawing/2014/main" id="{3FF33CED-CFF3-4012-BE19-0F92492F88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38268" y="2253175"/>
            <a:ext cx="914400" cy="914400"/>
          </a:xfrm>
          <a:prstGeom prst="rect">
            <a:avLst/>
          </a:prstGeom>
        </p:spPr>
      </p:pic>
      <p:pic>
        <p:nvPicPr>
          <p:cNvPr id="16" name="Graphic 15" descr="Man with solid fill">
            <a:extLst>
              <a:ext uri="{FF2B5EF4-FFF2-40B4-BE49-F238E27FC236}">
                <a16:creationId xmlns:a16="http://schemas.microsoft.com/office/drawing/2014/main" id="{DAAFAC47-92FA-443D-BFAA-DE1ED6CDC1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0563" y="2250831"/>
            <a:ext cx="914400" cy="914400"/>
          </a:xfrm>
          <a:prstGeom prst="rect">
            <a:avLst/>
          </a:prstGeom>
        </p:spPr>
      </p:pic>
      <p:pic>
        <p:nvPicPr>
          <p:cNvPr id="17" name="Graphic 16" descr="Man with solid fill">
            <a:extLst>
              <a:ext uri="{FF2B5EF4-FFF2-40B4-BE49-F238E27FC236}">
                <a16:creationId xmlns:a16="http://schemas.microsoft.com/office/drawing/2014/main" id="{85BCA879-7B41-4B02-B716-917DEA0B45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9978" y="2250831"/>
            <a:ext cx="914400" cy="914400"/>
          </a:xfrm>
          <a:prstGeom prst="rect">
            <a:avLst/>
          </a:prstGeom>
        </p:spPr>
      </p:pic>
      <p:pic>
        <p:nvPicPr>
          <p:cNvPr id="20" name="Graphic 19" descr="Man with solid fill">
            <a:extLst>
              <a:ext uri="{FF2B5EF4-FFF2-40B4-BE49-F238E27FC236}">
                <a16:creationId xmlns:a16="http://schemas.microsoft.com/office/drawing/2014/main" id="{D04A2932-9658-459B-ADC4-C77B41F88F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6495" y="2339926"/>
            <a:ext cx="914400" cy="914400"/>
          </a:xfrm>
          <a:prstGeom prst="rect">
            <a:avLst/>
          </a:prstGeom>
        </p:spPr>
      </p:pic>
      <p:pic>
        <p:nvPicPr>
          <p:cNvPr id="21" name="Graphic 20" descr="Man with solid fill">
            <a:extLst>
              <a:ext uri="{FF2B5EF4-FFF2-40B4-BE49-F238E27FC236}">
                <a16:creationId xmlns:a16="http://schemas.microsoft.com/office/drawing/2014/main" id="{D88929DF-CEEE-4D42-97D0-5D19837143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74237" y="2274215"/>
            <a:ext cx="914400" cy="914400"/>
          </a:xfrm>
          <a:prstGeom prst="rect">
            <a:avLst/>
          </a:prstGeom>
        </p:spPr>
      </p:pic>
      <p:pic>
        <p:nvPicPr>
          <p:cNvPr id="22" name="Graphic 21" descr="Man with solid fill">
            <a:extLst>
              <a:ext uri="{FF2B5EF4-FFF2-40B4-BE49-F238E27FC236}">
                <a16:creationId xmlns:a16="http://schemas.microsoft.com/office/drawing/2014/main" id="{0A6F0C3F-84C1-4FAB-A897-28F6D158E2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15259" y="2318763"/>
            <a:ext cx="881637" cy="881637"/>
          </a:xfrm>
          <a:prstGeom prst="rect">
            <a:avLst/>
          </a:prstGeom>
        </p:spPr>
      </p:pic>
      <p:sp>
        <p:nvSpPr>
          <p:cNvPr id="23" name="Rectangle 22">
            <a:extLst>
              <a:ext uri="{FF2B5EF4-FFF2-40B4-BE49-F238E27FC236}">
                <a16:creationId xmlns:a16="http://schemas.microsoft.com/office/drawing/2014/main" id="{871562E9-64F1-4E24-8405-22E5E8DFAAF4}"/>
              </a:ext>
            </a:extLst>
          </p:cNvPr>
          <p:cNvSpPr/>
          <p:nvPr/>
        </p:nvSpPr>
        <p:spPr>
          <a:xfrm>
            <a:off x="328922" y="3428998"/>
            <a:ext cx="8302841" cy="1801244"/>
          </a:xfrm>
          <a:prstGeom prst="rect">
            <a:avLst/>
          </a:prstGeom>
          <a:solidFill>
            <a:schemeClr val="bg1">
              <a:lumMod val="95000"/>
            </a:schemeClr>
          </a:solidFill>
          <a:ln w="2857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solidFill>
                <a:schemeClr val="tx1"/>
              </a:solidFill>
            </a:endParaRPr>
          </a:p>
        </p:txBody>
      </p:sp>
      <p:cxnSp>
        <p:nvCxnSpPr>
          <p:cNvPr id="27" name="Straight Connector 26">
            <a:extLst>
              <a:ext uri="{FF2B5EF4-FFF2-40B4-BE49-F238E27FC236}">
                <a16:creationId xmlns:a16="http://schemas.microsoft.com/office/drawing/2014/main" id="{9DB318A7-FC08-4BB3-963C-EB0C2C119A93}"/>
              </a:ext>
            </a:extLst>
          </p:cNvPr>
          <p:cNvCxnSpPr>
            <a:cxnSpLocks/>
          </p:cNvCxnSpPr>
          <p:nvPr/>
        </p:nvCxnSpPr>
        <p:spPr>
          <a:xfrm>
            <a:off x="328921" y="3816622"/>
            <a:ext cx="83028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2346B3-E18D-43CC-AEA3-9CD38A54AA9B}"/>
              </a:ext>
            </a:extLst>
          </p:cNvPr>
          <p:cNvCxnSpPr/>
          <p:nvPr/>
        </p:nvCxnSpPr>
        <p:spPr>
          <a:xfrm>
            <a:off x="3735615" y="3411993"/>
            <a:ext cx="0" cy="18182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F0156B3-12C6-439B-B748-99E1EBC8288F}"/>
              </a:ext>
            </a:extLst>
          </p:cNvPr>
          <p:cNvCxnSpPr/>
          <p:nvPr/>
        </p:nvCxnSpPr>
        <p:spPr>
          <a:xfrm>
            <a:off x="6429290" y="3428998"/>
            <a:ext cx="0" cy="181824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93E4CE8-F721-42A6-8037-F442208F2050}"/>
              </a:ext>
            </a:extLst>
          </p:cNvPr>
          <p:cNvSpPr txBox="1"/>
          <p:nvPr/>
        </p:nvSpPr>
        <p:spPr>
          <a:xfrm>
            <a:off x="6724037" y="3482924"/>
            <a:ext cx="2455489" cy="369332"/>
          </a:xfrm>
          <a:prstGeom prst="rect">
            <a:avLst/>
          </a:prstGeom>
          <a:noFill/>
        </p:spPr>
        <p:txBody>
          <a:bodyPr wrap="square" rtlCol="0">
            <a:spAutoFit/>
          </a:bodyPr>
          <a:lstStyle/>
          <a:p>
            <a:r>
              <a:rPr lang="en-US" b="1" dirty="0">
                <a:solidFill>
                  <a:srgbClr val="00B0F0"/>
                </a:solidFill>
              </a:rPr>
              <a:t>PROMOTERS</a:t>
            </a:r>
            <a:endParaRPr lang="en-KE" b="1" dirty="0">
              <a:solidFill>
                <a:srgbClr val="00B0F0"/>
              </a:solidFill>
            </a:endParaRPr>
          </a:p>
        </p:txBody>
      </p:sp>
      <p:sp>
        <p:nvSpPr>
          <p:cNvPr id="33" name="TextBox 32">
            <a:extLst>
              <a:ext uri="{FF2B5EF4-FFF2-40B4-BE49-F238E27FC236}">
                <a16:creationId xmlns:a16="http://schemas.microsoft.com/office/drawing/2014/main" id="{92847936-92F4-43AE-B747-7CC2890B1B45}"/>
              </a:ext>
            </a:extLst>
          </p:cNvPr>
          <p:cNvSpPr txBox="1"/>
          <p:nvPr/>
        </p:nvSpPr>
        <p:spPr>
          <a:xfrm>
            <a:off x="4272014" y="3403358"/>
            <a:ext cx="2455489" cy="369332"/>
          </a:xfrm>
          <a:prstGeom prst="rect">
            <a:avLst/>
          </a:prstGeom>
          <a:noFill/>
        </p:spPr>
        <p:txBody>
          <a:bodyPr wrap="square" rtlCol="0">
            <a:spAutoFit/>
          </a:bodyPr>
          <a:lstStyle/>
          <a:p>
            <a:r>
              <a:rPr lang="en-US" b="1" dirty="0">
                <a:solidFill>
                  <a:srgbClr val="FF0000"/>
                </a:solidFill>
              </a:rPr>
              <a:t>NEUTRAL</a:t>
            </a:r>
            <a:endParaRPr lang="en-KE" b="1" dirty="0">
              <a:solidFill>
                <a:srgbClr val="FF0000"/>
              </a:solidFill>
            </a:endParaRPr>
          </a:p>
        </p:txBody>
      </p:sp>
      <p:sp>
        <p:nvSpPr>
          <p:cNvPr id="34" name="TextBox 33">
            <a:extLst>
              <a:ext uri="{FF2B5EF4-FFF2-40B4-BE49-F238E27FC236}">
                <a16:creationId xmlns:a16="http://schemas.microsoft.com/office/drawing/2014/main" id="{9FE449C4-855C-4DD4-9267-21628D9D55B7}"/>
              </a:ext>
            </a:extLst>
          </p:cNvPr>
          <p:cNvSpPr txBox="1"/>
          <p:nvPr/>
        </p:nvSpPr>
        <p:spPr>
          <a:xfrm>
            <a:off x="700904" y="3393829"/>
            <a:ext cx="2455489" cy="369332"/>
          </a:xfrm>
          <a:prstGeom prst="rect">
            <a:avLst/>
          </a:prstGeom>
          <a:noFill/>
        </p:spPr>
        <p:txBody>
          <a:bodyPr wrap="square" rtlCol="0">
            <a:spAutoFit/>
          </a:bodyPr>
          <a:lstStyle/>
          <a:p>
            <a:r>
              <a:rPr lang="en-US" b="1" dirty="0">
                <a:solidFill>
                  <a:srgbClr val="00CC00"/>
                </a:solidFill>
              </a:rPr>
              <a:t>DETRACTORS</a:t>
            </a:r>
            <a:endParaRPr lang="en-KE" b="1" dirty="0">
              <a:solidFill>
                <a:srgbClr val="00CC00"/>
              </a:solidFill>
            </a:endParaRPr>
          </a:p>
        </p:txBody>
      </p:sp>
      <p:sp>
        <p:nvSpPr>
          <p:cNvPr id="35" name="Rectangle 34">
            <a:extLst>
              <a:ext uri="{FF2B5EF4-FFF2-40B4-BE49-F238E27FC236}">
                <a16:creationId xmlns:a16="http://schemas.microsoft.com/office/drawing/2014/main" id="{F0A75833-AFDC-420C-91FF-64F1EF3FF867}"/>
              </a:ext>
            </a:extLst>
          </p:cNvPr>
          <p:cNvSpPr/>
          <p:nvPr/>
        </p:nvSpPr>
        <p:spPr>
          <a:xfrm>
            <a:off x="3246964" y="1814746"/>
            <a:ext cx="450166" cy="403200"/>
          </a:xfrm>
          <a:prstGeom prst="rect">
            <a:avLst/>
          </a:prstGeom>
          <a:noFill/>
          <a:ln w="3810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KE" dirty="0">
              <a:solidFill>
                <a:schemeClr val="tx1"/>
              </a:solidFill>
            </a:endParaRPr>
          </a:p>
        </p:txBody>
      </p:sp>
      <p:sp>
        <p:nvSpPr>
          <p:cNvPr id="36" name="Rectangle 35">
            <a:extLst>
              <a:ext uri="{FF2B5EF4-FFF2-40B4-BE49-F238E27FC236}">
                <a16:creationId xmlns:a16="http://schemas.microsoft.com/office/drawing/2014/main" id="{1A7E9093-FE91-407C-8B1C-48EB3D91C7EF}"/>
              </a:ext>
            </a:extLst>
          </p:cNvPr>
          <p:cNvSpPr/>
          <p:nvPr/>
        </p:nvSpPr>
        <p:spPr>
          <a:xfrm>
            <a:off x="8181597" y="1766644"/>
            <a:ext cx="450166" cy="403200"/>
          </a:xfrm>
          <a:prstGeom prst="rect">
            <a:avLst/>
          </a:prstGeom>
          <a:noFill/>
          <a:ln w="38100">
            <a:solidFill>
              <a:srgbClr val="FC16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KE" dirty="0">
              <a:solidFill>
                <a:schemeClr val="tx1"/>
              </a:solidFill>
            </a:endParaRPr>
          </a:p>
        </p:txBody>
      </p:sp>
      <p:sp>
        <p:nvSpPr>
          <p:cNvPr id="37" name="Rectangle 36">
            <a:extLst>
              <a:ext uri="{FF2B5EF4-FFF2-40B4-BE49-F238E27FC236}">
                <a16:creationId xmlns:a16="http://schemas.microsoft.com/office/drawing/2014/main" id="{68EDB764-44F8-4F7D-9115-DC923A952E9B}"/>
              </a:ext>
            </a:extLst>
          </p:cNvPr>
          <p:cNvSpPr/>
          <p:nvPr/>
        </p:nvSpPr>
        <p:spPr>
          <a:xfrm>
            <a:off x="9016827" y="1766644"/>
            <a:ext cx="450166" cy="4032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KE" dirty="0">
              <a:solidFill>
                <a:schemeClr val="tx1"/>
              </a:solidFill>
            </a:endParaRPr>
          </a:p>
        </p:txBody>
      </p:sp>
      <p:sp>
        <p:nvSpPr>
          <p:cNvPr id="38" name="Rectangle 37">
            <a:extLst>
              <a:ext uri="{FF2B5EF4-FFF2-40B4-BE49-F238E27FC236}">
                <a16:creationId xmlns:a16="http://schemas.microsoft.com/office/drawing/2014/main" id="{A72B10B5-0AE8-495B-B7C2-372F116AB873}"/>
              </a:ext>
            </a:extLst>
          </p:cNvPr>
          <p:cNvSpPr/>
          <p:nvPr/>
        </p:nvSpPr>
        <p:spPr>
          <a:xfrm>
            <a:off x="9906354" y="1766644"/>
            <a:ext cx="450166" cy="4032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KE" dirty="0">
              <a:solidFill>
                <a:schemeClr val="tx1"/>
              </a:solidFill>
            </a:endParaRPr>
          </a:p>
        </p:txBody>
      </p:sp>
      <p:sp>
        <p:nvSpPr>
          <p:cNvPr id="39" name="Rectangle 38">
            <a:extLst>
              <a:ext uri="{FF2B5EF4-FFF2-40B4-BE49-F238E27FC236}">
                <a16:creationId xmlns:a16="http://schemas.microsoft.com/office/drawing/2014/main" id="{8F5BACB4-DB7E-4ADA-A287-57173AEC6FBD}"/>
              </a:ext>
            </a:extLst>
          </p:cNvPr>
          <p:cNvSpPr/>
          <p:nvPr/>
        </p:nvSpPr>
        <p:spPr>
          <a:xfrm>
            <a:off x="4304007" y="1769583"/>
            <a:ext cx="450166" cy="403200"/>
          </a:xfrm>
          <a:prstGeom prst="rect">
            <a:avLst/>
          </a:prstGeom>
          <a:noFill/>
          <a:ln w="3810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KE" dirty="0">
              <a:solidFill>
                <a:schemeClr val="tx1"/>
              </a:solidFill>
            </a:endParaRPr>
          </a:p>
        </p:txBody>
      </p:sp>
      <p:sp>
        <p:nvSpPr>
          <p:cNvPr id="40" name="Rectangle 39">
            <a:extLst>
              <a:ext uri="{FF2B5EF4-FFF2-40B4-BE49-F238E27FC236}">
                <a16:creationId xmlns:a16="http://schemas.microsoft.com/office/drawing/2014/main" id="{834B1978-B5D8-4B90-B7C6-A3B0EEC022C0}"/>
              </a:ext>
            </a:extLst>
          </p:cNvPr>
          <p:cNvSpPr/>
          <p:nvPr/>
        </p:nvSpPr>
        <p:spPr>
          <a:xfrm>
            <a:off x="5312545" y="1793594"/>
            <a:ext cx="450166" cy="403200"/>
          </a:xfrm>
          <a:prstGeom prst="rect">
            <a:avLst/>
          </a:prstGeom>
          <a:noFill/>
          <a:ln w="3810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KE" dirty="0">
              <a:solidFill>
                <a:schemeClr val="tx1"/>
              </a:solidFill>
            </a:endParaRPr>
          </a:p>
        </p:txBody>
      </p:sp>
      <p:sp>
        <p:nvSpPr>
          <p:cNvPr id="41" name="Rectangle 40">
            <a:extLst>
              <a:ext uri="{FF2B5EF4-FFF2-40B4-BE49-F238E27FC236}">
                <a16:creationId xmlns:a16="http://schemas.microsoft.com/office/drawing/2014/main" id="{E71E0613-D982-45D8-BA45-67C5FE8AEDF5}"/>
              </a:ext>
            </a:extLst>
          </p:cNvPr>
          <p:cNvSpPr/>
          <p:nvPr/>
        </p:nvSpPr>
        <p:spPr>
          <a:xfrm>
            <a:off x="7426631" y="1793594"/>
            <a:ext cx="450166" cy="403200"/>
          </a:xfrm>
          <a:prstGeom prst="rect">
            <a:avLst/>
          </a:prstGeom>
          <a:noFill/>
          <a:ln w="38100">
            <a:solidFill>
              <a:srgbClr val="FC16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KE" dirty="0">
              <a:solidFill>
                <a:schemeClr val="tx1"/>
              </a:solidFill>
            </a:endParaRPr>
          </a:p>
        </p:txBody>
      </p:sp>
      <p:sp>
        <p:nvSpPr>
          <p:cNvPr id="42" name="Rectangle 41">
            <a:extLst>
              <a:ext uri="{FF2B5EF4-FFF2-40B4-BE49-F238E27FC236}">
                <a16:creationId xmlns:a16="http://schemas.microsoft.com/office/drawing/2014/main" id="{72AECF39-6E3F-4C27-9A52-57B7A34CDD74}"/>
              </a:ext>
            </a:extLst>
          </p:cNvPr>
          <p:cNvSpPr/>
          <p:nvPr/>
        </p:nvSpPr>
        <p:spPr>
          <a:xfrm>
            <a:off x="6429290" y="1798876"/>
            <a:ext cx="450166" cy="403200"/>
          </a:xfrm>
          <a:prstGeom prst="rect">
            <a:avLst/>
          </a:prstGeom>
          <a:noFill/>
          <a:ln w="3810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KE" dirty="0">
              <a:solidFill>
                <a:schemeClr val="tx1"/>
              </a:solidFill>
            </a:endParaRPr>
          </a:p>
        </p:txBody>
      </p:sp>
      <p:sp>
        <p:nvSpPr>
          <p:cNvPr id="43" name="Rectangle 42">
            <a:extLst>
              <a:ext uri="{FF2B5EF4-FFF2-40B4-BE49-F238E27FC236}">
                <a16:creationId xmlns:a16="http://schemas.microsoft.com/office/drawing/2014/main" id="{3C7E3521-6C51-43B3-BA99-D04231190DAB}"/>
              </a:ext>
            </a:extLst>
          </p:cNvPr>
          <p:cNvSpPr/>
          <p:nvPr/>
        </p:nvSpPr>
        <p:spPr>
          <a:xfrm>
            <a:off x="2249623" y="1764608"/>
            <a:ext cx="450166" cy="403200"/>
          </a:xfrm>
          <a:prstGeom prst="rect">
            <a:avLst/>
          </a:prstGeom>
          <a:noFill/>
          <a:ln w="3810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KE" dirty="0">
              <a:solidFill>
                <a:schemeClr val="tx1"/>
              </a:solidFill>
            </a:endParaRPr>
          </a:p>
        </p:txBody>
      </p:sp>
      <p:sp>
        <p:nvSpPr>
          <p:cNvPr id="44" name="Rectangle 43">
            <a:extLst>
              <a:ext uri="{FF2B5EF4-FFF2-40B4-BE49-F238E27FC236}">
                <a16:creationId xmlns:a16="http://schemas.microsoft.com/office/drawing/2014/main" id="{78787871-7461-4D99-BB04-DA8122AC6770}"/>
              </a:ext>
            </a:extLst>
          </p:cNvPr>
          <p:cNvSpPr/>
          <p:nvPr/>
        </p:nvSpPr>
        <p:spPr>
          <a:xfrm>
            <a:off x="1274638" y="1764608"/>
            <a:ext cx="450166" cy="403200"/>
          </a:xfrm>
          <a:prstGeom prst="rect">
            <a:avLst/>
          </a:prstGeom>
          <a:noFill/>
          <a:ln w="3810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KE" dirty="0">
              <a:solidFill>
                <a:schemeClr val="tx1"/>
              </a:solidFill>
            </a:endParaRPr>
          </a:p>
        </p:txBody>
      </p:sp>
      <p:sp>
        <p:nvSpPr>
          <p:cNvPr id="45" name="TextBox 44">
            <a:extLst>
              <a:ext uri="{FF2B5EF4-FFF2-40B4-BE49-F238E27FC236}">
                <a16:creationId xmlns:a16="http://schemas.microsoft.com/office/drawing/2014/main" id="{F5490D97-3837-4B8F-98FC-6748DF590174}"/>
              </a:ext>
            </a:extLst>
          </p:cNvPr>
          <p:cNvSpPr txBox="1"/>
          <p:nvPr/>
        </p:nvSpPr>
        <p:spPr>
          <a:xfrm>
            <a:off x="7215566" y="4185954"/>
            <a:ext cx="736215" cy="369332"/>
          </a:xfrm>
          <a:prstGeom prst="rect">
            <a:avLst/>
          </a:prstGeom>
          <a:noFill/>
          <a:ln>
            <a:solidFill>
              <a:srgbClr val="00B0F0"/>
            </a:solidFill>
          </a:ln>
        </p:spPr>
        <p:txBody>
          <a:bodyPr wrap="square" rtlCol="0">
            <a:spAutoFit/>
          </a:bodyPr>
          <a:lstStyle/>
          <a:p>
            <a:r>
              <a:rPr lang="en-US" dirty="0"/>
              <a:t>57%</a:t>
            </a:r>
            <a:endParaRPr lang="en-KE" dirty="0"/>
          </a:p>
        </p:txBody>
      </p:sp>
      <p:sp>
        <p:nvSpPr>
          <p:cNvPr id="46" name="TextBox 45">
            <a:extLst>
              <a:ext uri="{FF2B5EF4-FFF2-40B4-BE49-F238E27FC236}">
                <a16:creationId xmlns:a16="http://schemas.microsoft.com/office/drawing/2014/main" id="{452F41F5-7AF0-49CE-AEA7-54E06DBAF44F}"/>
              </a:ext>
            </a:extLst>
          </p:cNvPr>
          <p:cNvSpPr txBox="1"/>
          <p:nvPr/>
        </p:nvSpPr>
        <p:spPr>
          <a:xfrm>
            <a:off x="1225773" y="4122549"/>
            <a:ext cx="745699" cy="369332"/>
          </a:xfrm>
          <a:prstGeom prst="rect">
            <a:avLst/>
          </a:prstGeom>
          <a:noFill/>
          <a:ln>
            <a:solidFill>
              <a:srgbClr val="00CC00"/>
            </a:solidFill>
          </a:ln>
        </p:spPr>
        <p:txBody>
          <a:bodyPr wrap="square" rtlCol="0">
            <a:spAutoFit/>
          </a:bodyPr>
          <a:lstStyle/>
          <a:p>
            <a:r>
              <a:rPr lang="en-US" dirty="0"/>
              <a:t>11%</a:t>
            </a:r>
            <a:endParaRPr lang="en-KE" dirty="0"/>
          </a:p>
        </p:txBody>
      </p:sp>
      <p:sp>
        <p:nvSpPr>
          <p:cNvPr id="47" name="TextBox 46">
            <a:extLst>
              <a:ext uri="{FF2B5EF4-FFF2-40B4-BE49-F238E27FC236}">
                <a16:creationId xmlns:a16="http://schemas.microsoft.com/office/drawing/2014/main" id="{6BA5751D-4821-405F-9065-4DF4400CF2FC}"/>
              </a:ext>
            </a:extLst>
          </p:cNvPr>
          <p:cNvSpPr txBox="1"/>
          <p:nvPr/>
        </p:nvSpPr>
        <p:spPr>
          <a:xfrm>
            <a:off x="4554018" y="4283150"/>
            <a:ext cx="753384" cy="369332"/>
          </a:xfrm>
          <a:prstGeom prst="rect">
            <a:avLst/>
          </a:prstGeom>
          <a:noFill/>
          <a:ln>
            <a:solidFill>
              <a:srgbClr val="FC1604"/>
            </a:solidFill>
          </a:ln>
        </p:spPr>
        <p:txBody>
          <a:bodyPr wrap="square" rtlCol="0">
            <a:spAutoFit/>
          </a:bodyPr>
          <a:lstStyle/>
          <a:p>
            <a:r>
              <a:rPr lang="en-US" dirty="0"/>
              <a:t>32%</a:t>
            </a:r>
            <a:endParaRPr lang="en-KE" dirty="0"/>
          </a:p>
        </p:txBody>
      </p:sp>
      <p:graphicFrame>
        <p:nvGraphicFramePr>
          <p:cNvPr id="52" name="Chart 51">
            <a:extLst>
              <a:ext uri="{FF2B5EF4-FFF2-40B4-BE49-F238E27FC236}">
                <a16:creationId xmlns:a16="http://schemas.microsoft.com/office/drawing/2014/main" id="{F884A8BF-5563-446E-9463-05876E998531}"/>
              </a:ext>
            </a:extLst>
          </p:cNvPr>
          <p:cNvGraphicFramePr/>
          <p:nvPr>
            <p:extLst>
              <p:ext uri="{D42A27DB-BD31-4B8C-83A1-F6EECF244321}">
                <p14:modId xmlns:p14="http://schemas.microsoft.com/office/powerpoint/2010/main" val="1241198247"/>
              </p:ext>
            </p:extLst>
          </p:nvPr>
        </p:nvGraphicFramePr>
        <p:xfrm>
          <a:off x="7736942" y="2481303"/>
          <a:ext cx="4640578" cy="3945979"/>
        </p:xfrm>
        <a:graphic>
          <a:graphicData uri="http://schemas.openxmlformats.org/drawingml/2006/chart">
            <c:chart xmlns:c="http://schemas.openxmlformats.org/drawingml/2006/chart" xmlns:r="http://schemas.openxmlformats.org/officeDocument/2006/relationships" r:id="rId8"/>
          </a:graphicData>
        </a:graphic>
      </p:graphicFrame>
      <p:sp>
        <p:nvSpPr>
          <p:cNvPr id="54" name="TextBox 53">
            <a:extLst>
              <a:ext uri="{FF2B5EF4-FFF2-40B4-BE49-F238E27FC236}">
                <a16:creationId xmlns:a16="http://schemas.microsoft.com/office/drawing/2014/main" id="{706BA030-1BAD-4444-AD3E-980AA60147B5}"/>
              </a:ext>
            </a:extLst>
          </p:cNvPr>
          <p:cNvSpPr txBox="1"/>
          <p:nvPr/>
        </p:nvSpPr>
        <p:spPr>
          <a:xfrm>
            <a:off x="9917057" y="4566707"/>
            <a:ext cx="716570" cy="523220"/>
          </a:xfrm>
          <a:prstGeom prst="rect">
            <a:avLst/>
          </a:prstGeom>
          <a:noFill/>
        </p:spPr>
        <p:txBody>
          <a:bodyPr wrap="square" rtlCol="0">
            <a:spAutoFit/>
          </a:bodyPr>
          <a:lstStyle/>
          <a:p>
            <a:r>
              <a:rPr lang="en-US" sz="2800" b="1" dirty="0">
                <a:solidFill>
                  <a:schemeClr val="accent4">
                    <a:lumMod val="75000"/>
                  </a:schemeClr>
                </a:solidFill>
              </a:rPr>
              <a:t>73</a:t>
            </a:r>
            <a:endParaRPr lang="en-KE" sz="2800" b="1" dirty="0">
              <a:solidFill>
                <a:schemeClr val="accent4">
                  <a:lumMod val="75000"/>
                </a:schemeClr>
              </a:solidFill>
            </a:endParaRPr>
          </a:p>
        </p:txBody>
      </p:sp>
      <p:sp>
        <p:nvSpPr>
          <p:cNvPr id="55" name="TextBox 54">
            <a:extLst>
              <a:ext uri="{FF2B5EF4-FFF2-40B4-BE49-F238E27FC236}">
                <a16:creationId xmlns:a16="http://schemas.microsoft.com/office/drawing/2014/main" id="{756BD021-064B-4AE3-85D5-33A46BE691A5}"/>
              </a:ext>
            </a:extLst>
          </p:cNvPr>
          <p:cNvSpPr txBox="1"/>
          <p:nvPr/>
        </p:nvSpPr>
        <p:spPr>
          <a:xfrm>
            <a:off x="328921" y="5584874"/>
            <a:ext cx="6550534" cy="369332"/>
          </a:xfrm>
          <a:prstGeom prst="rect">
            <a:avLst/>
          </a:prstGeom>
          <a:noFill/>
        </p:spPr>
        <p:txBody>
          <a:bodyPr wrap="square" rtlCol="0">
            <a:spAutoFit/>
          </a:bodyPr>
          <a:lstStyle/>
          <a:p>
            <a:r>
              <a:rPr lang="en-US" dirty="0"/>
              <a:t>The net promoter score for this customers is at 73</a:t>
            </a:r>
            <a:endParaRPr lang="en-KE" dirty="0"/>
          </a:p>
        </p:txBody>
      </p:sp>
    </p:spTree>
    <p:extLst>
      <p:ext uri="{BB962C8B-B14F-4D97-AF65-F5344CB8AC3E}">
        <p14:creationId xmlns:p14="http://schemas.microsoft.com/office/powerpoint/2010/main" val="298179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800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4A485E-6F72-4228-9951-F57DA1F38561}"/>
              </a:ext>
            </a:extLst>
          </p:cNvPr>
          <p:cNvSpPr>
            <a:spLocks noGrp="1"/>
          </p:cNvSpPr>
          <p:nvPr>
            <p:ph type="title"/>
          </p:nvPr>
        </p:nvSpPr>
        <p:spPr/>
        <p:txBody>
          <a:bodyPr/>
          <a:lstStyle/>
          <a:p>
            <a:r>
              <a:rPr lang="en-US" dirty="0"/>
              <a:t>Background</a:t>
            </a:r>
            <a:endParaRPr lang="en-KE" dirty="0"/>
          </a:p>
        </p:txBody>
      </p:sp>
      <p:sp>
        <p:nvSpPr>
          <p:cNvPr id="5" name="Content Placeholder 4">
            <a:extLst>
              <a:ext uri="{FF2B5EF4-FFF2-40B4-BE49-F238E27FC236}">
                <a16:creationId xmlns:a16="http://schemas.microsoft.com/office/drawing/2014/main" id="{038C0062-B277-490A-97D6-980E2DF5027C}"/>
              </a:ext>
            </a:extLst>
          </p:cNvPr>
          <p:cNvSpPr>
            <a:spLocks noGrp="1"/>
          </p:cNvSpPr>
          <p:nvPr>
            <p:ph idx="1"/>
          </p:nvPr>
        </p:nvSpPr>
        <p:spPr>
          <a:xfrm>
            <a:off x="5118447" y="304800"/>
            <a:ext cx="6281873" cy="5747008"/>
          </a:xfrm>
        </p:spPr>
        <p:txBody>
          <a:bodyPr/>
          <a:lstStyle/>
          <a:p>
            <a:r>
              <a:rPr lang="en-US" dirty="0"/>
              <a:t>quantitative study that was conducted by the business to assist in understanding consumer experience at the Fruits &amp; Vegetables section.</a:t>
            </a:r>
          </a:p>
          <a:p>
            <a:r>
              <a:rPr lang="en-US" dirty="0"/>
              <a:t>The data was provided by respondents through a face-to-face survey in December 2022.</a:t>
            </a:r>
          </a:p>
          <a:p>
            <a:r>
              <a:rPr lang="en-US" dirty="0"/>
              <a:t>The respondents were both male and female shoppers.</a:t>
            </a:r>
            <a:endParaRPr lang="en-KE" dirty="0"/>
          </a:p>
        </p:txBody>
      </p:sp>
    </p:spTree>
    <p:extLst>
      <p:ext uri="{BB962C8B-B14F-4D97-AF65-F5344CB8AC3E}">
        <p14:creationId xmlns:p14="http://schemas.microsoft.com/office/powerpoint/2010/main" val="458191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178CE-7669-4A47-8537-3B46CE14B5CC}"/>
              </a:ext>
            </a:extLst>
          </p:cNvPr>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Recommendations</a:t>
            </a:r>
            <a:endParaRPr lang="en-KE" sz="28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EC9DFFAD-6565-4164-9AB1-79345A354750}"/>
              </a:ext>
            </a:extLst>
          </p:cNvPr>
          <p:cNvSpPr>
            <a:spLocks noGrp="1"/>
          </p:cNvSpPr>
          <p:nvPr>
            <p:ph type="body" idx="1"/>
          </p:nvPr>
        </p:nvSpPr>
        <p:spPr>
          <a:solidFill>
            <a:schemeClr val="bg1"/>
          </a:solidFill>
        </p:spPr>
        <p:txBody>
          <a:bodyPr/>
          <a:lstStyle/>
          <a:p>
            <a:pPr marL="514350" indent="-285750">
              <a:buFont typeface="Arial" panose="020B0604020202020204" pitchFamily="34" charset="0"/>
              <a:buChar char="•"/>
            </a:pPr>
            <a:r>
              <a:rPr lang="en-US" dirty="0"/>
              <a:t>Do frequent Competition price analysis</a:t>
            </a:r>
          </a:p>
          <a:p>
            <a:pPr marL="514350" indent="-285750">
              <a:buFont typeface="Arial" panose="020B0604020202020204" pitchFamily="34" charset="0"/>
              <a:buChar char="•"/>
            </a:pPr>
            <a:r>
              <a:rPr lang="en-US" dirty="0"/>
              <a:t>Improve on the variety</a:t>
            </a:r>
            <a:endParaRPr lang="en-KE" dirty="0"/>
          </a:p>
        </p:txBody>
      </p:sp>
    </p:spTree>
    <p:extLst>
      <p:ext uri="{BB962C8B-B14F-4D97-AF65-F5344CB8AC3E}">
        <p14:creationId xmlns:p14="http://schemas.microsoft.com/office/powerpoint/2010/main" val="233530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6600"/>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F02C05-CA9E-43EE-9E21-E47DC4891343}"/>
              </a:ext>
            </a:extLst>
          </p:cNvPr>
          <p:cNvSpPr>
            <a:spLocks noGrp="1"/>
          </p:cNvSpPr>
          <p:nvPr>
            <p:ph type="body" idx="1"/>
          </p:nvPr>
        </p:nvSpPr>
        <p:spPr>
          <a:xfrm>
            <a:off x="2428314" y="2413384"/>
            <a:ext cx="11466000" cy="3999600"/>
          </a:xfrm>
        </p:spPr>
        <p:txBody>
          <a:bodyPr/>
          <a:lstStyle/>
          <a:p>
            <a:r>
              <a:rPr lang="en-US" sz="9600" b="1" dirty="0"/>
              <a:t>Thankyou</a:t>
            </a:r>
            <a:endParaRPr lang="en-KE" sz="9600" b="1" dirty="0"/>
          </a:p>
        </p:txBody>
      </p:sp>
    </p:spTree>
    <p:extLst>
      <p:ext uri="{BB962C8B-B14F-4D97-AF65-F5344CB8AC3E}">
        <p14:creationId xmlns:p14="http://schemas.microsoft.com/office/powerpoint/2010/main" val="48750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AB02A85-53D8-4BA1-8354-C9D9DF24DB13}"/>
              </a:ext>
            </a:extLst>
          </p:cNvPr>
          <p:cNvSpPr>
            <a:spLocks noGrp="1"/>
          </p:cNvSpPr>
          <p:nvPr>
            <p:ph type="title"/>
          </p:nvPr>
        </p:nvSpPr>
        <p:spPr>
          <a:xfrm>
            <a:off x="359999" y="430718"/>
            <a:ext cx="11466875" cy="403200"/>
          </a:xfrm>
        </p:spPr>
        <p:txBody>
          <a:bodyPr/>
          <a:lstStyle/>
          <a:p>
            <a:r>
              <a:rPr lang="en-US" sz="3200" dirty="0"/>
              <a:t>Demographics</a:t>
            </a:r>
            <a:br>
              <a:rPr lang="en-US" dirty="0"/>
            </a:br>
            <a:r>
              <a:rPr lang="en-US" sz="2800" dirty="0"/>
              <a:t>Gender</a:t>
            </a:r>
            <a:br>
              <a:rPr lang="en-US" dirty="0"/>
            </a:br>
            <a:r>
              <a:rPr lang="en-US" sz="2000" dirty="0"/>
              <a:t>Total interviewed Respondents -420</a:t>
            </a:r>
            <a:endParaRPr lang="en-KE" sz="2000" dirty="0"/>
          </a:p>
        </p:txBody>
      </p:sp>
      <p:sp>
        <p:nvSpPr>
          <p:cNvPr id="3" name="Slide Number Placeholder 2">
            <a:extLst>
              <a:ext uri="{FF2B5EF4-FFF2-40B4-BE49-F238E27FC236}">
                <a16:creationId xmlns:a16="http://schemas.microsoft.com/office/drawing/2014/main" id="{D9DB0BF0-3CFE-4630-AB31-62623332A0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14" name="Text Placeholder 13">
            <a:extLst>
              <a:ext uri="{FF2B5EF4-FFF2-40B4-BE49-F238E27FC236}">
                <a16:creationId xmlns:a16="http://schemas.microsoft.com/office/drawing/2014/main" id="{383163C0-BAF6-4399-9506-B2E45EC1FB8A}"/>
              </a:ext>
            </a:extLst>
          </p:cNvPr>
          <p:cNvSpPr>
            <a:spLocks noGrp="1"/>
          </p:cNvSpPr>
          <p:nvPr>
            <p:ph type="body" idx="2"/>
          </p:nvPr>
        </p:nvSpPr>
        <p:spPr>
          <a:xfrm>
            <a:off x="360363" y="2033100"/>
            <a:ext cx="3184695" cy="3565842"/>
          </a:xfrm>
        </p:spPr>
        <p:txBody>
          <a:bodyPr/>
          <a:lstStyle/>
          <a:p>
            <a:r>
              <a:rPr lang="en-US" dirty="0"/>
              <a:t>                          </a:t>
            </a:r>
            <a:endParaRPr lang="en-KE" dirty="0"/>
          </a:p>
        </p:txBody>
      </p:sp>
      <p:pic>
        <p:nvPicPr>
          <p:cNvPr id="4" name="Graphic 3" descr="Woman with solid fill">
            <a:extLst>
              <a:ext uri="{FF2B5EF4-FFF2-40B4-BE49-F238E27FC236}">
                <a16:creationId xmlns:a16="http://schemas.microsoft.com/office/drawing/2014/main" id="{405E15DB-5678-4C3A-93A4-72B1D2D0B6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72" y="2262712"/>
            <a:ext cx="2644726" cy="3052690"/>
          </a:xfrm>
          <a:prstGeom prst="rect">
            <a:avLst/>
          </a:prstGeom>
        </p:spPr>
      </p:pic>
      <p:pic>
        <p:nvPicPr>
          <p:cNvPr id="6" name="Graphic 5" descr="Man with solid fill">
            <a:extLst>
              <a:ext uri="{FF2B5EF4-FFF2-40B4-BE49-F238E27FC236}">
                <a16:creationId xmlns:a16="http://schemas.microsoft.com/office/drawing/2014/main" id="{DA267F24-6CDC-438F-BFA7-D43AD8632E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01696" y="2132851"/>
            <a:ext cx="2471858" cy="2851960"/>
          </a:xfrm>
          <a:prstGeom prst="rect">
            <a:avLst/>
          </a:prstGeom>
        </p:spPr>
      </p:pic>
      <p:graphicFrame>
        <p:nvGraphicFramePr>
          <p:cNvPr id="17" name="Chart 16">
            <a:extLst>
              <a:ext uri="{FF2B5EF4-FFF2-40B4-BE49-F238E27FC236}">
                <a16:creationId xmlns:a16="http://schemas.microsoft.com/office/drawing/2014/main" id="{43CB861F-7667-4887-B53B-7C91123C93B5}"/>
              </a:ext>
            </a:extLst>
          </p:cNvPr>
          <p:cNvGraphicFramePr/>
          <p:nvPr>
            <p:extLst>
              <p:ext uri="{D42A27DB-BD31-4B8C-83A1-F6EECF244321}">
                <p14:modId xmlns:p14="http://schemas.microsoft.com/office/powerpoint/2010/main" val="2699190661"/>
              </p:ext>
            </p:extLst>
          </p:nvPr>
        </p:nvGraphicFramePr>
        <p:xfrm>
          <a:off x="4501663" y="2262712"/>
          <a:ext cx="2335236" cy="2773522"/>
        </p:xfrm>
        <a:graphic>
          <a:graphicData uri="http://schemas.openxmlformats.org/drawingml/2006/chart">
            <c:chart xmlns:c="http://schemas.openxmlformats.org/drawingml/2006/chart" xmlns:r="http://schemas.openxmlformats.org/officeDocument/2006/relationships" r:id="rId6"/>
          </a:graphicData>
        </a:graphic>
      </p:graphicFrame>
      <p:sp>
        <p:nvSpPr>
          <p:cNvPr id="20" name="TextBox 19">
            <a:extLst>
              <a:ext uri="{FF2B5EF4-FFF2-40B4-BE49-F238E27FC236}">
                <a16:creationId xmlns:a16="http://schemas.microsoft.com/office/drawing/2014/main" id="{42BB381F-6AB1-46DC-B4DF-67AB2BB05A6D}"/>
              </a:ext>
            </a:extLst>
          </p:cNvPr>
          <p:cNvSpPr txBox="1"/>
          <p:nvPr/>
        </p:nvSpPr>
        <p:spPr>
          <a:xfrm>
            <a:off x="534572" y="5824025"/>
            <a:ext cx="8673528" cy="369332"/>
          </a:xfrm>
          <a:prstGeom prst="rect">
            <a:avLst/>
          </a:prstGeom>
          <a:noFill/>
        </p:spPr>
        <p:txBody>
          <a:bodyPr wrap="none" rtlCol="0">
            <a:spAutoFit/>
          </a:bodyPr>
          <a:lstStyle/>
          <a:p>
            <a:r>
              <a:rPr lang="en-US" dirty="0"/>
              <a:t>Out of </a:t>
            </a:r>
            <a:r>
              <a:rPr lang="en-US" dirty="0">
                <a:latin typeface="Arial" panose="020B0604020202020204" pitchFamily="34" charset="0"/>
                <a:cs typeface="Arial" panose="020B0604020202020204" pitchFamily="34" charset="0"/>
              </a:rPr>
              <a:t>all</a:t>
            </a:r>
            <a:r>
              <a:rPr lang="en-US" dirty="0"/>
              <a:t> the interviewed respondents 66.9% were female and 33.1% were male.</a:t>
            </a:r>
            <a:endParaRPr lang="en-KE" dirty="0"/>
          </a:p>
        </p:txBody>
      </p:sp>
    </p:spTree>
    <p:extLst>
      <p:ext uri="{BB962C8B-B14F-4D97-AF65-F5344CB8AC3E}">
        <p14:creationId xmlns:p14="http://schemas.microsoft.com/office/powerpoint/2010/main" val="302170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2843A2-4ED7-4F5F-A786-25C43B72F9C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Age Brackets</a:t>
            </a:r>
            <a:endParaRPr lang="en-KE" dirty="0">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5F1BDB7A-BA2F-4F76-9C45-528924CC2BC7}"/>
              </a:ext>
            </a:extLst>
          </p:cNvPr>
          <p:cNvSpPr>
            <a:spLocks noGrp="1"/>
          </p:cNvSpPr>
          <p:nvPr>
            <p:ph type="body" idx="1"/>
          </p:nvPr>
        </p:nvSpPr>
        <p:spPr/>
        <p:txBody>
          <a:bodyPr/>
          <a:lstStyle/>
          <a:p>
            <a:r>
              <a:rPr lang="en-US" dirty="0">
                <a:latin typeface="Arial" panose="020B0604020202020204" pitchFamily="34" charset="0"/>
                <a:cs typeface="Arial" panose="020B0604020202020204" pitchFamily="34" charset="0"/>
              </a:rPr>
              <a:t>From all the interviewed respondents </a:t>
            </a:r>
          </a:p>
          <a:p>
            <a:r>
              <a:rPr lang="en-US" dirty="0">
                <a:latin typeface="Arial" panose="020B0604020202020204" pitchFamily="34" charset="0"/>
                <a:cs typeface="Arial" panose="020B0604020202020204" pitchFamily="34" charset="0"/>
              </a:rPr>
              <a:t>It is clear most fruits and vegetables </a:t>
            </a:r>
          </a:p>
          <a:p>
            <a:r>
              <a:rPr lang="en-US" dirty="0">
                <a:latin typeface="Arial" panose="020B0604020202020204" pitchFamily="34" charset="0"/>
                <a:cs typeface="Arial" panose="020B0604020202020204" pitchFamily="34" charset="0"/>
              </a:rPr>
              <a:t>Shoppers lie between 25- 44 years </a:t>
            </a:r>
          </a:p>
          <a:p>
            <a:r>
              <a:rPr lang="en-US" dirty="0">
                <a:latin typeface="Arial" panose="020B0604020202020204" pitchFamily="34" charset="0"/>
                <a:cs typeface="Arial" panose="020B0604020202020204" pitchFamily="34" charset="0"/>
              </a:rPr>
              <a:t>Old.</a:t>
            </a:r>
            <a:endParaRPr lang="en-KE"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81D1C7A5-C298-4E2F-AEAC-7197C516FC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graphicFrame>
        <p:nvGraphicFramePr>
          <p:cNvPr id="8" name="Chart 7">
            <a:extLst>
              <a:ext uri="{FF2B5EF4-FFF2-40B4-BE49-F238E27FC236}">
                <a16:creationId xmlns:a16="http://schemas.microsoft.com/office/drawing/2014/main" id="{5BEF63DF-706F-4EF7-BE56-F70E2EA2FDFA}"/>
              </a:ext>
            </a:extLst>
          </p:cNvPr>
          <p:cNvGraphicFramePr/>
          <p:nvPr>
            <p:extLst>
              <p:ext uri="{D42A27DB-BD31-4B8C-83A1-F6EECF244321}">
                <p14:modId xmlns:p14="http://schemas.microsoft.com/office/powerpoint/2010/main" val="189097098"/>
              </p:ext>
            </p:extLst>
          </p:nvPr>
        </p:nvGraphicFramePr>
        <p:xfrm>
          <a:off x="4375052" y="1710000"/>
          <a:ext cx="7118252" cy="36184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058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BC2C-D488-45A5-8E77-9FE4DCB91F8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Monthly House hold income</a:t>
            </a:r>
            <a:endParaRPr lang="en-KE" b="1" dirty="0">
              <a:latin typeface="Arial" panose="020B0604020202020204" pitchFamily="34" charset="0"/>
              <a:cs typeface="Arial" panose="020B0604020202020204" pitchFamily="34" charset="0"/>
            </a:endParaRPr>
          </a:p>
        </p:txBody>
      </p:sp>
      <p:graphicFrame>
        <p:nvGraphicFramePr>
          <p:cNvPr id="15" name="Chart 14">
            <a:extLst>
              <a:ext uri="{FF2B5EF4-FFF2-40B4-BE49-F238E27FC236}">
                <a16:creationId xmlns:a16="http://schemas.microsoft.com/office/drawing/2014/main" id="{130985D8-8189-440F-B093-31E0C0F41F44}"/>
              </a:ext>
            </a:extLst>
          </p:cNvPr>
          <p:cNvGraphicFramePr/>
          <p:nvPr>
            <p:extLst>
              <p:ext uri="{D42A27DB-BD31-4B8C-83A1-F6EECF244321}">
                <p14:modId xmlns:p14="http://schemas.microsoft.com/office/powerpoint/2010/main" val="1410330527"/>
              </p:ext>
            </p:extLst>
          </p:nvPr>
        </p:nvGraphicFramePr>
        <p:xfrm>
          <a:off x="3579446" y="1008615"/>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18" name="Rectangle 17">
            <a:extLst>
              <a:ext uri="{FF2B5EF4-FFF2-40B4-BE49-F238E27FC236}">
                <a16:creationId xmlns:a16="http://schemas.microsoft.com/office/drawing/2014/main" id="{F139FCD4-5BD1-470D-8D05-CEB9F9C22822}"/>
              </a:ext>
            </a:extLst>
          </p:cNvPr>
          <p:cNvSpPr/>
          <p:nvPr/>
        </p:nvSpPr>
        <p:spPr>
          <a:xfrm>
            <a:off x="359998" y="1008615"/>
            <a:ext cx="3016247" cy="423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85000"/>
                    <a:lumOff val="15000"/>
                  </a:schemeClr>
                </a:solidFill>
                <a:latin typeface="Arial" panose="020B0604020202020204" pitchFamily="34" charset="0"/>
                <a:cs typeface="Arial" panose="020B0604020202020204" pitchFamily="34" charset="0"/>
              </a:rPr>
              <a:t>Most respondents were not willing to answer how much they make. For those who answered majority of them had a monthly income of 15000 and above</a:t>
            </a:r>
            <a:endParaRPr lang="en-K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886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0A8029-6BDC-4B6B-9862-40341A2BCC8F}"/>
              </a:ext>
            </a:extLst>
          </p:cNvPr>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Purchase Frequency</a:t>
            </a:r>
            <a:endParaRPr lang="en-KE" sz="2800" dirty="0">
              <a:latin typeface="Arial" panose="020B0604020202020204" pitchFamily="34" charset="0"/>
              <a:cs typeface="Arial" panose="020B0604020202020204" pitchFamily="34" charset="0"/>
            </a:endParaRPr>
          </a:p>
        </p:txBody>
      </p:sp>
      <p:graphicFrame>
        <p:nvGraphicFramePr>
          <p:cNvPr id="8" name="Chart 7">
            <a:extLst>
              <a:ext uri="{FF2B5EF4-FFF2-40B4-BE49-F238E27FC236}">
                <a16:creationId xmlns:a16="http://schemas.microsoft.com/office/drawing/2014/main" id="{A5B88E38-B064-4448-84EA-BFE059D2B197}"/>
              </a:ext>
            </a:extLst>
          </p:cNvPr>
          <p:cNvGraphicFramePr/>
          <p:nvPr>
            <p:extLst>
              <p:ext uri="{D42A27DB-BD31-4B8C-83A1-F6EECF244321}">
                <p14:modId xmlns:p14="http://schemas.microsoft.com/office/powerpoint/2010/main" val="2222825813"/>
              </p:ext>
            </p:extLst>
          </p:nvPr>
        </p:nvGraphicFramePr>
        <p:xfrm>
          <a:off x="4353170" y="833918"/>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id="{341AEDEE-78B0-4095-B9A5-3725FFF7052D}"/>
              </a:ext>
            </a:extLst>
          </p:cNvPr>
          <p:cNvSpPr/>
          <p:nvPr/>
        </p:nvSpPr>
        <p:spPr>
          <a:xfrm>
            <a:off x="168812" y="1059001"/>
            <a:ext cx="3896751" cy="3453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Most of the respondents shop daily and multiple times a week.</a:t>
            </a:r>
            <a:endParaRPr lang="en-KE" dirty="0">
              <a:solidFill>
                <a:schemeClr val="tx1">
                  <a:lumMod val="95000"/>
                  <a:lumOff val="5000"/>
                </a:schemeClr>
              </a:solidFill>
            </a:endParaRPr>
          </a:p>
        </p:txBody>
      </p:sp>
    </p:spTree>
    <p:extLst>
      <p:ext uri="{BB962C8B-B14F-4D97-AF65-F5344CB8AC3E}">
        <p14:creationId xmlns:p14="http://schemas.microsoft.com/office/powerpoint/2010/main" val="21156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539E-66F9-41A2-A069-2A353706570B}"/>
              </a:ext>
            </a:extLst>
          </p:cNvPr>
          <p:cNvSpPr>
            <a:spLocks noGrp="1"/>
          </p:cNvSpPr>
          <p:nvPr>
            <p:ph type="title"/>
          </p:nvPr>
        </p:nvSpPr>
        <p:spPr>
          <a:xfrm>
            <a:off x="362562" y="332245"/>
            <a:ext cx="11466875" cy="403200"/>
          </a:xfrm>
        </p:spPr>
        <p:txBody>
          <a:bodyPr/>
          <a:lstStyle/>
          <a:p>
            <a:r>
              <a:rPr lang="en-US" sz="2400" dirty="0">
                <a:latin typeface="Arial" panose="020B0604020202020204" pitchFamily="34" charset="0"/>
                <a:cs typeface="Arial" panose="020B0604020202020204" pitchFamily="34" charset="0"/>
              </a:rPr>
              <a:t>Branch Preference</a:t>
            </a:r>
            <a:endParaRPr lang="en-KE" sz="2400" dirty="0">
              <a:latin typeface="Arial" panose="020B0604020202020204" pitchFamily="34" charset="0"/>
              <a:cs typeface="Arial" panose="020B0604020202020204" pitchFamily="34" charset="0"/>
            </a:endParaRPr>
          </a:p>
        </p:txBody>
      </p:sp>
      <p:graphicFrame>
        <p:nvGraphicFramePr>
          <p:cNvPr id="4" name="Chart 3">
            <a:extLst>
              <a:ext uri="{FF2B5EF4-FFF2-40B4-BE49-F238E27FC236}">
                <a16:creationId xmlns:a16="http://schemas.microsoft.com/office/drawing/2014/main" id="{FF16A604-A549-49EA-A6A4-9981686D9727}"/>
              </a:ext>
            </a:extLst>
          </p:cNvPr>
          <p:cNvGraphicFramePr/>
          <p:nvPr>
            <p:extLst>
              <p:ext uri="{D42A27DB-BD31-4B8C-83A1-F6EECF244321}">
                <p14:modId xmlns:p14="http://schemas.microsoft.com/office/powerpoint/2010/main" val="2431269156"/>
              </p:ext>
            </p:extLst>
          </p:nvPr>
        </p:nvGraphicFramePr>
        <p:xfrm>
          <a:off x="3701732" y="1710000"/>
          <a:ext cx="8124631" cy="3999600"/>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a:extLst>
              <a:ext uri="{FF2B5EF4-FFF2-40B4-BE49-F238E27FC236}">
                <a16:creationId xmlns:a16="http://schemas.microsoft.com/office/drawing/2014/main" id="{70696341-ABE6-4DE0-B5ED-9262CB3F9B08}"/>
              </a:ext>
            </a:extLst>
          </p:cNvPr>
          <p:cNvSpPr/>
          <p:nvPr/>
        </p:nvSpPr>
        <p:spPr>
          <a:xfrm>
            <a:off x="362562" y="1252026"/>
            <a:ext cx="2785403" cy="27713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All the branches are equally popular with Waterfront leading with a small margin</a:t>
            </a:r>
            <a:r>
              <a:rPr lang="en-US" dirty="0">
                <a:solidFill>
                  <a:schemeClr val="tx1"/>
                </a:solidFill>
              </a:rPr>
              <a:t>.</a:t>
            </a:r>
            <a:endParaRPr lang="en-KE" dirty="0">
              <a:solidFill>
                <a:schemeClr val="tx1"/>
              </a:solidFill>
            </a:endParaRPr>
          </a:p>
        </p:txBody>
      </p:sp>
    </p:spTree>
    <p:extLst>
      <p:ext uri="{BB962C8B-B14F-4D97-AF65-F5344CB8AC3E}">
        <p14:creationId xmlns:p14="http://schemas.microsoft.com/office/powerpoint/2010/main" val="173523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800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4A485E-6F72-4228-9951-F57DA1F38561}"/>
              </a:ext>
            </a:extLst>
          </p:cNvPr>
          <p:cNvSpPr>
            <a:spLocks noGrp="1"/>
          </p:cNvSpPr>
          <p:nvPr>
            <p:ph type="title"/>
          </p:nvPr>
        </p:nvSpPr>
        <p:spPr>
          <a:xfrm>
            <a:off x="705751" y="2307102"/>
            <a:ext cx="3697437" cy="2499265"/>
          </a:xfrm>
        </p:spPr>
        <p:txBody>
          <a:bodyPr/>
          <a:lstStyle/>
          <a:p>
            <a:r>
              <a:rPr lang="en-US" dirty="0"/>
              <a:t>Shopper Behavior</a:t>
            </a:r>
            <a:endParaRPr lang="en-KE" dirty="0"/>
          </a:p>
        </p:txBody>
      </p:sp>
      <p:pic>
        <p:nvPicPr>
          <p:cNvPr id="1026" name="Picture 2" descr="Young African American male consumer with shopping cart and smartphone Young African American male consumer pushing shopping cart with fresh vegetarian food products and scrolling in smartphone in supermarket Supermarket Stock Photo">
            <a:extLst>
              <a:ext uri="{FF2B5EF4-FFF2-40B4-BE49-F238E27FC236}">
                <a16:creationId xmlns:a16="http://schemas.microsoft.com/office/drawing/2014/main" id="{DED5B7AE-1F94-4DF8-ADED-46216CCCA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068" y="0"/>
            <a:ext cx="7605932"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490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F0DF-8ED0-439C-8E13-1EBB2717B347}"/>
              </a:ext>
            </a:extLst>
          </p:cNvPr>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Important Shopper Factors</a:t>
            </a:r>
            <a:endParaRPr lang="en-KE" sz="2400" dirty="0">
              <a:latin typeface="Arial" panose="020B06040202020202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C30BCA54-91F8-4B2E-84C2-6A7DDDFABBD1}"/>
              </a:ext>
            </a:extLst>
          </p:cNvPr>
          <p:cNvGraphicFramePr/>
          <p:nvPr>
            <p:extLst>
              <p:ext uri="{D42A27DB-BD31-4B8C-83A1-F6EECF244321}">
                <p14:modId xmlns:p14="http://schemas.microsoft.com/office/powerpoint/2010/main" val="3046984053"/>
              </p:ext>
            </p:extLst>
          </p:nvPr>
        </p:nvGraphicFramePr>
        <p:xfrm>
          <a:off x="3698874" y="1008615"/>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F55D16B-D995-4415-9D3B-1E38C4E121C9}"/>
              </a:ext>
            </a:extLst>
          </p:cNvPr>
          <p:cNvSpPr txBox="1"/>
          <p:nvPr/>
        </p:nvSpPr>
        <p:spPr>
          <a:xfrm>
            <a:off x="5767753" y="6624025"/>
            <a:ext cx="7029791" cy="233975"/>
          </a:xfrm>
          <a:prstGeom prst="rect">
            <a:avLst/>
          </a:prstGeom>
          <a:noFill/>
        </p:spPr>
        <p:txBody>
          <a:bodyPr wrap="square" rtlCol="0">
            <a:spAutoFit/>
          </a:bodyPr>
          <a:lstStyle/>
          <a:p>
            <a:pPr>
              <a:lnSpc>
                <a:spcPct val="107000"/>
              </a:lnSpc>
              <a:spcAft>
                <a:spcPts val="800"/>
              </a:spcAft>
            </a:pPr>
            <a:r>
              <a:rPr lang="en-US" sz="900" kern="100" dirty="0">
                <a:effectLst/>
                <a:latin typeface="Calibri" panose="020F0502020204030204" pitchFamily="34" charset="0"/>
                <a:ea typeface="Calibri" panose="020F0502020204030204" pitchFamily="34" charset="0"/>
                <a:cs typeface="Arial" panose="020B0604020202020204" pitchFamily="34" charset="0"/>
              </a:rPr>
              <a:t>When considering where to buy fruits and vegetables, please rate the importance of the following factors:</a:t>
            </a:r>
            <a:endParaRPr lang="en-KE" sz="9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9FE14F32-A1A9-4817-B247-D8EF72FD753C}"/>
              </a:ext>
            </a:extLst>
          </p:cNvPr>
          <p:cNvSpPr txBox="1"/>
          <p:nvPr/>
        </p:nvSpPr>
        <p:spPr>
          <a:xfrm>
            <a:off x="359999" y="1885071"/>
            <a:ext cx="3185059" cy="2031325"/>
          </a:xfrm>
          <a:prstGeom prst="rect">
            <a:avLst/>
          </a:prstGeom>
          <a:noFill/>
        </p:spPr>
        <p:txBody>
          <a:bodyPr wrap="square" rtlCol="0">
            <a:spAutoFit/>
          </a:bodyPr>
          <a:lstStyle/>
          <a:p>
            <a:r>
              <a:rPr lang="en-US" dirty="0"/>
              <a:t>From the data Quality Freshness price, Variety of products to choose from are the most important. Price on the other hand around 10% of the people thought it was not important.</a:t>
            </a:r>
            <a:endParaRPr lang="en-KE" dirty="0"/>
          </a:p>
        </p:txBody>
      </p:sp>
    </p:spTree>
    <p:extLst>
      <p:ext uri="{BB962C8B-B14F-4D97-AF65-F5344CB8AC3E}">
        <p14:creationId xmlns:p14="http://schemas.microsoft.com/office/powerpoint/2010/main" val="248078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4301CF0-B838-47B0-8FDB-98CCA010CD96}">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Atlas</Template>
  <TotalTime>1392</TotalTime>
  <Words>719</Words>
  <Application>Microsoft Office PowerPoint</Application>
  <PresentationFormat>Widescreen</PresentationFormat>
  <Paragraphs>95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Rockwell</vt:lpstr>
      <vt:lpstr>Times New Roman</vt:lpstr>
      <vt:lpstr>Wingdings</vt:lpstr>
      <vt:lpstr>Atlas</vt:lpstr>
      <vt:lpstr>PowerPoint Presentation</vt:lpstr>
      <vt:lpstr>Background</vt:lpstr>
      <vt:lpstr>Demographics Gender Total interviewed Respondents -420</vt:lpstr>
      <vt:lpstr>Age Brackets</vt:lpstr>
      <vt:lpstr>Monthly House hold income</vt:lpstr>
      <vt:lpstr>Purchase Frequency</vt:lpstr>
      <vt:lpstr>Branch Preference</vt:lpstr>
      <vt:lpstr>Shopper Behavior</vt:lpstr>
      <vt:lpstr>Important Shopper Factors</vt:lpstr>
      <vt:lpstr>Naivas Satisfaction Factors</vt:lpstr>
      <vt:lpstr>Unsatisfaction  Reasons</vt:lpstr>
      <vt:lpstr>AWARENESS, USAGE &amp; DRIVERS</vt:lpstr>
      <vt:lpstr>PowerPoint Presentation</vt:lpstr>
      <vt:lpstr>Respondents shopping for fruits &amp; veggies in NAIVAS Kilimani   </vt:lpstr>
      <vt:lpstr>Packaging bags Popularity</vt:lpstr>
      <vt:lpstr>Brown bag satisfaction</vt:lpstr>
      <vt:lpstr>More Fruits and Vegetables</vt:lpstr>
      <vt:lpstr>Improvements </vt:lpstr>
      <vt:lpstr>NPS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MOREEN WANGARI</dc:creator>
  <cp:lastModifiedBy>MOREEN WANGARI</cp:lastModifiedBy>
  <cp:revision>3</cp:revision>
  <dcterms:created xsi:type="dcterms:W3CDTF">2023-10-24T06:24:43Z</dcterms:created>
  <dcterms:modified xsi:type="dcterms:W3CDTF">2023-10-25T05:37:14Z</dcterms:modified>
</cp:coreProperties>
</file>