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2" r:id="rId13"/>
    <p:sldId id="313" r:id="rId14"/>
    <p:sldId id="314" r:id="rId15"/>
    <p:sldId id="315" r:id="rId16"/>
    <p:sldId id="316" r:id="rId17"/>
    <p:sldId id="317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275" r:id="rId26"/>
    <p:sldId id="267" r:id="rId27"/>
    <p:sldId id="268" r:id="rId28"/>
    <p:sldId id="276" r:id="rId29"/>
    <p:sldId id="269" r:id="rId30"/>
    <p:sldId id="277" r:id="rId31"/>
    <p:sldId id="270" r:id="rId32"/>
    <p:sldId id="271" r:id="rId33"/>
    <p:sldId id="278" r:id="rId34"/>
    <p:sldId id="272" r:id="rId35"/>
    <p:sldId id="279" r:id="rId36"/>
    <p:sldId id="273" r:id="rId37"/>
    <p:sldId id="280" r:id="rId38"/>
    <p:sldId id="281" r:id="rId39"/>
    <p:sldId id="282" r:id="rId40"/>
    <p:sldId id="283" r:id="rId41"/>
    <p:sldId id="285" r:id="rId42"/>
    <p:sldId id="284" r:id="rId43"/>
    <p:sldId id="286" r:id="rId44"/>
    <p:sldId id="287" r:id="rId45"/>
    <p:sldId id="288" r:id="rId46"/>
    <p:sldId id="289" r:id="rId47"/>
    <p:sldId id="290" r:id="rId48"/>
    <p:sldId id="274" r:id="rId49"/>
    <p:sldId id="292" r:id="rId50"/>
    <p:sldId id="293" r:id="rId51"/>
    <p:sldId id="294" r:id="rId52"/>
    <p:sldId id="295" r:id="rId53"/>
    <p:sldId id="291" r:id="rId54"/>
    <p:sldId id="296" r:id="rId55"/>
    <p:sldId id="298" r:id="rId56"/>
    <p:sldId id="299" r:id="rId57"/>
    <p:sldId id="300" r:id="rId58"/>
    <p:sldId id="303" r:id="rId59"/>
    <p:sldId id="302" r:id="rId60"/>
    <p:sldId id="304" r:id="rId61"/>
    <p:sldId id="301" r:id="rId62"/>
    <p:sldId id="305" r:id="rId63"/>
    <p:sldId id="308" r:id="rId64"/>
    <p:sldId id="309" r:id="rId65"/>
    <p:sldId id="327" r:id="rId66"/>
    <p:sldId id="306" r:id="rId67"/>
    <p:sldId id="307" r:id="rId68"/>
    <p:sldId id="310" r:id="rId69"/>
    <p:sldId id="311" r:id="rId7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3683D"/>
    <a:srgbClr val="7030A0"/>
    <a:srgbClr val="5B9BD5"/>
    <a:srgbClr val="FFFFCC"/>
    <a:srgbClr val="FF00FF"/>
    <a:srgbClr val="00FF00"/>
    <a:srgbClr val="66FFFF"/>
    <a:srgbClr val="FF990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20" autoAdjust="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outlineViewPr>
    <p:cViewPr>
      <p:scale>
        <a:sx n="33" d="100"/>
        <a:sy n="33" d="100"/>
      </p:scale>
      <p:origin x="0" y="-17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651B-156B-45E9-8C7F-A370AD80C55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5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D684E8-0E51-406D-ADBD-2D61AD0300C1}" type="datetime1">
              <a:rPr lang="pt-BR" smtClean="0"/>
              <a:t>11/05/2022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0FA61F-9BBE-4E3D-A531-7BF071D46C0D}" type="datetime1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32F808-8BE2-4C2D-ACE0-D875824012F7}" type="datetime1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5760E8-7B6A-4676-BFD3-C61848D1B898}" type="datetime1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718685-4C99-4652-BE59-18913BC85819}" type="datetime1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93E109-ED78-4166-8788-085813B79FB0}" type="datetime1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A03B9-4E33-48CC-ABA2-0F9AD1BE8089}" type="datetime1">
              <a:rPr lang="pt-BR" smtClean="0"/>
              <a:t>11/05/2022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89B99-6262-4395-BAB3-D6B9937502B1}" type="datetime1">
              <a:rPr lang="pt-BR" smtClean="0"/>
              <a:t>11/05/2022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393844-AF5A-4D12-BFC7-6AA3BBD1D257}" type="datetime1">
              <a:rPr lang="pt-BR" smtClean="0"/>
              <a:t>11/05/2022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C3E12-451A-4306-8032-F4E817BDE728}" type="datetime1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DCE283-8FE9-4489-ABB8-037B772BAA2F}" type="datetime1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6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74830" y="2398172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733F272-044E-4469-A065-0C06C18FE36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01551" y="5971111"/>
            <a:ext cx="886889" cy="88688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14"/>
          <a:srcRect l="21742" r="19833"/>
          <a:stretch/>
        </p:blipFill>
        <p:spPr>
          <a:xfrm>
            <a:off x="10624373" y="5971111"/>
            <a:ext cx="764498" cy="87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ndas.pydata.org/docs/reference/api/pandas.DataFrame.html#pandas.DataFram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731672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b="1" dirty="0"/>
              <a:t>Técnico em Desenvolvimento de Sistemas</a:t>
            </a:r>
          </a:p>
          <a:p>
            <a:r>
              <a:rPr lang="pt-BR" sz="3600" b="1" dirty="0"/>
              <a:t>FPOO</a:t>
            </a:r>
          </a:p>
        </p:txBody>
      </p:sp>
      <p:pic>
        <p:nvPicPr>
          <p:cNvPr id="1026" name="Picture 2" descr="Python e MySQL: Insert, Update, Delete e Select - Tutorial Definitivo">
            <a:extLst>
              <a:ext uri="{FF2B5EF4-FFF2-40B4-BE49-F238E27FC236}">
                <a16:creationId xmlns:a16="http://schemas.microsoft.com/office/drawing/2014/main" id="{C9475FCC-723C-4AC0-B33B-FA6516A59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90" b="20815"/>
          <a:stretch/>
        </p:blipFill>
        <p:spPr bwMode="auto">
          <a:xfrm>
            <a:off x="2699208" y="402336"/>
            <a:ext cx="6793584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7A909CA6-E72E-4664-972A-2EEA72A1419C}"/>
              </a:ext>
            </a:extLst>
          </p:cNvPr>
          <p:cNvSpPr txBox="1">
            <a:spLocks/>
          </p:cNvSpPr>
          <p:nvPr/>
        </p:nvSpPr>
        <p:spPr>
          <a:xfrm>
            <a:off x="1524000" y="3700860"/>
            <a:ext cx="9144000" cy="475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A909CA6-E72E-4664-972A-2EEA72A1419C}"/>
              </a:ext>
            </a:extLst>
          </p:cNvPr>
          <p:cNvSpPr txBox="1">
            <a:spLocks/>
          </p:cNvSpPr>
          <p:nvPr/>
        </p:nvSpPr>
        <p:spPr>
          <a:xfrm>
            <a:off x="1524000" y="1987590"/>
            <a:ext cx="9144000" cy="475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b="1" dirty="0">
                <a:solidFill>
                  <a:schemeClr val="bg1">
                    <a:lumMod val="50000"/>
                  </a:schemeClr>
                </a:solidFill>
              </a:rPr>
              <a:t>ORIENTADO A OBJETO</a:t>
            </a:r>
          </a:p>
        </p:txBody>
      </p:sp>
    </p:spTree>
    <p:extLst>
      <p:ext uri="{BB962C8B-B14F-4D97-AF65-F5344CB8AC3E}">
        <p14:creationId xmlns:p14="http://schemas.microsoft.com/office/powerpoint/2010/main" val="130144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0" dirty="0">
                <a:effectLst/>
              </a:rPr>
              <a:t>Estruturas de dados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88" y="1690688"/>
            <a:ext cx="7470267" cy="496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3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0" dirty="0">
                <a:effectLst/>
              </a:rPr>
              <a:t>Estruturas de dados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72796" cy="13999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2784"/>
            <a:ext cx="10701930" cy="139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2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0616" y="275127"/>
            <a:ext cx="10837984" cy="184665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Series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nada mais é que um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array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de 1 dimensão. Você pode considerar um Series também como uma coluna de uma tabela. Exemplo: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&gt;&gt;&gt; s 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pd.Series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([3, -5, 7, 4], index=['a', 'b', 'c', 'd'])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97" y="2417152"/>
            <a:ext cx="6729985" cy="330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2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27" y="271462"/>
            <a:ext cx="11252794" cy="21024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51" y="2899629"/>
            <a:ext cx="3109180" cy="320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4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03738" y="261483"/>
            <a:ext cx="112307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292929"/>
                </a:solidFill>
                <a:latin typeface="charter"/>
              </a:rPr>
              <a:t>Um </a:t>
            </a:r>
            <a:r>
              <a:rPr lang="pt-BR" sz="2800" b="1" dirty="0" err="1">
                <a:solidFill>
                  <a:srgbClr val="292929"/>
                </a:solidFill>
                <a:latin typeface="charter"/>
              </a:rPr>
              <a:t>DataFrame</a:t>
            </a:r>
            <a:r>
              <a:rPr lang="pt-BR" sz="2800" dirty="0">
                <a:solidFill>
                  <a:srgbClr val="292929"/>
                </a:solidFill>
                <a:latin typeface="charter"/>
              </a:rPr>
              <a:t> é simplesmente um conjunto de Series. Trata-se de uma estrutura de dados de 2 dimensões — colunas e linhas — que transforma os dados em uma bela tabela. Exemplo: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07" y="1598477"/>
            <a:ext cx="7045570" cy="52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31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50" y="130051"/>
            <a:ext cx="10676962" cy="452107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678" y="4499096"/>
            <a:ext cx="7243323" cy="224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>
                <a:effectLst/>
              </a:rPr>
              <a:t>Abrindo arquivos de Excel e criando </a:t>
            </a:r>
            <a:r>
              <a:rPr lang="pt-BR" sz="4000" dirty="0" err="1">
                <a:solidFill>
                  <a:srgbClr val="FF0000"/>
                </a:solidFill>
              </a:rPr>
              <a:t>DataFrame</a:t>
            </a:r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0691"/>
            <a:ext cx="10043088" cy="34326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06" y="3919537"/>
            <a:ext cx="6737508" cy="268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>
                <a:effectLst/>
              </a:rPr>
              <a:t>Removendo colunas utilizando o argumento </a:t>
            </a:r>
            <a:r>
              <a:rPr lang="pt-BR" sz="4000" dirty="0" err="1">
                <a:effectLst/>
              </a:rPr>
              <a:t>axis</a:t>
            </a:r>
            <a:r>
              <a:rPr lang="pt-BR" sz="4000" dirty="0">
                <a:effectLst/>
              </a:rPr>
              <a:t>=1</a:t>
            </a: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53" y="1690688"/>
            <a:ext cx="10557798" cy="45089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75" y="5334000"/>
            <a:ext cx="49625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4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63296" y="1"/>
            <a:ext cx="10515600" cy="923544"/>
          </a:xfrm>
        </p:spPr>
        <p:txBody>
          <a:bodyPr>
            <a:noAutofit/>
          </a:bodyPr>
          <a:lstStyle/>
          <a:p>
            <a:r>
              <a:rPr lang="pt-BR" sz="4000" dirty="0">
                <a:effectLst/>
              </a:rPr>
              <a:t>Removendo colunas utilizando o argumento </a:t>
            </a:r>
            <a:r>
              <a:rPr lang="pt-BR" sz="4000" dirty="0" err="1">
                <a:effectLst/>
              </a:rPr>
              <a:t>axis</a:t>
            </a:r>
            <a:r>
              <a:rPr lang="pt-BR" sz="4000" dirty="0">
                <a:effectLst/>
              </a:rPr>
              <a:t>=1</a:t>
            </a: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1" y="923544"/>
            <a:ext cx="10603675" cy="494690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859" y="5093208"/>
            <a:ext cx="4287141" cy="173069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64641" y="6024008"/>
            <a:ext cx="185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Axis</a:t>
            </a:r>
            <a:r>
              <a:rPr lang="pt-BR" dirty="0"/>
              <a:t> = 0 </a:t>
            </a:r>
            <a:r>
              <a:rPr lang="pt-BR" dirty="0">
                <a:sym typeface="Wingdings" panose="05000000000000000000" pitchFamily="2" charset="2"/>
              </a:rPr>
              <a:t> linha</a:t>
            </a:r>
          </a:p>
          <a:p>
            <a:r>
              <a:rPr lang="pt-BR" dirty="0" err="1">
                <a:sym typeface="Wingdings" panose="05000000000000000000" pitchFamily="2" charset="2"/>
              </a:rPr>
              <a:t>Axis</a:t>
            </a:r>
            <a:r>
              <a:rPr lang="pt-BR" dirty="0">
                <a:sym typeface="Wingdings" panose="05000000000000000000" pitchFamily="2" charset="2"/>
              </a:rPr>
              <a:t> = 1  coluna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999668" y="6024008"/>
            <a:ext cx="286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Inplace</a:t>
            </a:r>
            <a:r>
              <a:rPr lang="pt-BR" dirty="0"/>
              <a:t> = </a:t>
            </a:r>
            <a:r>
              <a:rPr lang="pt-BR" dirty="0" err="1"/>
              <a:t>True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Manter na </a:t>
            </a:r>
          </a:p>
          <a:p>
            <a:r>
              <a:rPr lang="pt-BR" dirty="0">
                <a:sym typeface="Wingdings" panose="05000000000000000000" pitchFamily="2" charset="2"/>
              </a:rPr>
              <a:t>mesma exibição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5705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63296" y="1"/>
            <a:ext cx="10515600" cy="923544"/>
          </a:xfrm>
        </p:spPr>
        <p:txBody>
          <a:bodyPr>
            <a:noAutofit/>
          </a:bodyPr>
          <a:lstStyle/>
          <a:p>
            <a:r>
              <a:rPr lang="pt-BR" sz="4400" dirty="0">
                <a:effectLst/>
              </a:rPr>
              <a:t>Quantidade de linhas e colunas do </a:t>
            </a:r>
            <a:r>
              <a:rPr lang="pt-BR" sz="4400" dirty="0" err="1">
                <a:effectLst/>
              </a:rPr>
              <a:t>DataFrame</a:t>
            </a:r>
            <a:endParaRPr lang="pt-BR" sz="1600" dirty="0">
              <a:solidFill>
                <a:srgbClr val="FF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859" y="5093208"/>
            <a:ext cx="4287141" cy="173069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42" y="828294"/>
            <a:ext cx="10947273" cy="408514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42" y="5291518"/>
            <a:ext cx="1867063" cy="70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8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0" dirty="0">
                <a:effectLst/>
              </a:rPr>
              <a:t>Introdução aos pandas</a:t>
            </a:r>
            <a:endParaRPr lang="pt-B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21771"/>
            <a:ext cx="10515601" cy="1015663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Ao trabalhar com dados tabulares, como dados armazenados em planilhas ou bancos de dados, o pandas é a ferramenta certa para você. O pandas o ajudará a explorar, limpar e processar seus dados. Nos pandas, uma tabela de dados é chamada de a 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  <a:hlinkClick r:id="rId2" tooltip="pandas.DataFrame"/>
              </a:rPr>
              <a:t>DataFrame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.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70" y="2826475"/>
            <a:ext cx="5481748" cy="39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4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09600" y="512065"/>
            <a:ext cx="10515600" cy="923544"/>
          </a:xfrm>
        </p:spPr>
        <p:txBody>
          <a:bodyPr>
            <a:noAutofit/>
          </a:bodyPr>
          <a:lstStyle/>
          <a:p>
            <a:r>
              <a:rPr lang="pt-BR" dirty="0">
                <a:effectLst/>
              </a:rPr>
              <a:t>Colunas presentes no </a:t>
            </a:r>
            <a:r>
              <a:rPr lang="pt-BR" dirty="0" err="1">
                <a:effectLst/>
              </a:rPr>
              <a:t>DataFrame</a:t>
            </a:r>
            <a:endParaRPr lang="pt-BR" sz="1600" dirty="0">
              <a:solidFill>
                <a:srgbClr val="FF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859" y="5093208"/>
            <a:ext cx="4287141" cy="173069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96" y="3969638"/>
            <a:ext cx="10702970" cy="53835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96" y="2502598"/>
            <a:ext cx="5113472" cy="7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6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09600" y="512065"/>
            <a:ext cx="10515600" cy="923544"/>
          </a:xfrm>
        </p:spPr>
        <p:txBody>
          <a:bodyPr>
            <a:noAutofit/>
          </a:bodyPr>
          <a:lstStyle/>
          <a:p>
            <a:r>
              <a:rPr lang="pt-BR" dirty="0">
                <a:effectLst/>
              </a:rPr>
              <a:t>Colunas presentes no </a:t>
            </a:r>
            <a:r>
              <a:rPr lang="pt-BR" dirty="0" err="1">
                <a:effectLst/>
              </a:rPr>
              <a:t>DataFrame</a:t>
            </a:r>
            <a:endParaRPr lang="pt-BR" sz="1600" dirty="0">
              <a:solidFill>
                <a:srgbClr val="FF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859" y="5093208"/>
            <a:ext cx="4287141" cy="173069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96" y="3969638"/>
            <a:ext cx="10702970" cy="53835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96" y="2502598"/>
            <a:ext cx="5113472" cy="7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09600" y="512065"/>
            <a:ext cx="10515600" cy="923544"/>
          </a:xfrm>
        </p:spPr>
        <p:txBody>
          <a:bodyPr>
            <a:noAutofit/>
          </a:bodyPr>
          <a:lstStyle/>
          <a:p>
            <a:r>
              <a:rPr lang="pt-BR" dirty="0">
                <a:effectLst/>
              </a:rPr>
              <a:t>Contagem de dados não-nulos</a:t>
            </a:r>
            <a:endParaRPr lang="pt-BR" sz="1600" dirty="0">
              <a:solidFill>
                <a:srgbClr val="FF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859" y="5093208"/>
            <a:ext cx="4287141" cy="173069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84" y="4006405"/>
            <a:ext cx="3621602" cy="251326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2" y="2145601"/>
            <a:ext cx="5358420" cy="83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0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09600" y="512065"/>
            <a:ext cx="10515600" cy="923544"/>
          </a:xfrm>
        </p:spPr>
        <p:txBody>
          <a:bodyPr>
            <a:noAutofit/>
          </a:bodyPr>
          <a:lstStyle/>
          <a:p>
            <a:r>
              <a:rPr lang="pt-BR" sz="4400" b="0" dirty="0">
                <a:effectLst/>
              </a:rPr>
              <a:t>Criando uma nova coluna em um </a:t>
            </a:r>
            <a:r>
              <a:rPr lang="pt-BR" sz="4400" b="0" dirty="0" err="1">
                <a:effectLst/>
              </a:rPr>
              <a:t>DataFrame</a:t>
            </a:r>
            <a:endParaRPr lang="pt-BR" sz="1100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4" y="1506664"/>
            <a:ext cx="11140440" cy="4305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095" y="5231701"/>
            <a:ext cx="68294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13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09599" y="27433"/>
            <a:ext cx="10515600" cy="923544"/>
          </a:xfrm>
        </p:spPr>
        <p:txBody>
          <a:bodyPr>
            <a:noAutofit/>
          </a:bodyPr>
          <a:lstStyle/>
          <a:p>
            <a:r>
              <a:rPr lang="pt-BR" sz="4800" b="0" dirty="0">
                <a:effectLst/>
              </a:rPr>
              <a:t>Renomeando colunas de um </a:t>
            </a:r>
            <a:r>
              <a:rPr lang="pt-BR" sz="4800" b="0" dirty="0" err="1">
                <a:effectLst/>
              </a:rPr>
              <a:t>DataFrame</a:t>
            </a:r>
            <a:endParaRPr lang="pt-BR" sz="1000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2" y="859537"/>
            <a:ext cx="10842821" cy="457199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445" y="5229225"/>
            <a:ext cx="54959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3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Utilizando Listas para criar </a:t>
            </a:r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694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8089"/>
            <a:ext cx="11097251" cy="441064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600" y="4632007"/>
            <a:ext cx="9732336" cy="58007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754880" y="1329500"/>
            <a:ext cx="886968" cy="722376"/>
          </a:xfrm>
          <a:prstGeom prst="rect">
            <a:avLst/>
          </a:prstGeom>
          <a:solidFill>
            <a:srgbClr val="FF0000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386824" y="775334"/>
            <a:ext cx="437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Apelido para não ficar escrevendo “pandas”</a:t>
            </a:r>
          </a:p>
        </p:txBody>
      </p:sp>
      <p:cxnSp>
        <p:nvCxnSpPr>
          <p:cNvPr id="8" name="Conector de Seta Reta 7"/>
          <p:cNvCxnSpPr>
            <a:stCxn id="6" idx="1"/>
            <a:endCxn id="5" idx="3"/>
          </p:cNvCxnSpPr>
          <p:nvPr/>
        </p:nvCxnSpPr>
        <p:spPr>
          <a:xfrm flipH="1">
            <a:off x="5641848" y="960000"/>
            <a:ext cx="744976" cy="7306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666744" y="2627130"/>
            <a:ext cx="2720080" cy="722376"/>
          </a:xfrm>
          <a:prstGeom prst="rect">
            <a:avLst/>
          </a:prstGeom>
          <a:solidFill>
            <a:srgbClr val="FF0000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191496" y="1968747"/>
            <a:ext cx="25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Tabela dentro do Python</a:t>
            </a:r>
          </a:p>
        </p:txBody>
      </p:sp>
      <p:cxnSp>
        <p:nvCxnSpPr>
          <p:cNvPr id="11" name="Conector de Seta Reta 10"/>
          <p:cNvCxnSpPr>
            <a:stCxn id="10" idx="1"/>
            <a:endCxn id="9" idx="3"/>
          </p:cNvCxnSpPr>
          <p:nvPr/>
        </p:nvCxnSpPr>
        <p:spPr>
          <a:xfrm flipH="1">
            <a:off x="6386824" y="2153413"/>
            <a:ext cx="804672" cy="834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838198" y="3909630"/>
            <a:ext cx="11097252" cy="1296163"/>
          </a:xfrm>
          <a:prstGeom prst="rect">
            <a:avLst/>
          </a:prstGeom>
          <a:solidFill>
            <a:srgbClr val="FF0000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9975580" y="3105792"/>
            <a:ext cx="98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Lista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10277856" y="3450078"/>
            <a:ext cx="18288" cy="4851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28740"/>
            <a:ext cx="11596186" cy="3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23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2864"/>
            <a:ext cx="10443784" cy="22667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59" y="4494656"/>
            <a:ext cx="7683356" cy="208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15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Utilizando arquivos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744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94" y="1690688"/>
            <a:ext cx="10290832" cy="195776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93" y="3755516"/>
            <a:ext cx="7056723" cy="248069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925" y="4806504"/>
            <a:ext cx="5840146" cy="205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0" dirty="0">
                <a:effectLst/>
              </a:rPr>
              <a:t>Como leio e escrevo dados tabulares?</a:t>
            </a:r>
            <a:endParaRPr lang="pt-BR" sz="4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515859"/>
            <a:ext cx="11003280" cy="132343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pandas suporta a integração com muitos formatos de arquivo ou fontes de dados fora da caixa 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csv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excel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sql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, parquet, ...). A importação de dados de cada uma dessas fontes de dados é fornecida pela função com o prefixo 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read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_*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. Da mesma forma, os 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to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_*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métodos são usados ​​para armazenar dados.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088005"/>
            <a:ext cx="106203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89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 Head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5 primeiras linhas</a:t>
            </a:r>
          </a:p>
        </p:txBody>
      </p:sp>
    </p:spTree>
    <p:extLst>
      <p:ext uri="{BB962C8B-B14F-4D97-AF65-F5344CB8AC3E}">
        <p14:creationId xmlns:p14="http://schemas.microsoft.com/office/powerpoint/2010/main" val="2428733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4384"/>
            <a:ext cx="10156913" cy="18846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30" y="3735324"/>
            <a:ext cx="5524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75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89" y="1614678"/>
            <a:ext cx="9603394" cy="181432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07" y="3930840"/>
            <a:ext cx="8828784" cy="21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9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Shape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Exibe o número de linhas e colunas da tabela</a:t>
            </a:r>
          </a:p>
        </p:txBody>
      </p:sp>
    </p:spTree>
    <p:extLst>
      <p:ext uri="{BB962C8B-B14F-4D97-AF65-F5344CB8AC3E}">
        <p14:creationId xmlns:p14="http://schemas.microsoft.com/office/powerpoint/2010/main" val="209404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4" y="1509331"/>
            <a:ext cx="9595576" cy="184651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44" y="4436046"/>
            <a:ext cx="2849310" cy="94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24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de Edição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0278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Exibindo apenas uma coluna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660102" cy="25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5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Exibindo apenas uma coluna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70" y="1690688"/>
            <a:ext cx="9196475" cy="24241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69" y="4221670"/>
            <a:ext cx="7399297" cy="21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06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Exibindo duas colunas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0093"/>
            <a:ext cx="7868120" cy="208349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34" y="3779900"/>
            <a:ext cx="9758265" cy="264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71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 LOC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Selecionar linhas específicas (condicional)</a:t>
            </a:r>
          </a:p>
        </p:txBody>
      </p:sp>
    </p:spTree>
    <p:extLst>
      <p:ext uri="{BB962C8B-B14F-4D97-AF65-F5344CB8AC3E}">
        <p14:creationId xmlns:p14="http://schemas.microsoft.com/office/powerpoint/2010/main" val="217385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>
                <a:effectLst/>
              </a:rPr>
              <a:t>Como seleciono um subconjunto de uma tabela?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838200" y="1484668"/>
            <a:ext cx="10664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Selecionando ou filtrando linhas e / ou colunas específicas? Filtrando os dados em uma condição? Métodos para fatiar, selecionar e extrair os dados de que você precisa estão disponíveis no pandas.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3294262"/>
            <a:ext cx="89058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94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937515"/>
          </a:xfrm>
        </p:spPr>
        <p:txBody>
          <a:bodyPr/>
          <a:lstStyle/>
          <a:p>
            <a:r>
              <a:rPr lang="pt-BR" dirty="0"/>
              <a:t>Selecionando uma linha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37515"/>
            <a:ext cx="7772400" cy="12573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98649"/>
            <a:ext cx="7607085" cy="14763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264" y="3670702"/>
            <a:ext cx="7793736" cy="309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39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937515"/>
          </a:xfrm>
        </p:spPr>
        <p:txBody>
          <a:bodyPr/>
          <a:lstStyle/>
          <a:p>
            <a:r>
              <a:rPr lang="pt-BR" dirty="0"/>
              <a:t>Selecionando várias linhas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2" y="1550670"/>
            <a:ext cx="9365768" cy="178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59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937515"/>
          </a:xfrm>
        </p:spPr>
        <p:txBody>
          <a:bodyPr>
            <a:normAutofit fontScale="90000"/>
          </a:bodyPr>
          <a:lstStyle/>
          <a:p>
            <a:r>
              <a:rPr lang="pt-BR" dirty="0"/>
              <a:t>Selecionando linhas na condicional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370" y="787146"/>
            <a:ext cx="59340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49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937515"/>
          </a:xfrm>
        </p:spPr>
        <p:txBody>
          <a:bodyPr>
            <a:normAutofit fontScale="90000"/>
          </a:bodyPr>
          <a:lstStyle/>
          <a:p>
            <a:r>
              <a:rPr lang="pt-BR" dirty="0"/>
              <a:t>Selecionando linhas na condicional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50607"/>
            <a:ext cx="11081728" cy="19760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64217"/>
            <a:ext cx="55626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26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937515"/>
          </a:xfrm>
        </p:spPr>
        <p:txBody>
          <a:bodyPr>
            <a:normAutofit fontScale="90000"/>
          </a:bodyPr>
          <a:lstStyle/>
          <a:p>
            <a:r>
              <a:rPr lang="pt-BR" dirty="0"/>
              <a:t>Selecionando linhas na condicional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090231"/>
            <a:ext cx="10857653" cy="198215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3394900"/>
            <a:ext cx="7855709" cy="275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11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937515"/>
          </a:xfrm>
        </p:spPr>
        <p:txBody>
          <a:bodyPr>
            <a:normAutofit fontScale="90000"/>
          </a:bodyPr>
          <a:lstStyle/>
          <a:p>
            <a:r>
              <a:rPr lang="pt-BR" dirty="0"/>
              <a:t>Selecionando linhas na condicional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3394900"/>
            <a:ext cx="7855709" cy="27590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856868"/>
            <a:ext cx="11213698" cy="196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600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937515"/>
          </a:xfrm>
        </p:spPr>
        <p:txBody>
          <a:bodyPr>
            <a:normAutofit/>
          </a:bodyPr>
          <a:lstStyle/>
          <a:p>
            <a:r>
              <a:rPr lang="pt-BR" dirty="0"/>
              <a:t>Selecionando um valor (linha, </a:t>
            </a:r>
            <a:r>
              <a:rPr lang="pt-BR" dirty="0" err="1"/>
              <a:t>col</a:t>
            </a:r>
            <a:r>
              <a:rPr lang="pt-BR" dirty="0"/>
              <a:t>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37515"/>
            <a:ext cx="10639425" cy="14763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676524"/>
            <a:ext cx="8636062" cy="227037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730430"/>
            <a:ext cx="9242085" cy="72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14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Adicionar Colunas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575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Criar coluna a partir de uma que já existe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65" y="2042350"/>
            <a:ext cx="9740793" cy="24473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68" y="4841366"/>
            <a:ext cx="1548386" cy="91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41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Criar coluna a partir de uma que já existe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59" y="1452943"/>
            <a:ext cx="8232904" cy="490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5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Como criar parcelas em pandas?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8200" y="1769471"/>
            <a:ext cx="10674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pandas fornece plotagem de seus dados fora da caixa, usando o poder do </a:t>
            </a:r>
            <a:r>
              <a:rPr lang="pt-BR" sz="2400" dirty="0" err="1"/>
              <a:t>Matplotlib</a:t>
            </a:r>
            <a:r>
              <a:rPr lang="pt-BR" sz="2400" dirty="0"/>
              <a:t>. Você pode escolher o tipo de gráfico (dispersão, barra, </a:t>
            </a:r>
            <a:r>
              <a:rPr lang="pt-BR" sz="2400" dirty="0" err="1"/>
              <a:t>boxplot</a:t>
            </a:r>
            <a:r>
              <a:rPr lang="pt-BR" sz="2400" dirty="0"/>
              <a:t>, ...) correspondente aos seus dados.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3554730"/>
            <a:ext cx="100488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31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Criar coluna a partir de uma que já existe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56" y="1424368"/>
            <a:ext cx="9359456" cy="49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054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Criar coluna a partir de uma que já existe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665"/>
            <a:ext cx="10381629" cy="47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637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Criar coluna a partir de uma que já existe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4" y="1690688"/>
            <a:ext cx="116967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802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Criar coluna com valor padrão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3F7971-4695-4672-B010-85029482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4968"/>
            <a:ext cx="10564756" cy="22517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830F854-8E94-4174-8D19-CAC89E9AA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6751"/>
            <a:ext cx="11228560" cy="18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67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A7C9E4-0914-499E-B91E-132B57BD6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Adicionar Linhas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8B5DB16-F3D6-4D94-AC8B-2B9EC5DFA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7436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16A9F1-4959-49AC-A151-3328B336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101"/>
            <a:ext cx="10515600" cy="960755"/>
          </a:xfrm>
        </p:spPr>
        <p:txBody>
          <a:bodyPr>
            <a:normAutofit/>
          </a:bodyPr>
          <a:lstStyle/>
          <a:p>
            <a:r>
              <a:rPr lang="pt-BR" dirty="0"/>
              <a:t>Lendo os cabeçalhos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F42406-77D3-49F1-96D1-AD25460DB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8818"/>
            <a:ext cx="8833500" cy="231990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033755-19D2-4857-81D4-67D930CD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840" y="2487169"/>
            <a:ext cx="3931026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553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16A9F1-4959-49AC-A151-3328B336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Adicionando linhas no arquivo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91E09A-B7F8-4349-8AF7-2840756E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45" y="1562481"/>
            <a:ext cx="3555683" cy="51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955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16A9F1-4959-49AC-A151-3328B336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Adicionando linhas no arquivo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BC43DF-D99B-4DF0-8C4B-1255636C5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44764"/>
            <a:ext cx="11182001" cy="383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926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16A9F1-4959-49AC-A151-3328B336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Adicionando linhas no arquivo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8F7C30-52D2-49ED-A79D-0741B21FD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968" y="1315211"/>
            <a:ext cx="3002280" cy="508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623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16A9F1-4959-49AC-A151-3328B336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Adicionando linhas no arquivo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B29F6F-38BB-41A4-9318-095AA8E3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7536"/>
            <a:ext cx="10249087" cy="314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4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 dirty="0">
                <a:effectLst/>
              </a:rPr>
              <a:t>Como criar novas colunas derivadas de colunas existentes?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8200" y="1922240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Não há necessidade de percorrer todas as linhas de sua tabela de dados para fazer cálculos. As manipulações de dados em uma coluna funcionam de forma elementar. Adicionar uma coluna a um com </a:t>
            </a:r>
            <a:r>
              <a:rPr lang="pt-BR" sz="2400" dirty="0" err="1"/>
              <a:t>DataFramebase</a:t>
            </a:r>
            <a:r>
              <a:rPr lang="pt-BR" sz="2400" dirty="0"/>
              <a:t> nos dados existentes em outras colunas é simples.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574161"/>
            <a:ext cx="116776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356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16A9F1-4959-49AC-A151-3328B336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181"/>
            <a:ext cx="10515600" cy="945134"/>
          </a:xfrm>
        </p:spPr>
        <p:txBody>
          <a:bodyPr>
            <a:normAutofit/>
          </a:bodyPr>
          <a:lstStyle/>
          <a:p>
            <a:r>
              <a:rPr lang="pt-BR" dirty="0"/>
              <a:t>Adicionando linhas no arquivo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F96E00-822A-47EB-B643-523ABAC7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836" y="971931"/>
            <a:ext cx="2172843" cy="542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753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A23FE-C9D5-453D-AD09-97830226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59536"/>
          </a:xfrm>
        </p:spPr>
        <p:txBody>
          <a:bodyPr>
            <a:normAutofit fontScale="90000"/>
          </a:bodyPr>
          <a:lstStyle/>
          <a:p>
            <a:r>
              <a:rPr lang="pt-BR" dirty="0"/>
              <a:t>Desafio 01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5E6EB10-EA0F-4CA4-95A1-780C0F3B1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792353"/>
            <a:ext cx="11658599" cy="2023999"/>
          </a:xfrm>
        </p:spPr>
        <p:txBody>
          <a:bodyPr/>
          <a:lstStyle/>
          <a:p>
            <a:pPr algn="just"/>
            <a:r>
              <a:rPr lang="pt-BR" dirty="0"/>
              <a:t>Insira uma entrada de dados para cada cabeçalho, preenchendo e inserindo os valores sempre na próxima linha do arquivo.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1BC1ADC-7C82-463A-8071-93D1CB2F2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08" y="2064320"/>
            <a:ext cx="5797295" cy="32841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AB54DF5-468E-457D-906A-255DB902E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" y="5348502"/>
            <a:ext cx="5784665" cy="98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49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39E964-6B79-4A54-A857-25B5AC9F4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275"/>
            <a:ext cx="10615832" cy="321545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F58E265D-35F1-4503-B452-973B6E50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</a:t>
            </a:r>
          </a:p>
        </p:txBody>
      </p:sp>
    </p:spTree>
    <p:extLst>
      <p:ext uri="{BB962C8B-B14F-4D97-AF65-F5344CB8AC3E}">
        <p14:creationId xmlns:p14="http://schemas.microsoft.com/office/powerpoint/2010/main" val="11193621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B078A-52FE-4525-8BD5-7BEA116D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02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2882B5F-E852-4017-8384-ABBBC51A1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8512" cy="4351338"/>
          </a:xfrm>
        </p:spPr>
        <p:txBody>
          <a:bodyPr/>
          <a:lstStyle/>
          <a:p>
            <a:r>
              <a:rPr lang="pt-BR" dirty="0"/>
              <a:t>Deixar entrada para o número de cadastros.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3C279F-B905-4A51-87F3-90E8B86C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296" y="456565"/>
            <a:ext cx="5121784" cy="61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858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C61979-0CF1-4497-8D18-E4B1510C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887325-2551-4789-AF72-5A991BFCC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54720"/>
            <a:ext cx="9298583" cy="4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090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00" y="794166"/>
            <a:ext cx="10773424" cy="358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129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3813417-2634-4FDC-AACD-81989BD4C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Exclusão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C8E764C-B58F-41F4-BA26-C01DBD666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3913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AEDD94B-D244-4011-B1D0-D6BD38AC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83" y="628078"/>
            <a:ext cx="10956034" cy="23894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52CB1C8-B069-437A-A709-B00550A5B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3" y="5041309"/>
            <a:ext cx="7073523" cy="10542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B447A58-07EC-4DD2-9151-688020E9B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60" y="3705796"/>
            <a:ext cx="6673216" cy="96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016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A8E681-83AC-4B33-9860-F0422A5D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72" y="215264"/>
            <a:ext cx="10161206" cy="273824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0674593-36D4-4DC6-8B2B-57CB7D69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8141"/>
            <a:ext cx="6096000" cy="414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784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Imprimir toda a planilha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Print(</a:t>
            </a:r>
            <a:r>
              <a:rPr lang="pt-BR" dirty="0" err="1"/>
              <a:t>planilha.string</a:t>
            </a:r>
            <a:r>
              <a:rPr lang="pt-BR"/>
              <a:t>())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18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 dirty="0">
                <a:effectLst/>
              </a:rPr>
              <a:t>Como remodelar o layout das tabelas?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8200" y="1894808"/>
            <a:ext cx="10155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Altere a estrutura de sua tabela de dados de várias maneiras. Você pode </a:t>
            </a:r>
            <a:r>
              <a:rPr lang="pt-BR" sz="2400" dirty="0" err="1"/>
              <a:t>melt</a:t>
            </a:r>
            <a:r>
              <a:rPr lang="pt-BR" sz="2400" dirty="0"/>
              <a:t>()configurar sua tabela de dados de formato amplo para longo / organizado ou </a:t>
            </a:r>
            <a:r>
              <a:rPr lang="pt-BR" sz="2400" dirty="0" err="1"/>
              <a:t>pivot</a:t>
            </a:r>
            <a:r>
              <a:rPr lang="pt-BR" sz="2400" dirty="0"/>
              <a:t>() de formato longo para largo. Com agregações integradas, uma tabela dinâmica é criada com um único comando.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3839718"/>
            <a:ext cx="9906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2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 dirty="0">
                <a:effectLst/>
              </a:rPr>
              <a:t>Como combinar dados de várias tabelas?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38200" y="1969300"/>
            <a:ext cx="1032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Múltiplas tabelas podem ser concatenadas tanto em colunas quanto em linhas, já que operações de junção / </a:t>
            </a:r>
            <a:r>
              <a:rPr lang="pt-BR" sz="2400" dirty="0" err="1"/>
              <a:t>mesclagem</a:t>
            </a:r>
            <a:r>
              <a:rPr lang="pt-BR" sz="2400" dirty="0"/>
              <a:t> do tipo banco de dados são fornecidas para combinar várias tabelas de dados.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0" y="3448241"/>
            <a:ext cx="11282433" cy="31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1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Como manipular dados textuais?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Os conjuntos de dados não contêm apenas dados numéricos. O pandas oferece uma ampla gama de funções para limpar dados textuais e extrair informações úteis deles.</a:t>
            </a:r>
          </a:p>
        </p:txBody>
      </p:sp>
    </p:spTree>
    <p:extLst>
      <p:ext uri="{BB962C8B-B14F-4D97-AF65-F5344CB8AC3E}">
        <p14:creationId xmlns:p14="http://schemas.microsoft.com/office/powerpoint/2010/main" val="2329406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5362</TotalTime>
  <Words>787</Words>
  <Application>Microsoft Office PowerPoint</Application>
  <PresentationFormat>Widescreen</PresentationFormat>
  <Paragraphs>89</Paragraphs>
  <Slides>69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7" baseType="lpstr">
      <vt:lpstr>-apple-system</vt:lpstr>
      <vt:lpstr>Arial</vt:lpstr>
      <vt:lpstr>Calibri</vt:lpstr>
      <vt:lpstr>Calibri Light</vt:lpstr>
      <vt:lpstr>charter</vt:lpstr>
      <vt:lpstr>Menlo</vt:lpstr>
      <vt:lpstr>var(--pst-font-family-monospace)</vt:lpstr>
      <vt:lpstr>Tema do Office</vt:lpstr>
      <vt:lpstr>Apresentação do PowerPoint</vt:lpstr>
      <vt:lpstr>Introdução aos pandas</vt:lpstr>
      <vt:lpstr>Como leio e escrevo dados tabulares?</vt:lpstr>
      <vt:lpstr>Como seleciono um subconjunto de uma tabela?</vt:lpstr>
      <vt:lpstr>Como criar parcelas em pandas?</vt:lpstr>
      <vt:lpstr>Como criar novas colunas derivadas de colunas existentes?</vt:lpstr>
      <vt:lpstr>Como remodelar o layout das tabelas?</vt:lpstr>
      <vt:lpstr>Como combinar dados de várias tabelas?</vt:lpstr>
      <vt:lpstr>Como manipular dados textuais?</vt:lpstr>
      <vt:lpstr>Estruturas de dados</vt:lpstr>
      <vt:lpstr>Estruturas de dados</vt:lpstr>
      <vt:lpstr>Apresentação do PowerPoint</vt:lpstr>
      <vt:lpstr>Apresentação do PowerPoint</vt:lpstr>
      <vt:lpstr>Apresentação do PowerPoint</vt:lpstr>
      <vt:lpstr>Apresentação do PowerPoint</vt:lpstr>
      <vt:lpstr>Abrindo arquivos de Excel e criando DataFrame</vt:lpstr>
      <vt:lpstr>Removendo colunas utilizando o argumento axis=1</vt:lpstr>
      <vt:lpstr>Removendo colunas utilizando o argumento axis=1</vt:lpstr>
      <vt:lpstr>Quantidade de linhas e colunas do DataFrame</vt:lpstr>
      <vt:lpstr>Colunas presentes no DataFrame</vt:lpstr>
      <vt:lpstr>Colunas presentes no DataFrame</vt:lpstr>
      <vt:lpstr>Contagem de dados não-nulos</vt:lpstr>
      <vt:lpstr>Criando uma nova coluna em um DataFrame</vt:lpstr>
      <vt:lpstr>Renomeando colunas de um DataFrame</vt:lpstr>
      <vt:lpstr>Utilizando Listas para criar DataFrame</vt:lpstr>
      <vt:lpstr>Pandas</vt:lpstr>
      <vt:lpstr>Pandas</vt:lpstr>
      <vt:lpstr>Utilizando arquivos</vt:lpstr>
      <vt:lpstr>Pandas</vt:lpstr>
      <vt:lpstr>Método Head</vt:lpstr>
      <vt:lpstr>Pandas</vt:lpstr>
      <vt:lpstr>Pandas</vt:lpstr>
      <vt:lpstr>Método Shape</vt:lpstr>
      <vt:lpstr>Pandas</vt:lpstr>
      <vt:lpstr>Métodos de Edição</vt:lpstr>
      <vt:lpstr>Exibindo apenas uma coluna</vt:lpstr>
      <vt:lpstr>Exibindo apenas uma coluna</vt:lpstr>
      <vt:lpstr>Exibindo duas colunas</vt:lpstr>
      <vt:lpstr>Método LOC</vt:lpstr>
      <vt:lpstr>Selecionando uma linha</vt:lpstr>
      <vt:lpstr>Selecionando várias linhas</vt:lpstr>
      <vt:lpstr>Selecionando linhas na condicional</vt:lpstr>
      <vt:lpstr>Selecionando linhas na condicional</vt:lpstr>
      <vt:lpstr>Selecionando linhas na condicional</vt:lpstr>
      <vt:lpstr>Selecionando linhas na condicional</vt:lpstr>
      <vt:lpstr>Selecionando um valor (linha, col)</vt:lpstr>
      <vt:lpstr>Adicionar Colunas</vt:lpstr>
      <vt:lpstr>Criar coluna a partir de uma que já existe</vt:lpstr>
      <vt:lpstr>Criar coluna a partir de uma que já existe</vt:lpstr>
      <vt:lpstr>Criar coluna a partir de uma que já existe</vt:lpstr>
      <vt:lpstr>Criar coluna a partir de uma que já existe</vt:lpstr>
      <vt:lpstr>Criar coluna a partir de uma que já existe</vt:lpstr>
      <vt:lpstr>Criar coluna com valor padrão</vt:lpstr>
      <vt:lpstr>Adicionar Linhas</vt:lpstr>
      <vt:lpstr>Lendo os cabeçalhos</vt:lpstr>
      <vt:lpstr>Adicionando linhas no arquivo</vt:lpstr>
      <vt:lpstr>Adicionando linhas no arquivo</vt:lpstr>
      <vt:lpstr>Adicionando linhas no arquivo</vt:lpstr>
      <vt:lpstr>Adicionando linhas no arquivo</vt:lpstr>
      <vt:lpstr>Adicionando linhas no arquivo</vt:lpstr>
      <vt:lpstr>Desafio 01</vt:lpstr>
      <vt:lpstr>Resposta</vt:lpstr>
      <vt:lpstr>Desafio 02</vt:lpstr>
      <vt:lpstr>Resposta</vt:lpstr>
      <vt:lpstr>Apresentação do PowerPoint</vt:lpstr>
      <vt:lpstr>Exclusão</vt:lpstr>
      <vt:lpstr>Apresentação do PowerPoint</vt:lpstr>
      <vt:lpstr>Apresentação do PowerPoint</vt:lpstr>
      <vt:lpstr>Imprimir toda a planilha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Desktop</cp:lastModifiedBy>
  <cp:revision>1563</cp:revision>
  <dcterms:created xsi:type="dcterms:W3CDTF">2019-06-17T10:47:58Z</dcterms:created>
  <dcterms:modified xsi:type="dcterms:W3CDTF">2022-05-12T01:29:09Z</dcterms:modified>
</cp:coreProperties>
</file>