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DM Sans Bold" charset="1" panose="00000000000000000000"/>
      <p:regular r:id="rId15"/>
    </p:embeddedFont>
    <p:embeddedFont>
      <p:font typeface="DM Sans Bold Italics" charset="1" panose="00000000000000000000"/>
      <p:regular r:id="rId16"/>
    </p:embeddedFont>
    <p:embeddedFont>
      <p:font typeface="DM San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45308" y="7612069"/>
            <a:ext cx="18578615" cy="302692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557806" y="831895"/>
            <a:ext cx="5503176" cy="8623210"/>
          </a:xfrm>
          <a:custGeom>
            <a:avLst/>
            <a:gdLst/>
            <a:ahLst/>
            <a:cxnLst/>
            <a:rect r="r" b="b" t="t" l="l"/>
            <a:pathLst>
              <a:path h="8623210" w="5503176">
                <a:moveTo>
                  <a:pt x="0" y="0"/>
                </a:moveTo>
                <a:lnTo>
                  <a:pt x="5503176" y="0"/>
                </a:lnTo>
                <a:lnTo>
                  <a:pt x="5503176" y="8623210"/>
                </a:lnTo>
                <a:lnTo>
                  <a:pt x="0" y="8623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216206" y="1449606"/>
            <a:ext cx="9639288" cy="8695363"/>
            <a:chOff x="0" y="0"/>
            <a:chExt cx="12852384" cy="1159381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163943"/>
              <a:ext cx="12852384" cy="1042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080"/>
                </a:lnSpc>
              </a:pPr>
              <a:r>
                <a:rPr lang="en-US" sz="8400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RSA: A Arquitetura da Confiança Digital</a:t>
              </a:r>
            </a:p>
            <a:p>
              <a:pPr algn="l">
                <a:lnSpc>
                  <a:spcPts val="10559"/>
                </a:lnSpc>
              </a:pPr>
            </a:p>
            <a:p>
              <a:pPr algn="l">
                <a:lnSpc>
                  <a:spcPts val="10559"/>
                </a:lnSpc>
              </a:pPr>
            </a:p>
            <a:p>
              <a:pPr algn="l">
                <a:lnSpc>
                  <a:spcPts val="1056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47625"/>
              <a:ext cx="12852384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b="true" sz="2400" spc="62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ARTHUR MOREIRA LIMA  - RA 1252211624014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216206" y="8246110"/>
            <a:ext cx="8487032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b="true" sz="2899" i="true">
                <a:solidFill>
                  <a:srgbClr val="5034C4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Desvendando os Segredos da Cripotgrafia de Chave Pública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1883" y="1028700"/>
            <a:ext cx="4572366" cy="2801613"/>
          </a:xfrm>
          <a:custGeom>
            <a:avLst/>
            <a:gdLst/>
            <a:ahLst/>
            <a:cxnLst/>
            <a:rect r="r" b="b" t="t" l="l"/>
            <a:pathLst>
              <a:path h="2801613" w="4572366">
                <a:moveTo>
                  <a:pt x="0" y="0"/>
                </a:moveTo>
                <a:lnTo>
                  <a:pt x="4572366" y="0"/>
                </a:lnTo>
                <a:lnTo>
                  <a:pt x="4572366" y="2801613"/>
                </a:lnTo>
                <a:lnTo>
                  <a:pt x="0" y="28016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5517" y="5911215"/>
            <a:ext cx="4343583" cy="4343583"/>
          </a:xfrm>
          <a:custGeom>
            <a:avLst/>
            <a:gdLst/>
            <a:ahLst/>
            <a:cxnLst/>
            <a:rect r="r" b="b" t="t" l="l"/>
            <a:pathLst>
              <a:path h="4343583" w="4343583">
                <a:moveTo>
                  <a:pt x="0" y="0"/>
                </a:moveTo>
                <a:lnTo>
                  <a:pt x="4343583" y="0"/>
                </a:lnTo>
                <a:lnTo>
                  <a:pt x="4343583" y="4343583"/>
                </a:lnTo>
                <a:lnTo>
                  <a:pt x="0" y="4343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56467" y="3948105"/>
            <a:ext cx="5535882" cy="2573686"/>
            <a:chOff x="0" y="0"/>
            <a:chExt cx="7381177" cy="343158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33034"/>
              <a:ext cx="7381177" cy="17661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30"/>
                </a:lnSpc>
              </a:pPr>
              <a:r>
                <a:rPr lang="en-US" sz="8775" b="true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 Sumário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822287"/>
              <a:ext cx="7381177" cy="493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14"/>
                </a:lnSpc>
              </a:pPr>
              <a:r>
                <a:rPr lang="en-US" sz="2224" b="true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RSA: A Arqu</a:t>
              </a:r>
              <a:r>
                <a:rPr lang="en-US" sz="2224" b="true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itetura da Confiança Digital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29810" y="2089150"/>
            <a:ext cx="6249323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b="true" sz="2600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Int</a:t>
            </a:r>
            <a:r>
              <a:rPr lang="en-US" b="true" sz="2600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rodução à Criptografia RSA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29810" y="2552700"/>
            <a:ext cx="6249323" cy="273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O q</a:t>
            </a:r>
            <a:r>
              <a:rPr lang="en-US" sz="1600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ue é, sua origem e natureza.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29810" y="3674421"/>
            <a:ext cx="6249323" cy="273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A bas</a:t>
            </a:r>
            <a:r>
              <a:rPr lang="en-US" sz="1600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e teórica por trás da segurança do algoritmo.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29810" y="5932805"/>
            <a:ext cx="6249323" cy="273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Como as</a:t>
            </a:r>
            <a:r>
              <a:rPr lang="en-US" sz="1600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 chaves são criadas e utilizadas para criptografar.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29810" y="7063740"/>
            <a:ext cx="6249323" cy="273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Onde o RSA é us</a:t>
            </a:r>
            <a:r>
              <a:rPr lang="en-US" sz="1600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ado no nosso dia a dia.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29810" y="8191500"/>
            <a:ext cx="6249323" cy="273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As vulnerabilidades</a:t>
            </a:r>
            <a:r>
              <a:rPr lang="en-US" sz="1600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 e o futuro da criptografia.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29810" y="4869816"/>
            <a:ext cx="6249323" cy="273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Entendendo a Chav</a:t>
            </a:r>
            <a:r>
              <a:rPr lang="en-US" sz="1600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e Pública e a Chave Privada.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82060" y="2047875"/>
            <a:ext cx="66767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true">
                <a:solidFill>
                  <a:srgbClr val="7AC7CF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29810" y="3216910"/>
            <a:ext cx="6249323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b="true" sz="2600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Precisão e Manutenção Mais Fácil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82060" y="3175635"/>
            <a:ext cx="66767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true">
                <a:solidFill>
                  <a:srgbClr val="7AC7CF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29810" y="4344670"/>
            <a:ext cx="6249323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b="true" sz="2600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Estrutura</a:t>
            </a:r>
            <a:r>
              <a:rPr lang="en-US" b="true" sz="2600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 de Chaves Assimétricas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82060" y="4303395"/>
            <a:ext cx="66767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true">
                <a:solidFill>
                  <a:srgbClr val="7AC7CF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29810" y="5472430"/>
            <a:ext cx="6249323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b="true" sz="2600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Funci</a:t>
            </a:r>
            <a:r>
              <a:rPr lang="en-US" b="true" sz="2600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onamento: Geração e Operação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82060" y="5431155"/>
            <a:ext cx="66767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true">
                <a:solidFill>
                  <a:srgbClr val="7AC7CF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29810" y="6600190"/>
            <a:ext cx="6249323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b="true" sz="2600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Ap</a:t>
            </a:r>
            <a:r>
              <a:rPr lang="en-US" b="true" sz="2600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licações Práticas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82060" y="6558915"/>
            <a:ext cx="66767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true">
                <a:solidFill>
                  <a:srgbClr val="7AC7CF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29810" y="7727950"/>
            <a:ext cx="6413260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b="true" sz="2600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D</a:t>
            </a:r>
            <a:r>
              <a:rPr lang="en-US" b="true" sz="2600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esafios e Considerações de Segurança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182060" y="7686675"/>
            <a:ext cx="66767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true">
                <a:solidFill>
                  <a:srgbClr val="7AC7CF"/>
                </a:solidFill>
                <a:latin typeface="DM Sans Bold"/>
                <a:ea typeface="DM Sans Bold"/>
                <a:cs typeface="DM Sans Bold"/>
                <a:sym typeface="DM Sans Bold"/>
              </a:rPr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77265"/>
            <a:ext cx="7657192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b="true">
                <a:solidFill>
                  <a:srgbClr val="7AC7CF"/>
                </a:solidFill>
                <a:latin typeface="DM Sans Bold"/>
                <a:ea typeface="DM Sans Bold"/>
                <a:cs typeface="DM Sans Bold"/>
                <a:sym typeface="DM Sans Bold"/>
              </a:rPr>
              <a:t>1. Introdução à Criptografia RSA 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-171459" y="5315114"/>
            <a:ext cx="18578615" cy="5211459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sp>
        <p:nvSpPr>
          <p:cNvPr name="TextBox 4" id="4"/>
          <p:cNvSpPr txBox="true"/>
          <p:nvPr/>
        </p:nvSpPr>
        <p:spPr>
          <a:xfrm rot="0">
            <a:off x="1028700" y="3904615"/>
            <a:ext cx="9855741" cy="5242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5"/>
              </a:lnSpc>
            </a:pPr>
            <a:r>
              <a:rPr lang="en-US" sz="2475" b="true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Definição: </a:t>
            </a:r>
            <a:r>
              <a:rPr lang="en-US" sz="2475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Algoritmo de criptografia assimétrica que opera com um par de chaves: uma pública (para criptografar) e uma privada (para descriptografar).</a:t>
            </a:r>
          </a:p>
          <a:p>
            <a:pPr algn="l">
              <a:lnSpc>
                <a:spcPts val="3465"/>
              </a:lnSpc>
            </a:pPr>
          </a:p>
          <a:p>
            <a:pPr algn="l">
              <a:lnSpc>
                <a:spcPts val="3465"/>
              </a:lnSpc>
            </a:pPr>
            <a:r>
              <a:rPr lang="en-US" sz="2475" b="true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Origem</a:t>
            </a:r>
            <a:r>
              <a:rPr lang="en-US" sz="2475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: Criado em 1977, por </a:t>
            </a:r>
            <a:r>
              <a:rPr lang="en-US" sz="2475" b="true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R</a:t>
            </a:r>
            <a:r>
              <a:rPr lang="en-US" sz="2475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ivest, </a:t>
            </a:r>
            <a:r>
              <a:rPr lang="en-US" sz="2475" b="true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S</a:t>
            </a:r>
            <a:r>
              <a:rPr lang="en-US" sz="2475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hamir e </a:t>
            </a:r>
            <a:r>
              <a:rPr lang="en-US" sz="2475" b="true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A</a:t>
            </a:r>
            <a:r>
              <a:rPr lang="en-US" sz="2475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dleman.</a:t>
            </a:r>
          </a:p>
          <a:p>
            <a:pPr algn="l">
              <a:lnSpc>
                <a:spcPts val="3465"/>
              </a:lnSpc>
            </a:pPr>
          </a:p>
          <a:p>
            <a:pPr algn="l">
              <a:lnSpc>
                <a:spcPts val="3465"/>
              </a:lnSpc>
            </a:pPr>
            <a:r>
              <a:rPr lang="en-US" sz="2475" b="true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Natureza</a:t>
            </a:r>
            <a:r>
              <a:rPr lang="en-US" sz="2475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: Sistema de chave pública, resolve o problema da distribuição de chaves.</a:t>
            </a:r>
          </a:p>
          <a:p>
            <a:pPr algn="l">
              <a:lnSpc>
                <a:spcPts val="3465"/>
              </a:lnSpc>
            </a:pPr>
          </a:p>
          <a:p>
            <a:pPr algn="l">
              <a:lnSpc>
                <a:spcPts val="3465"/>
              </a:lnSpc>
            </a:pPr>
            <a:r>
              <a:rPr lang="en-US" sz="2475" b="true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Uso Principal</a:t>
            </a:r>
            <a:r>
              <a:rPr lang="en-US" sz="2475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: Ideal para assinaturas digitais e troca segura de chaves simétricas (como AES), por ser mais lento que algoritmos simétricos.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376698" y="2543175"/>
            <a:ext cx="7372055" cy="5200650"/>
          </a:xfrm>
          <a:custGeom>
            <a:avLst/>
            <a:gdLst/>
            <a:ahLst/>
            <a:cxnLst/>
            <a:rect r="r" b="b" t="t" l="l"/>
            <a:pathLst>
              <a:path h="5200650" w="7372055">
                <a:moveTo>
                  <a:pt x="0" y="0"/>
                </a:moveTo>
                <a:lnTo>
                  <a:pt x="7372055" y="0"/>
                </a:lnTo>
                <a:lnTo>
                  <a:pt x="7372055" y="5200650"/>
                </a:lnTo>
                <a:lnTo>
                  <a:pt x="0" y="5200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69244" y="2005399"/>
            <a:ext cx="3149512" cy="6276201"/>
          </a:xfrm>
          <a:custGeom>
            <a:avLst/>
            <a:gdLst/>
            <a:ahLst/>
            <a:cxnLst/>
            <a:rect r="r" b="b" t="t" l="l"/>
            <a:pathLst>
              <a:path h="6276201" w="3149512">
                <a:moveTo>
                  <a:pt x="0" y="0"/>
                </a:moveTo>
                <a:lnTo>
                  <a:pt x="3149512" y="0"/>
                </a:lnTo>
                <a:lnTo>
                  <a:pt x="3149512" y="6276202"/>
                </a:lnTo>
                <a:lnTo>
                  <a:pt x="0" y="6276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701778"/>
            <a:ext cx="5725751" cy="2788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4"/>
              </a:lnSpc>
            </a:pPr>
            <a:r>
              <a:rPr lang="en-US" sz="5353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2. Princípios Matemáticos Fundamentais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707980" y="997902"/>
            <a:ext cx="5028769" cy="2810812"/>
            <a:chOff x="0" y="0"/>
            <a:chExt cx="6705025" cy="374775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66675"/>
              <a:ext cx="6705025" cy="2695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true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Base teórica</a:t>
              </a:r>
              <a:r>
                <a:rPr lang="en-US" sz="3199" u="sng" b="true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:</a:t>
              </a:r>
            </a:p>
            <a:p>
              <a:pPr algn="l">
                <a:lnSpc>
                  <a:spcPts val="3920"/>
                </a:lnSpc>
              </a:pPr>
              <a:r>
                <a:rPr lang="en-US" sz="2800">
                  <a:solidFill>
                    <a:srgbClr val="7AC7CF"/>
                  </a:solidFill>
                  <a:latin typeface="DM Sans"/>
                  <a:ea typeface="DM Sans"/>
                  <a:cs typeface="DM Sans"/>
                  <a:sym typeface="DM Sans"/>
                </a:rPr>
                <a:t>Fundamentado na Teoria dos Números e Aritmética Modular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167360"/>
              <a:ext cx="6705025" cy="580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707980" y="3434864"/>
            <a:ext cx="5233691" cy="2810812"/>
            <a:chOff x="0" y="0"/>
            <a:chExt cx="6978255" cy="374775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66675"/>
              <a:ext cx="6978255" cy="2695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b="true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Números Primos</a:t>
              </a:r>
              <a:r>
                <a:rPr lang="en-US" sz="3200" u="sng" b="true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:</a:t>
              </a:r>
            </a:p>
            <a:p>
              <a:pPr algn="l">
                <a:lnSpc>
                  <a:spcPts val="3920"/>
                </a:lnSpc>
              </a:pPr>
              <a:r>
                <a:rPr lang="en-US" sz="2800">
                  <a:solidFill>
                    <a:srgbClr val="7AC7CF"/>
                  </a:solidFill>
                  <a:latin typeface="DM Sans"/>
                  <a:ea typeface="DM Sans"/>
                  <a:cs typeface="DM Sans"/>
                  <a:sym typeface="DM Sans"/>
                </a:rPr>
                <a:t>A segurança depende de dois números primos (</a:t>
              </a:r>
              <a:r>
                <a:rPr lang="en-US" sz="2800" b="true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</a:t>
              </a:r>
              <a:r>
                <a:rPr lang="en-US" sz="2800">
                  <a:solidFill>
                    <a:srgbClr val="7AC7CF"/>
                  </a:solidFill>
                  <a:latin typeface="DM Sans"/>
                  <a:ea typeface="DM Sans"/>
                  <a:cs typeface="DM Sans"/>
                  <a:sym typeface="DM Sans"/>
                </a:rPr>
                <a:t> e </a:t>
              </a:r>
              <a:r>
                <a:rPr lang="en-US" sz="2800" b="true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Q</a:t>
              </a:r>
              <a:r>
                <a:rPr lang="en-US" sz="2800">
                  <a:solidFill>
                    <a:srgbClr val="7AC7CF"/>
                  </a:solidFill>
                  <a:latin typeface="DM Sans"/>
                  <a:ea typeface="DM Sans"/>
                  <a:cs typeface="DM Sans"/>
                  <a:sym typeface="DM Sans"/>
                </a:rPr>
                <a:t>) gigantescos e distintos.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167360"/>
              <a:ext cx="6978255" cy="580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605519" y="6199838"/>
            <a:ext cx="5233691" cy="2810812"/>
            <a:chOff x="0" y="0"/>
            <a:chExt cx="6978255" cy="374775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6978255" cy="2695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b="true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Problema da Fatoração</a:t>
              </a:r>
              <a:r>
                <a:rPr lang="en-US" sz="3200" u="sng" b="true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:</a:t>
              </a:r>
            </a:p>
            <a:p>
              <a:pPr algn="l">
                <a:lnSpc>
                  <a:spcPts val="3920"/>
                </a:lnSpc>
              </a:pPr>
              <a:r>
                <a:rPr lang="en-US" sz="2800">
                  <a:solidFill>
                    <a:srgbClr val="7AC7CF"/>
                  </a:solidFill>
                  <a:latin typeface="DM Sans"/>
                  <a:ea typeface="DM Sans"/>
                  <a:cs typeface="DM Sans"/>
                  <a:sym typeface="DM Sans"/>
                </a:rPr>
                <a:t>A força do RSA vem da dificuldade extrema de fatorar o número </a:t>
              </a:r>
              <a:r>
                <a:rPr lang="en-US" sz="2800" b="true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</a:t>
              </a:r>
              <a:r>
                <a:rPr lang="en-US" sz="2800">
                  <a:solidFill>
                    <a:srgbClr val="7AC7CF"/>
                  </a:solidFill>
                  <a:latin typeface="DM Sans"/>
                  <a:ea typeface="DM Sans"/>
                  <a:cs typeface="DM Sans"/>
                  <a:sym typeface="DM Sans"/>
                </a:rPr>
                <a:t> (Produto de </a:t>
              </a:r>
              <a:r>
                <a:rPr lang="en-US" sz="2800" b="true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</a:t>
              </a:r>
              <a:r>
                <a:rPr lang="en-US" sz="2800">
                  <a:solidFill>
                    <a:srgbClr val="7AC7CF"/>
                  </a:solidFill>
                  <a:latin typeface="DM Sans"/>
                  <a:ea typeface="DM Sans"/>
                  <a:cs typeface="DM Sans"/>
                  <a:sym typeface="DM Sans"/>
                </a:rPr>
                <a:t> x </a:t>
              </a:r>
              <a:r>
                <a:rPr lang="en-US" sz="2800" b="true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Q</a:t>
              </a:r>
              <a:r>
                <a:rPr lang="en-US" sz="2800">
                  <a:solidFill>
                    <a:srgbClr val="7AC7CF"/>
                  </a:solidFill>
                  <a:latin typeface="DM Sans"/>
                  <a:ea typeface="DM Sans"/>
                  <a:cs typeface="DM Sans"/>
                  <a:sym typeface="DM Sans"/>
                </a:rPr>
                <a:t>)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167360"/>
              <a:ext cx="6978255" cy="580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71111" y="2544990"/>
            <a:ext cx="5589292" cy="5589292"/>
          </a:xfrm>
          <a:custGeom>
            <a:avLst/>
            <a:gdLst/>
            <a:ahLst/>
            <a:cxnLst/>
            <a:rect r="r" b="b" t="t" l="l"/>
            <a:pathLst>
              <a:path h="5589292" w="5589292">
                <a:moveTo>
                  <a:pt x="0" y="0"/>
                </a:moveTo>
                <a:lnTo>
                  <a:pt x="5589292" y="0"/>
                </a:lnTo>
                <a:lnTo>
                  <a:pt x="5589292" y="5589292"/>
                </a:lnTo>
                <a:lnTo>
                  <a:pt x="0" y="5589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808054"/>
            <a:ext cx="9111069" cy="6670891"/>
            <a:chOff x="0" y="0"/>
            <a:chExt cx="12148092" cy="889452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2148092" cy="2447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3. Estrutura de Chaves Assimétricas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512897"/>
              <a:ext cx="12148092" cy="5305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Par de Chaves</a:t>
              </a:r>
              <a:r>
                <a:rPr lang="en-US" sz="225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: O RSA cria um par de chaves matematicamente ligadas. O que uma chave faz, apenas a outra pode desfazer, garantindo uma via de mão única para a segurança.</a:t>
              </a:r>
            </a:p>
            <a:p>
              <a:pPr algn="l">
                <a:lnSpc>
                  <a:spcPts val="3149"/>
                </a:lnSpc>
              </a:pPr>
            </a:p>
            <a:p>
              <a:pPr algn="l">
                <a:lnSpc>
                  <a:spcPts val="3149"/>
                </a:lnSpc>
              </a:pPr>
              <a:r>
                <a:rPr lang="en-US" sz="2250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Chave Pública: (Pk): {n, e}</a:t>
              </a:r>
              <a:r>
                <a:rPr lang="en-US" sz="225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 -  É pública e compartilhada com todos. Sua única função é CRIPTOGRAFAR (trancar) a mensagem.</a:t>
              </a:r>
            </a:p>
            <a:p>
              <a:pPr algn="l">
                <a:lnSpc>
                  <a:spcPts val="3149"/>
                </a:lnSpc>
              </a:pPr>
            </a:p>
            <a:p>
              <a:pPr algn="l">
                <a:lnSpc>
                  <a:spcPts val="3149"/>
                </a:lnSpc>
              </a:pPr>
              <a:r>
                <a:rPr lang="en-US" sz="2250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Chave Privada (Sk): {n, d}</a:t>
              </a:r>
              <a:r>
                <a:rPr lang="en-US" sz="225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 -  É secreta e pertence apenas ao destinatário. Sua única função é DESCRIPTOGRAFAR (destrancar) a mensagem.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80565" y="3520988"/>
            <a:ext cx="18288000" cy="7129414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9063435" y="6847994"/>
            <a:ext cx="2415363" cy="312190"/>
          </a:xfrm>
          <a:custGeom>
            <a:avLst/>
            <a:gdLst/>
            <a:ahLst/>
            <a:cxnLst/>
            <a:rect r="r" b="b" t="t" l="l"/>
            <a:pathLst>
              <a:path h="312190" w="2415363">
                <a:moveTo>
                  <a:pt x="0" y="0"/>
                </a:moveTo>
                <a:lnTo>
                  <a:pt x="2415363" y="0"/>
                </a:lnTo>
                <a:lnTo>
                  <a:pt x="2415363" y="312190"/>
                </a:lnTo>
                <a:lnTo>
                  <a:pt x="0" y="3121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63435" y="8830097"/>
            <a:ext cx="2415363" cy="359040"/>
          </a:xfrm>
          <a:custGeom>
            <a:avLst/>
            <a:gdLst/>
            <a:ahLst/>
            <a:cxnLst/>
            <a:rect r="r" b="b" t="t" l="l"/>
            <a:pathLst>
              <a:path h="359040" w="2415363">
                <a:moveTo>
                  <a:pt x="0" y="0"/>
                </a:moveTo>
                <a:lnTo>
                  <a:pt x="2415363" y="0"/>
                </a:lnTo>
                <a:lnTo>
                  <a:pt x="2415363" y="359040"/>
                </a:lnTo>
                <a:lnTo>
                  <a:pt x="0" y="3590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89948" y="6397352"/>
            <a:ext cx="3684603" cy="2840494"/>
          </a:xfrm>
          <a:custGeom>
            <a:avLst/>
            <a:gdLst/>
            <a:ahLst/>
            <a:cxnLst/>
            <a:rect r="r" b="b" t="t" l="l"/>
            <a:pathLst>
              <a:path h="2840494" w="3684603">
                <a:moveTo>
                  <a:pt x="0" y="0"/>
                </a:moveTo>
                <a:lnTo>
                  <a:pt x="3684603" y="0"/>
                </a:lnTo>
                <a:lnTo>
                  <a:pt x="3684603" y="2840494"/>
                </a:lnTo>
                <a:lnTo>
                  <a:pt x="0" y="2840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60975">
            <a:off x="1195004" y="4368742"/>
            <a:ext cx="5228006" cy="1549516"/>
          </a:xfrm>
          <a:custGeom>
            <a:avLst/>
            <a:gdLst/>
            <a:ahLst/>
            <a:cxnLst/>
            <a:rect r="r" b="b" t="t" l="l"/>
            <a:pathLst>
              <a:path h="1549516" w="5228006">
                <a:moveTo>
                  <a:pt x="0" y="0"/>
                </a:moveTo>
                <a:lnTo>
                  <a:pt x="5228005" y="0"/>
                </a:lnTo>
                <a:lnTo>
                  <a:pt x="5228005" y="1549516"/>
                </a:lnTo>
                <a:lnTo>
                  <a:pt x="0" y="15495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91853" y="613797"/>
            <a:ext cx="13904295" cy="2129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12"/>
              </a:lnSpc>
            </a:pPr>
            <a:r>
              <a:rPr lang="en-US" b="true" sz="6151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4. Funcionamento: Geração e Operação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916504" y="4448459"/>
            <a:ext cx="10342796" cy="743585"/>
            <a:chOff x="0" y="0"/>
            <a:chExt cx="13790394" cy="99144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1014009" y="-45085"/>
              <a:ext cx="12776386" cy="10365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19"/>
                </a:lnSpc>
              </a:pPr>
              <a:r>
                <a:rPr lang="en-US" b="true" sz="2300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Geração de Chaves</a:t>
              </a:r>
              <a:r>
                <a:rPr lang="en-US" sz="2300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: </a:t>
              </a:r>
              <a:r>
                <a:rPr lang="en-US" sz="2300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Geração de Chaves</a:t>
              </a:r>
              <a:r>
                <a:rPr lang="en-US" sz="2300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: Envolve a escolha de primos </a:t>
              </a:r>
              <a:r>
                <a:rPr lang="en-US" b="true" sz="2300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</a:t>
              </a:r>
              <a:r>
                <a:rPr lang="en-US" sz="2300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 e </a:t>
              </a:r>
              <a:r>
                <a:rPr lang="en-US" b="true" sz="2300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Q</a:t>
              </a:r>
              <a:r>
                <a:rPr lang="en-US" sz="2300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, e o cálculo de </a:t>
              </a:r>
              <a:r>
                <a:rPr lang="en-US" b="true" sz="2300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</a:t>
              </a:r>
              <a:r>
                <a:rPr lang="en-US" sz="2300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, e, </a:t>
              </a:r>
              <a:r>
                <a:rPr lang="en-US" b="true" sz="2300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</a:t>
              </a:r>
              <a:r>
                <a:rPr lang="en-US" sz="2300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.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0"/>
              <a:ext cx="890230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39"/>
                </a:lnSpc>
              </a:pPr>
              <a:r>
                <a:rPr lang="en-US" b="true" sz="2699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916504" y="5482982"/>
            <a:ext cx="10342796" cy="1143635"/>
            <a:chOff x="0" y="0"/>
            <a:chExt cx="13790394" cy="1524847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1014009" y="-45085"/>
              <a:ext cx="12776386" cy="1569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19"/>
                </a:lnSpc>
              </a:pPr>
              <a:r>
                <a:rPr lang="en-US" b="true" sz="2300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Cript</a:t>
              </a:r>
              <a:r>
                <a:rPr lang="en-US" b="true" sz="2300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ografia</a:t>
              </a:r>
              <a:r>
                <a:rPr lang="en-US" sz="2300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: A mensagem original, representada como um número M, é "trancada" usando a chave pública {n, e} do destinatário através da exponenciação modular.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0"/>
              <a:ext cx="890230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39"/>
                </a:lnSpc>
              </a:pPr>
              <a:r>
                <a:rPr lang="en-US" b="true" sz="2699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526104" y="6798411"/>
            <a:ext cx="1821096" cy="409575"/>
            <a:chOff x="0" y="0"/>
            <a:chExt cx="2428127" cy="54610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178540" y="-45085"/>
              <a:ext cx="2249587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b="true" sz="2400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Fór</a:t>
              </a:r>
              <a:r>
                <a:rPr lang="en-US" b="true" sz="2400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mula</a:t>
              </a:r>
              <a:r>
                <a:rPr lang="en-US" sz="2400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: 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0"/>
              <a:ext cx="156746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3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916504" y="7789411"/>
            <a:ext cx="10342796" cy="743585"/>
            <a:chOff x="0" y="0"/>
            <a:chExt cx="13790394" cy="991447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1014009" y="-45085"/>
              <a:ext cx="12776386" cy="10365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19"/>
                </a:lnSpc>
              </a:pPr>
              <a:r>
                <a:rPr lang="en-US" b="true" sz="2300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Des</a:t>
              </a:r>
              <a:r>
                <a:rPr lang="en-US" b="true" sz="2300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criptografia</a:t>
              </a:r>
              <a:r>
                <a:rPr lang="en-US" sz="2300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: O texto cifrado C é "destrancado" usando a chave privada {n, d} do destinatário, revelando a mensagem original M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0"/>
              <a:ext cx="890230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39"/>
                </a:lnSpc>
              </a:pPr>
              <a:r>
                <a:rPr lang="en-US" b="true" sz="2699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03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526104" y="8828271"/>
            <a:ext cx="1643296" cy="409575"/>
            <a:chOff x="0" y="0"/>
            <a:chExt cx="2191061" cy="546100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161109" y="-45085"/>
              <a:ext cx="2029952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b="true" sz="2400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Fó</a:t>
              </a:r>
              <a:r>
                <a:rPr lang="en-US" b="true" sz="2400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rmula</a:t>
              </a:r>
              <a:r>
                <a:rPr lang="en-US" sz="2400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: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0"/>
              <a:ext cx="141443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3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3653657" cy="1790262"/>
            <a:chOff x="0" y="0"/>
            <a:chExt cx="18204876" cy="238701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8204876" cy="1038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49"/>
                </a:lnSpc>
              </a:pPr>
              <a:r>
                <a:rPr lang="en-US" sz="5124" b="true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5.</a:t>
              </a:r>
              <a:r>
                <a:rPr lang="en-US" sz="5124" b="true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Aplicações Práticas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29792"/>
              <a:ext cx="18204876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  <a:r>
                <a:rPr lang="en-US" sz="31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A segurança que você usa todos os dias, sem perceber.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60235" y="3854496"/>
            <a:ext cx="4837503" cy="5403804"/>
            <a:chOff x="0" y="0"/>
            <a:chExt cx="1636390" cy="182795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36390" cy="1827954"/>
            </a:xfrm>
            <a:custGeom>
              <a:avLst/>
              <a:gdLst/>
              <a:ahLst/>
              <a:cxnLst/>
              <a:rect r="r" b="b" t="t" l="l"/>
              <a:pathLst>
                <a:path h="1827954" w="1636390">
                  <a:moveTo>
                    <a:pt x="1511930" y="1827954"/>
                  </a:moveTo>
                  <a:lnTo>
                    <a:pt x="124460" y="1827954"/>
                  </a:lnTo>
                  <a:cubicBezTo>
                    <a:pt x="55880" y="1827954"/>
                    <a:pt x="0" y="1772074"/>
                    <a:pt x="0" y="17034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1703494"/>
                  </a:lnTo>
                  <a:cubicBezTo>
                    <a:pt x="1636390" y="1772074"/>
                    <a:pt x="1580510" y="1827954"/>
                    <a:pt x="1511930" y="1827954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725249" y="3854496"/>
            <a:ext cx="4837503" cy="3016464"/>
            <a:chOff x="0" y="0"/>
            <a:chExt cx="1636390" cy="10203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36390" cy="1020384"/>
            </a:xfrm>
            <a:custGeom>
              <a:avLst/>
              <a:gdLst/>
              <a:ahLst/>
              <a:cxnLst/>
              <a:rect r="r" b="b" t="t" l="l"/>
              <a:pathLst>
                <a:path h="1020384" w="1636390">
                  <a:moveTo>
                    <a:pt x="1511930" y="1020384"/>
                  </a:moveTo>
                  <a:lnTo>
                    <a:pt x="124460" y="1020384"/>
                  </a:lnTo>
                  <a:cubicBezTo>
                    <a:pt x="55880" y="1020384"/>
                    <a:pt x="0" y="964504"/>
                    <a:pt x="0" y="8959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895924"/>
                  </a:lnTo>
                  <a:cubicBezTo>
                    <a:pt x="1636390" y="964504"/>
                    <a:pt x="1580510" y="1020384"/>
                    <a:pt x="1511930" y="1020384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6741016" y="7154839"/>
            <a:ext cx="4837503" cy="2103461"/>
            <a:chOff x="0" y="0"/>
            <a:chExt cx="1636390" cy="7115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36390" cy="711541"/>
            </a:xfrm>
            <a:custGeom>
              <a:avLst/>
              <a:gdLst/>
              <a:ahLst/>
              <a:cxnLst/>
              <a:rect r="r" b="b" t="t" l="l"/>
              <a:pathLst>
                <a:path h="711541" w="1636390">
                  <a:moveTo>
                    <a:pt x="1511930" y="711541"/>
                  </a:moveTo>
                  <a:lnTo>
                    <a:pt x="124460" y="711541"/>
                  </a:lnTo>
                  <a:cubicBezTo>
                    <a:pt x="55880" y="711541"/>
                    <a:pt x="0" y="655661"/>
                    <a:pt x="0" y="58708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587081"/>
                  </a:lnTo>
                  <a:cubicBezTo>
                    <a:pt x="1636390" y="655661"/>
                    <a:pt x="1580510" y="711541"/>
                    <a:pt x="1511930" y="711541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421797" y="3854496"/>
            <a:ext cx="4837503" cy="5403804"/>
            <a:chOff x="0" y="0"/>
            <a:chExt cx="1636390" cy="182795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36390" cy="1827954"/>
            </a:xfrm>
            <a:custGeom>
              <a:avLst/>
              <a:gdLst/>
              <a:ahLst/>
              <a:cxnLst/>
              <a:rect r="r" b="b" t="t" l="l"/>
              <a:pathLst>
                <a:path h="1827954" w="1636390">
                  <a:moveTo>
                    <a:pt x="1511930" y="1827954"/>
                  </a:moveTo>
                  <a:lnTo>
                    <a:pt x="124460" y="1827954"/>
                  </a:lnTo>
                  <a:cubicBezTo>
                    <a:pt x="55880" y="1827954"/>
                    <a:pt x="0" y="1772074"/>
                    <a:pt x="0" y="17034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1703494"/>
                  </a:lnTo>
                  <a:cubicBezTo>
                    <a:pt x="1636390" y="1772074"/>
                    <a:pt x="1580510" y="1827954"/>
                    <a:pt x="1511930" y="1827954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276504" y="4190176"/>
            <a:ext cx="3734992" cy="2507462"/>
            <a:chOff x="0" y="0"/>
            <a:chExt cx="4979989" cy="334328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223473"/>
              <a:ext cx="4979989" cy="569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b="true" sz="2600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ASSIN</a:t>
              </a:r>
              <a:r>
                <a:rPr lang="en-US" b="true" sz="2600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ATURAS DIGITAIS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211290"/>
              <a:ext cx="4979989" cy="956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74"/>
                </a:lnSpc>
              </a:pPr>
              <a:r>
                <a:rPr lang="en-US" sz="2125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V</a:t>
              </a:r>
              <a:r>
                <a:rPr lang="en-US" sz="2125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alida a autenticidade e a integridade de documentos.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78706" cy="678706"/>
            </a:xfrm>
            <a:custGeom>
              <a:avLst/>
              <a:gdLst/>
              <a:ahLst/>
              <a:cxnLst/>
              <a:rect r="r" b="b" t="t" l="l"/>
              <a:pathLst>
                <a:path h="678706" w="678706">
                  <a:moveTo>
                    <a:pt x="0" y="0"/>
                  </a:moveTo>
                  <a:lnTo>
                    <a:pt x="678706" y="0"/>
                  </a:lnTo>
                  <a:lnTo>
                    <a:pt x="678706" y="678706"/>
                  </a:lnTo>
                  <a:lnTo>
                    <a:pt x="0" y="678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2973053" y="4190176"/>
            <a:ext cx="3734992" cy="4399762"/>
            <a:chOff x="0" y="0"/>
            <a:chExt cx="4979989" cy="586635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1223473"/>
              <a:ext cx="4979989" cy="1226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b="true" sz="2700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TRO</a:t>
              </a:r>
              <a:r>
                <a:rPr lang="en-US" b="true" sz="2700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CA DE CHAVES HÍBRIDA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2858778"/>
              <a:ext cx="4979989" cy="2761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4"/>
                </a:lnSpc>
              </a:pPr>
              <a:r>
                <a:rPr lang="en-US" sz="2374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Utilizado para compartilhar de forma segura uma chave de criptografia simétrica (mais rápida).</a:t>
              </a:r>
            </a:p>
          </p:txBody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42965" cy="678706"/>
            </a:xfrm>
            <a:custGeom>
              <a:avLst/>
              <a:gdLst/>
              <a:ahLst/>
              <a:cxnLst/>
              <a:rect r="r" b="b" t="t" l="l"/>
              <a:pathLst>
                <a:path h="678706" w="542965">
                  <a:moveTo>
                    <a:pt x="0" y="0"/>
                  </a:moveTo>
                  <a:lnTo>
                    <a:pt x="542965" y="0"/>
                  </a:lnTo>
                  <a:lnTo>
                    <a:pt x="542965" y="678706"/>
                  </a:lnTo>
                  <a:lnTo>
                    <a:pt x="0" y="678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921728" y="7274713"/>
            <a:ext cx="3656791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b="true" sz="2600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COMUN</a:t>
            </a:r>
            <a:r>
              <a:rPr lang="en-US" b="true" sz="2600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ICAÇÃO SEGURA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418359" y="8276817"/>
            <a:ext cx="3734992" cy="71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5"/>
              </a:lnSpc>
            </a:pPr>
            <a:r>
              <a:rPr lang="en-US" sz="2075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Usado em VPNs, SSH e </a:t>
            </a:r>
          </a:p>
          <a:p>
            <a:pPr algn="l">
              <a:lnSpc>
                <a:spcPts val="2904"/>
              </a:lnSpc>
            </a:pPr>
            <a:r>
              <a:rPr lang="en-US" sz="2075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e-mails criptografados (PGP).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611490" y="4190176"/>
            <a:ext cx="3734992" cy="3696818"/>
            <a:chOff x="0" y="0"/>
            <a:chExt cx="4979989" cy="4929090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1223473"/>
              <a:ext cx="4979989" cy="1226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b="true" sz="2699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PROT</a:t>
              </a:r>
              <a:r>
                <a:rPr lang="en-US" b="true" sz="2699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OCOLOS WEB SEGUROS (HTTPS)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2975618"/>
              <a:ext cx="4979989" cy="16435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4"/>
                </a:lnSpc>
              </a:pPr>
              <a:r>
                <a:rPr lang="en-US" sz="2374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G</a:t>
              </a:r>
              <a:r>
                <a:rPr lang="en-US" sz="2374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arante a segurança na comunicação entre seu navegador e os sites.</a:t>
              </a:r>
            </a:p>
          </p:txBody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16485" cy="678706"/>
            </a:xfrm>
            <a:custGeom>
              <a:avLst/>
              <a:gdLst/>
              <a:ahLst/>
              <a:cxnLst/>
              <a:rect r="r" b="b" t="t" l="l"/>
              <a:pathLst>
                <a:path h="678706" w="716485">
                  <a:moveTo>
                    <a:pt x="0" y="0"/>
                  </a:moveTo>
                  <a:lnTo>
                    <a:pt x="716485" y="0"/>
                  </a:lnTo>
                  <a:lnTo>
                    <a:pt x="716485" y="678706"/>
                  </a:lnTo>
                  <a:lnTo>
                    <a:pt x="0" y="678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7112869" y="7322338"/>
            <a:ext cx="610980" cy="615456"/>
          </a:xfrm>
          <a:custGeom>
            <a:avLst/>
            <a:gdLst/>
            <a:ahLst/>
            <a:cxnLst/>
            <a:rect r="r" b="b" t="t" l="l"/>
            <a:pathLst>
              <a:path h="615456" w="610980">
                <a:moveTo>
                  <a:pt x="0" y="0"/>
                </a:moveTo>
                <a:lnTo>
                  <a:pt x="610980" y="0"/>
                </a:lnTo>
                <a:lnTo>
                  <a:pt x="610980" y="615456"/>
                </a:lnTo>
                <a:lnTo>
                  <a:pt x="0" y="6154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6432" y="4143275"/>
            <a:ext cx="324537" cy="382189"/>
          </a:xfrm>
          <a:custGeom>
            <a:avLst/>
            <a:gdLst/>
            <a:ahLst/>
            <a:cxnLst/>
            <a:rect r="r" b="b" t="t" l="l"/>
            <a:pathLst>
              <a:path h="382189" w="324537">
                <a:moveTo>
                  <a:pt x="0" y="0"/>
                </a:moveTo>
                <a:lnTo>
                  <a:pt x="324536" y="0"/>
                </a:lnTo>
                <a:lnTo>
                  <a:pt x="324536" y="382190"/>
                </a:lnTo>
                <a:lnTo>
                  <a:pt x="0" y="382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40663" y="4143275"/>
            <a:ext cx="507067" cy="544701"/>
          </a:xfrm>
          <a:custGeom>
            <a:avLst/>
            <a:gdLst/>
            <a:ahLst/>
            <a:cxnLst/>
            <a:rect r="r" b="b" t="t" l="l"/>
            <a:pathLst>
              <a:path h="544701" w="507067">
                <a:moveTo>
                  <a:pt x="0" y="0"/>
                </a:moveTo>
                <a:lnTo>
                  <a:pt x="507067" y="0"/>
                </a:lnTo>
                <a:lnTo>
                  <a:pt x="507067" y="544701"/>
                </a:lnTo>
                <a:lnTo>
                  <a:pt x="0" y="544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51136" y="4143275"/>
            <a:ext cx="455655" cy="439086"/>
          </a:xfrm>
          <a:custGeom>
            <a:avLst/>
            <a:gdLst/>
            <a:ahLst/>
            <a:cxnLst/>
            <a:rect r="r" b="b" t="t" l="l"/>
            <a:pathLst>
              <a:path h="439086" w="455655">
                <a:moveTo>
                  <a:pt x="0" y="0"/>
                </a:moveTo>
                <a:lnTo>
                  <a:pt x="455656" y="0"/>
                </a:lnTo>
                <a:lnTo>
                  <a:pt x="455656" y="439087"/>
                </a:lnTo>
                <a:lnTo>
                  <a:pt x="0" y="4390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432" y="7555305"/>
            <a:ext cx="423852" cy="200623"/>
          </a:xfrm>
          <a:custGeom>
            <a:avLst/>
            <a:gdLst/>
            <a:ahLst/>
            <a:cxnLst/>
            <a:rect r="r" b="b" t="t" l="l"/>
            <a:pathLst>
              <a:path h="200623" w="423852">
                <a:moveTo>
                  <a:pt x="0" y="0"/>
                </a:moveTo>
                <a:lnTo>
                  <a:pt x="423852" y="0"/>
                </a:lnTo>
                <a:lnTo>
                  <a:pt x="423852" y="200623"/>
                </a:lnTo>
                <a:lnTo>
                  <a:pt x="0" y="2006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03369" y="7555305"/>
            <a:ext cx="581656" cy="677777"/>
          </a:xfrm>
          <a:custGeom>
            <a:avLst/>
            <a:gdLst/>
            <a:ahLst/>
            <a:cxnLst/>
            <a:rect r="r" b="b" t="t" l="l"/>
            <a:pathLst>
              <a:path h="677777" w="581656">
                <a:moveTo>
                  <a:pt x="0" y="0"/>
                </a:moveTo>
                <a:lnTo>
                  <a:pt x="581656" y="0"/>
                </a:lnTo>
                <a:lnTo>
                  <a:pt x="581656" y="677777"/>
                </a:lnTo>
                <a:lnTo>
                  <a:pt x="0" y="6777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45027" y="1432277"/>
            <a:ext cx="15597945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 b="true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6.</a:t>
            </a:r>
            <a:r>
              <a:rPr lang="en-US" sz="5500" b="true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 Desafios e Considerações de Segurança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45027" y="3651627"/>
            <a:ext cx="4743236" cy="2382675"/>
            <a:chOff x="0" y="0"/>
            <a:chExt cx="6324315" cy="317690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6324315" cy="644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60"/>
                </a:lnSpc>
              </a:pPr>
              <a:r>
                <a:rPr lang="en-US" b="true" sz="2900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DESAFIO 1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47702"/>
              <a:ext cx="6324315" cy="1535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 É mais lento que algoritmos simétricos, por isso não é usado para grandes volumes de dados.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674990"/>
              <a:ext cx="6324315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b="true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Performance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930546" y="3651627"/>
            <a:ext cx="4743236" cy="2312190"/>
            <a:chOff x="0" y="0"/>
            <a:chExt cx="6324315" cy="308292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57150"/>
              <a:ext cx="6324315" cy="644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60"/>
                </a:lnSpc>
              </a:pPr>
              <a:r>
                <a:rPr lang="en-US" b="true" sz="2900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DESAFIO 2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547702"/>
              <a:ext cx="6324315" cy="1535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Computadores quânticos com o Algoritmo de Shor podem quebrar o RSA no futuro.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674990"/>
              <a:ext cx="6324315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b="true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V</a:t>
              </a:r>
              <a:r>
                <a:rPr lang="en-US" sz="2400" b="true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ulnerabilidade Quântica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516064" y="3651627"/>
            <a:ext cx="4743236" cy="2312190"/>
            <a:chOff x="0" y="0"/>
            <a:chExt cx="6324315" cy="308292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57150"/>
              <a:ext cx="6324315" cy="644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60"/>
                </a:lnSpc>
              </a:pPr>
              <a:r>
                <a:rPr lang="en-US" b="true" sz="2900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DESAFIO 3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547702"/>
              <a:ext cx="6324315" cy="1535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A</a:t>
              </a:r>
              <a:r>
                <a:rPr lang="en-US" sz="21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 Criptografia Pós-Quântica (PQC) já está em desenvolvimento para substituir algoritmos vulneráveis.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674990"/>
              <a:ext cx="6324315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b="true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</a:t>
              </a:r>
              <a:r>
                <a:rPr lang="en-US" sz="2400" b="true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itigação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45027" y="6927485"/>
            <a:ext cx="4743236" cy="3050249"/>
            <a:chOff x="0" y="0"/>
            <a:chExt cx="6324315" cy="4066999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57150"/>
              <a:ext cx="6324315" cy="644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60"/>
                </a:lnSpc>
              </a:pPr>
              <a:r>
                <a:rPr lang="en-US" b="true" sz="2900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DESAFIO 4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2131730"/>
              <a:ext cx="6324315" cy="1790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64"/>
                </a:lnSpc>
              </a:pPr>
              <a:r>
                <a:rPr lang="en-US" sz="1974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A segurança pode ser totalmente comprometida se os números primos não forem gerados com aleatoriedade de alta qualidade.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684515"/>
              <a:ext cx="6324315" cy="10282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67"/>
                </a:lnSpc>
              </a:pPr>
              <a:r>
                <a:rPr lang="en-US" sz="2262" b="true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Ger</a:t>
              </a:r>
              <a:r>
                <a:rPr lang="en-US" sz="2262" b="true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ação de Chaves e Aleatoriedade Fraca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930546" y="6927485"/>
            <a:ext cx="4743236" cy="2900835"/>
            <a:chOff x="0" y="0"/>
            <a:chExt cx="6324315" cy="3867780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57150"/>
              <a:ext cx="6324315" cy="644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60"/>
                </a:lnSpc>
              </a:pPr>
              <a:r>
                <a:rPr lang="en-US" b="true" sz="2900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DESAFIO 5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2116027"/>
              <a:ext cx="6324315" cy="1751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A chave</a:t>
              </a:r>
              <a:r>
                <a:rPr lang="en-US" sz="18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 é descoberta analisando vazamentos de informação do hardware, como variações no consumo de energia ou tempo de processamento.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674990"/>
              <a:ext cx="6324315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b="true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At</a:t>
              </a:r>
              <a:r>
                <a:rPr lang="en-US" sz="2400" b="true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aques de Canal Lateral (Side-Channel)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643281">
            <a:off x="-567873" y="2939774"/>
            <a:ext cx="22979922" cy="10739927"/>
          </a:xfrm>
          <a:prstGeom prst="rect">
            <a:avLst/>
          </a:prstGeom>
          <a:solidFill>
            <a:srgbClr val="5034C4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203650"/>
            <a:ext cx="6313310" cy="6626566"/>
          </a:xfrm>
          <a:custGeom>
            <a:avLst/>
            <a:gdLst/>
            <a:ahLst/>
            <a:cxnLst/>
            <a:rect r="r" b="b" t="t" l="l"/>
            <a:pathLst>
              <a:path h="6626566" w="6313310">
                <a:moveTo>
                  <a:pt x="0" y="0"/>
                </a:moveTo>
                <a:lnTo>
                  <a:pt x="6313310" y="0"/>
                </a:lnTo>
                <a:lnTo>
                  <a:pt x="6313310" y="6626566"/>
                </a:lnTo>
                <a:lnTo>
                  <a:pt x="0" y="6626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38296" y="6363748"/>
            <a:ext cx="6404864" cy="4238856"/>
          </a:xfrm>
          <a:custGeom>
            <a:avLst/>
            <a:gdLst/>
            <a:ahLst/>
            <a:cxnLst/>
            <a:rect r="r" b="b" t="t" l="l"/>
            <a:pathLst>
              <a:path h="4238856" w="6404864">
                <a:moveTo>
                  <a:pt x="0" y="0"/>
                </a:moveTo>
                <a:lnTo>
                  <a:pt x="6404865" y="0"/>
                </a:lnTo>
                <a:lnTo>
                  <a:pt x="6404865" y="4238856"/>
                </a:lnTo>
                <a:lnTo>
                  <a:pt x="0" y="42388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67439" y="2713729"/>
            <a:ext cx="1880648" cy="1911713"/>
          </a:xfrm>
          <a:custGeom>
            <a:avLst/>
            <a:gdLst/>
            <a:ahLst/>
            <a:cxnLst/>
            <a:rect r="r" b="b" t="t" l="l"/>
            <a:pathLst>
              <a:path h="1911713" w="1880648">
                <a:moveTo>
                  <a:pt x="0" y="0"/>
                </a:moveTo>
                <a:lnTo>
                  <a:pt x="1880648" y="0"/>
                </a:lnTo>
                <a:lnTo>
                  <a:pt x="1880648" y="1911713"/>
                </a:lnTo>
                <a:lnTo>
                  <a:pt x="0" y="19117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44000" y="4625442"/>
            <a:ext cx="7621597" cy="138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30"/>
              </a:lnSpc>
            </a:pPr>
            <a:r>
              <a:rPr lang="en-US" sz="9192" b="true">
                <a:solidFill>
                  <a:srgbClr val="C3EBEF"/>
                </a:solidFill>
                <a:latin typeface="DM Sans Bold"/>
                <a:ea typeface="DM Sans Bold"/>
                <a:cs typeface="DM Sans Bold"/>
                <a:sym typeface="DM Sans Bold"/>
              </a:rPr>
              <a:t>Fim da Aula!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02609" y="6244916"/>
            <a:ext cx="11097940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1"/>
              </a:lnSpc>
            </a:pPr>
            <a:r>
              <a:rPr lang="en-US" sz="3092" b="true">
                <a:solidFill>
                  <a:srgbClr val="C3EBEF"/>
                </a:solidFill>
                <a:latin typeface="DM Sans Bold"/>
                <a:ea typeface="DM Sans Bold"/>
                <a:cs typeface="DM Sans Bold"/>
                <a:sym typeface="DM Sans Bold"/>
              </a:rPr>
              <a:t>Obrigado por assistir!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DAG3MqwBE4s</dc:identifier>
  <dcterms:modified xsi:type="dcterms:W3CDTF">2011-08-01T06:04:30Z</dcterms:modified>
  <cp:revision>1</cp:revision>
  <dc:title>Roxo Verde-azulado Elementos Isométricos e Mockups Tecnologia nos Negócios e no Trabalho Apresentação de Tecnologia</dc:title>
</cp:coreProperties>
</file>