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2" r:id="rId7"/>
    <p:sldId id="263" r:id="rId8"/>
    <p:sldId id="264" r:id="rId9"/>
    <p:sldId id="260" r:id="rId10"/>
  </p:sldIdLst>
  <p:sldSz cx="9144000" cy="5143500" type="screen16x9"/>
  <p:notesSz cx="6858000" cy="9144000"/>
  <p:embeddedFontLst>
    <p:embeddedFont>
      <p:font typeface="Maven Pro" panose="020B0604020202020204" charset="0"/>
      <p:regular r:id="rId12"/>
      <p:bold r:id="rId13"/>
    </p:embeddedFont>
    <p:embeddedFont>
      <p:font typeface="Nunito" pitchFamily="2" charset="0"/>
      <p:regular r:id="rId14"/>
      <p:bold r:id="rId15"/>
      <p:italic r:id="rId16"/>
      <p:boldItalic r:id="rId17"/>
    </p:embeddedFont>
    <p:embeddedFont>
      <p:font typeface="Titillium Web"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C2B59-F7FE-4DB7-93F3-C0D96AAAABD7}" v="72" dt="2023-10-06T12:56:23.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5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L Leo (SNCF VOYAGEURS / ESV TGV RA / RCAD VOYAGES VALENCE)" userId="9b0845c3-3b4c-4fdc-bf35-f6dad77ec5ce" providerId="ADAL" clId="{B5102C58-4C6D-456E-BCC7-994E0441916C}"/>
    <pc:docChg chg="undo custSel addSld delSld modSld">
      <pc:chgData name="MOREL Leo (SNCF VOYAGEURS / ESV TGV RA / RCAD VOYAGES VALENCE)" userId="9b0845c3-3b4c-4fdc-bf35-f6dad77ec5ce" providerId="ADAL" clId="{B5102C58-4C6D-456E-BCC7-994E0441916C}" dt="2023-09-27T11:55:11.041" v="3687" actId="20577"/>
      <pc:docMkLst>
        <pc:docMk/>
      </pc:docMkLst>
      <pc:sldChg chg="modSp mod">
        <pc:chgData name="MOREL Leo (SNCF VOYAGEURS / ESV TGV RA / RCAD VOYAGES VALENCE)" userId="9b0845c3-3b4c-4fdc-bf35-f6dad77ec5ce" providerId="ADAL" clId="{B5102C58-4C6D-456E-BCC7-994E0441916C}" dt="2023-09-13T08:00:20.694" v="899" actId="20577"/>
        <pc:sldMkLst>
          <pc:docMk/>
          <pc:sldMk cId="0" sldId="256"/>
        </pc:sldMkLst>
        <pc:spChg chg="mod">
          <ac:chgData name="MOREL Leo (SNCF VOYAGEURS / ESV TGV RA / RCAD VOYAGES VALENCE)" userId="9b0845c3-3b4c-4fdc-bf35-f6dad77ec5ce" providerId="ADAL" clId="{B5102C58-4C6D-456E-BCC7-994E0441916C}" dt="2023-09-13T08:00:20.694" v="899" actId="20577"/>
          <ac:spMkLst>
            <pc:docMk/>
            <pc:sldMk cId="0" sldId="256"/>
            <ac:spMk id="277" creationId="{00000000-0000-0000-0000-000000000000}"/>
          </ac:spMkLst>
        </pc:spChg>
      </pc:sldChg>
      <pc:sldChg chg="modSp mod">
        <pc:chgData name="MOREL Leo (SNCF VOYAGEURS / ESV TGV RA / RCAD VOYAGES VALENCE)" userId="9b0845c3-3b4c-4fdc-bf35-f6dad77ec5ce" providerId="ADAL" clId="{B5102C58-4C6D-456E-BCC7-994E0441916C}" dt="2023-09-13T07:45:53.144" v="501" actId="5793"/>
        <pc:sldMkLst>
          <pc:docMk/>
          <pc:sldMk cId="0" sldId="257"/>
        </pc:sldMkLst>
        <pc:spChg chg="mod">
          <ac:chgData name="MOREL Leo (SNCF VOYAGEURS / ESV TGV RA / RCAD VOYAGES VALENCE)" userId="9b0845c3-3b4c-4fdc-bf35-f6dad77ec5ce" providerId="ADAL" clId="{B5102C58-4C6D-456E-BCC7-994E0441916C}" dt="2023-09-13T07:45:53.144" v="501" actId="5793"/>
          <ac:spMkLst>
            <pc:docMk/>
            <pc:sldMk cId="0" sldId="257"/>
            <ac:spMk id="283" creationId="{00000000-0000-0000-0000-000000000000}"/>
          </ac:spMkLst>
        </pc:spChg>
      </pc:sldChg>
      <pc:sldChg chg="addSp delSp modSp mod">
        <pc:chgData name="MOREL Leo (SNCF VOYAGEURS / ESV TGV RA / RCAD VOYAGES VALENCE)" userId="9b0845c3-3b4c-4fdc-bf35-f6dad77ec5ce" providerId="ADAL" clId="{B5102C58-4C6D-456E-BCC7-994E0441916C}" dt="2023-09-27T11:54:12.990" v="3668" actId="6549"/>
        <pc:sldMkLst>
          <pc:docMk/>
          <pc:sldMk cId="0" sldId="258"/>
        </pc:sldMkLst>
        <pc:spChg chg="add mod">
          <ac:chgData name="MOREL Leo (SNCF VOYAGEURS / ESV TGV RA / RCAD VOYAGES VALENCE)" userId="9b0845c3-3b4c-4fdc-bf35-f6dad77ec5ce" providerId="ADAL" clId="{B5102C58-4C6D-456E-BCC7-994E0441916C}" dt="2023-09-27T11:54:12.990" v="3668" actId="6549"/>
          <ac:spMkLst>
            <pc:docMk/>
            <pc:sldMk cId="0" sldId="258"/>
            <ac:spMk id="2" creationId="{E0D949DC-D8C4-4E20-854D-57B9F35F3DAC}"/>
          </ac:spMkLst>
        </pc:spChg>
        <pc:spChg chg="add mod ord">
          <ac:chgData name="MOREL Leo (SNCF VOYAGEURS / ESV TGV RA / RCAD VOYAGES VALENCE)" userId="9b0845c3-3b4c-4fdc-bf35-f6dad77ec5ce" providerId="ADAL" clId="{B5102C58-4C6D-456E-BCC7-994E0441916C}" dt="2023-09-13T07:56:09.325" v="863" actId="14100"/>
          <ac:spMkLst>
            <pc:docMk/>
            <pc:sldMk cId="0" sldId="258"/>
            <ac:spMk id="3" creationId="{EBD78F70-99AC-433D-A0DA-2FDACCE164C6}"/>
          </ac:spMkLst>
        </pc:spChg>
        <pc:spChg chg="add del mod">
          <ac:chgData name="MOREL Leo (SNCF VOYAGEURS / ESV TGV RA / RCAD VOYAGES VALENCE)" userId="9b0845c3-3b4c-4fdc-bf35-f6dad77ec5ce" providerId="ADAL" clId="{B5102C58-4C6D-456E-BCC7-994E0441916C}" dt="2023-09-13T07:56:05.574" v="862" actId="478"/>
          <ac:spMkLst>
            <pc:docMk/>
            <pc:sldMk cId="0" sldId="258"/>
            <ac:spMk id="7" creationId="{A5848D7C-DDCE-418C-887B-A0FF1EAD28FF}"/>
          </ac:spMkLst>
        </pc:spChg>
        <pc:spChg chg="del mod">
          <ac:chgData name="MOREL Leo (SNCF VOYAGEURS / ESV TGV RA / RCAD VOYAGES VALENCE)" userId="9b0845c3-3b4c-4fdc-bf35-f6dad77ec5ce" providerId="ADAL" clId="{B5102C58-4C6D-456E-BCC7-994E0441916C}" dt="2023-09-27T11:52:20.015" v="3355" actId="478"/>
          <ac:spMkLst>
            <pc:docMk/>
            <pc:sldMk cId="0" sldId="258"/>
            <ac:spMk id="289" creationId="{00000000-0000-0000-0000-000000000000}"/>
          </ac:spMkLst>
        </pc:spChg>
        <pc:graphicFrameChg chg="add mod">
          <ac:chgData name="MOREL Leo (SNCF VOYAGEURS / ESV TGV RA / RCAD VOYAGES VALENCE)" userId="9b0845c3-3b4c-4fdc-bf35-f6dad77ec5ce" providerId="ADAL" clId="{B5102C58-4C6D-456E-BCC7-994E0441916C}" dt="2023-09-13T08:03:52.178" v="1262" actId="207"/>
          <ac:graphicFrameMkLst>
            <pc:docMk/>
            <pc:sldMk cId="0" sldId="258"/>
            <ac:graphicFrameMk id="5" creationId="{63E31ADE-BAC4-4D6E-8C7B-FECF75A80BEF}"/>
          </ac:graphicFrameMkLst>
        </pc:graphicFrameChg>
      </pc:sldChg>
      <pc:sldChg chg="addSp modSp mod modNotes">
        <pc:chgData name="MOREL Leo (SNCF VOYAGEURS / ESV TGV RA / RCAD VOYAGES VALENCE)" userId="9b0845c3-3b4c-4fdc-bf35-f6dad77ec5ce" providerId="ADAL" clId="{B5102C58-4C6D-456E-BCC7-994E0441916C}" dt="2023-09-27T11:54:28.857" v="3671" actId="167"/>
        <pc:sldMkLst>
          <pc:docMk/>
          <pc:sldMk cId="0" sldId="259"/>
        </pc:sldMkLst>
        <pc:spChg chg="add mod ord">
          <ac:chgData name="MOREL Leo (SNCF VOYAGEURS / ESV TGV RA / RCAD VOYAGES VALENCE)" userId="9b0845c3-3b4c-4fdc-bf35-f6dad77ec5ce" providerId="ADAL" clId="{B5102C58-4C6D-456E-BCC7-994E0441916C}" dt="2023-09-27T11:54:28.857" v="3671" actId="167"/>
          <ac:spMkLst>
            <pc:docMk/>
            <pc:sldMk cId="0" sldId="259"/>
            <ac:spMk id="2" creationId="{A7FDF26E-0D87-0FE9-956B-1D5A27AE6ABD}"/>
          </ac:spMkLst>
        </pc:spChg>
        <pc:spChg chg="mod">
          <ac:chgData name="MOREL Leo (SNCF VOYAGEURS / ESV TGV RA / RCAD VOYAGES VALENCE)" userId="9b0845c3-3b4c-4fdc-bf35-f6dad77ec5ce" providerId="ADAL" clId="{B5102C58-4C6D-456E-BCC7-994E0441916C}" dt="2023-09-13T08:02:18.108" v="1245" actId="20577"/>
          <ac:spMkLst>
            <pc:docMk/>
            <pc:sldMk cId="0" sldId="259"/>
            <ac:spMk id="295" creationId="{00000000-0000-0000-0000-000000000000}"/>
          </ac:spMkLst>
        </pc:spChg>
        <pc:graphicFrameChg chg="add mod">
          <ac:chgData name="MOREL Leo (SNCF VOYAGEURS / ESV TGV RA / RCAD VOYAGES VALENCE)" userId="9b0845c3-3b4c-4fdc-bf35-f6dad77ec5ce" providerId="ADAL" clId="{B5102C58-4C6D-456E-BCC7-994E0441916C}" dt="2023-09-27T11:49:11.248" v="3303"/>
          <ac:graphicFrameMkLst>
            <pc:docMk/>
            <pc:sldMk cId="0" sldId="259"/>
            <ac:graphicFrameMk id="4" creationId="{EC85D71D-91F2-4722-8B4C-BF31BA56C11F}"/>
          </ac:graphicFrameMkLst>
        </pc:graphicFrameChg>
      </pc:sldChg>
      <pc:sldChg chg="addSp delSp modSp add mod">
        <pc:chgData name="MOREL Leo (SNCF VOYAGEURS / ESV TGV RA / RCAD VOYAGES VALENCE)" userId="9b0845c3-3b4c-4fdc-bf35-f6dad77ec5ce" providerId="ADAL" clId="{B5102C58-4C6D-456E-BCC7-994E0441916C}" dt="2023-09-27T11:54:37.055" v="3674" actId="1076"/>
        <pc:sldMkLst>
          <pc:docMk/>
          <pc:sldMk cId="738157113" sldId="261"/>
        </pc:sldMkLst>
        <pc:spChg chg="add mod ord">
          <ac:chgData name="MOREL Leo (SNCF VOYAGEURS / ESV TGV RA / RCAD VOYAGES VALENCE)" userId="9b0845c3-3b4c-4fdc-bf35-f6dad77ec5ce" providerId="ADAL" clId="{B5102C58-4C6D-456E-BCC7-994E0441916C}" dt="2023-09-27T11:54:37.055" v="3674" actId="1076"/>
          <ac:spMkLst>
            <pc:docMk/>
            <pc:sldMk cId="738157113" sldId="261"/>
            <ac:spMk id="2" creationId="{FE6E7309-7E81-84B7-8EBE-93455F1A385D}"/>
          </ac:spMkLst>
        </pc:spChg>
        <pc:spChg chg="mod">
          <ac:chgData name="MOREL Leo (SNCF VOYAGEURS / ESV TGV RA / RCAD VOYAGES VALENCE)" userId="9b0845c3-3b4c-4fdc-bf35-f6dad77ec5ce" providerId="ADAL" clId="{B5102C58-4C6D-456E-BCC7-994E0441916C}" dt="2023-09-14T13:34:16.347" v="1912" actId="20577"/>
          <ac:spMkLst>
            <pc:docMk/>
            <pc:sldMk cId="738157113" sldId="261"/>
            <ac:spMk id="295" creationId="{00000000-0000-0000-0000-000000000000}"/>
          </ac:spMkLst>
        </pc:spChg>
        <pc:graphicFrameChg chg="add del mod">
          <ac:chgData name="MOREL Leo (SNCF VOYAGEURS / ESV TGV RA / RCAD VOYAGES VALENCE)" userId="9b0845c3-3b4c-4fdc-bf35-f6dad77ec5ce" providerId="ADAL" clId="{B5102C58-4C6D-456E-BCC7-994E0441916C}" dt="2023-09-14T13:22:41.408" v="1768" actId="478"/>
          <ac:graphicFrameMkLst>
            <pc:docMk/>
            <pc:sldMk cId="738157113" sldId="261"/>
            <ac:graphicFrameMk id="4" creationId="{9F4B0E3C-63B4-489F-A7E4-3F6A481A98E1}"/>
          </ac:graphicFrameMkLst>
        </pc:graphicFrameChg>
        <pc:graphicFrameChg chg="del">
          <ac:chgData name="MOREL Leo (SNCF VOYAGEURS / ESV TGV RA / RCAD VOYAGES VALENCE)" userId="9b0845c3-3b4c-4fdc-bf35-f6dad77ec5ce" providerId="ADAL" clId="{B5102C58-4C6D-456E-BCC7-994E0441916C}" dt="2023-09-13T11:35:39.333" v="1267" actId="478"/>
          <ac:graphicFrameMkLst>
            <pc:docMk/>
            <pc:sldMk cId="738157113" sldId="261"/>
            <ac:graphicFrameMk id="4" creationId="{EC85D71D-91F2-4722-8B4C-BF31BA56C11F}"/>
          </ac:graphicFrameMkLst>
        </pc:graphicFrameChg>
        <pc:graphicFrameChg chg="add mod">
          <ac:chgData name="MOREL Leo (SNCF VOYAGEURS / ESV TGV RA / RCAD VOYAGES VALENCE)" userId="9b0845c3-3b4c-4fdc-bf35-f6dad77ec5ce" providerId="ADAL" clId="{B5102C58-4C6D-456E-BCC7-994E0441916C}" dt="2023-09-27T11:49:47.842" v="3311"/>
          <ac:graphicFrameMkLst>
            <pc:docMk/>
            <pc:sldMk cId="738157113" sldId="261"/>
            <ac:graphicFrameMk id="5" creationId="{1BCECF7A-1237-46D7-913C-5CE620BD1858}"/>
          </ac:graphicFrameMkLst>
        </pc:graphicFrameChg>
      </pc:sldChg>
      <pc:sldChg chg="addSp delSp modSp add mod">
        <pc:chgData name="MOREL Leo (SNCF VOYAGEURS / ESV TGV RA / RCAD VOYAGES VALENCE)" userId="9b0845c3-3b4c-4fdc-bf35-f6dad77ec5ce" providerId="ADAL" clId="{B5102C58-4C6D-456E-BCC7-994E0441916C}" dt="2023-09-27T11:54:51.991" v="3677" actId="14100"/>
        <pc:sldMkLst>
          <pc:docMk/>
          <pc:sldMk cId="4281712773" sldId="262"/>
        </pc:sldMkLst>
        <pc:spChg chg="add mod ord">
          <ac:chgData name="MOREL Leo (SNCF VOYAGEURS / ESV TGV RA / RCAD VOYAGES VALENCE)" userId="9b0845c3-3b4c-4fdc-bf35-f6dad77ec5ce" providerId="ADAL" clId="{B5102C58-4C6D-456E-BCC7-994E0441916C}" dt="2023-09-27T11:54:51.991" v="3677" actId="14100"/>
          <ac:spMkLst>
            <pc:docMk/>
            <pc:sldMk cId="4281712773" sldId="262"/>
            <ac:spMk id="2" creationId="{5CEA06A5-5F8C-848D-5A90-7E7AC2D0C31C}"/>
          </ac:spMkLst>
        </pc:spChg>
        <pc:spChg chg="mod">
          <ac:chgData name="MOREL Leo (SNCF VOYAGEURS / ESV TGV RA / RCAD VOYAGES VALENCE)" userId="9b0845c3-3b4c-4fdc-bf35-f6dad77ec5ce" providerId="ADAL" clId="{B5102C58-4C6D-456E-BCC7-994E0441916C}" dt="2023-09-14T13:37:09.387" v="2501" actId="14100"/>
          <ac:spMkLst>
            <pc:docMk/>
            <pc:sldMk cId="4281712773" sldId="262"/>
            <ac:spMk id="295" creationId="{00000000-0000-0000-0000-000000000000}"/>
          </ac:spMkLst>
        </pc:spChg>
        <pc:graphicFrameChg chg="del">
          <ac:chgData name="MOREL Leo (SNCF VOYAGEURS / ESV TGV RA / RCAD VOYAGES VALENCE)" userId="9b0845c3-3b4c-4fdc-bf35-f6dad77ec5ce" providerId="ADAL" clId="{B5102C58-4C6D-456E-BCC7-994E0441916C}" dt="2023-09-14T13:22:17.440" v="1767" actId="478"/>
          <ac:graphicFrameMkLst>
            <pc:docMk/>
            <pc:sldMk cId="4281712773" sldId="262"/>
            <ac:graphicFrameMk id="4" creationId="{9F4B0E3C-63B4-489F-A7E4-3F6A481A98E1}"/>
          </ac:graphicFrameMkLst>
        </pc:graphicFrameChg>
        <pc:graphicFrameChg chg="add mod">
          <ac:chgData name="MOREL Leo (SNCF VOYAGEURS / ESV TGV RA / RCAD VOYAGES VALENCE)" userId="9b0845c3-3b4c-4fdc-bf35-f6dad77ec5ce" providerId="ADAL" clId="{B5102C58-4C6D-456E-BCC7-994E0441916C}" dt="2023-09-14T13:25:38.711" v="1790" actId="207"/>
          <ac:graphicFrameMkLst>
            <pc:docMk/>
            <pc:sldMk cId="4281712773" sldId="262"/>
            <ac:graphicFrameMk id="5" creationId="{324C5AB7-E9D9-4EFE-A4CE-0FEA0693013A}"/>
          </ac:graphicFrameMkLst>
        </pc:graphicFrameChg>
      </pc:sldChg>
      <pc:sldChg chg="addSp delSp modSp add mod">
        <pc:chgData name="MOREL Leo (SNCF VOYAGEURS / ESV TGV RA / RCAD VOYAGES VALENCE)" userId="9b0845c3-3b4c-4fdc-bf35-f6dad77ec5ce" providerId="ADAL" clId="{B5102C58-4C6D-456E-BCC7-994E0441916C}" dt="2023-09-27T11:55:11.041" v="3687" actId="20577"/>
        <pc:sldMkLst>
          <pc:docMk/>
          <pc:sldMk cId="267427209" sldId="263"/>
        </pc:sldMkLst>
        <pc:spChg chg="add mod ord">
          <ac:chgData name="MOREL Leo (SNCF VOYAGEURS / ESV TGV RA / RCAD VOYAGES VALENCE)" userId="9b0845c3-3b4c-4fdc-bf35-f6dad77ec5ce" providerId="ADAL" clId="{B5102C58-4C6D-456E-BCC7-994E0441916C}" dt="2023-09-27T11:55:07.231" v="3681" actId="14100"/>
          <ac:spMkLst>
            <pc:docMk/>
            <pc:sldMk cId="267427209" sldId="263"/>
            <ac:spMk id="2" creationId="{A2B75723-A59B-8E86-605D-C79BDEF76A35}"/>
          </ac:spMkLst>
        </pc:spChg>
        <pc:spChg chg="mod">
          <ac:chgData name="MOREL Leo (SNCF VOYAGEURS / ESV TGV RA / RCAD VOYAGES VALENCE)" userId="9b0845c3-3b4c-4fdc-bf35-f6dad77ec5ce" providerId="ADAL" clId="{B5102C58-4C6D-456E-BCC7-994E0441916C}" dt="2023-09-27T11:51:40.451" v="3351" actId="20577"/>
          <ac:spMkLst>
            <pc:docMk/>
            <pc:sldMk cId="267427209" sldId="263"/>
            <ac:spMk id="295" creationId="{00000000-0000-0000-0000-000000000000}"/>
          </ac:spMkLst>
        </pc:spChg>
        <pc:graphicFrameChg chg="del">
          <ac:chgData name="MOREL Leo (SNCF VOYAGEURS / ESV TGV RA / RCAD VOYAGES VALENCE)" userId="9b0845c3-3b4c-4fdc-bf35-f6dad77ec5ce" providerId="ADAL" clId="{B5102C58-4C6D-456E-BCC7-994E0441916C}" dt="2023-09-14T13:26:23.440" v="1800" actId="478"/>
          <ac:graphicFrameMkLst>
            <pc:docMk/>
            <pc:sldMk cId="267427209" sldId="263"/>
            <ac:graphicFrameMk id="4" creationId="{9F4B0E3C-63B4-489F-A7E4-3F6A481A98E1}"/>
          </ac:graphicFrameMkLst>
        </pc:graphicFrameChg>
        <pc:graphicFrameChg chg="add mod">
          <ac:chgData name="MOREL Leo (SNCF VOYAGEURS / ESV TGV RA / RCAD VOYAGES VALENCE)" userId="9b0845c3-3b4c-4fdc-bf35-f6dad77ec5ce" providerId="ADAL" clId="{B5102C58-4C6D-456E-BCC7-994E0441916C}" dt="2023-09-27T11:55:11.041" v="3687" actId="20577"/>
          <ac:graphicFrameMkLst>
            <pc:docMk/>
            <pc:sldMk cId="267427209" sldId="263"/>
            <ac:graphicFrameMk id="5" creationId="{65F1E856-0746-4619-BA9F-62D1C53703E0}"/>
          </ac:graphicFrameMkLst>
        </pc:graphicFrameChg>
      </pc:sldChg>
      <pc:sldChg chg="modSp add del mod replId">
        <pc:chgData name="MOREL Leo (SNCF VOYAGEURS / ESV TGV RA / RCAD VOYAGES VALENCE)" userId="9b0845c3-3b4c-4fdc-bf35-f6dad77ec5ce" providerId="ADAL" clId="{B5102C58-4C6D-456E-BCC7-994E0441916C}" dt="2023-09-14T13:27:36.216" v="1813" actId="47"/>
        <pc:sldMkLst>
          <pc:docMk/>
          <pc:sldMk cId="1619250365" sldId="264"/>
        </pc:sldMkLst>
        <pc:spChg chg="mod">
          <ac:chgData name="MOREL Leo (SNCF VOYAGEURS / ESV TGV RA / RCAD VOYAGES VALENCE)" userId="9b0845c3-3b4c-4fdc-bf35-f6dad77ec5ce" providerId="ADAL" clId="{B5102C58-4C6D-456E-BCC7-994E0441916C}" dt="2023-09-14T13:24:39.193" v="1786" actId="20577"/>
          <ac:spMkLst>
            <pc:docMk/>
            <pc:sldMk cId="1619250365" sldId="264"/>
            <ac:spMk id="295" creationId="{00000000-0000-0000-0000-000000000000}"/>
          </ac:spMkLst>
        </pc:spChg>
      </pc:sldChg>
    </pc:docChg>
  </pc:docChgLst>
  <pc:docChgLst>
    <pc:chgData name="MOREL Leo (SNCF VOYAGEURS / ESV TGV RA / RCAD VOYAGES VALENCE)" userId="9b0845c3-3b4c-4fdc-bf35-f6dad77ec5ce" providerId="ADAL" clId="{461C2B59-F7FE-4DB7-93F3-C0D96AAAABD7}"/>
    <pc:docChg chg="undo custSel addSld modSld">
      <pc:chgData name="MOREL Leo (SNCF VOYAGEURS / ESV TGV RA / RCAD VOYAGES VALENCE)" userId="9b0845c3-3b4c-4fdc-bf35-f6dad77ec5ce" providerId="ADAL" clId="{461C2B59-F7FE-4DB7-93F3-C0D96AAAABD7}" dt="2023-10-06T12:56:03.955" v="630" actId="207"/>
      <pc:docMkLst>
        <pc:docMk/>
      </pc:docMkLst>
      <pc:sldChg chg="modSp mod">
        <pc:chgData name="MOREL Leo (SNCF VOYAGEURS / ESV TGV RA / RCAD VOYAGES VALENCE)" userId="9b0845c3-3b4c-4fdc-bf35-f6dad77ec5ce" providerId="ADAL" clId="{461C2B59-F7FE-4DB7-93F3-C0D96AAAABD7}" dt="2023-10-06T12:48:50.850" v="621" actId="403"/>
        <pc:sldMkLst>
          <pc:docMk/>
          <pc:sldMk cId="0" sldId="258"/>
        </pc:sldMkLst>
        <pc:spChg chg="mod">
          <ac:chgData name="MOREL Leo (SNCF VOYAGEURS / ESV TGV RA / RCAD VOYAGES VALENCE)" userId="9b0845c3-3b4c-4fdc-bf35-f6dad77ec5ce" providerId="ADAL" clId="{461C2B59-F7FE-4DB7-93F3-C0D96AAAABD7}" dt="2023-10-06T12:48:50.850" v="621" actId="403"/>
          <ac:spMkLst>
            <pc:docMk/>
            <pc:sldMk cId="0" sldId="258"/>
            <ac:spMk id="2" creationId="{E0D949DC-D8C4-4E20-854D-57B9F35F3DAC}"/>
          </ac:spMkLst>
        </pc:spChg>
        <pc:graphicFrameChg chg="mod">
          <ac:chgData name="MOREL Leo (SNCF VOYAGEURS / ESV TGV RA / RCAD VOYAGES VALENCE)" userId="9b0845c3-3b4c-4fdc-bf35-f6dad77ec5ce" providerId="ADAL" clId="{461C2B59-F7FE-4DB7-93F3-C0D96AAAABD7}" dt="2023-10-04T15:12:35.358" v="151" actId="20577"/>
          <ac:graphicFrameMkLst>
            <pc:docMk/>
            <pc:sldMk cId="0" sldId="258"/>
            <ac:graphicFrameMk id="5" creationId="{63E31ADE-BAC4-4D6E-8C7B-FECF75A80BEF}"/>
          </ac:graphicFrameMkLst>
        </pc:graphicFrameChg>
      </pc:sldChg>
      <pc:sldChg chg="modSp mod">
        <pc:chgData name="MOREL Leo (SNCF VOYAGEURS / ESV TGV RA / RCAD VOYAGES VALENCE)" userId="9b0845c3-3b4c-4fdc-bf35-f6dad77ec5ce" providerId="ADAL" clId="{461C2B59-F7FE-4DB7-93F3-C0D96AAAABD7}" dt="2023-10-04T15:14:48.146" v="310" actId="20577"/>
        <pc:sldMkLst>
          <pc:docMk/>
          <pc:sldMk cId="0" sldId="259"/>
        </pc:sldMkLst>
        <pc:spChg chg="mod">
          <ac:chgData name="MOREL Leo (SNCF VOYAGEURS / ESV TGV RA / RCAD VOYAGES VALENCE)" userId="9b0845c3-3b4c-4fdc-bf35-f6dad77ec5ce" providerId="ADAL" clId="{461C2B59-F7FE-4DB7-93F3-C0D96AAAABD7}" dt="2023-10-04T15:14:35.098" v="307" actId="33524"/>
          <ac:spMkLst>
            <pc:docMk/>
            <pc:sldMk cId="0" sldId="259"/>
            <ac:spMk id="295" creationId="{00000000-0000-0000-0000-000000000000}"/>
          </ac:spMkLst>
        </pc:spChg>
        <pc:graphicFrameChg chg="mod">
          <ac:chgData name="MOREL Leo (SNCF VOYAGEURS / ESV TGV RA / RCAD VOYAGES VALENCE)" userId="9b0845c3-3b4c-4fdc-bf35-f6dad77ec5ce" providerId="ADAL" clId="{461C2B59-F7FE-4DB7-93F3-C0D96AAAABD7}" dt="2023-10-04T15:14:48.146" v="310" actId="20577"/>
          <ac:graphicFrameMkLst>
            <pc:docMk/>
            <pc:sldMk cId="0" sldId="259"/>
            <ac:graphicFrameMk id="4" creationId="{EC85D71D-91F2-4722-8B4C-BF31BA56C11F}"/>
          </ac:graphicFrameMkLst>
        </pc:graphicFrameChg>
      </pc:sldChg>
      <pc:sldChg chg="modSp mod">
        <pc:chgData name="MOREL Leo (SNCF VOYAGEURS / ESV TGV RA / RCAD VOYAGES VALENCE)" userId="9b0845c3-3b4c-4fdc-bf35-f6dad77ec5ce" providerId="ADAL" clId="{461C2B59-F7FE-4DB7-93F3-C0D96AAAABD7}" dt="2023-10-06T12:49:21.700" v="622" actId="20577"/>
        <pc:sldMkLst>
          <pc:docMk/>
          <pc:sldMk cId="738157113" sldId="261"/>
        </pc:sldMkLst>
        <pc:spChg chg="mod">
          <ac:chgData name="MOREL Leo (SNCF VOYAGEURS / ESV TGV RA / RCAD VOYAGES VALENCE)" userId="9b0845c3-3b4c-4fdc-bf35-f6dad77ec5ce" providerId="ADAL" clId="{461C2B59-F7FE-4DB7-93F3-C0D96AAAABD7}" dt="2023-10-04T15:18:33.898" v="345" actId="20577"/>
          <ac:spMkLst>
            <pc:docMk/>
            <pc:sldMk cId="738157113" sldId="261"/>
            <ac:spMk id="295" creationId="{00000000-0000-0000-0000-000000000000}"/>
          </ac:spMkLst>
        </pc:spChg>
        <pc:graphicFrameChg chg="mod">
          <ac:chgData name="MOREL Leo (SNCF VOYAGEURS / ESV TGV RA / RCAD VOYAGES VALENCE)" userId="9b0845c3-3b4c-4fdc-bf35-f6dad77ec5ce" providerId="ADAL" clId="{461C2B59-F7FE-4DB7-93F3-C0D96AAAABD7}" dt="2023-10-06T12:49:21.700" v="622" actId="20577"/>
          <ac:graphicFrameMkLst>
            <pc:docMk/>
            <pc:sldMk cId="738157113" sldId="261"/>
            <ac:graphicFrameMk id="5" creationId="{1BCECF7A-1237-46D7-913C-5CE620BD1858}"/>
          </ac:graphicFrameMkLst>
        </pc:graphicFrameChg>
      </pc:sldChg>
      <pc:sldChg chg="modSp mod">
        <pc:chgData name="MOREL Leo (SNCF VOYAGEURS / ESV TGV RA / RCAD VOYAGES VALENCE)" userId="9b0845c3-3b4c-4fdc-bf35-f6dad77ec5ce" providerId="ADAL" clId="{461C2B59-F7FE-4DB7-93F3-C0D96AAAABD7}" dt="2023-10-04T15:19:21.952" v="357" actId="20577"/>
        <pc:sldMkLst>
          <pc:docMk/>
          <pc:sldMk cId="4281712773" sldId="262"/>
        </pc:sldMkLst>
        <pc:spChg chg="mod">
          <ac:chgData name="MOREL Leo (SNCF VOYAGEURS / ESV TGV RA / RCAD VOYAGES VALENCE)" userId="9b0845c3-3b4c-4fdc-bf35-f6dad77ec5ce" providerId="ADAL" clId="{461C2B59-F7FE-4DB7-93F3-C0D96AAAABD7}" dt="2023-10-04T15:19:21.952" v="357" actId="20577"/>
          <ac:spMkLst>
            <pc:docMk/>
            <pc:sldMk cId="4281712773" sldId="262"/>
            <ac:spMk id="295" creationId="{00000000-0000-0000-0000-000000000000}"/>
          </ac:spMkLst>
        </pc:spChg>
      </pc:sldChg>
      <pc:sldChg chg="modSp mod">
        <pc:chgData name="MOREL Leo (SNCF VOYAGEURS / ESV TGV RA / RCAD VOYAGES VALENCE)" userId="9b0845c3-3b4c-4fdc-bf35-f6dad77ec5ce" providerId="ADAL" clId="{461C2B59-F7FE-4DB7-93F3-C0D96AAAABD7}" dt="2023-10-06T12:55:52.380" v="627" actId="207"/>
        <pc:sldMkLst>
          <pc:docMk/>
          <pc:sldMk cId="267427209" sldId="263"/>
        </pc:sldMkLst>
        <pc:spChg chg="mod">
          <ac:chgData name="MOREL Leo (SNCF VOYAGEURS / ESV TGV RA / RCAD VOYAGES VALENCE)" userId="9b0845c3-3b4c-4fdc-bf35-f6dad77ec5ce" providerId="ADAL" clId="{461C2B59-F7FE-4DB7-93F3-C0D96AAAABD7}" dt="2023-10-06T10:00:58.242" v="611" actId="20577"/>
          <ac:spMkLst>
            <pc:docMk/>
            <pc:sldMk cId="267427209" sldId="263"/>
            <ac:spMk id="295" creationId="{00000000-0000-0000-0000-000000000000}"/>
          </ac:spMkLst>
        </pc:spChg>
        <pc:graphicFrameChg chg="mod">
          <ac:chgData name="MOREL Leo (SNCF VOYAGEURS / ESV TGV RA / RCAD VOYAGES VALENCE)" userId="9b0845c3-3b4c-4fdc-bf35-f6dad77ec5ce" providerId="ADAL" clId="{461C2B59-F7FE-4DB7-93F3-C0D96AAAABD7}" dt="2023-10-06T12:55:52.380" v="627" actId="207"/>
          <ac:graphicFrameMkLst>
            <pc:docMk/>
            <pc:sldMk cId="267427209" sldId="263"/>
            <ac:graphicFrameMk id="5" creationId="{65F1E856-0746-4619-BA9F-62D1C53703E0}"/>
          </ac:graphicFrameMkLst>
        </pc:graphicFrameChg>
      </pc:sldChg>
      <pc:sldChg chg="addSp modSp new mod">
        <pc:chgData name="MOREL Leo (SNCF VOYAGEURS / ESV TGV RA / RCAD VOYAGES VALENCE)" userId="9b0845c3-3b4c-4fdc-bf35-f6dad77ec5ce" providerId="ADAL" clId="{461C2B59-F7FE-4DB7-93F3-C0D96AAAABD7}" dt="2023-10-06T12:56:03.955" v="630" actId="207"/>
        <pc:sldMkLst>
          <pc:docMk/>
          <pc:sldMk cId="2188896806" sldId="264"/>
        </pc:sldMkLst>
        <pc:spChg chg="mod">
          <ac:chgData name="MOREL Leo (SNCF VOYAGEURS / ESV TGV RA / RCAD VOYAGES VALENCE)" userId="9b0845c3-3b4c-4fdc-bf35-f6dad77ec5ce" providerId="ADAL" clId="{461C2B59-F7FE-4DB7-93F3-C0D96AAAABD7}" dt="2023-10-06T12:22:06.779" v="615"/>
          <ac:spMkLst>
            <pc:docMk/>
            <pc:sldMk cId="2188896806" sldId="264"/>
            <ac:spMk id="2" creationId="{53E65071-8C35-E7F3-9E57-70C5657279FF}"/>
          </ac:spMkLst>
        </pc:spChg>
        <pc:spChg chg="mod">
          <ac:chgData name="MOREL Leo (SNCF VOYAGEURS / ESV TGV RA / RCAD VOYAGES VALENCE)" userId="9b0845c3-3b4c-4fdc-bf35-f6dad77ec5ce" providerId="ADAL" clId="{461C2B59-F7FE-4DB7-93F3-C0D96AAAABD7}" dt="2023-10-06T09:59:57.711" v="608" actId="14100"/>
          <ac:spMkLst>
            <pc:docMk/>
            <pc:sldMk cId="2188896806" sldId="264"/>
            <ac:spMk id="3" creationId="{4F84F225-698D-E064-EC43-DD50539C8DCE}"/>
          </ac:spMkLst>
        </pc:spChg>
        <pc:graphicFrameChg chg="add mod">
          <ac:chgData name="MOREL Leo (SNCF VOYAGEURS / ESV TGV RA / RCAD VOYAGES VALENCE)" userId="9b0845c3-3b4c-4fdc-bf35-f6dad77ec5ce" providerId="ADAL" clId="{461C2B59-F7FE-4DB7-93F3-C0D96AAAABD7}" dt="2023-10-06T12:56:03.955" v="630" actId="207"/>
          <ac:graphicFrameMkLst>
            <pc:docMk/>
            <pc:sldMk cId="2188896806" sldId="264"/>
            <ac:graphicFrameMk id="4" creationId="{5CE86C9B-0434-7777-BC9E-2DC9BF66FDF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ncf-my.sharepoint.com/personal/0203178w_commun_ad_sncf_fr/Documents/&#233;cole%20openclassroom/Projet/Projet%20-%20Visualisez%20des%20donn&#233;es%20avec%20Excel/Donne&#769;es+Primero+Ba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ncf-my.sharepoint.com/personal/0203178w_commun_ad_sncf_fr/Documents/&#233;cole%20openclassroom/Projet/Projet%20-%20Visualisez%20des%20donn&#233;es%20avec%20Excel/Donne&#769;es+Primero+Ban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ncf-my.sharepoint.com/personal/0203178w_commun_ad_sncf_fr/Documents/Openclassroom/Projet/Projet%20-%20Visualisez%20des%20donn&#233;es%20avec%20Excel/Donne&#769;es+Primero+Ban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ncf-my.sharepoint.com/personal/0203178w_commun_ad_sncf_fr/Documents/Openclassroom/Projet/Projet%20-%20Visualisez%20des%20donn&#233;es%20avec%20Excel/Donne&#769;es+Primero+Ban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ncf-my.sharepoint.com/personal/0203178w_commun_ad_sncf_fr/Documents/Openclassroom/Projet/Projet%20-%20Visualisez%20des%20donn&#233;es%20avec%20Excel/Donne&#769;es+Primero+Ban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o%20morel\Downloads\Donne&#769;es+Primero+Bank.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2"/>
                </a:solidFill>
                <a:latin typeface="+mn-lt"/>
                <a:ea typeface="+mn-ea"/>
                <a:cs typeface="+mn-cs"/>
              </a:defRPr>
            </a:pPr>
            <a:r>
              <a:rPr lang="en-US" sz="1100" dirty="0" err="1">
                <a:solidFill>
                  <a:schemeClr val="bg2"/>
                </a:solidFill>
              </a:rPr>
              <a:t>Nombres</a:t>
            </a:r>
            <a:r>
              <a:rPr lang="en-US" sz="1100" dirty="0">
                <a:solidFill>
                  <a:schemeClr val="bg2"/>
                </a:solidFill>
              </a:rPr>
              <a:t> de mois d'inactivité</a:t>
            </a:r>
          </a:p>
        </c:rich>
      </c:tx>
      <c:layout>
        <c:manualLayout>
          <c:xMode val="edge"/>
          <c:yMode val="edge"/>
          <c:x val="6.8394652712734247E-2"/>
          <c:y val="5.19597768593519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2"/>
              </a:solidFill>
              <a:latin typeface="+mn-lt"/>
              <a:ea typeface="+mn-ea"/>
              <a:cs typeface="+mn-cs"/>
            </a:defRPr>
          </a:pPr>
          <a:endParaRPr lang="fr-F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Données!$T$2</c:f>
              <c:strCache>
                <c:ptCount val="1"/>
                <c:pt idx="0">
                  <c:v>Nb de mois d'inactivité</c:v>
                </c:pt>
              </c:strCache>
            </c:strRef>
          </c:tx>
          <c:spPr>
            <a:solidFill>
              <a:schemeClr val="accent1"/>
            </a:solidFill>
            <a:ln>
              <a:noFill/>
            </a:ln>
            <a:effectLst/>
            <a:sp3d/>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3-2E60-4D8E-8882-34771FA7C0CE}"/>
              </c:ext>
            </c:extLst>
          </c:dPt>
          <c:cat>
            <c:strRef>
              <c:f>Données!$R$3:$R$4</c:f>
              <c:strCache>
                <c:ptCount val="2"/>
                <c:pt idx="0">
                  <c:v>Client perdu</c:v>
                </c:pt>
                <c:pt idx="1">
                  <c:v>Clients actuels</c:v>
                </c:pt>
              </c:strCache>
            </c:strRef>
          </c:cat>
          <c:val>
            <c:numRef>
              <c:f>Données!$T$3:$T$4</c:f>
              <c:numCache>
                <c:formatCode>_(* #,##0.00_);_(* \(#,##0.00\);_(* "-"??_);_(@_)</c:formatCode>
                <c:ptCount val="2"/>
                <c:pt idx="0">
                  <c:v>3.4804400977995109</c:v>
                </c:pt>
                <c:pt idx="1">
                  <c:v>2.3564951124720293</c:v>
                </c:pt>
              </c:numCache>
            </c:numRef>
          </c:val>
          <c:extLst>
            <c:ext xmlns:c16="http://schemas.microsoft.com/office/drawing/2014/chart" uri="{C3380CC4-5D6E-409C-BE32-E72D297353CC}">
              <c16:uniqueId val="{00000000-2E60-4D8E-8882-34771FA7C0CE}"/>
            </c:ext>
          </c:extLst>
        </c:ser>
        <c:dLbls>
          <c:showLegendKey val="0"/>
          <c:showVal val="0"/>
          <c:showCatName val="0"/>
          <c:showSerName val="0"/>
          <c:showPercent val="0"/>
          <c:showBubbleSize val="0"/>
        </c:dLbls>
        <c:gapWidth val="150"/>
        <c:shape val="box"/>
        <c:axId val="12931472"/>
        <c:axId val="12933136"/>
        <c:axId val="0"/>
        <c:extLst>
          <c:ext xmlns:c15="http://schemas.microsoft.com/office/drawing/2012/chart" uri="{02D57815-91ED-43cb-92C2-25804820EDAC}">
            <c15:filteredBarSeries>
              <c15:ser>
                <c:idx val="1"/>
                <c:order val="1"/>
                <c:tx>
                  <c:strRef>
                    <c:extLst>
                      <c:ext uri="{02D57815-91ED-43cb-92C2-25804820EDAC}">
                        <c15:formulaRef>
                          <c15:sqref>Données!$R$3</c15:sqref>
                        </c15:formulaRef>
                      </c:ext>
                    </c:extLst>
                    <c:strCache>
                      <c:ptCount val="1"/>
                      <c:pt idx="0">
                        <c:v>Client perdu</c:v>
                      </c:pt>
                    </c:strCache>
                  </c:strRef>
                </c:tx>
                <c:spPr>
                  <a:solidFill>
                    <a:schemeClr val="accent2"/>
                  </a:solidFill>
                  <a:ln>
                    <a:noFill/>
                  </a:ln>
                  <a:effectLst/>
                  <a:sp3d/>
                </c:spPr>
                <c:invertIfNegative val="0"/>
                <c:cat>
                  <c:strRef>
                    <c:extLst>
                      <c:ext uri="{02D57815-91ED-43cb-92C2-25804820EDAC}">
                        <c15:formulaRef>
                          <c15:sqref>Données!$R$3:$R$4</c15:sqref>
                        </c15:formulaRef>
                      </c:ext>
                    </c:extLst>
                    <c:strCache>
                      <c:ptCount val="2"/>
                      <c:pt idx="0">
                        <c:v>Client perdu</c:v>
                      </c:pt>
                      <c:pt idx="1">
                        <c:v>Clients actuels</c:v>
                      </c:pt>
                    </c:strCache>
                  </c:strRef>
                </c:cat>
                <c:val>
                  <c:numRef>
                    <c:extLst>
                      <c:ext uri="{02D57815-91ED-43cb-92C2-25804820EDAC}">
                        <c15:formulaRef>
                          <c15:sqref>Données!$R$4</c15:sqref>
                        </c15:formulaRef>
                      </c:ext>
                    </c:extLst>
                    <c:numCache>
                      <c:formatCode>General</c:formatCode>
                      <c:ptCount val="1"/>
                      <c:pt idx="0">
                        <c:v>0</c:v>
                      </c:pt>
                    </c:numCache>
                  </c:numRef>
                </c:val>
                <c:extLst>
                  <c:ext xmlns:c16="http://schemas.microsoft.com/office/drawing/2014/chart" uri="{C3380CC4-5D6E-409C-BE32-E72D297353CC}">
                    <c16:uniqueId val="{00000001-2E60-4D8E-8882-34771FA7C0CE}"/>
                  </c:ext>
                </c:extLst>
              </c15:ser>
            </c15:filteredBarSeries>
          </c:ext>
        </c:extLst>
      </c:bar3DChart>
      <c:catAx>
        <c:axId val="129314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crossAx val="12933136"/>
        <c:crosses val="autoZero"/>
        <c:auto val="1"/>
        <c:lblAlgn val="ctr"/>
        <c:lblOffset val="100"/>
        <c:noMultiLvlLbl val="0"/>
      </c:catAx>
      <c:valAx>
        <c:axId val="12933136"/>
        <c:scaling>
          <c:orientation val="minMax"/>
        </c:scaling>
        <c:delete val="0"/>
        <c:axPos val="b"/>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crossAx val="12931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US" dirty="0" err="1">
                <a:solidFill>
                  <a:schemeClr val="bg2"/>
                </a:solidFill>
              </a:rPr>
              <a:t>Nombres</a:t>
            </a:r>
            <a:r>
              <a:rPr lang="en-US" dirty="0">
                <a:solidFill>
                  <a:schemeClr val="bg2"/>
                </a:solidFill>
              </a:rPr>
              <a:t> de transactions </a:t>
            </a:r>
            <a:r>
              <a:rPr lang="en-US" dirty="0" err="1">
                <a:solidFill>
                  <a:schemeClr val="bg2"/>
                </a:solidFill>
              </a:rPr>
              <a:t>moyennes</a:t>
            </a:r>
            <a:endParaRPr lang="en-US" dirty="0">
              <a:solidFill>
                <a:schemeClr val="bg2"/>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fr-FR"/>
        </a:p>
      </c:txPr>
    </c:title>
    <c:autoTitleDeleted val="0"/>
    <c:plotArea>
      <c:layout/>
      <c:pieChart>
        <c:varyColors val="1"/>
        <c:ser>
          <c:idx val="0"/>
          <c:order val="0"/>
          <c:tx>
            <c:strRef>
              <c:f>Données!$S$2</c:f>
              <c:strCache>
                <c:ptCount val="1"/>
                <c:pt idx="0">
                  <c:v>Nb de transaction moyenne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B0-45A6-94A2-A8A304D5FFB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B0-45A6-94A2-A8A304D5FFB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fr-F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Données!$R$3:$R$4</c:f>
              <c:strCache>
                <c:ptCount val="2"/>
                <c:pt idx="0">
                  <c:v>Client perdu</c:v>
                </c:pt>
                <c:pt idx="1">
                  <c:v>Clients actuels</c:v>
                </c:pt>
              </c:strCache>
            </c:strRef>
          </c:cat>
          <c:val>
            <c:numRef>
              <c:f>Données!$S$3:$S$4</c:f>
              <c:numCache>
                <c:formatCode>_(* #,##0.00_);_(* \(#,##0.00\);_(* "-"??_);_(@_)</c:formatCode>
                <c:ptCount val="2"/>
                <c:pt idx="0">
                  <c:v>678.64669926650367</c:v>
                </c:pt>
                <c:pt idx="1">
                  <c:v>1256.1008126251324</c:v>
                </c:pt>
              </c:numCache>
            </c:numRef>
          </c:val>
          <c:extLst>
            <c:ext xmlns:c16="http://schemas.microsoft.com/office/drawing/2014/chart" uri="{C3380CC4-5D6E-409C-BE32-E72D297353CC}">
              <c16:uniqueId val="{00000004-59B0-45A6-94A2-A8A304D5FFB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fr-FR"/>
          </a:p>
        </c:txPr>
      </c:legendEntry>
      <c:legendEntry>
        <c:idx val="1"/>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fr-FR"/>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2"/>
                </a:solidFill>
                <a:latin typeface="+mn-lt"/>
                <a:ea typeface="+mn-ea"/>
                <a:cs typeface="+mn-cs"/>
              </a:defRPr>
            </a:pPr>
            <a:r>
              <a:rPr lang="fr-FR" sz="1600" b="0" i="0" u="none" strike="noStrike" kern="1200" spc="0" baseline="0" dirty="0">
                <a:solidFill>
                  <a:schemeClr val="bg2"/>
                </a:solidFill>
                <a:latin typeface="+mn-lt"/>
                <a:ea typeface="+mn-ea"/>
                <a:cs typeface="+mn-cs"/>
              </a:rPr>
              <a:t>Montant</a:t>
            </a:r>
            <a:r>
              <a:rPr lang="fr-FR" sz="1600" dirty="0"/>
              <a:t> </a:t>
            </a:r>
            <a:r>
              <a:rPr lang="fr-FR" sz="1600" b="0" i="0" u="none" strike="noStrike" kern="1200" spc="0" baseline="0" dirty="0">
                <a:solidFill>
                  <a:schemeClr val="bg2"/>
                </a:solidFill>
                <a:latin typeface="+mn-lt"/>
                <a:ea typeface="+mn-ea"/>
                <a:cs typeface="+mn-cs"/>
              </a:rPr>
              <a:t>du crédit renouvelé</a:t>
            </a:r>
          </a:p>
        </c:rich>
      </c:tx>
      <c:layout>
        <c:manualLayout>
          <c:xMode val="edge"/>
          <c:yMode val="edge"/>
          <c:x val="0.15897705861735395"/>
          <c:y val="4.4531528322052011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bg2"/>
              </a:solidFill>
              <a:latin typeface="+mn-lt"/>
              <a:ea typeface="+mn-ea"/>
              <a:cs typeface="+mn-cs"/>
            </a:defRPr>
          </a:pPr>
          <a:endParaRPr lang="fr-F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'Tableau stats'!$E$1</c:f>
              <c:strCache>
                <c:ptCount val="1"/>
                <c:pt idx="0">
                  <c:v>Montant crédit renouvellé</c:v>
                </c:pt>
              </c:strCache>
            </c:strRef>
          </c:tx>
          <c:spPr>
            <a:solidFill>
              <a:schemeClr val="accent1"/>
            </a:solidFill>
            <a:ln>
              <a:noFill/>
            </a:ln>
            <a:effectLst/>
            <a:sp3d/>
          </c:spPr>
          <c:invertIfNegative val="0"/>
          <c:dPt>
            <c:idx val="1"/>
            <c:invertIfNegative val="0"/>
            <c:bubble3D val="0"/>
            <c:spPr>
              <a:solidFill>
                <a:schemeClr val="accent2"/>
              </a:solidFill>
              <a:ln>
                <a:noFill/>
              </a:ln>
              <a:effectLst/>
              <a:sp3d/>
            </c:spPr>
            <c:extLst>
              <c:ext xmlns:c16="http://schemas.microsoft.com/office/drawing/2014/chart" uri="{C3380CC4-5D6E-409C-BE32-E72D297353CC}">
                <c16:uniqueId val="{00000002-BCFB-483C-8889-3E4E6E0E7673}"/>
              </c:ext>
            </c:extLst>
          </c:dPt>
          <c:cat>
            <c:strRef>
              <c:f>'Tableau stats'!$A$2:$A$3</c:f>
              <c:strCache>
                <c:ptCount val="2"/>
                <c:pt idx="0">
                  <c:v>Client perdu</c:v>
                </c:pt>
                <c:pt idx="1">
                  <c:v>Client actuel</c:v>
                </c:pt>
              </c:strCache>
            </c:strRef>
          </c:cat>
          <c:val>
            <c:numRef>
              <c:f>'Tableau stats'!$E$2:$E$3</c:f>
              <c:numCache>
                <c:formatCode>_(* #,##0.00_);_(* \(#,##0.00\);_(* "-"??_);_(@_)</c:formatCode>
                <c:ptCount val="2"/>
                <c:pt idx="0">
                  <c:v>678.64669926650367</c:v>
                </c:pt>
                <c:pt idx="1">
                  <c:v>1256.1008126251324</c:v>
                </c:pt>
              </c:numCache>
            </c:numRef>
          </c:val>
          <c:extLst>
            <c:ext xmlns:c16="http://schemas.microsoft.com/office/drawing/2014/chart" uri="{C3380CC4-5D6E-409C-BE32-E72D297353CC}">
              <c16:uniqueId val="{00000000-BCFB-483C-8889-3E4E6E0E7673}"/>
            </c:ext>
          </c:extLst>
        </c:ser>
        <c:dLbls>
          <c:showLegendKey val="0"/>
          <c:showVal val="0"/>
          <c:showCatName val="0"/>
          <c:showSerName val="0"/>
          <c:showPercent val="0"/>
          <c:showBubbleSize val="0"/>
        </c:dLbls>
        <c:gapWidth val="150"/>
        <c:shape val="box"/>
        <c:axId val="389425119"/>
        <c:axId val="389432607"/>
        <c:axId val="0"/>
      </c:bar3DChart>
      <c:catAx>
        <c:axId val="3894251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crossAx val="389432607"/>
        <c:crosses val="autoZero"/>
        <c:auto val="1"/>
        <c:lblAlgn val="ctr"/>
        <c:lblOffset val="100"/>
        <c:noMultiLvlLbl val="0"/>
      </c:catAx>
      <c:valAx>
        <c:axId val="389432607"/>
        <c:scaling>
          <c:orientation val="minMax"/>
        </c:scaling>
        <c:delete val="0"/>
        <c:axPos val="b"/>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crossAx val="389425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2"/>
              </a:solidFill>
              <a:latin typeface="+mn-lt"/>
              <a:ea typeface="+mn-ea"/>
              <a:cs typeface="+mn-cs"/>
            </a:defRPr>
          </a:pPr>
          <a:endParaRPr lang="fr-FR"/>
        </a:p>
      </c:txPr>
    </c:title>
    <c:autoTitleDeleted val="0"/>
    <c:plotArea>
      <c:layout/>
      <c:barChart>
        <c:barDir val="bar"/>
        <c:grouping val="clustered"/>
        <c:varyColors val="0"/>
        <c:ser>
          <c:idx val="0"/>
          <c:order val="0"/>
          <c:tx>
            <c:strRef>
              <c:f>'Tableau stats'!$B$1</c:f>
              <c:strCache>
                <c:ptCount val="1"/>
                <c:pt idx="0">
                  <c:v>Durée d'engagement en mois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2-480B-4A02-9AD5-2460598D94EB}"/>
              </c:ext>
            </c:extLst>
          </c:dPt>
          <c:cat>
            <c:strRef>
              <c:f>'Tableau stats'!$A$2:$A$3</c:f>
              <c:strCache>
                <c:ptCount val="2"/>
                <c:pt idx="0">
                  <c:v>Client perdu</c:v>
                </c:pt>
                <c:pt idx="1">
                  <c:v>Client actuel</c:v>
                </c:pt>
              </c:strCache>
            </c:strRef>
          </c:cat>
          <c:val>
            <c:numRef>
              <c:f>'Tableau stats'!$B$2:$B$3</c:f>
              <c:numCache>
                <c:formatCode>_(* #,##0.00_);_(* \(#,##0.00\);_(* "-"??_);_(@_)</c:formatCode>
                <c:ptCount val="2"/>
                <c:pt idx="0">
                  <c:v>36.178484107579465</c:v>
                </c:pt>
                <c:pt idx="1">
                  <c:v>35.880226121775998</c:v>
                </c:pt>
              </c:numCache>
            </c:numRef>
          </c:val>
          <c:extLst>
            <c:ext xmlns:c16="http://schemas.microsoft.com/office/drawing/2014/chart" uri="{C3380CC4-5D6E-409C-BE32-E72D297353CC}">
              <c16:uniqueId val="{00000000-480B-4A02-9AD5-2460598D94EB}"/>
            </c:ext>
          </c:extLst>
        </c:ser>
        <c:dLbls>
          <c:showLegendKey val="0"/>
          <c:showVal val="0"/>
          <c:showCatName val="0"/>
          <c:showSerName val="0"/>
          <c:showPercent val="0"/>
          <c:showBubbleSize val="0"/>
        </c:dLbls>
        <c:gapWidth val="182"/>
        <c:axId val="2078704927"/>
        <c:axId val="2078704095"/>
      </c:barChart>
      <c:catAx>
        <c:axId val="20787049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crossAx val="2078704095"/>
        <c:crosses val="autoZero"/>
        <c:auto val="1"/>
        <c:lblAlgn val="ctr"/>
        <c:lblOffset val="100"/>
        <c:noMultiLvlLbl val="0"/>
      </c:catAx>
      <c:valAx>
        <c:axId val="2078704095"/>
        <c:scaling>
          <c:orientation val="minMax"/>
        </c:scaling>
        <c:delete val="0"/>
        <c:axPos val="b"/>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crossAx val="2078704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2"/>
                </a:solidFill>
                <a:latin typeface="+mn-lt"/>
                <a:ea typeface="+mn-ea"/>
                <a:cs typeface="+mn-cs"/>
              </a:defRPr>
            </a:pPr>
            <a:r>
              <a:rPr lang="en-US" sz="1200" dirty="0" err="1">
                <a:solidFill>
                  <a:schemeClr val="bg2"/>
                </a:solidFill>
              </a:rPr>
              <a:t>Nombres</a:t>
            </a:r>
            <a:r>
              <a:rPr lang="en-US" sz="1200" dirty="0">
                <a:solidFill>
                  <a:schemeClr val="bg2"/>
                </a:solidFill>
              </a:rPr>
              <a:t> de transactions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2"/>
              </a:solidFill>
              <a:latin typeface="+mn-lt"/>
              <a:ea typeface="+mn-ea"/>
              <a:cs typeface="+mn-cs"/>
            </a:defRPr>
          </a:pPr>
          <a:endParaRPr lang="fr-FR"/>
        </a:p>
      </c:txPr>
    </c:title>
    <c:autoTitleDeleted val="0"/>
    <c:plotArea>
      <c:layout/>
      <c:pieChart>
        <c:varyColors val="1"/>
        <c:ser>
          <c:idx val="0"/>
          <c:order val="0"/>
          <c:tx>
            <c:strRef>
              <c:f>'Tableau stats'!$F$1</c:f>
              <c:strCache>
                <c:ptCount val="1"/>
                <c:pt idx="0">
                  <c:v>Nb de transactions</c:v>
                </c:pt>
              </c:strCache>
            </c:strRef>
          </c:tx>
          <c:dPt>
            <c:idx val="0"/>
            <c:bubble3D val="0"/>
            <c:explosion val="1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4292-488B-9DCD-4764C645FA86}"/>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4292-488B-9DCD-4764C645FA8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fr-FR"/>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'Tableau stats'!$A$2:$A$3</c:f>
              <c:strCache>
                <c:ptCount val="2"/>
                <c:pt idx="0">
                  <c:v>Client perdu</c:v>
                </c:pt>
                <c:pt idx="1">
                  <c:v>Client actuel</c:v>
                </c:pt>
              </c:strCache>
            </c:strRef>
          </c:cat>
          <c:val>
            <c:numRef>
              <c:f>'Tableau stats'!$F$2:$F$3</c:f>
              <c:numCache>
                <c:formatCode>_(* #,##0.00_);_(* \(#,##0.00\);_(* "-"??_);_(@_)</c:formatCode>
                <c:ptCount val="2"/>
                <c:pt idx="0">
                  <c:v>45.181540342298291</c:v>
                </c:pt>
                <c:pt idx="1">
                  <c:v>68.649982334236256</c:v>
                </c:pt>
              </c:numCache>
            </c:numRef>
          </c:val>
          <c:extLst>
            <c:ext xmlns:c16="http://schemas.microsoft.com/office/drawing/2014/chart" uri="{C3380CC4-5D6E-409C-BE32-E72D297353CC}">
              <c16:uniqueId val="{00000004-4292-488B-9DCD-4764C645FA86}"/>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fr-FR" sz="1200" b="1" i="0" u="none" strike="noStrike" kern="1200" cap="all" spc="150" baseline="0" dirty="0" smtClean="0">
                <a:solidFill>
                  <a:schemeClr val="bg2"/>
                </a:solidFill>
                <a:latin typeface="+mn-lt"/>
                <a:ea typeface="+mn-ea"/>
                <a:cs typeface="+mn-cs"/>
              </a:defRPr>
            </a:pPr>
            <a:r>
              <a:rPr lang="fr-FR" sz="1200" b="1" i="0" u="none" strike="noStrike" kern="1200" cap="all" spc="150" baseline="0" dirty="0">
                <a:solidFill>
                  <a:schemeClr val="bg2"/>
                </a:solidFill>
                <a:latin typeface="+mn-lt"/>
                <a:ea typeface="+mn-ea"/>
                <a:cs typeface="+mn-cs"/>
              </a:rPr>
              <a:t>Proportion des clients actuels pouvant partir</a:t>
            </a:r>
          </a:p>
        </c:rich>
      </c:tx>
      <c:overlay val="0"/>
      <c:spPr>
        <a:noFill/>
        <a:ln>
          <a:noFill/>
        </a:ln>
        <a:effectLst/>
      </c:spPr>
      <c:txPr>
        <a:bodyPr rot="0" spcFirstLastPara="1" vertOverflow="ellipsis" vert="horz" wrap="square" anchor="ctr" anchorCtr="1"/>
        <a:lstStyle/>
        <a:p>
          <a:pPr algn="ctr" rtl="0">
            <a:defRPr lang="fr-FR" sz="1200" b="1" i="0" u="none" strike="noStrike" kern="1200" cap="all" spc="150" baseline="0" dirty="0" smtClean="0">
              <a:solidFill>
                <a:schemeClr val="bg2"/>
              </a:solidFill>
              <a:latin typeface="+mn-lt"/>
              <a:ea typeface="+mn-ea"/>
              <a:cs typeface="+mn-cs"/>
            </a:defRPr>
          </a:pPr>
          <a:endParaRPr lang="fr-FR"/>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DE-4386-9F6B-0DFD3D24287C}"/>
              </c:ext>
            </c:extLst>
          </c:dPt>
          <c:dPt>
            <c:idx val="1"/>
            <c:bubble3D val="0"/>
            <c:explosion val="20"/>
            <c:spPr>
              <a:solidFill>
                <a:schemeClr val="accent2"/>
              </a:solidFill>
              <a:ln w="19050">
                <a:solidFill>
                  <a:schemeClr val="lt1"/>
                </a:solidFill>
              </a:ln>
              <a:effectLst/>
            </c:spPr>
            <c:extLst>
              <c:ext xmlns:c16="http://schemas.microsoft.com/office/drawing/2014/chart" uri="{C3380CC4-5D6E-409C-BE32-E72D297353CC}">
                <c16:uniqueId val="{00000003-75DE-4386-9F6B-0DFD3D24287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fr-FR"/>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Calcul!$G$4:$G$5</c:f>
              <c:strCache>
                <c:ptCount val="2"/>
                <c:pt idx="0">
                  <c:v>Client actuel pouvant partir</c:v>
                </c:pt>
                <c:pt idx="1">
                  <c:v>Client actuel </c:v>
                </c:pt>
              </c:strCache>
            </c:strRef>
          </c:cat>
          <c:val>
            <c:numRef>
              <c:f>Calcul!$H$4:$H$5</c:f>
              <c:numCache>
                <c:formatCode>General</c:formatCode>
                <c:ptCount val="2"/>
                <c:pt idx="0">
                  <c:v>3573</c:v>
                </c:pt>
                <c:pt idx="1">
                  <c:v>8491</c:v>
                </c:pt>
              </c:numCache>
            </c:numRef>
          </c:val>
          <c:extLst>
            <c:ext xmlns:c16="http://schemas.microsoft.com/office/drawing/2014/chart" uri="{C3380CC4-5D6E-409C-BE32-E72D297353CC}">
              <c16:uniqueId val="{00000004-75DE-4386-9F6B-0DFD3D24287C}"/>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bg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d8bdf154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d8bdf154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3ddb773f3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3ddb773f3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3ddb773f3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3ddb773f3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43da0bb1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43da0bb1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43da0bb1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43da0bb1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40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43da0bb1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43da0bb1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109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43da0bb1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43da0bb1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56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2635d4f88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2635d4f88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txBox="1"/>
          <p:nvPr/>
        </p:nvSpPr>
        <p:spPr>
          <a:xfrm>
            <a:off x="818000" y="2171550"/>
            <a:ext cx="5692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4000" dirty="0">
                <a:solidFill>
                  <a:schemeClr val="lt1"/>
                </a:solidFill>
                <a:latin typeface="Titillium Web"/>
                <a:ea typeface="Titillium Web"/>
                <a:cs typeface="Titillium Web"/>
                <a:sym typeface="Titillium Web"/>
              </a:rPr>
              <a:t>RAPPORT SUIVI CLIENTS</a:t>
            </a:r>
            <a:endParaRPr sz="4000" dirty="0">
              <a:solidFill>
                <a:schemeClr val="lt1"/>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Notre compréhension de vos enjeux</a:t>
            </a:r>
            <a:endParaRPr/>
          </a:p>
        </p:txBody>
      </p:sp>
      <p:sp>
        <p:nvSpPr>
          <p:cNvPr id="283" name="Google Shape;283;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Rappelez le contexte de la mission pour montrer au client que vous avez bien compris ses enjeux et que vous avez trouvé une solution pour y répondre :</a:t>
            </a:r>
            <a:endParaRPr dirty="0"/>
          </a:p>
          <a:p>
            <a:pPr marL="457200" lvl="0" indent="-311150" algn="l" rtl="0">
              <a:spcBef>
                <a:spcPts val="1200"/>
              </a:spcBef>
              <a:spcAft>
                <a:spcPts val="0"/>
              </a:spcAft>
              <a:buSzPts val="1300"/>
              <a:buChar char="-"/>
            </a:pPr>
            <a:r>
              <a:rPr lang="fr" b="1" dirty="0"/>
              <a:t>Enjeux du client : </a:t>
            </a:r>
            <a:r>
              <a:rPr lang="fr" dirty="0"/>
              <a:t>L’enjeux est de savoir les particularitées communes des clients qui partes de la banque, d’identifier les clients qui vont surement partir dans un futur, et comment limiter ces départs et fidéliser les clients de la banque.</a:t>
            </a:r>
          </a:p>
          <a:p>
            <a:pPr marL="146050" lvl="0" indent="0" algn="l" rtl="0">
              <a:spcBef>
                <a:spcPts val="1200"/>
              </a:spcBef>
              <a:spcAft>
                <a:spcPts val="0"/>
              </a:spcAft>
              <a:buSzPts val="1300"/>
              <a:buNone/>
            </a:pPr>
            <a:endParaRPr dirty="0"/>
          </a:p>
          <a:p>
            <a:pPr marL="457200" lvl="0" indent="-311150" algn="l" rtl="0">
              <a:spcBef>
                <a:spcPts val="0"/>
              </a:spcBef>
              <a:spcAft>
                <a:spcPts val="0"/>
              </a:spcAft>
              <a:buSzPts val="1300"/>
              <a:buChar char="-"/>
            </a:pPr>
            <a:r>
              <a:rPr lang="fr" b="1" dirty="0"/>
              <a:t>Les objectifs de la présentation : </a:t>
            </a:r>
            <a:r>
              <a:rPr lang="fr" dirty="0"/>
              <a:t>Présenter les similitude des client perdus et la cause de ces départs, et comment fidéliser les clients qui vont partir</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3" name="Rectangle 2">
            <a:extLst>
              <a:ext uri="{FF2B5EF4-FFF2-40B4-BE49-F238E27FC236}">
                <a16:creationId xmlns:a16="http://schemas.microsoft.com/office/drawing/2014/main" id="{EBD78F70-99AC-433D-A0DA-2FDACCE164C6}"/>
              </a:ext>
            </a:extLst>
          </p:cNvPr>
          <p:cNvSpPr/>
          <p:nvPr/>
        </p:nvSpPr>
        <p:spPr>
          <a:xfrm>
            <a:off x="751840" y="1437194"/>
            <a:ext cx="8148320" cy="3195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FFFF00"/>
              </a:highlight>
            </a:endParaRPr>
          </a:p>
        </p:txBody>
      </p:sp>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L’analyse des données </a:t>
            </a:r>
            <a:endParaRPr dirty="0"/>
          </a:p>
        </p:txBody>
      </p:sp>
      <p:sp>
        <p:nvSpPr>
          <p:cNvPr id="2" name="ZoneTexte 1">
            <a:extLst>
              <a:ext uri="{FF2B5EF4-FFF2-40B4-BE49-F238E27FC236}">
                <a16:creationId xmlns:a16="http://schemas.microsoft.com/office/drawing/2014/main" id="{E0D949DC-D8C4-4E20-854D-57B9F35F3DAC}"/>
              </a:ext>
            </a:extLst>
          </p:cNvPr>
          <p:cNvSpPr txBox="1"/>
          <p:nvPr/>
        </p:nvSpPr>
        <p:spPr>
          <a:xfrm>
            <a:off x="4951484" y="1651514"/>
            <a:ext cx="3551973" cy="1223412"/>
          </a:xfrm>
          <a:prstGeom prst="rect">
            <a:avLst/>
          </a:prstGeom>
          <a:noFill/>
          <a:ln>
            <a:noFill/>
            <a:prstDash val="solid"/>
          </a:ln>
        </p:spPr>
        <p:txBody>
          <a:bodyPr wrap="square" rtlCol="0">
            <a:spAutoFit/>
          </a:bodyPr>
          <a:lstStyle/>
          <a:p>
            <a:r>
              <a:rPr lang="fr-FR" sz="1050" dirty="0">
                <a:solidFill>
                  <a:schemeClr val="bg2"/>
                </a:solidFill>
              </a:rPr>
              <a:t>On peut voir que le nombre de mois d’inactivité est plus élevés chez les clients perdus que chez les clients actuels, montrant que les clients perdus se détache de la banque en trouvant une autre à cause d’une meilleur offre par exemple ou pour une raison personnel.</a:t>
            </a:r>
          </a:p>
          <a:p>
            <a:r>
              <a:rPr lang="fr-FR" sz="1050" dirty="0">
                <a:solidFill>
                  <a:schemeClr val="bg2"/>
                </a:solidFill>
              </a:rPr>
              <a:t>On peut aussi voir qu’au delà de 2 mois est demi la possibilité qu’un client parte deviens plus élevé </a:t>
            </a:r>
          </a:p>
        </p:txBody>
      </p:sp>
      <p:graphicFrame>
        <p:nvGraphicFramePr>
          <p:cNvPr id="5" name="Graphique 4">
            <a:extLst>
              <a:ext uri="{FF2B5EF4-FFF2-40B4-BE49-F238E27FC236}">
                <a16:creationId xmlns:a16="http://schemas.microsoft.com/office/drawing/2014/main" id="{63E31ADE-BAC4-4D6E-8C7B-FECF75A80BEF}"/>
              </a:ext>
            </a:extLst>
          </p:cNvPr>
          <p:cNvGraphicFramePr>
            <a:graphicFrameLocks/>
          </p:cNvGraphicFramePr>
          <p:nvPr>
            <p:extLst>
              <p:ext uri="{D42A27DB-BD31-4B8C-83A1-F6EECF244321}">
                <p14:modId xmlns:p14="http://schemas.microsoft.com/office/powerpoint/2010/main" val="1918677056"/>
              </p:ext>
            </p:extLst>
          </p:nvPr>
        </p:nvGraphicFramePr>
        <p:xfrm>
          <a:off x="751840" y="1490833"/>
          <a:ext cx="4368800" cy="31421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 name="Rectangle 1">
            <a:extLst>
              <a:ext uri="{FF2B5EF4-FFF2-40B4-BE49-F238E27FC236}">
                <a16:creationId xmlns:a16="http://schemas.microsoft.com/office/drawing/2014/main" id="{A7FDF26E-0D87-0FE9-956B-1D5A27AE6ABD}"/>
              </a:ext>
            </a:extLst>
          </p:cNvPr>
          <p:cNvSpPr/>
          <p:nvPr/>
        </p:nvSpPr>
        <p:spPr>
          <a:xfrm>
            <a:off x="497840" y="1416909"/>
            <a:ext cx="8148320" cy="3195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FFFF00"/>
              </a:highlight>
            </a:endParaRPr>
          </a:p>
        </p:txBody>
      </p:sp>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L’analyse des données </a:t>
            </a:r>
            <a:endParaRPr/>
          </a:p>
        </p:txBody>
      </p:sp>
      <p:sp>
        <p:nvSpPr>
          <p:cNvPr id="295" name="Google Shape;295;p16"/>
          <p:cNvSpPr txBox="1">
            <a:spLocks noGrp="1"/>
          </p:cNvSpPr>
          <p:nvPr>
            <p:ph type="body" idx="1"/>
          </p:nvPr>
        </p:nvSpPr>
        <p:spPr>
          <a:xfrm>
            <a:off x="4436532" y="1598904"/>
            <a:ext cx="4057228" cy="294602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dirty="0"/>
              <a:t>Le graphique montre le nombre de  transactions moyenne suivant le type de client, ce que l’on peut voir c’est que les clients perdus sont les personnes qui ont le moins d’interactions avec la banque possiblement dû à un manque d’offre de la banque </a:t>
            </a:r>
            <a:endParaRPr dirty="0"/>
          </a:p>
        </p:txBody>
      </p:sp>
      <p:graphicFrame>
        <p:nvGraphicFramePr>
          <p:cNvPr id="4" name="Graphique 3">
            <a:extLst>
              <a:ext uri="{FF2B5EF4-FFF2-40B4-BE49-F238E27FC236}">
                <a16:creationId xmlns:a16="http://schemas.microsoft.com/office/drawing/2014/main" id="{EC85D71D-91F2-4722-8B4C-BF31BA56C11F}"/>
              </a:ext>
            </a:extLst>
          </p:cNvPr>
          <p:cNvGraphicFramePr>
            <a:graphicFrameLocks/>
          </p:cNvGraphicFramePr>
          <p:nvPr>
            <p:extLst>
              <p:ext uri="{D42A27DB-BD31-4B8C-83A1-F6EECF244321}">
                <p14:modId xmlns:p14="http://schemas.microsoft.com/office/powerpoint/2010/main" val="1242452914"/>
              </p:ext>
            </p:extLst>
          </p:nvPr>
        </p:nvGraphicFramePr>
        <p:xfrm>
          <a:off x="809700" y="1497936"/>
          <a:ext cx="3421381" cy="30337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 name="Rectangle 1">
            <a:extLst>
              <a:ext uri="{FF2B5EF4-FFF2-40B4-BE49-F238E27FC236}">
                <a16:creationId xmlns:a16="http://schemas.microsoft.com/office/drawing/2014/main" id="{FE6E7309-7E81-84B7-8EBE-93455F1A385D}"/>
              </a:ext>
            </a:extLst>
          </p:cNvPr>
          <p:cNvSpPr/>
          <p:nvPr/>
        </p:nvSpPr>
        <p:spPr>
          <a:xfrm>
            <a:off x="650240" y="1444845"/>
            <a:ext cx="8148320" cy="3195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FFFF00"/>
              </a:highlight>
            </a:endParaRPr>
          </a:p>
        </p:txBody>
      </p:sp>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L’analyse des données </a:t>
            </a:r>
            <a:endParaRPr/>
          </a:p>
        </p:txBody>
      </p:sp>
      <p:sp>
        <p:nvSpPr>
          <p:cNvPr id="295" name="Google Shape;295;p16"/>
          <p:cNvSpPr txBox="1">
            <a:spLocks noGrp="1"/>
          </p:cNvSpPr>
          <p:nvPr>
            <p:ph type="body" idx="1"/>
          </p:nvPr>
        </p:nvSpPr>
        <p:spPr>
          <a:xfrm>
            <a:off x="4436532" y="1598904"/>
            <a:ext cx="4057228" cy="294602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dirty="0"/>
              <a:t>On peut constater que le crédit renouvelé chez les clients actuel et bien plus élevé que chez les clients perdus, montrant que lorsque un client par de la banque, il renouvelle pas son crédit pour pouvoir avoir l’argent accessible sur une autre banque cela va possiblement changer de banque à cause de d’une nouvelle offre plus généreuse dans un concurrent.</a:t>
            </a:r>
            <a:endParaRPr dirty="0"/>
          </a:p>
        </p:txBody>
      </p:sp>
      <p:graphicFrame>
        <p:nvGraphicFramePr>
          <p:cNvPr id="5" name="Graphique 4">
            <a:extLst>
              <a:ext uri="{FF2B5EF4-FFF2-40B4-BE49-F238E27FC236}">
                <a16:creationId xmlns:a16="http://schemas.microsoft.com/office/drawing/2014/main" id="{1BCECF7A-1237-46D7-913C-5CE620BD1858}"/>
              </a:ext>
            </a:extLst>
          </p:cNvPr>
          <p:cNvGraphicFramePr>
            <a:graphicFrameLocks/>
          </p:cNvGraphicFramePr>
          <p:nvPr>
            <p:extLst>
              <p:ext uri="{D42A27DB-BD31-4B8C-83A1-F6EECF244321}">
                <p14:modId xmlns:p14="http://schemas.microsoft.com/office/powerpoint/2010/main" val="3892106911"/>
              </p:ext>
            </p:extLst>
          </p:nvPr>
        </p:nvGraphicFramePr>
        <p:xfrm>
          <a:off x="776029" y="1756795"/>
          <a:ext cx="3660503" cy="28519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815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 name="Rectangle 1">
            <a:extLst>
              <a:ext uri="{FF2B5EF4-FFF2-40B4-BE49-F238E27FC236}">
                <a16:creationId xmlns:a16="http://schemas.microsoft.com/office/drawing/2014/main" id="{5CEA06A5-5F8C-848D-5A90-7E7AC2D0C31C}"/>
              </a:ext>
            </a:extLst>
          </p:cNvPr>
          <p:cNvSpPr/>
          <p:nvPr/>
        </p:nvSpPr>
        <p:spPr>
          <a:xfrm>
            <a:off x="547255" y="1437194"/>
            <a:ext cx="8352905" cy="3195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FFFF00"/>
              </a:highlight>
            </a:endParaRPr>
          </a:p>
        </p:txBody>
      </p:sp>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L’analyse des données </a:t>
            </a:r>
            <a:endParaRPr dirty="0"/>
          </a:p>
        </p:txBody>
      </p:sp>
      <p:sp>
        <p:nvSpPr>
          <p:cNvPr id="295" name="Google Shape;295;p16"/>
          <p:cNvSpPr txBox="1">
            <a:spLocks noGrp="1"/>
          </p:cNvSpPr>
          <p:nvPr>
            <p:ph type="body" idx="1"/>
          </p:nvPr>
        </p:nvSpPr>
        <p:spPr>
          <a:xfrm>
            <a:off x="4436532" y="1598904"/>
            <a:ext cx="4057228" cy="294602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dirty="0"/>
              <a:t>La durée d’engagement est réduite chez les clients actuel montrant que possiblement les clients que la banque à perdus sont surement partis à cause d’une perte de confiance au bout d’un moment ou parce que la banque n’a pas réussis à fidéliser sa clientèle, ou </a:t>
            </a:r>
            <a:r>
              <a:rPr lang="fr-FR"/>
              <a:t>parce qu’ils ce </a:t>
            </a:r>
            <a:r>
              <a:rPr lang="fr-FR" dirty="0"/>
              <a:t>sont lasser de l’interface client, du service proposé par la banque ou par une redondance trop fréquente de certain schéma de la banque (mail, personnel, service rendus).</a:t>
            </a:r>
            <a:endParaRPr dirty="0"/>
          </a:p>
        </p:txBody>
      </p:sp>
      <p:graphicFrame>
        <p:nvGraphicFramePr>
          <p:cNvPr id="5" name="Graphique 4">
            <a:extLst>
              <a:ext uri="{FF2B5EF4-FFF2-40B4-BE49-F238E27FC236}">
                <a16:creationId xmlns:a16="http://schemas.microsoft.com/office/drawing/2014/main" id="{324C5AB7-E9D9-4EFE-A4CE-0FEA0693013A}"/>
              </a:ext>
            </a:extLst>
          </p:cNvPr>
          <p:cNvGraphicFramePr>
            <a:graphicFrameLocks/>
          </p:cNvGraphicFramePr>
          <p:nvPr>
            <p:extLst>
              <p:ext uri="{D42A27DB-BD31-4B8C-83A1-F6EECF244321}">
                <p14:modId xmlns:p14="http://schemas.microsoft.com/office/powerpoint/2010/main" val="59760995"/>
              </p:ext>
            </p:extLst>
          </p:nvPr>
        </p:nvGraphicFramePr>
        <p:xfrm>
          <a:off x="650240" y="1650205"/>
          <a:ext cx="3709489" cy="2562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171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 name="Rectangle 1">
            <a:extLst>
              <a:ext uri="{FF2B5EF4-FFF2-40B4-BE49-F238E27FC236}">
                <a16:creationId xmlns:a16="http://schemas.microsoft.com/office/drawing/2014/main" id="{A2B75723-A59B-8E86-605D-C79BDEF76A35}"/>
              </a:ext>
            </a:extLst>
          </p:cNvPr>
          <p:cNvSpPr/>
          <p:nvPr/>
        </p:nvSpPr>
        <p:spPr>
          <a:xfrm>
            <a:off x="650240" y="1437194"/>
            <a:ext cx="8249920" cy="3195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FFFF00"/>
              </a:highlight>
            </a:endParaRPr>
          </a:p>
        </p:txBody>
      </p:sp>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L’analyse des données </a:t>
            </a:r>
            <a:endParaRPr/>
          </a:p>
        </p:txBody>
      </p:sp>
      <p:sp>
        <p:nvSpPr>
          <p:cNvPr id="295" name="Google Shape;295;p16"/>
          <p:cNvSpPr txBox="1">
            <a:spLocks noGrp="1"/>
          </p:cNvSpPr>
          <p:nvPr>
            <p:ph type="body" idx="1"/>
          </p:nvPr>
        </p:nvSpPr>
        <p:spPr>
          <a:xfrm>
            <a:off x="4436532" y="1598904"/>
            <a:ext cx="4057228" cy="2946021"/>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fr-FR" dirty="0"/>
              <a:t>Le graphique des transaction démontre que les clients actuels qui utilise le plus la banque, on peut le voir aussi avec la moyenne des interactions avec que les clients actuel interagissent plus avec la banque et ils ont recourt plus a la banque pour le virement personnel et/ou professionnel, nous laissant penser que les clients perdu n’était possiblement pas satisfais par le service de la banque par des frais un peut trop élevé comparé à d’autre banque, ou par l’interface pas très intuitive ne correspondant pas forcement à une certaine clientèle (personne âgées, personne non voyante,..)</a:t>
            </a:r>
            <a:endParaRPr dirty="0"/>
          </a:p>
        </p:txBody>
      </p:sp>
      <p:graphicFrame>
        <p:nvGraphicFramePr>
          <p:cNvPr id="5" name="Graphique 4">
            <a:extLst>
              <a:ext uri="{FF2B5EF4-FFF2-40B4-BE49-F238E27FC236}">
                <a16:creationId xmlns:a16="http://schemas.microsoft.com/office/drawing/2014/main" id="{65F1E856-0746-4619-BA9F-62D1C53703E0}"/>
              </a:ext>
            </a:extLst>
          </p:cNvPr>
          <p:cNvGraphicFramePr>
            <a:graphicFrameLocks/>
          </p:cNvGraphicFramePr>
          <p:nvPr>
            <p:extLst>
              <p:ext uri="{D42A27DB-BD31-4B8C-83A1-F6EECF244321}">
                <p14:modId xmlns:p14="http://schemas.microsoft.com/office/powerpoint/2010/main" val="1959634409"/>
              </p:ext>
            </p:extLst>
          </p:nvPr>
        </p:nvGraphicFramePr>
        <p:xfrm>
          <a:off x="526226" y="1657350"/>
          <a:ext cx="3451271" cy="27840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42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65071-8C35-E7F3-9E57-70C5657279FF}"/>
              </a:ext>
            </a:extLst>
          </p:cNvPr>
          <p:cNvSpPr>
            <a:spLocks noGrp="1"/>
          </p:cNvSpPr>
          <p:nvPr>
            <p:ph type="title"/>
          </p:nvPr>
        </p:nvSpPr>
        <p:spPr/>
        <p:txBody>
          <a:bodyPr/>
          <a:lstStyle/>
          <a:p>
            <a:r>
              <a:rPr lang="fr" dirty="0"/>
              <a:t>L’analyse des données </a:t>
            </a:r>
            <a:endParaRPr lang="fr-FR" dirty="0"/>
          </a:p>
        </p:txBody>
      </p:sp>
      <p:sp>
        <p:nvSpPr>
          <p:cNvPr id="3" name="Espace réservé du texte 2">
            <a:extLst>
              <a:ext uri="{FF2B5EF4-FFF2-40B4-BE49-F238E27FC236}">
                <a16:creationId xmlns:a16="http://schemas.microsoft.com/office/drawing/2014/main" id="{4F84F225-698D-E064-EC43-DD50539C8DCE}"/>
              </a:ext>
            </a:extLst>
          </p:cNvPr>
          <p:cNvSpPr>
            <a:spLocks noGrp="1"/>
          </p:cNvSpPr>
          <p:nvPr>
            <p:ph type="body" idx="1"/>
          </p:nvPr>
        </p:nvSpPr>
        <p:spPr>
          <a:xfrm>
            <a:off x="4498521" y="1889250"/>
            <a:ext cx="3835779" cy="2642400"/>
          </a:xfrm>
        </p:spPr>
        <p:txBody>
          <a:bodyPr/>
          <a:lstStyle/>
          <a:p>
            <a:r>
              <a:rPr lang="fr-FR" dirty="0"/>
              <a:t>Ci-dessous on peut constater les clients actuels de la banque qui sur les critères du nombre de mois d’inactivités pourrais partir de la banque</a:t>
            </a:r>
          </a:p>
        </p:txBody>
      </p:sp>
      <p:graphicFrame>
        <p:nvGraphicFramePr>
          <p:cNvPr id="4" name="Graphique 3">
            <a:extLst>
              <a:ext uri="{FF2B5EF4-FFF2-40B4-BE49-F238E27FC236}">
                <a16:creationId xmlns:a16="http://schemas.microsoft.com/office/drawing/2014/main" id="{5CE86C9B-0434-7777-BC9E-2DC9BF66FDF0}"/>
              </a:ext>
            </a:extLst>
          </p:cNvPr>
          <p:cNvGraphicFramePr>
            <a:graphicFrameLocks/>
          </p:cNvGraphicFramePr>
          <p:nvPr>
            <p:extLst>
              <p:ext uri="{D42A27DB-BD31-4B8C-83A1-F6EECF244321}">
                <p14:modId xmlns:p14="http://schemas.microsoft.com/office/powerpoint/2010/main" val="658849553"/>
              </p:ext>
            </p:extLst>
          </p:nvPr>
        </p:nvGraphicFramePr>
        <p:xfrm>
          <a:off x="809700" y="1889250"/>
          <a:ext cx="4007229" cy="264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889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9"/>
        <p:cNvGrpSpPr/>
        <p:nvPr/>
      </p:nvGrpSpPr>
      <p:grpSpPr>
        <a:xfrm>
          <a:off x="0" y="0"/>
          <a:ext cx="0" cy="0"/>
          <a:chOff x="0" y="0"/>
          <a:chExt cx="0" cy="0"/>
        </a:xfrm>
      </p:grpSpPr>
      <p:sp>
        <p:nvSpPr>
          <p:cNvPr id="300" name="Google Shape;300;p17"/>
          <p:cNvSpPr txBox="1"/>
          <p:nvPr/>
        </p:nvSpPr>
        <p:spPr>
          <a:xfrm>
            <a:off x="778800" y="1925025"/>
            <a:ext cx="5692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a:solidFill>
                  <a:schemeClr val="lt1"/>
                </a:solidFill>
                <a:latin typeface="Titillium Web"/>
                <a:ea typeface="Titillium Web"/>
                <a:cs typeface="Titillium Web"/>
                <a:sym typeface="Titillium Web"/>
              </a:rPr>
              <a:t>Conclusion</a:t>
            </a:r>
            <a:endParaRPr sz="2000">
              <a:solidFill>
                <a:schemeClr val="lt1"/>
              </a:solidFill>
              <a:latin typeface="Titillium Web"/>
              <a:ea typeface="Titillium Web"/>
              <a:cs typeface="Titillium Web"/>
              <a:sym typeface="Titillium Web"/>
            </a:endParaRPr>
          </a:p>
        </p:txBody>
      </p:sp>
      <p:sp>
        <p:nvSpPr>
          <p:cNvPr id="301" name="Google Shape;301;p17"/>
          <p:cNvSpPr txBox="1"/>
          <p:nvPr/>
        </p:nvSpPr>
        <p:spPr>
          <a:xfrm>
            <a:off x="930100" y="2723025"/>
            <a:ext cx="644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02" name="Google Shape;302;p17"/>
          <p:cNvSpPr txBox="1"/>
          <p:nvPr/>
        </p:nvSpPr>
        <p:spPr>
          <a:xfrm>
            <a:off x="778800" y="2417625"/>
            <a:ext cx="758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chemeClr val="lt1"/>
                </a:solidFill>
                <a:latin typeface="Maven Pro"/>
                <a:ea typeface="Maven Pro"/>
                <a:cs typeface="Maven Pro"/>
                <a:sym typeface="Maven Pro"/>
              </a:rPr>
              <a:t>Insérez texte</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536</Words>
  <Application>Microsoft Office PowerPoint</Application>
  <PresentationFormat>Affichage à l'écran (16:9)</PresentationFormat>
  <Paragraphs>27</Paragraphs>
  <Slides>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Titillium Web</vt:lpstr>
      <vt:lpstr>Maven Pro</vt:lpstr>
      <vt:lpstr>Arial</vt:lpstr>
      <vt:lpstr>Nunito</vt:lpstr>
      <vt:lpstr>Momentum</vt:lpstr>
      <vt:lpstr>Présentation PowerPoint</vt:lpstr>
      <vt:lpstr>Notre compréhension de vos enjeux</vt:lpstr>
      <vt:lpstr>L’analyse des données </vt:lpstr>
      <vt:lpstr>L’analyse des données </vt:lpstr>
      <vt:lpstr>L’analyse des données </vt:lpstr>
      <vt:lpstr>L’analyse des données </vt:lpstr>
      <vt:lpstr>L’analyse des données </vt:lpstr>
      <vt:lpstr>L’analyse des données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MOREL Leo (SNCF VOYAGEURS / ESV TGV RA / RCAD VOYAGES VALENCE)</cp:lastModifiedBy>
  <cp:revision>1</cp:revision>
  <dcterms:modified xsi:type="dcterms:W3CDTF">2023-10-06T12:56:30Z</dcterms:modified>
</cp:coreProperties>
</file>