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chemeClr val="bg2"/>
                </a:solidFill>
              </a:rPr>
              <a:t>Nombre</a:t>
            </a:r>
            <a:r>
              <a:rPr lang="en-US" sz="1200" dirty="0">
                <a:solidFill>
                  <a:schemeClr val="bg2"/>
                </a:solidFill>
              </a:rPr>
              <a:t> de </a:t>
            </a:r>
            <a:r>
              <a:rPr lang="en-US" sz="1200" dirty="0" err="1">
                <a:solidFill>
                  <a:schemeClr val="bg2"/>
                </a:solidFill>
              </a:rPr>
              <a:t>contrats</a:t>
            </a:r>
            <a:endParaRPr lang="en-US" sz="12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Nombre de contrat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79-4C0A-9583-E69D5B84C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79-4C0A-9583-E69D5B84C7BD}"/>
              </c:ext>
            </c:extLst>
          </c:dPt>
          <c:cat>
            <c:strRef>
              <c:f>Feuil1!$A$2:$A$3</c:f>
              <c:strCache>
                <c:ptCount val="2"/>
                <c:pt idx="0">
                  <c:v>Appartement</c:v>
                </c:pt>
                <c:pt idx="1">
                  <c:v>Locaux 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154</c:v>
                </c:pt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B-4960-9A03-7619B60B5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highlight>
                <a:srgbClr val="FFFFFF"/>
              </a:highlight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BF4AE8-B01D-9624-BC36-D0AE327DE3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276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Analyser l’évolution de l’immobilier avec Python 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Leo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Morel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23/04/2024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23400" y="4322049"/>
            <a:ext cx="6828000" cy="4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4A7D6"/>
                </a:solidFill>
                <a:latin typeface="Lato"/>
                <a:ea typeface="Lato"/>
                <a:cs typeface="Lato"/>
                <a:sym typeface="Lato"/>
              </a:rPr>
              <a:t>Fait avec le sujet datant du 8 mars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1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682225-2751-00D6-406A-96CC6DCB0933}"/>
              </a:ext>
            </a:extLst>
          </p:cNvPr>
          <p:cNvSpPr txBox="1"/>
          <p:nvPr/>
        </p:nvSpPr>
        <p:spPr>
          <a:xfrm>
            <a:off x="5902778" y="4596493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Effectuer avec le projet du le 8 mars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CF0BDE-0CB1-901F-23AE-DDBC441FED80}"/>
              </a:ext>
            </a:extLst>
          </p:cNvPr>
          <p:cNvSpPr/>
          <p:nvPr/>
        </p:nvSpPr>
        <p:spPr>
          <a:xfrm>
            <a:off x="6250170" y="1301985"/>
            <a:ext cx="2534882" cy="350918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13750-0472-5AA3-8926-5481B44E8C70}"/>
              </a:ext>
            </a:extLst>
          </p:cNvPr>
          <p:cNvSpPr/>
          <p:nvPr/>
        </p:nvSpPr>
        <p:spPr>
          <a:xfrm>
            <a:off x="3342280" y="1310988"/>
            <a:ext cx="2534882" cy="350918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69394-21F6-89E3-D06B-398B6F01EAF5}"/>
              </a:ext>
            </a:extLst>
          </p:cNvPr>
          <p:cNvSpPr/>
          <p:nvPr/>
        </p:nvSpPr>
        <p:spPr>
          <a:xfrm>
            <a:off x="311727" y="1310989"/>
            <a:ext cx="2534882" cy="350918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50152" y="1310989"/>
            <a:ext cx="2396551" cy="1141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L’évolution du prix m² entre 2017 et 2021 à fortement augmenter, mais après 2019 le prix à stagner et diminuer.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fr-FR" sz="1400" dirty="0">
              <a:solidFill>
                <a:schemeClr val="bg2"/>
              </a:solidFill>
              <a:effectLst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fr-FR" sz="14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fr-FR" sz="14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fr-FR" sz="14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4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²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639E85-A850-DF29-BF60-9333A298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7" y="2350601"/>
            <a:ext cx="2420666" cy="2362162"/>
          </a:xfrm>
          <a:prstGeom prst="rect">
            <a:avLst/>
          </a:prstGeom>
        </p:spPr>
      </p:pic>
      <p:pic>
        <p:nvPicPr>
          <p:cNvPr id="3" name="Image 2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065E2CAB-9126-80D1-4CBE-21DE6EC0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186" y="1349760"/>
            <a:ext cx="2372802" cy="231598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CBBEE1A-0F05-4892-9FDA-9B6FC9F11D6E}"/>
              </a:ext>
            </a:extLst>
          </p:cNvPr>
          <p:cNvSpPr txBox="1"/>
          <p:nvPr/>
        </p:nvSpPr>
        <p:spPr>
          <a:xfrm>
            <a:off x="3314037" y="3626973"/>
            <a:ext cx="2515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fr-FR" sz="1200" i="1" dirty="0">
                <a:solidFill>
                  <a:schemeClr val="bg2"/>
                </a:solidFill>
                <a:latin typeface="Montserrat" panose="00000500000000000000" pitchFamily="2" charset="0"/>
              </a:rPr>
              <a:t>La valorisation des locaux et plus importants que les particuliers. On voit aussi que les particuliers possèdent un prix au m2 inférieur aux locaux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F8272-0E22-97C1-2347-166509D4F868}"/>
              </a:ext>
            </a:extLst>
          </p:cNvPr>
          <p:cNvSpPr txBox="1"/>
          <p:nvPr/>
        </p:nvSpPr>
        <p:spPr>
          <a:xfrm>
            <a:off x="6250170" y="1310989"/>
            <a:ext cx="2534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200" b="0" i="1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L’arrondissement qui a le prix au m² le plus élevé est le 14</a:t>
            </a:r>
            <a:r>
              <a:rPr lang="fr-FR" sz="1200" b="0" i="1" baseline="30000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ème  </a:t>
            </a:r>
            <a:r>
              <a:rPr lang="fr-FR" sz="1200" b="0" i="1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 le 6</a:t>
            </a:r>
            <a:r>
              <a:rPr lang="fr-FR" sz="1200" b="0" i="1" baseline="30000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ème </a:t>
            </a:r>
            <a:r>
              <a:rPr lang="fr-FR" sz="1200" b="0" i="1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arrondissement sur la période 2017 à 2021</a:t>
            </a:r>
            <a:endParaRPr lang="fr-FR" sz="1200" dirty="0">
              <a:solidFill>
                <a:schemeClr val="bg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A54E39-F2E2-1D17-1FC8-625ABE1B6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973" y="2273184"/>
            <a:ext cx="2445273" cy="2406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437850"/>
            <a:ext cx="7688700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Voici la méthodologie que j’ai suivi 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Importer les fichier « historique », « portefeuille »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Crée de la colonne prix m²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Création graphique sur la différence entre les locaux et les particuliers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Crée un algorithme de régression linéaire pour estimer la valeur foncière des biens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Entrainer l’algorithme sur le l’historique des transaction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" sz="1200" dirty="0">
                <a:latin typeface="Montserrat"/>
                <a:ea typeface="Montserrat"/>
                <a:cs typeface="Montserrat"/>
                <a:sym typeface="Montserrat"/>
              </a:rPr>
              <a:t>Prédiction des résultats sur les biens de l’agence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7851"/>
            <a:ext cx="3842550" cy="130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 sz="1400" i="1" u="sng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Résultats : </a:t>
            </a:r>
          </a:p>
          <a:p>
            <a:r>
              <a:rPr lang="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9% d’erreur moyenne de l’algorithme</a:t>
            </a:r>
          </a:p>
          <a:p>
            <a:r>
              <a:rPr lang="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On peut voir que les locaux on une valorisation plus élevés que les particuliers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endParaRPr lang="fr" sz="12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2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9B2D065-1802-94CD-BC5B-0C7903036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81289"/>
              </p:ext>
            </p:extLst>
          </p:nvPr>
        </p:nvGraphicFramePr>
        <p:xfrm>
          <a:off x="4956330" y="3010564"/>
          <a:ext cx="31191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73">
                  <a:extLst>
                    <a:ext uri="{9D8B030D-6E8A-4147-A177-3AD203B41FA5}">
                      <a16:colId xmlns:a16="http://schemas.microsoft.com/office/drawing/2014/main" val="2303511956"/>
                    </a:ext>
                  </a:extLst>
                </a:gridCol>
                <a:gridCol w="1559573">
                  <a:extLst>
                    <a:ext uri="{9D8B030D-6E8A-4147-A177-3AD203B41FA5}">
                      <a16:colId xmlns:a16="http://schemas.microsoft.com/office/drawing/2014/main" val="2338736811"/>
                    </a:ext>
                  </a:extLst>
                </a:gridCol>
              </a:tblGrid>
              <a:tr h="251121">
                <a:tc>
                  <a:txBody>
                    <a:bodyPr/>
                    <a:lstStyle/>
                    <a:p>
                      <a:r>
                        <a:rPr lang="fr-FR" sz="1200" dirty="0"/>
                        <a:t>Type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Valorisation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37730"/>
                  </a:ext>
                </a:extLst>
              </a:tr>
              <a:tr h="41853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2"/>
                          </a:solidFill>
                        </a:rPr>
                        <a:t>Locaux commerciaux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185 272 016 €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34407"/>
                  </a:ext>
                </a:extLst>
              </a:tr>
              <a:tr h="41853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2"/>
                          </a:solidFill>
                        </a:rPr>
                        <a:t>Particulier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185 263 520 €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56376"/>
                  </a:ext>
                </a:extLst>
              </a:tr>
            </a:tbl>
          </a:graphicData>
        </a:graphic>
      </p:graphicFrame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69EF619C-3678-A441-2EC0-53EC58813307}"/>
              </a:ext>
            </a:extLst>
          </p:cNvPr>
          <p:cNvSpPr txBox="1">
            <a:spLocks/>
          </p:cNvSpPr>
          <p:nvPr/>
        </p:nvSpPr>
        <p:spPr>
          <a:xfrm>
            <a:off x="4760387" y="1437851"/>
            <a:ext cx="3842550" cy="140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fr-FR" sz="1400" i="1" u="sng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Remarques sur les résultats :</a:t>
            </a:r>
            <a:endParaRPr lang="fr-FR" sz="1200" i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Ces résultats sont limités à cause de critères non pris en compte dans la régression</a:t>
            </a:r>
          </a:p>
          <a:p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Taille du fichier peut améliorer l’algorithme</a:t>
            </a:r>
          </a:p>
          <a:p>
            <a:endParaRPr lang="fr-FR" sz="12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Montserrat"/>
              <a:buChar char="-"/>
            </a:pPr>
            <a:endParaRPr lang="fr-FR" sz="12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Font typeface="Lato"/>
              <a:buNone/>
            </a:pPr>
            <a:endParaRPr lang="fr-FR" sz="12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6F2BA09-55A0-98AE-4055-079CAE0B0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72254"/>
              </p:ext>
            </p:extLst>
          </p:nvPr>
        </p:nvGraphicFramePr>
        <p:xfrm>
          <a:off x="1336018" y="2743201"/>
          <a:ext cx="2310063" cy="209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1437850"/>
            <a:ext cx="7688700" cy="295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 dirty="0">
                <a:latin typeface="Montserrat"/>
                <a:ea typeface="Montserrat"/>
                <a:cs typeface="Montserrat"/>
                <a:sym typeface="Montserrat"/>
              </a:rPr>
              <a:t>Pour atteindre les résultats j’ai du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SzPts val="1300"/>
              <a:buFont typeface="+mj-lt"/>
              <a:buAutoNum type="arabicPeriod"/>
            </a:pP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Importer les données du fichier Excel « </a:t>
            </a:r>
            <a:r>
              <a:rPr lang="fr-FR" sz="1200" dirty="0" err="1">
                <a:solidFill>
                  <a:schemeClr val="accent1"/>
                </a:solidFill>
                <a:latin typeface="Montserrat"/>
                <a:sym typeface="Lato"/>
              </a:rPr>
              <a:t>échantillon_a_classer</a:t>
            </a: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 »</a:t>
            </a: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SzPts val="1300"/>
              <a:buFont typeface="+mj-lt"/>
              <a:buAutoNum type="arabicPeriod"/>
            </a:pP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Importer les librairies </a:t>
            </a:r>
            <a:r>
              <a:rPr lang="fr-FR" sz="1200" dirty="0" err="1">
                <a:solidFill>
                  <a:schemeClr val="accent1"/>
                </a:solidFill>
                <a:latin typeface="Montserrat"/>
                <a:sym typeface="Lato"/>
              </a:rPr>
              <a:t>Kmeans</a:t>
            </a: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 de </a:t>
            </a:r>
            <a:r>
              <a:rPr lang="fr-FR" sz="1200" dirty="0" err="1">
                <a:solidFill>
                  <a:schemeClr val="accent1"/>
                </a:solidFill>
                <a:latin typeface="Montserrat"/>
                <a:sym typeface="Lato"/>
              </a:rPr>
              <a:t>Sklearn</a:t>
            </a:r>
            <a:endParaRPr lang="fr-FR" sz="1200" dirty="0">
              <a:solidFill>
                <a:schemeClr val="accent1"/>
              </a:solidFill>
              <a:latin typeface="Montserrat"/>
              <a:sym typeface="Lato"/>
            </a:endParaRP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SzPts val="1300"/>
              <a:buFont typeface="+mj-lt"/>
              <a:buAutoNum type="arabicPeriod"/>
            </a:pP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Recrée la colonne « prix m2 »</a:t>
            </a: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SzPts val="1300"/>
              <a:buFont typeface="+mj-lt"/>
              <a:buAutoNum type="arabicPeriod"/>
            </a:pP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Crée un algorithme pour classer les particulier et locaux et voir la différence</a:t>
            </a:r>
          </a:p>
          <a:p>
            <a:pPr marL="228600" indent="-228600">
              <a:lnSpc>
                <a:spcPct val="150000"/>
              </a:lnSpc>
              <a:buClr>
                <a:schemeClr val="accent1"/>
              </a:buClr>
              <a:buSzPts val="1300"/>
              <a:buFont typeface="+mj-lt"/>
              <a:buAutoNum type="arabicPeriod"/>
            </a:pPr>
            <a:r>
              <a:rPr lang="fr-FR" sz="1200" dirty="0">
                <a:solidFill>
                  <a:schemeClr val="accent1"/>
                </a:solidFill>
                <a:latin typeface="Montserrat"/>
                <a:sym typeface="Lato"/>
              </a:rPr>
              <a:t>Montrer les résultats obtenus dans un graphique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1437850"/>
            <a:ext cx="3787132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fr" sz="1400" i="1" u="sng" dirty="0">
                <a:solidFill>
                  <a:schemeClr val="bg2"/>
                </a:solidFill>
                <a:latin typeface="Montserrat"/>
                <a:sym typeface="Montserrat"/>
              </a:rPr>
              <a:t>Résultats :</a:t>
            </a:r>
          </a:p>
          <a:p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Les centres de classes trouver sont : </a:t>
            </a:r>
            <a:endParaRPr lang="fr" sz="12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On constate que le m² des locaux et plus élevé que ceux des appartements.</a:t>
            </a:r>
          </a:p>
          <a:p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On voit aussi que la surface des locaux est plus élevée.</a:t>
            </a:r>
            <a:endParaRPr sz="1200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8354CE-4287-47C9-EF79-42528039994F}"/>
              </a:ext>
            </a:extLst>
          </p:cNvPr>
          <p:cNvSpPr txBox="1"/>
          <p:nvPr/>
        </p:nvSpPr>
        <p:spPr>
          <a:xfrm>
            <a:off x="4572000" y="1437849"/>
            <a:ext cx="4246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 u="sng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Remarques et limites sur les résultats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Algorithme entrainer juste sur le </a:t>
            </a:r>
            <a:r>
              <a:rPr lang="fr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19 ar</a:t>
            </a:r>
            <a:r>
              <a:rPr lang="fr-FR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1200" b="1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ondissement et le m²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Taille de l’échantillon peut limiter les résultats</a:t>
            </a:r>
            <a:endParaRPr lang="fr" sz="1200" b="1" i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D44F3E-8303-40A7-B9E9-16D20489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91" y="2848967"/>
            <a:ext cx="3674609" cy="20966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CE4CF41-9918-D4FF-EEAB-E84FAB26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7" y="2848966"/>
            <a:ext cx="3463636" cy="2074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379</Words>
  <Application>Microsoft Office PowerPoint</Application>
  <PresentationFormat>Affichage à l'écran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Lato</vt:lpstr>
      <vt:lpstr>Arial</vt:lpstr>
      <vt:lpstr>Calibri</vt:lpstr>
      <vt:lpstr>Montserrat</vt:lpstr>
      <vt:lpstr>Raleway</vt:lpstr>
      <vt:lpstr>Streamline</vt:lpstr>
      <vt:lpstr>Présentation PowerPoint</vt:lpstr>
      <vt:lpstr>Les Plus Beaux Logis de Paris Partie 1</vt:lpstr>
      <vt:lpstr>Analyse du marché de l’immobilier</vt:lpstr>
      <vt:lpstr>II. Méthodologie suivie    </vt:lpstr>
      <vt:lpstr>III. Résultat des prédictions   </vt:lpstr>
      <vt:lpstr>Les Plus Beaux Logis de Paris Partie 2</vt:lpstr>
      <vt:lpstr>I. Méthodologie suivie    </vt:lpstr>
      <vt:lpstr>II. Résultat de la classification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dc:creator>leomorel</dc:creator>
  <cp:lastModifiedBy>MOREL Leo (SNCF VOYAGEURS / ETAB SERVICES OPERATIONS PARIS-LYON-ALPES / RCAD VOYAGES VALENCE)</cp:lastModifiedBy>
  <cp:revision>24</cp:revision>
  <dcterms:modified xsi:type="dcterms:W3CDTF">2024-05-20T12:28:45Z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2024-04-22T07:52:21Z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1ccbc2c9-97b0-4483-b45e-bd29c7b5e68e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Streamline:3</vt:lpwstr>
  </property>
  <property fmtid="{D5CDD505-2E9C-101B-9397-08002B2CF9AE}" pid="10" name="ClassificationContentMarkingFooterText">
    <vt:lpwstr>Interne</vt:lpwstr>
  </property>
</Properties>
</file>