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4" r:id="rId1"/>
  </p:sldMasterIdLst>
  <p:sldIdLst>
    <p:sldId id="256" r:id="rId2"/>
    <p:sldId id="265" r:id="rId3"/>
    <p:sldId id="266" r:id="rId4"/>
    <p:sldId id="298" r:id="rId5"/>
    <p:sldId id="297" r:id="rId6"/>
    <p:sldId id="279" r:id="rId7"/>
    <p:sldId id="294" r:id="rId8"/>
    <p:sldId id="280" r:id="rId9"/>
    <p:sldId id="282" r:id="rId10"/>
    <p:sldId id="281" r:id="rId11"/>
    <p:sldId id="283" r:id="rId12"/>
    <p:sldId id="271" r:id="rId13"/>
    <p:sldId id="286" r:id="rId14"/>
    <p:sldId id="285" r:id="rId15"/>
    <p:sldId id="284" r:id="rId16"/>
    <p:sldId id="269" r:id="rId17"/>
    <p:sldId id="296" r:id="rId18"/>
    <p:sldId id="272" r:id="rId19"/>
    <p:sldId id="287" r:id="rId20"/>
    <p:sldId id="270" r:id="rId21"/>
    <p:sldId id="288" r:id="rId22"/>
    <p:sldId id="274" r:id="rId23"/>
    <p:sldId id="275" r:id="rId24"/>
    <p:sldId id="276" r:id="rId25"/>
    <p:sldId id="278" r:id="rId26"/>
    <p:sldId id="295" r:id="rId27"/>
    <p:sldId id="257" r:id="rId28"/>
    <p:sldId id="267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9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E Opel" userId="78e61c5d-137c-4000-a05f-ffab79a6895c" providerId="ADAL" clId="{3B66E156-B9DE-4863-8B40-C7327676DB95}"/>
    <pc:docChg chg="modSld">
      <pc:chgData name="Paul E Opel" userId="78e61c5d-137c-4000-a05f-ffab79a6895c" providerId="ADAL" clId="{3B66E156-B9DE-4863-8B40-C7327676DB95}" dt="2024-09-29T17:19:06.592" v="6" actId="14100"/>
      <pc:docMkLst>
        <pc:docMk/>
      </pc:docMkLst>
      <pc:sldChg chg="modSp mod">
        <pc:chgData name="Paul E Opel" userId="78e61c5d-137c-4000-a05f-ffab79a6895c" providerId="ADAL" clId="{3B66E156-B9DE-4863-8B40-C7327676DB95}" dt="2024-09-29T17:19:06.592" v="6" actId="14100"/>
        <pc:sldMkLst>
          <pc:docMk/>
          <pc:sldMk cId="4128842299" sldId="283"/>
        </pc:sldMkLst>
      </pc:sldChg>
    </pc:docChg>
  </pc:docChgLst>
  <pc:docChgLst>
    <pc:chgData name="Paul E Opel" userId="78e61c5d-137c-4000-a05f-ffab79a6895c" providerId="ADAL" clId="{3794EA7D-EB3A-424C-B832-5CC3DA3F5B2C}"/>
    <pc:docChg chg="custSel modSld">
      <pc:chgData name="Paul E Opel" userId="78e61c5d-137c-4000-a05f-ffab79a6895c" providerId="ADAL" clId="{3794EA7D-EB3A-424C-B832-5CC3DA3F5B2C}" dt="2025-02-15T19:36:14.866" v="0" actId="313"/>
      <pc:docMkLst>
        <pc:docMk/>
      </pc:docMkLst>
      <pc:sldChg chg="modSp mod">
        <pc:chgData name="Paul E Opel" userId="78e61c5d-137c-4000-a05f-ffab79a6895c" providerId="ADAL" clId="{3794EA7D-EB3A-424C-B832-5CC3DA3F5B2C}" dt="2025-02-15T19:36:14.866" v="0" actId="313"/>
        <pc:sldMkLst>
          <pc:docMk/>
          <pc:sldMk cId="1136130192" sldId="298"/>
        </pc:sldMkLst>
        <pc:spChg chg="mod">
          <ac:chgData name="Paul E Opel" userId="78e61c5d-137c-4000-a05f-ffab79a6895c" providerId="ADAL" clId="{3794EA7D-EB3A-424C-B832-5CC3DA3F5B2C}" dt="2025-02-15T19:36:14.866" v="0" actId="313"/>
          <ac:spMkLst>
            <pc:docMk/>
            <pc:sldMk cId="1136130192" sldId="298"/>
            <ac:spMk id="5" creationId="{93F30118-F8D6-436E-808E-64DA8D488E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2/15/2025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2/15/2025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mockflow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ist</a:t>
            </a:r>
            <a:r>
              <a:rPr lang="en-US" dirty="0"/>
              <a:t> 263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3187923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C181-7884-41CF-A7CD-401A7A8C8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 Examples</a:t>
            </a:r>
          </a:p>
        </p:txBody>
      </p:sp>
      <p:pic>
        <p:nvPicPr>
          <p:cNvPr id="5" name="Content Placeholder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7B8D9F9-9B09-4513-83F7-7FC299AC84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1480" y="2057400"/>
            <a:ext cx="7695703" cy="4038600"/>
          </a:xfrm>
        </p:spPr>
      </p:pic>
    </p:spTree>
    <p:extLst>
      <p:ext uri="{BB962C8B-B14F-4D97-AF65-F5344CB8AC3E}">
        <p14:creationId xmlns:p14="http://schemas.microsoft.com/office/powerpoint/2010/main" val="4066563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7C5E4-7DAD-4368-B79B-810CC908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51" y="937404"/>
            <a:ext cx="9875520" cy="1356360"/>
          </a:xfrm>
        </p:spPr>
        <p:txBody>
          <a:bodyPr/>
          <a:lstStyle/>
          <a:p>
            <a:r>
              <a:rPr lang="en-US" dirty="0"/>
              <a:t>Wireframe Demo in </a:t>
            </a:r>
            <a:r>
              <a:rPr lang="en-US" dirty="0" err="1"/>
              <a:t>MockFlow</a:t>
            </a:r>
            <a:br>
              <a:rPr lang="en-US" dirty="0"/>
            </a:br>
            <a:r>
              <a:rPr lang="en-US" sz="2400" dirty="0">
                <a:hlinkClick r:id="rId2"/>
              </a:rPr>
              <a:t>https://mockflow.com/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D8FCD-754A-4B6E-B8BD-C2E294D1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06770"/>
            <a:ext cx="9872871" cy="3689230"/>
          </a:xfrm>
        </p:spPr>
        <p:txBody>
          <a:bodyPr/>
          <a:lstStyle/>
          <a:p>
            <a:r>
              <a:rPr lang="en-US" dirty="0"/>
              <a:t>Navigation</a:t>
            </a:r>
          </a:p>
          <a:p>
            <a:r>
              <a:rPr lang="en-US" dirty="0"/>
              <a:t>Large image</a:t>
            </a:r>
          </a:p>
          <a:p>
            <a:r>
              <a:rPr lang="en-US" dirty="0"/>
              <a:t>Welcome text </a:t>
            </a:r>
          </a:p>
          <a:p>
            <a:r>
              <a:rPr lang="en-US" dirty="0"/>
              <a:t>Feature area</a:t>
            </a:r>
          </a:p>
          <a:p>
            <a:r>
              <a:rPr lang="en-US" dirty="0"/>
              <a:t>Footer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842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72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C41E75-8775-44B5-B5E2-D5049CC19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4800" dirty="0"/>
              <a:t>Standard for defining presentation of HTML documents.</a:t>
            </a:r>
          </a:p>
        </p:txBody>
      </p:sp>
    </p:spTree>
    <p:extLst>
      <p:ext uri="{BB962C8B-B14F-4D97-AF65-F5344CB8AC3E}">
        <p14:creationId xmlns:p14="http://schemas.microsoft.com/office/powerpoint/2010/main" val="521290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94DE6D5-B1E3-4873-8795-8C0F38E07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Preview from Unit 4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CB84B1E-63A3-4A37-B131-BD5448EC2FCC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8628" y="2317246"/>
            <a:ext cx="8594744" cy="393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16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CD22DF-F7DF-40F0-BECB-0C1CF9F99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CSS Rule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E5E9ACC-154E-4600-A049-20B53EA83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897" y="2797097"/>
            <a:ext cx="6088205" cy="184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41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External, embedded or Inline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13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BB0F7C-7C82-4E23-AE33-36079719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Add CSS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D68463-E3AC-493E-9F7D-F8C49B7BC8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192710"/>
              </p:ext>
            </p:extLst>
          </p:nvPr>
        </p:nvGraphicFramePr>
        <p:xfrm>
          <a:off x="1140142" y="2057399"/>
          <a:ext cx="9875520" cy="43685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557">
                  <a:extLst>
                    <a:ext uri="{9D8B030D-6E8A-4147-A177-3AD203B41FA5}">
                      <a16:colId xmlns:a16="http://schemas.microsoft.com/office/drawing/2014/main" val="1735614473"/>
                    </a:ext>
                  </a:extLst>
                </a:gridCol>
                <a:gridCol w="4832059">
                  <a:extLst>
                    <a:ext uri="{9D8B030D-6E8A-4147-A177-3AD203B41FA5}">
                      <a16:colId xmlns:a16="http://schemas.microsoft.com/office/drawing/2014/main" val="3003134458"/>
                    </a:ext>
                  </a:extLst>
                </a:gridCol>
                <a:gridCol w="3515904">
                  <a:extLst>
                    <a:ext uri="{9D8B030D-6E8A-4147-A177-3AD203B41FA5}">
                      <a16:colId xmlns:a16="http://schemas.microsoft.com/office/drawing/2014/main" val="49458718"/>
                    </a:ext>
                  </a:extLst>
                </a:gridCol>
              </a:tblGrid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08088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Linked or 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 sheet is a separate file with .</a:t>
                      </a:r>
                      <a:r>
                        <a:rPr lang="en-US" dirty="0" err="1"/>
                        <a:t>css</a:t>
                      </a:r>
                      <a:r>
                        <a:rPr lang="en-US" dirty="0"/>
                        <a:t> file extension.  You can use this to style all site pages.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206807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Embedded or Internal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are at the top of your .html file inside the head tag.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89349"/>
                  </a:ext>
                </a:extLst>
              </a:tr>
              <a:tr h="1092142">
                <a:tc>
                  <a:txBody>
                    <a:bodyPr/>
                    <a:lstStyle/>
                    <a:p>
                      <a:r>
                        <a:rPr lang="en-US" dirty="0"/>
                        <a:t>Inline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Styles are in attributes on your elements inside the body tag.  This is frowned upon.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152883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A19476A-433A-410F-B4F6-184542643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96" y="3231640"/>
            <a:ext cx="4404614" cy="8503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D15DED-E0BB-4D28-A9C2-26B226933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196" y="4284574"/>
            <a:ext cx="2926534" cy="9716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227D76B-6304-4E79-9844-8A534534F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1196" y="5458815"/>
            <a:ext cx="4572506" cy="421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04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of measure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89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26A5A4-A650-47C1-8877-09771B415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Absolute vs Relative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16E6EC-7107-4173-A546-E20A8E3CB6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Absolute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491738-FE65-402B-9DEA-699FCAAC0F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Have predefined meanings or real-world equivalents. They are not appropriate for web pages.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51F131-7174-462A-B844-176B209E06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Relative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7516014-C21F-418A-9DB4-CB3BA5CABA8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US" dirty="0"/>
              <a:t>Relative units are based on the size of something else, such as the default text size.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960E11-12F8-4BE8-8437-6AD786F07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446" y="3782893"/>
            <a:ext cx="4587987" cy="246550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CE522E-5FCD-4822-8C86-3A7492B1FD95}"/>
              </a:ext>
            </a:extLst>
          </p:cNvPr>
          <p:cNvCxnSpPr/>
          <p:nvPr/>
        </p:nvCxnSpPr>
        <p:spPr>
          <a:xfrm>
            <a:off x="1410346" y="3859078"/>
            <a:ext cx="4184542" cy="2243524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BE6711-167E-4CA8-BBBA-7C0519C53DF4}"/>
              </a:ext>
            </a:extLst>
          </p:cNvPr>
          <p:cNvCxnSpPr/>
          <p:nvPr/>
        </p:nvCxnSpPr>
        <p:spPr>
          <a:xfrm flipV="1">
            <a:off x="1363851" y="3782893"/>
            <a:ext cx="3766088" cy="231970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D1C41C9D-9CCC-4299-992D-5003F2F2B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5939" y="3782893"/>
            <a:ext cx="2790502" cy="2690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57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Project Notes</a:t>
            </a:r>
          </a:p>
          <a:p>
            <a:r>
              <a:rPr lang="en-US" dirty="0"/>
              <a:t>Wireframes</a:t>
            </a:r>
          </a:p>
          <a:p>
            <a:r>
              <a:rPr lang="en-US" dirty="0"/>
              <a:t>CSS</a:t>
            </a:r>
          </a:p>
        </p:txBody>
      </p:sp>
    </p:spTree>
    <p:extLst>
      <p:ext uri="{BB962C8B-B14F-4D97-AF65-F5344CB8AC3E}">
        <p14:creationId xmlns:p14="http://schemas.microsoft.com/office/powerpoint/2010/main" val="4917682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 and the DOM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817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9FEE0A-8C4A-42A7-A42E-B57C47CC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Object Model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54020E-A353-48C0-9AE3-93B2747C4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4153" y="2139722"/>
            <a:ext cx="7821760" cy="346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522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text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639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F65C8-49F9-4A3A-ADF4-475B3964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C05A1-2065-4D75-82D7-D2ADB087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Font Face</a:t>
            </a:r>
          </a:p>
          <a:p>
            <a:r>
              <a:rPr lang="en-US" dirty="0"/>
              <a:t>Size</a:t>
            </a:r>
          </a:p>
          <a:p>
            <a:r>
              <a:rPr lang="en-US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497163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F65C8-49F9-4A3A-ADF4-475B3964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Color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C05A1-2065-4D75-82D7-D2ADB087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902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5F65C8-49F9-4A3A-ADF4-475B3964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Decoration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9C05A1-2065-4D75-82D7-D2ADB087F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6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00231" y="219808"/>
            <a:ext cx="4767385" cy="881321"/>
          </a:xfrm>
          <a:prstGeom prst="rect">
            <a:avLst/>
          </a:prstGeom>
        </p:spPr>
        <p:txBody>
          <a:bodyPr vert="horz" wrap="square" lIns="0" tIns="9769" rIns="0" bIns="0" rtlCol="0">
            <a:spAutoFit/>
          </a:bodyPr>
          <a:lstStyle/>
          <a:p>
            <a:pPr marR="3908" algn="r">
              <a:spcBef>
                <a:spcPts val="77"/>
              </a:spcBef>
            </a:pPr>
            <a:r>
              <a:rPr sz="615" spc="23" dirty="0">
                <a:solidFill>
                  <a:srgbClr val="57585B"/>
                </a:solidFill>
                <a:latin typeface="Calibri"/>
                <a:cs typeface="Calibri"/>
              </a:rPr>
              <a:t>CSS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Review: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Font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4" dirty="0">
                <a:solidFill>
                  <a:srgbClr val="57585B"/>
                </a:solidFill>
                <a:latin typeface="Calibri"/>
                <a:cs typeface="Calibri"/>
              </a:rPr>
              <a:t>and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19" dirty="0">
                <a:solidFill>
                  <a:srgbClr val="57585B"/>
                </a:solidFill>
                <a:latin typeface="Calibri"/>
                <a:cs typeface="Calibri"/>
              </a:rPr>
              <a:t>Text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Properties</a:t>
            </a:r>
            <a:endParaRPr sz="615">
              <a:latin typeface="Calibri"/>
              <a:cs typeface="Calibri"/>
            </a:endParaRPr>
          </a:p>
          <a:p>
            <a:pPr>
              <a:spcBef>
                <a:spcPts val="35"/>
              </a:spcBef>
            </a:pPr>
            <a:endParaRPr sz="769">
              <a:latin typeface="Calibri"/>
              <a:cs typeface="Calibri"/>
            </a:endParaRPr>
          </a:p>
          <a:p>
            <a:pPr marL="9769" marR="2507172">
              <a:lnSpc>
                <a:spcPts val="1231"/>
              </a:lnSpc>
              <a:spcBef>
                <a:spcPts val="4"/>
              </a:spcBef>
            </a:pPr>
            <a:r>
              <a:rPr sz="1077" spc="277" dirty="0">
                <a:solidFill>
                  <a:srgbClr val="009AC7"/>
                </a:solidFill>
                <a:latin typeface="Calibri"/>
                <a:cs typeface="Calibri"/>
              </a:rPr>
              <a:t>CSS</a:t>
            </a:r>
            <a:r>
              <a:rPr sz="1077" spc="92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162" dirty="0">
                <a:solidFill>
                  <a:srgbClr val="009AC7"/>
                </a:solidFill>
                <a:latin typeface="Calibri"/>
                <a:cs typeface="Calibri"/>
              </a:rPr>
              <a:t>REVIEW:</a:t>
            </a:r>
            <a:r>
              <a:rPr sz="1077" spc="96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08" dirty="0">
                <a:solidFill>
                  <a:srgbClr val="009AC7"/>
                </a:solidFill>
                <a:latin typeface="Calibri"/>
                <a:cs typeface="Calibri"/>
              </a:rPr>
              <a:t>FONT</a:t>
            </a:r>
            <a:r>
              <a:rPr sz="1077" spc="96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00" dirty="0">
                <a:solidFill>
                  <a:srgbClr val="009AC7"/>
                </a:solidFill>
                <a:latin typeface="Calibri"/>
                <a:cs typeface="Calibri"/>
              </a:rPr>
              <a:t>AND</a:t>
            </a:r>
            <a:r>
              <a:rPr sz="1077" spc="96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35" dirty="0">
                <a:solidFill>
                  <a:srgbClr val="009AC7"/>
                </a:solidFill>
                <a:latin typeface="Calibri"/>
                <a:cs typeface="Calibri"/>
              </a:rPr>
              <a:t>TEXT </a:t>
            </a:r>
            <a:r>
              <a:rPr sz="1077" spc="-231" dirty="0">
                <a:solidFill>
                  <a:srgbClr val="009AC7"/>
                </a:solidFill>
                <a:latin typeface="Calibri"/>
                <a:cs typeface="Calibri"/>
              </a:rPr>
              <a:t> </a:t>
            </a:r>
            <a:r>
              <a:rPr sz="1077" spc="215" dirty="0">
                <a:solidFill>
                  <a:srgbClr val="009AC7"/>
                </a:solidFill>
                <a:latin typeface="Calibri"/>
                <a:cs typeface="Calibri"/>
              </a:rPr>
              <a:t>PROPERTIES</a:t>
            </a:r>
            <a:endParaRPr sz="1077">
              <a:latin typeface="Calibri"/>
              <a:cs typeface="Calibri"/>
            </a:endParaRPr>
          </a:p>
          <a:p>
            <a:pPr marL="9769" marR="1615766">
              <a:lnSpc>
                <a:spcPct val="108300"/>
              </a:lnSpc>
              <a:spcBef>
                <a:spcPts val="831"/>
              </a:spcBef>
            </a:pPr>
            <a:r>
              <a:rPr sz="769" spc="-46" dirty="0">
                <a:latin typeface="Bookman Old Style"/>
                <a:cs typeface="Bookman Old Style"/>
              </a:rPr>
              <a:t>In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62" dirty="0">
                <a:latin typeface="Bookman Old Style"/>
                <a:cs typeface="Bookman Old Style"/>
              </a:rPr>
              <a:t>this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77" dirty="0">
                <a:latin typeface="Bookman Old Style"/>
                <a:cs typeface="Bookman Old Style"/>
              </a:rPr>
              <a:t>chapter,</a:t>
            </a:r>
            <a:r>
              <a:rPr sz="769" spc="-62" dirty="0">
                <a:latin typeface="Bookman Old Style"/>
                <a:cs typeface="Bookman Old Style"/>
              </a:rPr>
              <a:t> we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62" dirty="0">
                <a:latin typeface="Bookman Old Style"/>
                <a:cs typeface="Bookman Old Style"/>
              </a:rPr>
              <a:t>covered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65" dirty="0">
                <a:latin typeface="Bookman Old Style"/>
                <a:cs typeface="Bookman Old Style"/>
              </a:rPr>
              <a:t>the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58" dirty="0">
                <a:latin typeface="Bookman Old Style"/>
                <a:cs typeface="Bookman Old Style"/>
              </a:rPr>
              <a:t>properties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77" dirty="0">
                <a:latin typeface="Bookman Old Style"/>
                <a:cs typeface="Bookman Old Style"/>
              </a:rPr>
              <a:t>used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42" dirty="0">
                <a:latin typeface="Bookman Old Style"/>
                <a:cs typeface="Bookman Old Style"/>
              </a:rPr>
              <a:t>to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54" dirty="0">
                <a:latin typeface="Bookman Old Style"/>
                <a:cs typeface="Bookman Old Style"/>
              </a:rPr>
              <a:t>format</a:t>
            </a:r>
            <a:r>
              <a:rPr sz="769" spc="-27" dirty="0">
                <a:latin typeface="Bookman Old Style"/>
                <a:cs typeface="Bookman Old Style"/>
              </a:rPr>
              <a:t> </a:t>
            </a:r>
            <a:r>
              <a:rPr sz="769" spc="-54" dirty="0">
                <a:latin typeface="Bookman Old Style"/>
                <a:cs typeface="Bookman Old Style"/>
              </a:rPr>
              <a:t>text</a:t>
            </a:r>
            <a:r>
              <a:rPr sz="769" spc="-23" dirty="0">
                <a:latin typeface="Bookman Old Style"/>
                <a:cs typeface="Bookman Old Style"/>
              </a:rPr>
              <a:t> </a:t>
            </a:r>
            <a:r>
              <a:rPr sz="769" spc="-65" dirty="0">
                <a:latin typeface="Bookman Old Style"/>
                <a:cs typeface="Bookman Old Style"/>
              </a:rPr>
              <a:t>elements.</a:t>
            </a:r>
            <a:r>
              <a:rPr sz="769" spc="-62" dirty="0">
                <a:latin typeface="Bookman Old Style"/>
                <a:cs typeface="Bookman Old Style"/>
              </a:rPr>
              <a:t> </a:t>
            </a:r>
            <a:r>
              <a:rPr sz="769" spc="-54" dirty="0">
                <a:latin typeface="Bookman Old Style"/>
                <a:cs typeface="Bookman Old Style"/>
              </a:rPr>
              <a:t>Here </a:t>
            </a:r>
            <a:r>
              <a:rPr sz="769" spc="-235" dirty="0">
                <a:latin typeface="Bookman Old Style"/>
                <a:cs typeface="Bookman Old Style"/>
              </a:rPr>
              <a:t> </a:t>
            </a:r>
            <a:r>
              <a:rPr sz="769" spc="-15" dirty="0">
                <a:latin typeface="Bookman Old Style"/>
                <a:cs typeface="Bookman Old Style"/>
              </a:rPr>
              <a:t>i</a:t>
            </a:r>
            <a:r>
              <a:rPr sz="769" spc="-100" dirty="0">
                <a:latin typeface="Bookman Old Style"/>
                <a:cs typeface="Bookman Old Style"/>
              </a:rPr>
              <a:t>s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85" dirty="0">
                <a:latin typeface="Bookman Old Style"/>
                <a:cs typeface="Bookman Old Style"/>
              </a:rPr>
              <a:t>a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85" dirty="0">
                <a:latin typeface="Bookman Old Style"/>
                <a:cs typeface="Bookman Old Style"/>
              </a:rPr>
              <a:t>s</a:t>
            </a:r>
            <a:r>
              <a:rPr sz="769" spc="-96" dirty="0">
                <a:latin typeface="Bookman Old Style"/>
                <a:cs typeface="Bookman Old Style"/>
              </a:rPr>
              <a:t>u</a:t>
            </a:r>
            <a:r>
              <a:rPr sz="769" spc="-69" dirty="0">
                <a:latin typeface="Bookman Old Style"/>
                <a:cs typeface="Bookman Old Style"/>
              </a:rPr>
              <a:t>m</a:t>
            </a:r>
            <a:r>
              <a:rPr sz="769" spc="-100" dirty="0">
                <a:latin typeface="Bookman Old Style"/>
                <a:cs typeface="Bookman Old Style"/>
              </a:rPr>
              <a:t>m</a:t>
            </a:r>
            <a:r>
              <a:rPr sz="769" spc="-73" dirty="0">
                <a:latin typeface="Bookman Old Style"/>
                <a:cs typeface="Bookman Old Style"/>
              </a:rPr>
              <a:t>a</a:t>
            </a:r>
            <a:r>
              <a:rPr sz="769" spc="-19" dirty="0">
                <a:latin typeface="Bookman Old Style"/>
                <a:cs typeface="Bookman Old Style"/>
              </a:rPr>
              <a:t>r</a:t>
            </a:r>
            <a:r>
              <a:rPr sz="769" spc="-50" dirty="0">
                <a:latin typeface="Bookman Old Style"/>
                <a:cs typeface="Bookman Old Style"/>
              </a:rPr>
              <a:t>y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23" dirty="0">
                <a:latin typeface="Bookman Old Style"/>
                <a:cs typeface="Bookman Old Style"/>
              </a:rPr>
              <a:t>i</a:t>
            </a:r>
            <a:r>
              <a:rPr sz="769" spc="-69" dirty="0">
                <a:latin typeface="Bookman Old Style"/>
                <a:cs typeface="Bookman Old Style"/>
              </a:rPr>
              <a:t>n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46" dirty="0">
                <a:latin typeface="Bookman Old Style"/>
                <a:cs typeface="Bookman Old Style"/>
              </a:rPr>
              <a:t>al</a:t>
            </a:r>
            <a:r>
              <a:rPr sz="769" spc="-77" dirty="0">
                <a:latin typeface="Bookman Old Style"/>
                <a:cs typeface="Bookman Old Style"/>
              </a:rPr>
              <a:t>p</a:t>
            </a:r>
            <a:r>
              <a:rPr sz="769" spc="-69" dirty="0">
                <a:latin typeface="Bookman Old Style"/>
                <a:cs typeface="Bookman Old Style"/>
              </a:rPr>
              <a:t>habe</a:t>
            </a:r>
            <a:r>
              <a:rPr sz="769" spc="-65" dirty="0">
                <a:latin typeface="Bookman Old Style"/>
                <a:cs typeface="Bookman Old Style"/>
              </a:rPr>
              <a:t>t</a:t>
            </a:r>
            <a:r>
              <a:rPr sz="769" spc="-31" dirty="0">
                <a:latin typeface="Bookman Old Style"/>
                <a:cs typeface="Bookman Old Style"/>
              </a:rPr>
              <a:t>i</a:t>
            </a:r>
            <a:r>
              <a:rPr sz="769" spc="-65" dirty="0">
                <a:latin typeface="Bookman Old Style"/>
                <a:cs typeface="Bookman Old Style"/>
              </a:rPr>
              <a:t>c</a:t>
            </a:r>
            <a:r>
              <a:rPr sz="769" spc="-54" dirty="0">
                <a:latin typeface="Bookman Old Style"/>
                <a:cs typeface="Bookman Old Style"/>
              </a:rPr>
              <a:t>al</a:t>
            </a:r>
            <a:r>
              <a:rPr sz="769" spc="-38" dirty="0">
                <a:latin typeface="Bookman Old Style"/>
                <a:cs typeface="Bookman Old Style"/>
              </a:rPr>
              <a:t> </a:t>
            </a:r>
            <a:r>
              <a:rPr sz="769" spc="-27" dirty="0">
                <a:latin typeface="Bookman Old Style"/>
                <a:cs typeface="Bookman Old Style"/>
              </a:rPr>
              <a:t>o</a:t>
            </a:r>
            <a:r>
              <a:rPr sz="769" spc="-54" dirty="0">
                <a:latin typeface="Bookman Old Style"/>
                <a:cs typeface="Bookman Old Style"/>
              </a:rPr>
              <a:t>rd</a:t>
            </a:r>
            <a:r>
              <a:rPr sz="769" spc="-65" dirty="0">
                <a:latin typeface="Bookman Old Style"/>
                <a:cs typeface="Bookman Old Style"/>
              </a:rPr>
              <a:t>e</a:t>
            </a:r>
            <a:r>
              <a:rPr sz="769" spc="-135" dirty="0">
                <a:latin typeface="Bookman Old Style"/>
                <a:cs typeface="Bookman Old Style"/>
              </a:rPr>
              <a:t>r</a:t>
            </a:r>
            <a:r>
              <a:rPr sz="769" spc="-31" dirty="0">
                <a:latin typeface="Bookman Old Style"/>
                <a:cs typeface="Bookman Old Style"/>
              </a:rPr>
              <a:t>.</a:t>
            </a:r>
            <a:endParaRPr sz="769">
              <a:latin typeface="Bookman Old Style"/>
              <a:cs typeface="Bookman Old Style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808779" y="1275860"/>
          <a:ext cx="3135923" cy="5135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8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409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20" dirty="0">
                          <a:latin typeface="Calibri"/>
                          <a:cs typeface="Calibri"/>
                        </a:rPr>
                        <a:t>Property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15" dirty="0">
                          <a:latin typeface="Calibri"/>
                          <a:cs typeface="Calibri"/>
                        </a:rPr>
                        <a:t>Description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14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color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61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65100">
                        <a:lnSpc>
                          <a:spcPct val="101899"/>
                        </a:lnSpc>
                        <a:spcBef>
                          <a:spcPts val="30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foreground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color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(text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borders)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for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element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9308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direction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0477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text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reads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left-to-right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right- </a:t>
                      </a:r>
                      <a:r>
                        <a:rPr sz="700" b="0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to-left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 shorthand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property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that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combines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font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properties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font-family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ype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ic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mi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ly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font-feature-settings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Allows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access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lesser-used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OpenType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features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font-kerning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35242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Controls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how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browsers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implement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kerning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data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(s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rs)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font-language-override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Controls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5" dirty="0">
                          <a:latin typeface="Bookman Old Style"/>
                          <a:cs typeface="Bookman Old Style"/>
                        </a:rPr>
                        <a:t>use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language-specific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glyphs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font-size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z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font-size-adjust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6985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Matches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x-height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fallback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speci- </a:t>
                      </a:r>
                      <a:r>
                        <a:rPr sz="700" b="0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font-stretch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condensed,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normal,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extended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font-style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ic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ob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iq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font-synthesis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26543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Controls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browser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may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simulate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bold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ic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sma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l-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font-variant-alternates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al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na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rsions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gly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92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font-variant-caps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516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44386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small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caps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similar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alternates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available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font-variant-east-asian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29718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alternate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glyphs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Chinese,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4" dirty="0">
                          <a:latin typeface="Bookman Old Style"/>
                          <a:cs typeface="Bookman Old Style"/>
                        </a:rPr>
                        <a:t>Japanese,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Korean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font-variant-ligatures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Selects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ligatures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for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certain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letter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pairs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when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available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font-variant-numeric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516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al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na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um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gly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font-variant-position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gly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font-weight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5168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bol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hanging-punctuation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0014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punctuation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may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hang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outside </a:t>
                      </a:r>
                      <a:r>
                        <a:rPr sz="700" b="0" spc="-27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on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x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hyphens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Con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hena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57460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letter-spacing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Ins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4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let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5745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line-break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20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ng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2649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line-height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9779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distance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between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baselines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neighbor-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ng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3810000" y="6485033"/>
            <a:ext cx="4747846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3175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 sz="1385"/>
          </a:p>
        </p:txBody>
      </p:sp>
      <p:sp>
        <p:nvSpPr>
          <p:cNvPr id="5" name="object 5"/>
          <p:cNvSpPr txBox="1"/>
          <p:nvPr/>
        </p:nvSpPr>
        <p:spPr>
          <a:xfrm>
            <a:off x="7606455" y="6484292"/>
            <a:ext cx="961292" cy="128230"/>
          </a:xfrm>
          <a:prstGeom prst="rect">
            <a:avLst/>
          </a:prstGeom>
        </p:spPr>
        <p:txBody>
          <a:bodyPr vert="horz" wrap="square" lIns="0" tIns="9769" rIns="0" bIns="0" rtlCol="0">
            <a:spAutoFit/>
          </a:bodyPr>
          <a:lstStyle/>
          <a:p>
            <a:pPr marL="9769">
              <a:spcBef>
                <a:spcPts val="77"/>
              </a:spcBef>
            </a:pPr>
            <a:r>
              <a:rPr sz="692" spc="-8" dirty="0">
                <a:latin typeface="Calibri"/>
                <a:cs typeface="Calibri"/>
              </a:rPr>
              <a:t>12.</a:t>
            </a:r>
            <a:r>
              <a:rPr sz="692" spc="-19" dirty="0">
                <a:latin typeface="Calibri"/>
                <a:cs typeface="Calibri"/>
              </a:rPr>
              <a:t> </a:t>
            </a:r>
            <a:r>
              <a:rPr sz="692" spc="8" dirty="0">
                <a:latin typeface="Calibri"/>
                <a:cs typeface="Calibri"/>
              </a:rPr>
              <a:t>Formatting</a:t>
            </a:r>
            <a:r>
              <a:rPr sz="692" spc="-15" dirty="0">
                <a:latin typeface="Calibri"/>
                <a:cs typeface="Calibri"/>
              </a:rPr>
              <a:t> </a:t>
            </a:r>
            <a:r>
              <a:rPr sz="692" spc="-8" dirty="0">
                <a:latin typeface="Calibri"/>
                <a:cs typeface="Calibri"/>
              </a:rPr>
              <a:t>Text</a:t>
            </a:r>
            <a:r>
              <a:rPr sz="692" spc="27" dirty="0">
                <a:latin typeface="Calibri"/>
                <a:cs typeface="Calibri"/>
              </a:rPr>
              <a:t> </a:t>
            </a:r>
            <a:r>
              <a:rPr sz="769" b="1" spc="4" dirty="0">
                <a:latin typeface="Calibri"/>
                <a:cs typeface="Calibri"/>
              </a:rPr>
              <a:t>301</a:t>
            </a:r>
            <a:endParaRPr sz="769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828278" y="0"/>
            <a:ext cx="81573" cy="703385"/>
          </a:xfrm>
          <a:custGeom>
            <a:avLst/>
            <a:gdLst/>
            <a:ahLst/>
            <a:cxnLst/>
            <a:rect l="l" t="t" r="r" b="b"/>
            <a:pathLst>
              <a:path w="106045" h="914400">
                <a:moveTo>
                  <a:pt x="0" y="914400"/>
                </a:moveTo>
                <a:lnTo>
                  <a:pt x="105638" y="914400"/>
                </a:lnTo>
                <a:lnTo>
                  <a:pt x="105638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D70B7"/>
          </a:solidFill>
        </p:spPr>
        <p:txBody>
          <a:bodyPr wrap="square" lIns="0" tIns="0" rIns="0" bIns="0" rtlCol="0"/>
          <a:lstStyle/>
          <a:p>
            <a:endParaRPr sz="1385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488430"/>
              </p:ext>
            </p:extLst>
          </p:nvPr>
        </p:nvGraphicFramePr>
        <p:xfrm>
          <a:off x="3507129" y="468923"/>
          <a:ext cx="4873649" cy="59087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61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97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2304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20" dirty="0">
                          <a:latin typeface="Calibri"/>
                          <a:cs typeface="Calibri"/>
                        </a:rPr>
                        <a:t>Property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700" b="1" spc="15" dirty="0">
                          <a:latin typeface="Calibri"/>
                          <a:cs typeface="Calibri"/>
                        </a:rPr>
                        <a:t>Description</a:t>
                      </a:r>
                      <a:endParaRPr sz="700">
                        <a:latin typeface="Calibri"/>
                        <a:cs typeface="Calibri"/>
                      </a:endParaRPr>
                    </a:p>
                  </a:txBody>
                  <a:tcPr marL="0" marR="0" marT="17096" marB="0">
                    <a:lnL w="6350">
                      <a:solidFill>
                        <a:srgbClr val="000000"/>
                      </a:solidFill>
                      <a:prstDash val="solid"/>
                    </a:lnL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816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list-style-image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6146" marB="0"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g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us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1750" marB="0">
                    <a:lnL w="635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list-style-position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Puts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list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marker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inside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or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outside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content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area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list-style-type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Sel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ec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m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k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ype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ems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overflow-wrap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39700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browser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can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break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within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rds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tab-size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leng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ab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ac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text-align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horizontal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alignment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text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text-align-last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how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last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line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justified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text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is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aligned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text-decoration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underlines,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overlines,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5" dirty="0">
                          <a:latin typeface="Bookman Old Style"/>
                          <a:cs typeface="Bookman Old Style"/>
                        </a:rPr>
                        <a:t>and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through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70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text-indent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64135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amount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indentation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first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line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blo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k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7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text-justify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Deno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di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3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j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us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text-shadow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dds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sh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d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u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nd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79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text-transform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han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ge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za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ion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x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when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5" dirty="0">
                          <a:latin typeface="Bookman Old Style"/>
                          <a:cs typeface="Bookman Old Style"/>
                        </a:rPr>
                        <a:t>di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y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unicode-bidi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Works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with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Unicode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bidirectional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algorithms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42709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vertical-align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55244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Adjusts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0" dirty="0">
                          <a:latin typeface="Bookman Old Style"/>
                          <a:cs typeface="Bookman Old Style"/>
                        </a:rPr>
                        <a:t>vertical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0" dirty="0">
                          <a:latin typeface="Bookman Old Style"/>
                          <a:cs typeface="Bookman Old Style"/>
                        </a:rPr>
                        <a:t>position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of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inline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elements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relative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b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ase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li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ne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white-space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how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whitespace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in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source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is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displayed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849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word-break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Specifies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55" dirty="0">
                          <a:latin typeface="Bookman Old Style"/>
                          <a:cs typeface="Bookman Old Style"/>
                        </a:rPr>
                        <a:t>to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break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within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words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53847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word-spacing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700" b="0" dirty="0">
                          <a:latin typeface="Bookman Old Style"/>
                          <a:cs typeface="Bookman Old Style"/>
                        </a:rPr>
                        <a:t>Ins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4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s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a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c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be</a:t>
                      </a:r>
                      <a:r>
                        <a:rPr sz="700" b="0" spc="1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rds</a:t>
                      </a:r>
                      <a:endParaRPr sz="700">
                        <a:latin typeface="Bookman Old Style"/>
                        <a:cs typeface="Bookman Old Style"/>
                      </a:endParaRPr>
                    </a:p>
                  </a:txBody>
                  <a:tcPr marL="0" marR="0" marT="30285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561421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700" dirty="0">
                          <a:latin typeface="SimSun"/>
                          <a:cs typeface="SimSun"/>
                        </a:rPr>
                        <a:t>word-wrap</a:t>
                      </a:r>
                      <a:endParaRPr sz="700">
                        <a:latin typeface="SimSun"/>
                        <a:cs typeface="SimSun"/>
                      </a:endParaRPr>
                    </a:p>
                  </a:txBody>
                  <a:tcPr marL="0" marR="0" marT="34681" marB="0">
                    <a:lnR w="6350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0800" marR="126364">
                        <a:lnSpc>
                          <a:spcPct val="101899"/>
                        </a:lnSpc>
                        <a:spcBef>
                          <a:spcPts val="290"/>
                        </a:spcBef>
                      </a:pP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Indicates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0" dirty="0">
                          <a:latin typeface="Bookman Old Style"/>
                          <a:cs typeface="Bookman Old Style"/>
                        </a:rPr>
                        <a:t>whether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the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85" dirty="0">
                          <a:latin typeface="Bookman Old Style"/>
                          <a:cs typeface="Bookman Old Style"/>
                        </a:rPr>
                        <a:t>browser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00" dirty="0">
                          <a:latin typeface="Bookman Old Style"/>
                          <a:cs typeface="Bookman Old Style"/>
                        </a:rPr>
                        <a:t>can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90" dirty="0">
                          <a:latin typeface="Bookman Old Style"/>
                          <a:cs typeface="Bookman Old Style"/>
                        </a:rPr>
                        <a:t>break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75" dirty="0">
                          <a:latin typeface="Bookman Old Style"/>
                          <a:cs typeface="Bookman Old Style"/>
                        </a:rPr>
                        <a:t>lines</a:t>
                      </a:r>
                      <a:r>
                        <a:rPr sz="700" b="0" spc="-4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65" dirty="0">
                          <a:latin typeface="Bookman Old Style"/>
                          <a:cs typeface="Bookman Old Style"/>
                        </a:rPr>
                        <a:t>within </a:t>
                      </a:r>
                      <a:r>
                        <a:rPr sz="700" b="0" spc="-275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4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rds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30" dirty="0">
                          <a:latin typeface="Bookman Old Style"/>
                          <a:cs typeface="Bookman Old Style"/>
                        </a:rPr>
                        <a:t>t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15" dirty="0">
                          <a:latin typeface="Bookman Old Style"/>
                          <a:cs typeface="Bookman Old Style"/>
                        </a:rPr>
                        <a:t>p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ent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spc="-20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spc="-35" dirty="0">
                          <a:latin typeface="Bookman Old Style"/>
                          <a:cs typeface="Bookman Old Style"/>
                        </a:rPr>
                        <a:t>v</a:t>
                      </a:r>
                      <a:r>
                        <a:rPr sz="700" b="0" spc="-10" dirty="0">
                          <a:latin typeface="Bookman Old Style"/>
                          <a:cs typeface="Bookman Old Style"/>
                        </a:rPr>
                        <a:t>e</a:t>
                      </a:r>
                      <a:r>
                        <a:rPr sz="700" b="0" spc="35" dirty="0">
                          <a:latin typeface="Bookman Old Style"/>
                          <a:cs typeface="Bookman Old Style"/>
                        </a:rPr>
                        <a:t>r</a:t>
                      </a:r>
                      <a:r>
                        <a:rPr sz="700" b="0" spc="40" dirty="0">
                          <a:latin typeface="Bookman Old Style"/>
                          <a:cs typeface="Bookman Old Style"/>
                        </a:rPr>
                        <a:t>f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l</a:t>
                      </a:r>
                      <a:r>
                        <a:rPr sz="700" b="0" spc="-25" dirty="0">
                          <a:latin typeface="Bookman Old Style"/>
                          <a:cs typeface="Bookman Old Style"/>
                        </a:rPr>
                        <a:t>o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w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(same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as</a:t>
                      </a:r>
                      <a:r>
                        <a:rPr sz="700" b="0" spc="-50" dirty="0">
                          <a:latin typeface="Bookman Old Style"/>
                          <a:cs typeface="Bookman Old Style"/>
                        </a:rPr>
                        <a:t> </a:t>
                      </a:r>
                      <a:r>
                        <a:rPr sz="700" dirty="0">
                          <a:latin typeface="SimSun"/>
                          <a:cs typeface="SimSun"/>
                        </a:rPr>
                        <a:t>overflow-wrap</a:t>
                      </a:r>
                      <a:r>
                        <a:rPr sz="700" b="0" dirty="0">
                          <a:latin typeface="Bookman Old Style"/>
                          <a:cs typeface="Bookman Old Style"/>
                        </a:rPr>
                        <a:t>)</a:t>
                      </a:r>
                      <a:endParaRPr sz="700" dirty="0">
                        <a:latin typeface="Bookman Old Style"/>
                        <a:cs typeface="Bookman Old Style"/>
                      </a:endParaRPr>
                    </a:p>
                  </a:txBody>
                  <a:tcPr marL="0" marR="0" marT="28331" marB="0">
                    <a:lnL w="6350">
                      <a:solidFill>
                        <a:srgbClr val="000000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614420" y="6492951"/>
            <a:ext cx="1296865" cy="11836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769"/>
            <a:r>
              <a:rPr sz="769" b="1" spc="4" dirty="0">
                <a:latin typeface="Calibri"/>
                <a:cs typeface="Calibri"/>
              </a:rPr>
              <a:t>302</a:t>
            </a:r>
            <a:r>
              <a:rPr sz="769" b="1" spc="31" dirty="0">
                <a:latin typeface="Calibri"/>
                <a:cs typeface="Calibri"/>
              </a:rPr>
              <a:t> </a:t>
            </a:r>
            <a:r>
              <a:rPr sz="692" spc="4" dirty="0">
                <a:latin typeface="Calibri"/>
                <a:cs typeface="Calibri"/>
              </a:rPr>
              <a:t>Part</a:t>
            </a:r>
            <a:r>
              <a:rPr sz="692" spc="-12" dirty="0">
                <a:latin typeface="Calibri"/>
                <a:cs typeface="Calibri"/>
              </a:rPr>
              <a:t> </a:t>
            </a:r>
            <a:r>
              <a:rPr sz="692" spc="4" dirty="0">
                <a:latin typeface="Calibri"/>
                <a:cs typeface="Calibri"/>
              </a:rPr>
              <a:t>III.</a:t>
            </a:r>
            <a:r>
              <a:rPr sz="692" spc="-8" dirty="0">
                <a:latin typeface="Calibri"/>
                <a:cs typeface="Calibri"/>
              </a:rPr>
              <a:t> </a:t>
            </a:r>
            <a:r>
              <a:rPr sz="692" spc="31" dirty="0">
                <a:latin typeface="Calibri"/>
                <a:cs typeface="Calibri"/>
              </a:rPr>
              <a:t>CSS</a:t>
            </a:r>
            <a:r>
              <a:rPr sz="692" spc="-8" dirty="0">
                <a:latin typeface="Calibri"/>
                <a:cs typeface="Calibri"/>
              </a:rPr>
              <a:t> </a:t>
            </a:r>
            <a:r>
              <a:rPr sz="692" spc="-4" dirty="0">
                <a:latin typeface="Calibri"/>
                <a:cs typeface="Calibri"/>
              </a:rPr>
              <a:t>for</a:t>
            </a:r>
            <a:r>
              <a:rPr sz="692" spc="-12" dirty="0">
                <a:latin typeface="Calibri"/>
                <a:cs typeface="Calibri"/>
              </a:rPr>
              <a:t> </a:t>
            </a:r>
            <a:r>
              <a:rPr sz="692" spc="4" dirty="0">
                <a:latin typeface="Calibri"/>
                <a:cs typeface="Calibri"/>
              </a:rPr>
              <a:t>Presentation</a:t>
            </a:r>
            <a:endParaRPr sz="692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24385" y="219808"/>
            <a:ext cx="1190869" cy="104506"/>
          </a:xfrm>
          <a:prstGeom prst="rect">
            <a:avLst/>
          </a:prstGeom>
        </p:spPr>
        <p:txBody>
          <a:bodyPr vert="horz" wrap="square" lIns="0" tIns="9769" rIns="0" bIns="0" rtlCol="0">
            <a:spAutoFit/>
          </a:bodyPr>
          <a:lstStyle/>
          <a:p>
            <a:pPr marL="9769">
              <a:spcBef>
                <a:spcPts val="77"/>
              </a:spcBef>
            </a:pPr>
            <a:r>
              <a:rPr sz="615" spc="23" dirty="0">
                <a:solidFill>
                  <a:srgbClr val="57585B"/>
                </a:solidFill>
                <a:latin typeface="Calibri"/>
                <a:cs typeface="Calibri"/>
              </a:rPr>
              <a:t>CSS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 Review: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Font</a:t>
            </a:r>
            <a:r>
              <a:rPr sz="615" spc="-8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4" dirty="0">
                <a:solidFill>
                  <a:srgbClr val="57585B"/>
                </a:solidFill>
                <a:latin typeface="Calibri"/>
                <a:cs typeface="Calibri"/>
              </a:rPr>
              <a:t>and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19" dirty="0">
                <a:solidFill>
                  <a:srgbClr val="57585B"/>
                </a:solidFill>
                <a:latin typeface="Calibri"/>
                <a:cs typeface="Calibri"/>
              </a:rPr>
              <a:t>Text</a:t>
            </a:r>
            <a:r>
              <a:rPr sz="615" spc="-12" dirty="0">
                <a:solidFill>
                  <a:srgbClr val="57585B"/>
                </a:solidFill>
                <a:latin typeface="Calibri"/>
                <a:cs typeface="Calibri"/>
              </a:rPr>
              <a:t> </a:t>
            </a:r>
            <a:r>
              <a:rPr sz="615" spc="-4" dirty="0">
                <a:solidFill>
                  <a:srgbClr val="57585B"/>
                </a:solidFill>
                <a:latin typeface="Calibri"/>
                <a:cs typeface="Calibri"/>
              </a:rPr>
              <a:t>Properties</a:t>
            </a:r>
            <a:endParaRPr sz="615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34159" y="6485033"/>
            <a:ext cx="4747846" cy="0"/>
          </a:xfrm>
          <a:custGeom>
            <a:avLst/>
            <a:gdLst/>
            <a:ahLst/>
            <a:cxnLst/>
            <a:rect l="l" t="t" r="r" b="b"/>
            <a:pathLst>
              <a:path w="6172200">
                <a:moveTo>
                  <a:pt x="0" y="0"/>
                </a:moveTo>
                <a:lnTo>
                  <a:pt x="6172200" y="0"/>
                </a:lnTo>
              </a:path>
            </a:pathLst>
          </a:custGeom>
          <a:ln w="3175">
            <a:solidFill>
              <a:srgbClr val="57585B"/>
            </a:solidFill>
          </a:ln>
        </p:spPr>
        <p:txBody>
          <a:bodyPr wrap="square" lIns="0" tIns="0" rIns="0" bIns="0" rtlCol="0"/>
          <a:lstStyle/>
          <a:p>
            <a:endParaRPr sz="1385"/>
          </a:p>
        </p:txBody>
      </p:sp>
      <p:sp>
        <p:nvSpPr>
          <p:cNvPr id="6" name="object 6"/>
          <p:cNvSpPr/>
          <p:nvPr/>
        </p:nvSpPr>
        <p:spPr>
          <a:xfrm>
            <a:off x="3282462" y="0"/>
            <a:ext cx="87923" cy="703385"/>
          </a:xfrm>
          <a:custGeom>
            <a:avLst/>
            <a:gdLst/>
            <a:ahLst/>
            <a:cxnLst/>
            <a:rect l="l" t="t" r="r" b="b"/>
            <a:pathLst>
              <a:path w="114300" h="914400">
                <a:moveTo>
                  <a:pt x="0" y="914400"/>
                </a:moveTo>
                <a:lnTo>
                  <a:pt x="114300" y="914400"/>
                </a:lnTo>
                <a:lnTo>
                  <a:pt x="114300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3D70B7"/>
          </a:solidFill>
        </p:spPr>
        <p:txBody>
          <a:bodyPr wrap="square" lIns="0" tIns="0" rIns="0" bIns="0" rtlCol="0"/>
          <a:lstStyle/>
          <a:p>
            <a:endParaRPr sz="1385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749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2E4DD-420E-417E-A4AB-56DB2298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Selectors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A53335E-B3AB-4EB5-AD7A-318D31B10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596" y="2772042"/>
            <a:ext cx="10830808" cy="154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75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Notes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42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62E4DD-420E-417E-A4AB-56DB2298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Descendant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F0C16-1883-492D-87EF-4F1F962D4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5400" dirty="0"/>
              <a:t>p a {color: orange}</a:t>
            </a:r>
          </a:p>
        </p:txBody>
      </p:sp>
    </p:spTree>
    <p:extLst>
      <p:ext uri="{BB962C8B-B14F-4D97-AF65-F5344CB8AC3E}">
        <p14:creationId xmlns:p14="http://schemas.microsoft.com/office/powerpoint/2010/main" val="3640286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4C8-89CC-46B4-A95C-47E99064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52B8-C4EC-4AE8-B922-C1D56C04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6000" dirty="0"/>
              <a:t>#</a:t>
            </a:r>
            <a:r>
              <a:rPr lang="en-US" sz="6000" dirty="0" err="1"/>
              <a:t>myheading</a:t>
            </a:r>
            <a:r>
              <a:rPr lang="en-US" sz="6000" dirty="0"/>
              <a:t> {color: pink;}</a:t>
            </a:r>
          </a:p>
        </p:txBody>
      </p:sp>
    </p:spTree>
    <p:extLst>
      <p:ext uri="{BB962C8B-B14F-4D97-AF65-F5344CB8AC3E}">
        <p14:creationId xmlns:p14="http://schemas.microsoft.com/office/powerpoint/2010/main" val="525171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8B4C8-89CC-46B4-A95C-47E990648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selectors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52B8-C4EC-4AE8-B922-C1D56C04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 algn="ctr">
              <a:buNone/>
            </a:pPr>
            <a:r>
              <a:rPr lang="en-US" sz="7200" dirty="0"/>
              <a:t>.</a:t>
            </a:r>
            <a:r>
              <a:rPr lang="en-US" sz="7200" dirty="0" err="1"/>
              <a:t>myclass</a:t>
            </a:r>
            <a:r>
              <a:rPr lang="en-US" sz="7200" dirty="0"/>
              <a:t> {color: grey;}</a:t>
            </a:r>
          </a:p>
        </p:txBody>
      </p:sp>
    </p:spTree>
    <p:extLst>
      <p:ext uri="{BB962C8B-B14F-4D97-AF65-F5344CB8AC3E}">
        <p14:creationId xmlns:p14="http://schemas.microsoft.com/office/powerpoint/2010/main" val="2753678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16538-D59E-4196-B970-504AFD36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Selectors at a Glance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BBB5CBB-E509-4EFC-AB43-90E50EBBB8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6169604"/>
              </p:ext>
            </p:extLst>
          </p:nvPr>
        </p:nvGraphicFramePr>
        <p:xfrm>
          <a:off x="1143000" y="2057399"/>
          <a:ext cx="9875520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371">
                  <a:extLst>
                    <a:ext uri="{9D8B030D-6E8A-4147-A177-3AD203B41FA5}">
                      <a16:colId xmlns:a16="http://schemas.microsoft.com/office/drawing/2014/main" val="3705243857"/>
                    </a:ext>
                  </a:extLst>
                </a:gridCol>
                <a:gridCol w="4345497">
                  <a:extLst>
                    <a:ext uri="{9D8B030D-6E8A-4147-A177-3AD203B41FA5}">
                      <a16:colId xmlns:a16="http://schemas.microsoft.com/office/drawing/2014/main" val="67351404"/>
                    </a:ext>
                  </a:extLst>
                </a:gridCol>
                <a:gridCol w="3602652">
                  <a:extLst>
                    <a:ext uri="{9D8B030D-6E8A-4147-A177-3AD203B41FA5}">
                      <a16:colId xmlns:a16="http://schemas.microsoft.com/office/drawing/2014/main" val="1530224581"/>
                    </a:ext>
                  </a:extLst>
                </a:gridCol>
              </a:tblGrid>
              <a:tr h="6985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Selector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HTML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 CSS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19675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 class=“</a:t>
                      </a:r>
                      <a:r>
                        <a:rPr lang="en-US" dirty="0" err="1"/>
                        <a:t>myclass</a:t>
                      </a:r>
                      <a:r>
                        <a:rPr lang="en-US" dirty="0"/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myclass</a:t>
                      </a:r>
                      <a:r>
                        <a:rPr lang="en-US" dirty="0"/>
                        <a:t>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47878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 id=“</a:t>
                      </a:r>
                      <a:r>
                        <a:rPr lang="en-US" dirty="0" err="1"/>
                        <a:t>myid</a:t>
                      </a:r>
                      <a:r>
                        <a:rPr lang="en-US" dirty="0"/>
                        <a:t>”&gt;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#myid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609261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Descendant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&lt;p&gt;&lt;a </a:t>
                      </a:r>
                      <a:r>
                        <a:rPr lang="en-US" dirty="0" err="1"/>
                        <a:t>href</a:t>
                      </a:r>
                      <a:r>
                        <a:rPr lang="en-US" dirty="0"/>
                        <a:t>=“http://www.syr.edu”&gt;&lt;/a&gt;&lt;/p&gt;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a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05915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&lt;p&gt;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 {color: green;}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044677"/>
                  </a:ext>
                </a:extLst>
              </a:tr>
              <a:tr h="698500">
                <a:tc>
                  <a:txBody>
                    <a:bodyPr/>
                    <a:lstStyle/>
                    <a:p>
                      <a:r>
                        <a:rPr lang="en-US" dirty="0"/>
                        <a:t>Grouped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p, td, a {color: green}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09013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50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B5608C-7936-4072-84E8-1109C335A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Folder and Point of No Return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F30118-F8D6-436E-808E-64DA8D488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project folder in GitHub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Point of No Return Project Milestone 4</a:t>
            </a:r>
          </a:p>
        </p:txBody>
      </p:sp>
    </p:spTree>
    <p:extLst>
      <p:ext uri="{BB962C8B-B14F-4D97-AF65-F5344CB8AC3E}">
        <p14:creationId xmlns:p14="http://schemas.microsoft.com/office/powerpoint/2010/main" val="1136130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Wireframes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90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09406A-10B2-4467-B789-1F247356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wireframe?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49AE8D-DE1B-457C-9EC8-61B71ED0D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sz="3600" dirty="0"/>
              <a:t>Allows us to design basic layout of a website without thinking about design.</a:t>
            </a:r>
          </a:p>
          <a:p>
            <a:pPr marL="45720" indent="0">
              <a:buNone/>
            </a:pPr>
            <a:endParaRPr lang="en-US" sz="3600" dirty="0"/>
          </a:p>
          <a:p>
            <a:pPr marL="45720" indent="0">
              <a:buNone/>
            </a:pPr>
            <a:r>
              <a:rPr lang="en-US" sz="3600" dirty="0"/>
              <a:t>They help us focus on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07058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F56E1-F453-47AC-87B6-0754FF33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you need wireframes?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43A8B-FCF9-474B-BF13-4C3B498B6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Takes focus away from the design, colors, fonts and just talks about location of content on the page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Helps us focus on user experience</a:t>
            </a:r>
            <a:br>
              <a:rPr lang="en-US" sz="3200" dirty="0"/>
            </a:br>
            <a:endParaRPr lang="en-US" sz="3200" dirty="0"/>
          </a:p>
          <a:p>
            <a:r>
              <a:rPr lang="en-US" sz="3200" dirty="0"/>
              <a:t>Shows the weight of different areas of the website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28224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9406A-10B2-4467-B789-1F247356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Wireframe examples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7C2345-0B7E-4A8B-BFE0-C99C20E21B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0567" y="367023"/>
            <a:ext cx="4164288" cy="612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83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42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44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9" name="Straight Connector 46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48">
            <a:extLst>
              <a:ext uri="{FF2B5EF4-FFF2-40B4-BE49-F238E27FC236}">
                <a16:creationId xmlns:a16="http://schemas.microsoft.com/office/drawing/2014/main" id="{2ED84DD6-8A68-4994-8094-8DDBE89BF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Rectangle 50">
            <a:extLst>
              <a:ext uri="{FF2B5EF4-FFF2-40B4-BE49-F238E27FC236}">
                <a16:creationId xmlns:a16="http://schemas.microsoft.com/office/drawing/2014/main" id="{176049D7-366E-4AC9-B689-460CC28F8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944" y="246887"/>
            <a:ext cx="4397755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52">
            <a:extLst>
              <a:ext uri="{FF2B5EF4-FFF2-40B4-BE49-F238E27FC236}">
                <a16:creationId xmlns:a16="http://schemas.microsoft.com/office/drawing/2014/main" id="{BC9E91F8-C4AE-4EB0-8B76-FF3F3FC71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370284" y="4405863"/>
            <a:ext cx="2763075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54">
            <a:extLst>
              <a:ext uri="{FF2B5EF4-FFF2-40B4-BE49-F238E27FC236}">
                <a16:creationId xmlns:a16="http://schemas.microsoft.com/office/drawing/2014/main" id="{4AD45A04-4150-4943-BB06-EEEDDD73B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09406A-10B2-4467-B789-1F247356E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5138" y="857675"/>
            <a:ext cx="3113366" cy="362284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3800" b="1" cap="all">
                <a:solidFill>
                  <a:srgbClr val="FFFFFF"/>
                </a:solidFill>
              </a:rPr>
              <a:t>Wireframe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EFC510-5128-4927-99F7-B68BC78D6C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8641" y="593243"/>
            <a:ext cx="5515547" cy="567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0870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837</Words>
  <Application>Microsoft Office PowerPoint</Application>
  <PresentationFormat>Widescreen</PresentationFormat>
  <Paragraphs>181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SimSun</vt:lpstr>
      <vt:lpstr>Bookman Old Style</vt:lpstr>
      <vt:lpstr>Calibri</vt:lpstr>
      <vt:lpstr>Corbel</vt:lpstr>
      <vt:lpstr>Basis</vt:lpstr>
      <vt:lpstr>ist 263</vt:lpstr>
      <vt:lpstr>Agenda</vt:lpstr>
      <vt:lpstr>Project Notes</vt:lpstr>
      <vt:lpstr>Project Folder and Point of No Return</vt:lpstr>
      <vt:lpstr>Wireframes</vt:lpstr>
      <vt:lpstr>What is a wireframe?</vt:lpstr>
      <vt:lpstr>Why do you need wireframes?</vt:lpstr>
      <vt:lpstr>Wireframe examples</vt:lpstr>
      <vt:lpstr>Wireframe examples</vt:lpstr>
      <vt:lpstr>Wireframe Examples</vt:lpstr>
      <vt:lpstr>Wireframe Demo in MockFlow https://mockflow.com/</vt:lpstr>
      <vt:lpstr>What is CSS?</vt:lpstr>
      <vt:lpstr>PowerPoint Presentation</vt:lpstr>
      <vt:lpstr>Preview from Unit 4</vt:lpstr>
      <vt:lpstr>Writing a CSS Rule</vt:lpstr>
      <vt:lpstr>External, embedded or Inline</vt:lpstr>
      <vt:lpstr>Ways to Add CSS</vt:lpstr>
      <vt:lpstr>Units of measure</vt:lpstr>
      <vt:lpstr>Absolute vs Relative</vt:lpstr>
      <vt:lpstr>Inheritance and the DOM</vt:lpstr>
      <vt:lpstr>Document Object Model</vt:lpstr>
      <vt:lpstr>Formatting text</vt:lpstr>
      <vt:lpstr>Fonts</vt:lpstr>
      <vt:lpstr>Text Color</vt:lpstr>
      <vt:lpstr>Text Decoration</vt:lpstr>
      <vt:lpstr>PowerPoint Presentation</vt:lpstr>
      <vt:lpstr>PowerPoint Presentation</vt:lpstr>
      <vt:lpstr>Selectors</vt:lpstr>
      <vt:lpstr>Group Selectors</vt:lpstr>
      <vt:lpstr>Descendant Selectors</vt:lpstr>
      <vt:lpstr>id selectors</vt:lpstr>
      <vt:lpstr>class selectors</vt:lpstr>
      <vt:lpstr>Selectors at a Glance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ist 263</dc:title>
  <dc:creator>L F</dc:creator>
  <cp:lastModifiedBy>Paul E Opel</cp:lastModifiedBy>
  <cp:revision>23</cp:revision>
  <dcterms:created xsi:type="dcterms:W3CDTF">2020-09-20T04:12:23Z</dcterms:created>
  <dcterms:modified xsi:type="dcterms:W3CDTF">2025-02-15T19:36:23Z</dcterms:modified>
</cp:coreProperties>
</file>