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6"/>
  </p:notesMasterIdLst>
  <p:sldIdLst>
    <p:sldId id="256" r:id="rId2"/>
    <p:sldId id="261" r:id="rId3"/>
    <p:sldId id="264" r:id="rId4"/>
    <p:sldId id="265" r:id="rId5"/>
  </p:sldIdLst>
  <p:sldSz cx="9144000" cy="5143500" type="screen16x9"/>
  <p:notesSz cx="6858000" cy="9144000"/>
  <p:embeddedFontLst>
    <p:embeddedFont>
      <p:font typeface="Homenaje" pitchFamily="2" charset="77"/>
      <p:regular r:id="rId7"/>
    </p:embeddedFont>
    <p:embeddedFont>
      <p:font typeface="Montserrat" pitchFamily="2" charset="77"/>
      <p:regular r:id="rId8"/>
      <p:bold r:id="rId9"/>
      <p:italic r:id="rId10"/>
      <p:boldItalic r:id="rId11"/>
    </p:embeddedFont>
    <p:embeddedFont>
      <p:font typeface="Raleway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08E74-EAC0-0E45-B368-48DE803A2D80}" v="2" dt="2024-04-09T07:43:32.441"/>
  </p1510:revLst>
</p1510:revInfo>
</file>

<file path=ppt/tableStyles.xml><?xml version="1.0" encoding="utf-8"?>
<a:tblStyleLst xmlns:a="http://schemas.openxmlformats.org/drawingml/2006/main" def="{6697B264-D47D-4966-AD41-2B3C3A4D1C7A}">
  <a:tblStyle styleId="{6697B264-D47D-4966-AD41-2B3C3A4D1C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B82EC2-F1F0-474C-A77C-A41A91C800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LLI Davide" userId="08fec0db-9ec0-4570-ad4a-f63294fd17c0" providerId="ADAL" clId="{1E808E74-EAC0-0E45-B368-48DE803A2D80}"/>
    <pc:docChg chg="undo custSel addSld delSld modSld">
      <pc:chgData name="MORELLI Davide" userId="08fec0db-9ec0-4570-ad4a-f63294fd17c0" providerId="ADAL" clId="{1E808E74-EAC0-0E45-B368-48DE803A2D80}" dt="2024-04-09T07:44:38.283" v="9" actId="1076"/>
      <pc:docMkLst>
        <pc:docMk/>
      </pc:docMkLst>
      <pc:sldChg chg="addSp delSp modSp add del mod">
        <pc:chgData name="MORELLI Davide" userId="08fec0db-9ec0-4570-ad4a-f63294fd17c0" providerId="ADAL" clId="{1E808E74-EAC0-0E45-B368-48DE803A2D80}" dt="2024-04-09T07:44:38.283" v="9" actId="1076"/>
        <pc:sldMkLst>
          <pc:docMk/>
          <pc:sldMk cId="4006422584" sldId="265"/>
        </pc:sldMkLst>
        <pc:picChg chg="add del">
          <ac:chgData name="MORELLI Davide" userId="08fec0db-9ec0-4570-ad4a-f63294fd17c0" providerId="ADAL" clId="{1E808E74-EAC0-0E45-B368-48DE803A2D80}" dt="2024-04-09T07:43:06.197" v="3" actId="478"/>
          <ac:picMkLst>
            <pc:docMk/>
            <pc:sldMk cId="4006422584" sldId="265"/>
            <ac:picMk id="2" creationId="{1FDC5C56-8061-B4E0-860F-120C86A261E6}"/>
          </ac:picMkLst>
        </pc:picChg>
        <pc:picChg chg="add mod">
          <ac:chgData name="MORELLI Davide" userId="08fec0db-9ec0-4570-ad4a-f63294fd17c0" providerId="ADAL" clId="{1E808E74-EAC0-0E45-B368-48DE803A2D80}" dt="2024-04-09T07:44:38.283" v="9" actId="1076"/>
          <ac:picMkLst>
            <pc:docMk/>
            <pc:sldMk cId="4006422584" sldId="265"/>
            <ac:picMk id="3" creationId="{22C385E5-E38A-87AA-79DF-FF729164D821}"/>
          </ac:picMkLst>
        </pc:picChg>
        <pc:picChg chg="del">
          <ac:chgData name="MORELLI Davide" userId="08fec0db-9ec0-4570-ad4a-f63294fd17c0" providerId="ADAL" clId="{1E808E74-EAC0-0E45-B368-48DE803A2D80}" dt="2024-04-09T07:43:34.400" v="6" actId="478"/>
          <ac:picMkLst>
            <pc:docMk/>
            <pc:sldMk cId="4006422584" sldId="265"/>
            <ac:picMk id="5" creationId="{3EA34F8A-6675-DDD0-7A6B-D5604155E1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>
          <a:extLst>
            <a:ext uri="{FF2B5EF4-FFF2-40B4-BE49-F238E27FC236}">
              <a16:creationId xmlns:a16="http://schemas.microsoft.com/office/drawing/2014/main" id="{DDC1A58E-B433-3C08-8CFA-C453540CB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4d99d1a72_0_2:notes">
            <a:extLst>
              <a:ext uri="{FF2B5EF4-FFF2-40B4-BE49-F238E27FC236}">
                <a16:creationId xmlns:a16="http://schemas.microsoft.com/office/drawing/2014/main" id="{70F065F9-92D2-EDB6-6053-3152BB5C47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4d99d1a72_0_2:notes">
            <a:extLst>
              <a:ext uri="{FF2B5EF4-FFF2-40B4-BE49-F238E27FC236}">
                <a16:creationId xmlns:a16="http://schemas.microsoft.com/office/drawing/2014/main" id="{C56C5CB4-8DBA-2369-4100-B15EC0B5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02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07750" y="660531"/>
            <a:ext cx="4528800" cy="31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8300" y="3850150"/>
            <a:ext cx="42477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25386">
            <a:off x="8388476" y="34169"/>
            <a:ext cx="1365039" cy="1423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96876" y="3999825"/>
            <a:ext cx="1465212" cy="1708700"/>
            <a:chOff x="96876" y="3999825"/>
            <a:chExt cx="1465212" cy="1708700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20000" y="3492426"/>
            <a:ext cx="68562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20002" y="1977726"/>
            <a:ext cx="68562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20002" y="1525925"/>
            <a:ext cx="6856200" cy="45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20000" y="3040624"/>
            <a:ext cx="6856200" cy="45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856203">
            <a:off x="7027450" y="934638"/>
            <a:ext cx="3247523" cy="3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84750" y="141487"/>
            <a:ext cx="3247524" cy="398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8"/>
          <p:cNvGrpSpPr/>
          <p:nvPr/>
        </p:nvGrpSpPr>
        <p:grpSpPr>
          <a:xfrm>
            <a:off x="8167552" y="3698788"/>
            <a:ext cx="1555450" cy="2100425"/>
            <a:chOff x="260677" y="-647987"/>
            <a:chExt cx="1555450" cy="2100425"/>
          </a:xfrm>
        </p:grpSpPr>
        <p:pic>
          <p:nvPicPr>
            <p:cNvPr id="49" name="Google Shape;4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276250" flipH="1">
              <a:off x="360156" y="-5679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8"/>
            <p:cNvSpPr/>
            <p:nvPr/>
          </p:nvSpPr>
          <p:spPr>
            <a:xfrm>
              <a:off x="617773" y="-6479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8265976" y="116950"/>
            <a:ext cx="1465212" cy="1708700"/>
            <a:chOff x="96876" y="3999825"/>
            <a:chExt cx="1465212" cy="1708700"/>
          </a:xfrm>
        </p:grpSpPr>
        <p:pic>
          <p:nvPicPr>
            <p:cNvPr id="55" name="Google Shape;5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9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720000" y="4098675"/>
            <a:ext cx="7704000" cy="4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720000" y="1848894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2"/>
          </p:nvPr>
        </p:nvSpPr>
        <p:spPr>
          <a:xfrm>
            <a:off x="3427500" y="1848875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3"/>
          </p:nvPr>
        </p:nvSpPr>
        <p:spPr>
          <a:xfrm>
            <a:off x="720000" y="3597200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4"/>
          </p:nvPr>
        </p:nvSpPr>
        <p:spPr>
          <a:xfrm>
            <a:off x="3427500" y="3597200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5"/>
          </p:nvPr>
        </p:nvSpPr>
        <p:spPr>
          <a:xfrm>
            <a:off x="6135000" y="1848875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6"/>
          </p:nvPr>
        </p:nvSpPr>
        <p:spPr>
          <a:xfrm>
            <a:off x="6135000" y="3597200"/>
            <a:ext cx="22890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7"/>
          </p:nvPr>
        </p:nvSpPr>
        <p:spPr>
          <a:xfrm>
            <a:off x="720000" y="1413500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8"/>
          </p:nvPr>
        </p:nvSpPr>
        <p:spPr>
          <a:xfrm>
            <a:off x="3427500" y="1413500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9"/>
          </p:nvPr>
        </p:nvSpPr>
        <p:spPr>
          <a:xfrm>
            <a:off x="6135000" y="1413500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3"/>
          </p:nvPr>
        </p:nvSpPr>
        <p:spPr>
          <a:xfrm>
            <a:off x="720000" y="3158600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4"/>
          </p:nvPr>
        </p:nvSpPr>
        <p:spPr>
          <a:xfrm>
            <a:off x="3427500" y="3158602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5"/>
          </p:nvPr>
        </p:nvSpPr>
        <p:spPr>
          <a:xfrm>
            <a:off x="6135000" y="3158602"/>
            <a:ext cx="2289000" cy="43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-777418" y="-56204"/>
            <a:ext cx="9921411" cy="5052167"/>
            <a:chOff x="-777418" y="-56204"/>
            <a:chExt cx="9921411" cy="5052167"/>
          </a:xfrm>
        </p:grpSpPr>
        <p:pic>
          <p:nvPicPr>
            <p:cNvPr id="138" name="Google Shape;138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084200" y="-56204"/>
              <a:ext cx="1059793" cy="109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2">
              <a:off x="-777418" y="4457207"/>
              <a:ext cx="1988035" cy="5387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-653105" y="-885618"/>
            <a:ext cx="10293296" cy="6029118"/>
            <a:chOff x="-653105" y="-885618"/>
            <a:chExt cx="10293296" cy="6029118"/>
          </a:xfrm>
        </p:grpSpPr>
        <p:sp>
          <p:nvSpPr>
            <p:cNvPr id="147" name="Google Shape;147;p21"/>
            <p:cNvSpPr/>
            <p:nvPr/>
          </p:nvSpPr>
          <p:spPr>
            <a:xfrm>
              <a:off x="8430775" y="-129225"/>
              <a:ext cx="1151100" cy="1151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48" name="Google Shape;148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10363406" flipH="1">
              <a:off x="-626988" y="4481031"/>
              <a:ext cx="1988030" cy="5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 rotWithShape="1">
            <a:blip r:embed="rId3">
              <a:alphaModFix/>
            </a:blip>
            <a:srcRect r="39737"/>
            <a:stretch/>
          </p:blipFill>
          <p:spPr>
            <a:xfrm rot="-1827177">
              <a:off x="7134094" y="-354405"/>
              <a:ext cx="2393990" cy="10940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-461012" y="75575"/>
            <a:ext cx="1492264" cy="1638150"/>
            <a:chOff x="-541687" y="156250"/>
            <a:chExt cx="1492264" cy="1638150"/>
          </a:xfrm>
        </p:grpSpPr>
        <p:pic>
          <p:nvPicPr>
            <p:cNvPr id="152" name="Google Shape;152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2476" y="156250"/>
              <a:ext cx="878101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2"/>
            <p:cNvSpPr/>
            <p:nvPr/>
          </p:nvSpPr>
          <p:spPr>
            <a:xfrm>
              <a:off x="-541687" y="539500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9571" flipH="1">
            <a:off x="7681859" y="3588103"/>
            <a:ext cx="1356490" cy="141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5" r:id="rId7"/>
    <p:sldLayoutId id="2147483667" r:id="rId8"/>
    <p:sldLayoutId id="2147483668" r:id="rId9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2307750" y="660531"/>
            <a:ext cx="4528800" cy="31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FONT</a:t>
            </a:r>
            <a:br>
              <a:rPr lang="fr-FR" b="1" dirty="0"/>
            </a:br>
            <a:r>
              <a:rPr lang="fr-FR" b="1" dirty="0"/>
              <a:t>CLASSIFICATION</a:t>
            </a:r>
            <a:endParaRPr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 dirty="0"/>
              <a:t>Presentation 3</a:t>
            </a:r>
            <a:endParaRPr sz="3600" i="1"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2448300" y="3850150"/>
            <a:ext cx="424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Davide Morelli &amp; Mattéo Bonvin</a:t>
            </a:r>
            <a:endParaRPr dirty="0"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40856">
            <a:off x="-353818" y="755906"/>
            <a:ext cx="1988034" cy="5387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222;p31">
            <a:extLst>
              <a:ext uri="{FF2B5EF4-FFF2-40B4-BE49-F238E27FC236}">
                <a16:creationId xmlns:a16="http://schemas.microsoft.com/office/drawing/2014/main" id="{BA74512B-BA86-2033-771B-7335AD436513}"/>
              </a:ext>
            </a:extLst>
          </p:cNvPr>
          <p:cNvGrpSpPr/>
          <p:nvPr/>
        </p:nvGrpSpPr>
        <p:grpSpPr>
          <a:xfrm>
            <a:off x="9444680" y="3803050"/>
            <a:ext cx="980647" cy="1340450"/>
            <a:chOff x="234100" y="4137050"/>
            <a:chExt cx="980647" cy="1340450"/>
          </a:xfrm>
        </p:grpSpPr>
        <p:pic>
          <p:nvPicPr>
            <p:cNvPr id="3" name="Google Shape;223;p31">
              <a:extLst>
                <a:ext uri="{FF2B5EF4-FFF2-40B4-BE49-F238E27FC236}">
                  <a16:creationId xmlns:a16="http://schemas.microsoft.com/office/drawing/2014/main" id="{77531732-7EFE-2425-6922-EECB3640B86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4100" y="4137050"/>
              <a:ext cx="740875" cy="74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24;p31">
              <a:extLst>
                <a:ext uri="{FF2B5EF4-FFF2-40B4-BE49-F238E27FC236}">
                  <a16:creationId xmlns:a16="http://schemas.microsoft.com/office/drawing/2014/main" id="{E8E44FFC-0351-C5E9-D17B-8338B6866C84}"/>
                </a:ext>
              </a:extLst>
            </p:cNvPr>
            <p:cNvSpPr/>
            <p:nvPr/>
          </p:nvSpPr>
          <p:spPr>
            <a:xfrm>
              <a:off x="270647" y="4533400"/>
              <a:ext cx="944100" cy="944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sp>
        <p:nvSpPr>
          <p:cNvPr id="220" name="Google Shape;220;p31"/>
          <p:cNvSpPr txBox="1">
            <a:spLocks noGrp="1"/>
          </p:cNvSpPr>
          <p:nvPr>
            <p:ph type="subTitle" idx="2"/>
          </p:nvPr>
        </p:nvSpPr>
        <p:spPr>
          <a:xfrm>
            <a:off x="720000" y="1115988"/>
            <a:ext cx="2956748" cy="31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workflow to solve the task</a:t>
            </a:r>
          </a:p>
        </p:txBody>
      </p:sp>
      <p:grpSp>
        <p:nvGrpSpPr>
          <p:cNvPr id="222" name="Google Shape;222;p31"/>
          <p:cNvGrpSpPr/>
          <p:nvPr/>
        </p:nvGrpSpPr>
        <p:grpSpPr>
          <a:xfrm>
            <a:off x="8009850" y="3685175"/>
            <a:ext cx="980647" cy="1340450"/>
            <a:chOff x="234100" y="4137050"/>
            <a:chExt cx="980647" cy="1340450"/>
          </a:xfrm>
        </p:grpSpPr>
        <p:pic>
          <p:nvPicPr>
            <p:cNvPr id="223" name="Google Shape;223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100" y="4137050"/>
              <a:ext cx="740875" cy="74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31"/>
            <p:cNvSpPr/>
            <p:nvPr/>
          </p:nvSpPr>
          <p:spPr>
            <a:xfrm>
              <a:off x="270647" y="4533400"/>
              <a:ext cx="944100" cy="944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7" name="Image 6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14B06010-493B-2746-907B-452481174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572" y="574491"/>
            <a:ext cx="4257825" cy="4257825"/>
          </a:xfrm>
          <a:prstGeom prst="rect">
            <a:avLst/>
          </a:prstGeom>
        </p:spPr>
      </p:pic>
      <p:pic>
        <p:nvPicPr>
          <p:cNvPr id="8" name="Google Shape;167;p26">
            <a:extLst>
              <a:ext uri="{FF2B5EF4-FFF2-40B4-BE49-F238E27FC236}">
                <a16:creationId xmlns:a16="http://schemas.microsoft.com/office/drawing/2014/main" id="{422A73B5-331B-CF7B-4FB2-AB34A3F9013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040856">
            <a:off x="-1629860" y="3892460"/>
            <a:ext cx="1988034" cy="53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 look at </a:t>
            </a:r>
            <a:r>
              <a:rPr lang="fr-CH" dirty="0" err="1"/>
              <a:t>Random_Prediction.ipynb</a:t>
            </a:r>
            <a:endParaRPr dirty="0"/>
          </a:p>
        </p:txBody>
      </p:sp>
      <p:grpSp>
        <p:nvGrpSpPr>
          <p:cNvPr id="28" name="Google Shape;222;p31">
            <a:extLst>
              <a:ext uri="{FF2B5EF4-FFF2-40B4-BE49-F238E27FC236}">
                <a16:creationId xmlns:a16="http://schemas.microsoft.com/office/drawing/2014/main" id="{17F1C2CC-21EE-4C71-8E5D-1DF622E4C2D4}"/>
              </a:ext>
            </a:extLst>
          </p:cNvPr>
          <p:cNvGrpSpPr/>
          <p:nvPr/>
        </p:nvGrpSpPr>
        <p:grpSpPr>
          <a:xfrm>
            <a:off x="4572000" y="5317690"/>
            <a:ext cx="980647" cy="1340450"/>
            <a:chOff x="234100" y="4137050"/>
            <a:chExt cx="980647" cy="1340450"/>
          </a:xfrm>
        </p:grpSpPr>
        <p:pic>
          <p:nvPicPr>
            <p:cNvPr id="29" name="Google Shape;223;p31">
              <a:extLst>
                <a:ext uri="{FF2B5EF4-FFF2-40B4-BE49-F238E27FC236}">
                  <a16:creationId xmlns:a16="http://schemas.microsoft.com/office/drawing/2014/main" id="{0FCB724C-F31C-ECD6-7638-3D74FC44C44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100" y="4137050"/>
              <a:ext cx="740875" cy="74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224;p31">
              <a:extLst>
                <a:ext uri="{FF2B5EF4-FFF2-40B4-BE49-F238E27FC236}">
                  <a16:creationId xmlns:a16="http://schemas.microsoft.com/office/drawing/2014/main" id="{9273DB30-8252-5187-C61C-CA8A34E11C7E}"/>
                </a:ext>
              </a:extLst>
            </p:cNvPr>
            <p:cNvSpPr/>
            <p:nvPr/>
          </p:nvSpPr>
          <p:spPr>
            <a:xfrm>
              <a:off x="270647" y="4533400"/>
              <a:ext cx="944100" cy="944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>
          <a:extLst>
            <a:ext uri="{FF2B5EF4-FFF2-40B4-BE49-F238E27FC236}">
              <a16:creationId xmlns:a16="http://schemas.microsoft.com/office/drawing/2014/main" id="{21960794-2BB0-D287-A06E-5086D2648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>
            <a:extLst>
              <a:ext uri="{FF2B5EF4-FFF2-40B4-BE49-F238E27FC236}">
                <a16:creationId xmlns:a16="http://schemas.microsoft.com/office/drawing/2014/main" id="{1095F742-247C-86C7-E1EA-A4C386FA6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480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 look at </a:t>
            </a:r>
            <a:r>
              <a:rPr lang="fr-CH" dirty="0" err="1"/>
              <a:t>Random_Prediction.ipynb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2C385E5-E38A-87AA-79DF-FF729164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1348018"/>
            <a:ext cx="4203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2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sign Inspiration Business Plan by Slidesgo">
  <a:themeElements>
    <a:clrScheme name="Simple Light">
      <a:dk1>
        <a:srgbClr val="F5F2FA"/>
      </a:dk1>
      <a:lt1>
        <a:srgbClr val="0B0811"/>
      </a:lt1>
      <a:dk2>
        <a:srgbClr val="CCC8E6"/>
      </a:dk2>
      <a:lt2>
        <a:srgbClr val="A289CA"/>
      </a:lt2>
      <a:accent1>
        <a:srgbClr val="F7AC4F"/>
      </a:accent1>
      <a:accent2>
        <a:srgbClr val="CF633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Macintosh PowerPoint</Application>
  <PresentationFormat>Presentazione su schermo (16:9)</PresentationFormat>
  <Paragraphs>7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Homenaje</vt:lpstr>
      <vt:lpstr>Montserrat</vt:lpstr>
      <vt:lpstr>Raleway</vt:lpstr>
      <vt:lpstr>Arial</vt:lpstr>
      <vt:lpstr>Design Inspiration Business Plan by Slidesgo</vt:lpstr>
      <vt:lpstr>FONT CLASSIFICATION Presentation 3</vt:lpstr>
      <vt:lpstr>Workflow</vt:lpstr>
      <vt:lpstr>A look at Random_Prediction.ipynb</vt:lpstr>
      <vt:lpstr>A look at Random_Prediction.ipynb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CLASSIFICATION Document Image Analysis</dc:title>
  <dc:creator>Mattéo Bonvin</dc:creator>
  <cp:lastModifiedBy>MORELLI Davide</cp:lastModifiedBy>
  <cp:revision>8</cp:revision>
  <dcterms:modified xsi:type="dcterms:W3CDTF">2024-04-09T07:44:40Z</dcterms:modified>
</cp:coreProperties>
</file>