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2"/>
  </p:notesMasterIdLst>
  <p:sldIdLst>
    <p:sldId id="257" r:id="rId2"/>
    <p:sldId id="379" r:id="rId3"/>
    <p:sldId id="378" r:id="rId4"/>
    <p:sldId id="384" r:id="rId5"/>
    <p:sldId id="380" r:id="rId6"/>
    <p:sldId id="387" r:id="rId7"/>
    <p:sldId id="382" r:id="rId8"/>
    <p:sldId id="383" r:id="rId9"/>
    <p:sldId id="386" r:id="rId10"/>
    <p:sldId id="38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0ED"/>
    <a:srgbClr val="009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0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675FF-68AF-2C4E-93F3-DC6A03EEE659}" type="datetimeFigureOut">
              <a:rPr lang="fr-FR" smtClean="0"/>
              <a:t>20/02/2023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F4FB0-B4B7-2045-89E2-8FA3EE7481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04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133601"/>
            <a:ext cx="9855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42915"/>
            <a:ext cx="9855200" cy="1470025"/>
          </a:xfrm>
        </p:spPr>
        <p:txBody>
          <a:bodyPr/>
          <a:lstStyle>
            <a:lvl1pPr marL="0" indent="0">
              <a:buFont typeface="Wingdings" pitchFamily="-106" charset="2"/>
              <a:buNone/>
              <a:defRPr sz="1600" b="1"/>
            </a:lvl1pPr>
          </a:lstStyle>
          <a:p>
            <a:r>
              <a:rPr lang="en-GB" noProof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168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775884" y="981075"/>
            <a:ext cx="988906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70"/>
              </a:buClr>
              <a:buSzTx/>
              <a:buFont typeface="Wingdings" charset="2"/>
              <a:buChar char="§"/>
              <a:tabLst/>
              <a:defRPr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70"/>
              </a:buClr>
              <a:buSzTx/>
              <a:buFont typeface="Wingdings" charset="2"/>
              <a:buChar char="§"/>
              <a:tabLst/>
              <a:defRPr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70"/>
              </a:buClr>
              <a:buSzTx/>
              <a:buFont typeface="Wingdings" charset="2"/>
              <a:buChar char="§"/>
              <a:tabLst/>
              <a:defRPr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70"/>
              </a:buClr>
              <a:buSzTx/>
              <a:buFont typeface="Wingdings" charset="2"/>
              <a:buChar char="§"/>
              <a:tabLst/>
              <a:defRPr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70"/>
              </a:buClr>
              <a:buSzTx/>
              <a:buFont typeface="Wingdings" charset="2"/>
              <a:buChar char="§"/>
              <a:tabLst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B9D52-6315-DB4F-952F-9FADA449C18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86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ntents RI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FFBF-94E4-9540-8B45-3C0BCBB9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2FE1-DF98-5A4A-8967-E42220ABE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5884" y="938032"/>
            <a:ext cx="4856410" cy="4938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60DD-58CC-C541-B89E-DDE3F82EC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8541" y="938032"/>
            <a:ext cx="4856410" cy="4938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836B-1913-2F43-A109-3D6204D8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263D-A9A0-7849-8180-167A7992DED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0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RI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75884" y="981075"/>
            <a:ext cx="9889067" cy="4895850"/>
          </a:xfrm>
        </p:spPr>
        <p:txBody>
          <a:bodyPr/>
          <a:lstStyle>
            <a:lvl1pPr marL="0" indent="0">
              <a:buNone/>
              <a:defRPr sz="1600" b="1" i="0">
                <a:latin typeface="Courier" pitchFamily="2" charset="0"/>
              </a:defRPr>
            </a:lvl1pPr>
          </a:lstStyle>
          <a:p>
            <a:pPr lvl="0"/>
            <a:r>
              <a:rPr lang="en-GB" noProof="1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E5553-26AB-2543-B359-8EA2974AD2D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48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RI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B9D52-6315-DB4F-952F-9FADA449C18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52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RI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BA8D-4BEC-FC4C-90F3-4D954740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3019-D0AF-A041-A8C7-FAF6D0B4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E684-3718-054C-8B95-9F43BD9236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B45BE1-4EF5-B54F-8655-36137A07B41B}" type="slidenum">
              <a:rPr lang="en-GB" altLang="en-CH"/>
              <a:pPr/>
              <a:t>‹#›</a:t>
            </a:fld>
            <a:endParaRPr lang="en-GB" altLang="en-CH"/>
          </a:p>
        </p:txBody>
      </p:sp>
    </p:spTree>
    <p:extLst>
      <p:ext uri="{BB962C8B-B14F-4D97-AF65-F5344CB8AC3E}">
        <p14:creationId xmlns:p14="http://schemas.microsoft.com/office/powerpoint/2010/main" val="247623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9889067" cy="72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5884" y="981075"/>
            <a:ext cx="9889067" cy="4895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3500" y="6381748"/>
            <a:ext cx="144145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9970"/>
                </a:solidFill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0427FC6-417F-3E4C-B037-27C0701F98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1871133" y="0"/>
            <a:ext cx="10320867" cy="115888"/>
          </a:xfrm>
          <a:prstGeom prst="rect">
            <a:avLst/>
          </a:prstGeom>
          <a:solidFill>
            <a:srgbClr val="009970"/>
          </a:solidFill>
          <a:ln w="9525">
            <a:solidFill>
              <a:srgbClr val="00997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CH" sz="1800" dirty="0"/>
          </a:p>
        </p:txBody>
      </p:sp>
      <p:pic>
        <p:nvPicPr>
          <p:cNvPr id="8" name="Grafik 5" descr="UNF_Logo_gross.emf">
            <a:extLst>
              <a:ext uri="{FF2B5EF4-FFF2-40B4-BE49-F238E27FC236}">
                <a16:creationId xmlns:a16="http://schemas.microsoft.com/office/drawing/2014/main" id="{A1C95E4F-24BD-0443-960A-57B8F3BD54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715961"/>
            <a:ext cx="1775884" cy="11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18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  <p:sldLayoutId id="2147483664" r:id="rId5"/>
    <p:sldLayoutId id="2147483662" r:id="rId6"/>
    <p:sldLayoutId id="2147483665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Arial" pitchFamily="-106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Arial" pitchFamily="-106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Arial" pitchFamily="-106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Arial" pitchFamily="-106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Arial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Arial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Arial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970"/>
          </a:solidFill>
          <a:latin typeface="Arial" pitchFamily="-106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600"/>
        </a:spcAft>
        <a:buClr>
          <a:srgbClr val="009970"/>
        </a:buClr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0"/>
        </a:spcBef>
        <a:spcAft>
          <a:spcPts val="600"/>
        </a:spcAft>
        <a:buClr>
          <a:srgbClr val="009970"/>
        </a:buClr>
        <a:buFont typeface="Wingdings" charset="0"/>
        <a:buChar char="§"/>
        <a:defRPr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1" fontAlgn="base" hangingPunct="1">
        <a:spcBef>
          <a:spcPct val="0"/>
        </a:spcBef>
        <a:spcAft>
          <a:spcPts val="600"/>
        </a:spcAft>
        <a:buClr>
          <a:srgbClr val="009970"/>
        </a:buClr>
        <a:buFont typeface="Wingdings" charset="0"/>
        <a:buChar char="§"/>
        <a:defRPr lang="fr-FR" dirty="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1" fontAlgn="base" hangingPunct="1">
        <a:spcBef>
          <a:spcPct val="0"/>
        </a:spcBef>
        <a:spcAft>
          <a:spcPts val="600"/>
        </a:spcAft>
        <a:buClr>
          <a:srgbClr val="009970"/>
        </a:buClr>
        <a:buFont typeface="Wingdings" charset="0"/>
        <a:buChar char="§"/>
        <a:defRPr lang="fr-FR" dirty="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1" fontAlgn="base" hangingPunct="1">
        <a:spcBef>
          <a:spcPct val="0"/>
        </a:spcBef>
        <a:spcAft>
          <a:spcPts val="600"/>
        </a:spcAft>
        <a:buClr>
          <a:srgbClr val="009970"/>
        </a:buClr>
        <a:buFont typeface="Wingdings" charset="0"/>
        <a:buChar char="§"/>
        <a:defRPr lang="fr-FR" dirty="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-106" charset="0"/>
          <a:ea typeface="ＭＳ Ｐゴシック" pitchFamily="-106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-106" charset="0"/>
          <a:ea typeface="ＭＳ Ｐゴシック" pitchFamily="-106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-106" charset="0"/>
          <a:ea typeface="ＭＳ Ｐゴシック" pitchFamily="-106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-106" charset="0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cs.unibnf.ch/organization/" TargetMode="External"/><Relationship Id="rId2" Type="http://schemas.openxmlformats.org/officeDocument/2006/relationships/hyperlink" Target="https://mcs.unibnf.ch/organization/registration-for-teaching-unit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lias.unibe.ch/goto_ilias3_unibe_svy_2680452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ommunity/education" TargetMode="External"/><Relationship Id="rId2" Type="http://schemas.openxmlformats.org/officeDocument/2006/relationships/hyperlink" Target="https://education.github.com/stud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nna.scius-bertrand@unifr.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oegtlin/ICDAR_CRRE_Tutorial/tree/master/Part_1" TargetMode="External"/><Relationship Id="rId2" Type="http://schemas.openxmlformats.org/officeDocument/2006/relationships/hyperlink" Target="https://github.com/lvoegtlin/ICDAR_CRRE_Tutoria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umpy.org/doc/stable/user/quickstart.html" TargetMode="External"/><Relationship Id="rId5" Type="http://schemas.openxmlformats.org/officeDocument/2006/relationships/hyperlink" Target="https://pillow.readthedocs.io/en/stable/handbook/tutorial.html" TargetMode="External"/><Relationship Id="rId4" Type="http://schemas.openxmlformats.org/officeDocument/2006/relationships/hyperlink" Target="https://github.com/lvoegtlin/ICDAR_CRRE_Tutorial/tree/master/Part_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nna.scius-bertrand@unifr.ch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6D197D-F123-A343-AA34-9E9AF08ED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Exercise Session 1</a:t>
            </a:r>
            <a:br>
              <a:rPr lang="en-US" dirty="0"/>
            </a:br>
            <a:r>
              <a:rPr lang="en-US" dirty="0"/>
              <a:t>Document Image Analysis</a:t>
            </a: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91653A-4719-D249-A744-FACDCFD01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Rolf Ingold, </a:t>
            </a:r>
            <a:r>
              <a:rPr lang="en-US" sz="1800" u="sng" dirty="0"/>
              <a:t>Anna </a:t>
            </a:r>
            <a:r>
              <a:rPr lang="en-US" sz="1800" u="sng" dirty="0" err="1"/>
              <a:t>Scius</a:t>
            </a:r>
            <a:r>
              <a:rPr lang="en-US" sz="1800" u="sng" dirty="0"/>
              <a:t>-Bertrand</a:t>
            </a:r>
            <a:r>
              <a:rPr lang="en-US" sz="1800" dirty="0"/>
              <a:t>, </a:t>
            </a:r>
            <a:r>
              <a:rPr lang="en-US" sz="1800" dirty="0" err="1"/>
              <a:t>Najoua</a:t>
            </a:r>
            <a:r>
              <a:rPr lang="en-US" sz="1800" dirty="0"/>
              <a:t> Rahal</a:t>
            </a:r>
            <a:endParaRPr lang="en-US" sz="1800" b="0" dirty="0"/>
          </a:p>
          <a:p>
            <a:r>
              <a:rPr lang="en-US" sz="1800" b="0" dirty="0"/>
              <a:t>DIVA Group, University of Fribourg, Switzerland</a:t>
            </a:r>
          </a:p>
        </p:txBody>
      </p:sp>
    </p:spTree>
    <p:extLst>
      <p:ext uri="{BB962C8B-B14F-4D97-AF65-F5344CB8AC3E}">
        <p14:creationId xmlns:p14="http://schemas.microsoft.com/office/powerpoint/2010/main" val="354382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1515-CF15-AD4E-85F2-FE42E19C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5400" b="1" dirty="0">
                <a:solidFill>
                  <a:srgbClr val="009970"/>
                </a:solidFill>
              </a:rPr>
              <a:t>Questions?</a:t>
            </a:r>
            <a:endParaRPr lang="en-US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D205C-F18D-9C4E-9A85-247BB68728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10</a:t>
            </a:fld>
            <a:endParaRPr lang="en-GB" altLang="en-CH"/>
          </a:p>
        </p:txBody>
      </p:sp>
    </p:spTree>
    <p:extLst>
      <p:ext uri="{BB962C8B-B14F-4D97-AF65-F5344CB8AC3E}">
        <p14:creationId xmlns:p14="http://schemas.microsoft.com/office/powerpoint/2010/main" val="5604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418F-3775-4277-972A-941016F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Note: </a:t>
            </a:r>
            <a:r>
              <a:rPr lang="de-DE" dirty="0" err="1">
                <a:cs typeface="Calibri Light"/>
              </a:rPr>
              <a:t>Hosted</a:t>
            </a:r>
            <a:r>
              <a:rPr lang="de-DE" dirty="0">
                <a:cs typeface="Calibri Light"/>
              </a:rPr>
              <a:t> JMCS </a:t>
            </a:r>
            <a:r>
              <a:rPr lang="de-DE" dirty="0" err="1">
                <a:cs typeface="Calibri Light"/>
              </a:rPr>
              <a:t>Students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89B1-C58E-48B6-8E4D-CF8E3F90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Make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sure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request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access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Academia</a:t>
            </a:r>
            <a:r>
              <a:rPr lang="de-DE" dirty="0">
                <a:cs typeface="Calibri"/>
              </a:rPr>
              <a:t>.</a:t>
            </a:r>
          </a:p>
          <a:p>
            <a:r>
              <a:rPr lang="de-DE" dirty="0">
                <a:cs typeface="Calibri"/>
              </a:rPr>
              <a:t>Register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BeNeFri</a:t>
            </a:r>
            <a:r>
              <a:rPr lang="de-DE" dirty="0">
                <a:cs typeface="Calibri"/>
              </a:rPr>
              <a:t>.</a:t>
            </a:r>
          </a:p>
          <a:p>
            <a:r>
              <a:rPr lang="de-DE" dirty="0">
                <a:cs typeface="Calibri"/>
              </a:rPr>
              <a:t>As </a:t>
            </a:r>
            <a:r>
              <a:rPr lang="de-DE" dirty="0" err="1">
                <a:cs typeface="Calibri"/>
              </a:rPr>
              <a:t>far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I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deadline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February</a:t>
            </a:r>
            <a:r>
              <a:rPr lang="de-DE" b="1" dirty="0">
                <a:cs typeface="Calibri"/>
              </a:rPr>
              <a:t> 28, 2023.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Make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sure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request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access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possible.</a:t>
            </a:r>
          </a:p>
          <a:p>
            <a:pPr lvl="1"/>
            <a:endParaRPr lang="de-DE" sz="2400" dirty="0">
              <a:cs typeface="Calibri"/>
            </a:endParaRPr>
          </a:p>
          <a:p>
            <a:r>
              <a:rPr lang="de-DE" sz="2400" dirty="0">
                <a:ea typeface="+mn-lt"/>
                <a:cs typeface="+mn-lt"/>
                <a:hlinkClick r:id="rId2"/>
              </a:rPr>
              <a:t>https://mcs.unibnf.ch/organization/registration-for-teaching-units/</a:t>
            </a:r>
          </a:p>
          <a:p>
            <a:r>
              <a:rPr lang="de-DE" sz="2400" dirty="0">
                <a:ea typeface="+mn-lt"/>
                <a:cs typeface="+mn-lt"/>
                <a:hlinkClick r:id="rId3"/>
              </a:rPr>
              <a:t>https://mcs.unibnf.ch/organization/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4D112-C435-43FD-9E40-A0DC4EE4BED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2</a:t>
            </a:fld>
            <a:endParaRPr lang="en-GB" altLang="en-CH"/>
          </a:p>
        </p:txBody>
      </p:sp>
    </p:spTree>
    <p:extLst>
      <p:ext uri="{BB962C8B-B14F-4D97-AF65-F5344CB8AC3E}">
        <p14:creationId xmlns:p14="http://schemas.microsoft.com/office/powerpoint/2010/main" val="315772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C19-BC3A-4D4C-80D2-7FA7AEAF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A90D-F9FD-2047-BDAA-8F40CFA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prepared a survey to get a better idea of the audience of this lecture.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Please, fill out the survey here:</a:t>
            </a:r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sz="2800" dirty="0">
                <a:hlinkClick r:id="rId2"/>
              </a:rPr>
              <a:t>https://ilias.unibe.ch/goto_ilias3_unibe_svy_2680452.html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170A-461E-3848-8E9F-38C913DD4EF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3</a:t>
            </a:fld>
            <a:endParaRPr lang="en-GB" altLang="en-CH"/>
          </a:p>
        </p:txBody>
      </p:sp>
    </p:spTree>
    <p:extLst>
      <p:ext uri="{BB962C8B-B14F-4D97-AF65-F5344CB8AC3E}">
        <p14:creationId xmlns:p14="http://schemas.microsoft.com/office/powerpoint/2010/main" val="27135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933E-57BA-CC46-9FCC-65D79831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and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2A89-60EF-384B-8ABB-E4938377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part of this lecture will be a project that you will be working on.</a:t>
            </a:r>
          </a:p>
          <a:p>
            <a:pPr lvl="1"/>
            <a:r>
              <a:rPr lang="en-US" dirty="0"/>
              <a:t>This project is a group project.</a:t>
            </a:r>
          </a:p>
          <a:p>
            <a:pPr lvl="1"/>
            <a:r>
              <a:rPr lang="en-US" dirty="0"/>
              <a:t>You will get more information about the project in a few weeks.</a:t>
            </a:r>
          </a:p>
          <a:p>
            <a:endParaRPr lang="en-US" dirty="0"/>
          </a:p>
          <a:p>
            <a:r>
              <a:rPr lang="en-US" dirty="0"/>
              <a:t>Before this project, you will be given assignments that you have to solve </a:t>
            </a:r>
            <a:r>
              <a:rPr lang="en-US" b="1" dirty="0"/>
              <a:t>individually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All</a:t>
            </a:r>
            <a:r>
              <a:rPr lang="en-US" dirty="0"/>
              <a:t> assignments must be reasonably solved.</a:t>
            </a:r>
          </a:p>
          <a:p>
            <a:endParaRPr lang="en-US" dirty="0"/>
          </a:p>
          <a:p>
            <a:r>
              <a:rPr lang="en-US" dirty="0"/>
              <a:t>Submit your work on ILIAS </a:t>
            </a:r>
            <a:r>
              <a:rPr lang="en-US" b="1" dirty="0"/>
              <a:t>before</a:t>
            </a:r>
            <a:r>
              <a:rPr lang="en-US" dirty="0"/>
              <a:t> the deadline even if not everything is working.</a:t>
            </a:r>
          </a:p>
          <a:p>
            <a:pPr lvl="1"/>
            <a:r>
              <a:rPr lang="en-US" dirty="0"/>
              <a:t>Just add a brief summary of what is and is not working and what you have tried.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1E4C-BB53-1B46-96EF-199C55AEBD6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4</a:t>
            </a:fld>
            <a:endParaRPr lang="en-GB" altLang="en-CH"/>
          </a:p>
        </p:txBody>
      </p:sp>
    </p:spTree>
    <p:extLst>
      <p:ext uri="{BB962C8B-B14F-4D97-AF65-F5344CB8AC3E}">
        <p14:creationId xmlns:p14="http://schemas.microsoft.com/office/powerpoint/2010/main" val="363945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A14C-BADD-4401-A0F8-3F71E873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en-AU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7E06-84C3-47B7-BF81-47FF41CF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883" y="974035"/>
            <a:ext cx="9889067" cy="4895850"/>
          </a:xfrm>
        </p:spPr>
        <p:txBody>
          <a:bodyPr/>
          <a:lstStyle/>
          <a:p>
            <a:r>
              <a:rPr lang="en-AU" dirty="0"/>
              <a:t>The first assignment is due for next week:</a:t>
            </a:r>
          </a:p>
          <a:p>
            <a:pPr lvl="1"/>
            <a:r>
              <a:rPr lang="en-AU" dirty="0"/>
              <a:t>Deadline: Tuesday, February 28, 2022 (end of day)</a:t>
            </a:r>
          </a:p>
          <a:p>
            <a:endParaRPr lang="en-AU" dirty="0"/>
          </a:p>
          <a:p>
            <a:r>
              <a:rPr lang="en-AU" dirty="0"/>
              <a:t>You will be able to submit your solution to all assignments via ILIAS.</a:t>
            </a:r>
          </a:p>
          <a:p>
            <a:r>
              <a:rPr lang="en-AU" dirty="0"/>
              <a:t>Additionally, we need access to your GitHub repository.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21E61-3A7B-41B7-96D0-F2B87EE166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5</a:t>
            </a:fld>
            <a:endParaRPr lang="en-GB" altLang="en-CH"/>
          </a:p>
        </p:txBody>
      </p:sp>
    </p:spTree>
    <p:extLst>
      <p:ext uri="{BB962C8B-B14F-4D97-AF65-F5344CB8AC3E}">
        <p14:creationId xmlns:p14="http://schemas.microsoft.com/office/powerpoint/2010/main" val="283576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B9D-2D19-4DD9-B6EE-B3073DAE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– Up-scaling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CD5C-12D4-49A5-B359-ECD1F371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884" y="981075"/>
            <a:ext cx="10071559" cy="3274402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Main part of assignment 1: </a:t>
            </a:r>
            <a:r>
              <a:rPr lang="en-US" b="1" dirty="0"/>
              <a:t>Implement your own up-scaling algorithm.</a:t>
            </a:r>
          </a:p>
          <a:p>
            <a:pPr lvl="1"/>
            <a:r>
              <a:rPr lang="en-US" dirty="0"/>
              <a:t>Your algorithm should up-scale the image's height and width by factor 2.</a:t>
            </a:r>
          </a:p>
          <a:p>
            <a:pPr lvl="2"/>
            <a:r>
              <a:rPr lang="en-US" dirty="0"/>
              <a:t>e.g., a 300x450 image becomes a 600x900 image. </a:t>
            </a:r>
          </a:p>
          <a:p>
            <a:pPr lvl="1"/>
            <a:r>
              <a:rPr lang="en-US" dirty="0"/>
              <a:t>Apply your algorithm to the images on ILIAS.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2B233-A813-479A-AFBA-2AFF768ED2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6</a:t>
            </a:fld>
            <a:endParaRPr lang="en-GB" alt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739D56-5F62-44B3-A4A1-EEB457D14C52}"/>
              </a:ext>
            </a:extLst>
          </p:cNvPr>
          <p:cNvGrpSpPr/>
          <p:nvPr/>
        </p:nvGrpSpPr>
        <p:grpSpPr>
          <a:xfrm>
            <a:off x="1774955" y="2735567"/>
            <a:ext cx="7131311" cy="3715908"/>
            <a:chOff x="1310234" y="3814678"/>
            <a:chExt cx="5836800" cy="2883759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D6BD74E-0954-4472-9B51-C9974F3F07A4}"/>
                </a:ext>
              </a:extLst>
            </p:cNvPr>
            <p:cNvSpPr/>
            <p:nvPr/>
          </p:nvSpPr>
          <p:spPr bwMode="auto">
            <a:xfrm>
              <a:off x="3713756" y="5337219"/>
              <a:ext cx="451338" cy="351692"/>
            </a:xfrm>
            <a:prstGeom prst="rightArrow">
              <a:avLst/>
            </a:prstGeom>
            <a:solidFill>
              <a:srgbClr val="00997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A135AB-645B-46BF-8414-742077D186C6}"/>
                </a:ext>
              </a:extLst>
            </p:cNvPr>
            <p:cNvGrpSpPr/>
            <p:nvPr/>
          </p:nvGrpSpPr>
          <p:grpSpPr>
            <a:xfrm>
              <a:off x="4544928" y="3814678"/>
              <a:ext cx="2602106" cy="2883759"/>
              <a:chOff x="4544928" y="3814678"/>
              <a:chExt cx="2602106" cy="288375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67D0D6-4955-4B49-9858-8A79F7DDC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9128" y="4184010"/>
                <a:ext cx="1767906" cy="2514427"/>
              </a:xfrm>
              <a:prstGeom prst="rect">
                <a:avLst/>
              </a:prstGeom>
              <a:solidFill>
                <a:srgbClr val="009970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6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AD95F-8647-4501-A008-D2F52509D0C9}"/>
                  </a:ext>
                </a:extLst>
              </p:cNvPr>
              <p:cNvSpPr txBox="1"/>
              <p:nvPr/>
            </p:nvSpPr>
            <p:spPr>
              <a:xfrm>
                <a:off x="4544928" y="5359167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900px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C773D4-8CAB-4F93-8817-6BD8BE1A431D}"/>
                  </a:ext>
                </a:extLst>
              </p:cNvPr>
              <p:cNvSpPr txBox="1"/>
              <p:nvPr/>
            </p:nvSpPr>
            <p:spPr>
              <a:xfrm>
                <a:off x="5856559" y="3814678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600px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947D9D-269F-478C-96DE-03A8413893E7}"/>
                </a:ext>
              </a:extLst>
            </p:cNvPr>
            <p:cNvGrpSpPr/>
            <p:nvPr/>
          </p:nvGrpSpPr>
          <p:grpSpPr>
            <a:xfrm>
              <a:off x="1310234" y="4504287"/>
              <a:ext cx="1750074" cy="1637331"/>
              <a:chOff x="1310234" y="4504287"/>
              <a:chExt cx="1750074" cy="163733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8241F6-CC43-4A56-832C-F3B8D5240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355" y="4884405"/>
                <a:ext cx="883953" cy="1257213"/>
              </a:xfrm>
              <a:prstGeom prst="rect">
                <a:avLst/>
              </a:prstGeom>
              <a:solidFill>
                <a:srgbClr val="009970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F4C9A3-9E29-46C8-AFB6-91641E94B342}"/>
                  </a:ext>
                </a:extLst>
              </p:cNvPr>
              <p:cNvSpPr txBox="1"/>
              <p:nvPr/>
            </p:nvSpPr>
            <p:spPr>
              <a:xfrm>
                <a:off x="2285604" y="4504287"/>
                <a:ext cx="665455" cy="286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300px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861910-D8BB-4410-835A-C26634A9290D}"/>
                  </a:ext>
                </a:extLst>
              </p:cNvPr>
              <p:cNvSpPr txBox="1"/>
              <p:nvPr/>
            </p:nvSpPr>
            <p:spPr>
              <a:xfrm>
                <a:off x="1310234" y="5297912"/>
                <a:ext cx="665455" cy="286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450px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80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DC1-B3F2-4868-86E5-A7D4E0C8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– Up-scaling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20092-55FD-4A8E-9041-6F13EC9188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7</a:t>
            </a:fld>
            <a:endParaRPr lang="en-GB" altLang="en-C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D05B67-B212-444B-AD66-1E76D071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AutoNum type="alphaLcParenBoth"/>
            </a:pPr>
            <a:r>
              <a:rPr lang="en-US" dirty="0"/>
              <a:t>Create a private Git repository for your project on GitHub.com. </a:t>
            </a:r>
            <a:br>
              <a:rPr lang="en-US" dirty="0"/>
            </a:br>
            <a:r>
              <a:rPr lang="en-US" dirty="0"/>
              <a:t>Students can get a free Pro account via </a:t>
            </a:r>
            <a:r>
              <a:rPr lang="en-US" dirty="0">
                <a:hlinkClick r:id="rId2"/>
              </a:rPr>
              <a:t>https://education.github.com/students</a:t>
            </a:r>
            <a:endParaRPr lang="en-US" dirty="0"/>
          </a:p>
          <a:p>
            <a:pPr>
              <a:spcAft>
                <a:spcPts val="1200"/>
              </a:spcAft>
              <a:buAutoNum type="alphaLcParenBoth"/>
            </a:pPr>
            <a:r>
              <a:rPr lang="en-US" dirty="0"/>
              <a:t>Create a Python program that can load and save image files (see pillow package).</a:t>
            </a:r>
            <a:br>
              <a:rPr lang="en-US" dirty="0"/>
            </a:br>
            <a:r>
              <a:rPr lang="en-US" dirty="0"/>
              <a:t>(If you want to use an IDE, we recommend PyCharm. Students can get PyCharm Professional for free via </a:t>
            </a:r>
            <a:r>
              <a:rPr lang="en-US" dirty="0">
                <a:hlinkClick r:id="rId3"/>
              </a:rPr>
              <a:t>https://www.jetbrains.com/community/education</a:t>
            </a:r>
            <a:r>
              <a:rPr lang="en-US" dirty="0"/>
              <a:t>).</a:t>
            </a:r>
          </a:p>
          <a:p>
            <a:pPr>
              <a:spcAft>
                <a:spcPts val="1200"/>
              </a:spcAft>
              <a:buAutoNum type="alphaLcParenBoth"/>
            </a:pPr>
            <a:r>
              <a:rPr lang="en-GB" dirty="0"/>
              <a:t>Add a up-scaling functionality to your Python program. Create a function that can up-scale an image without using a package (define your own implementation). Your algorithm should increase the image’s height and width by factor 2 e.g., a 300x450 image becomes a 600x900 image. Apply your algorithm to the images provided on ILIAS.</a:t>
            </a:r>
          </a:p>
          <a:p>
            <a:pPr>
              <a:spcAft>
                <a:spcPts val="1200"/>
              </a:spcAft>
              <a:buAutoNum type="alphaLcParenBoth"/>
            </a:pPr>
            <a:r>
              <a:rPr lang="en-US" dirty="0"/>
              <a:t>Invite me to your GitHub.com repository. My GitHub e-mail addresses is </a:t>
            </a:r>
            <a:r>
              <a:rPr lang="en-US" dirty="0">
                <a:hlinkClick r:id="rId4"/>
              </a:rPr>
              <a:t>anna.scius-bertrand@unifr.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  <a:buAutoNum type="alphaLcParenBoth"/>
            </a:pPr>
            <a:r>
              <a:rPr lang="en-US" dirty="0"/>
              <a:t>Submit the link to your GitHub repo, a brief description of your resizing algorithm, and the resized images via ILIAS.</a:t>
            </a:r>
          </a:p>
        </p:txBody>
      </p:sp>
    </p:spTree>
    <p:extLst>
      <p:ext uri="{BB962C8B-B14F-4D97-AF65-F5344CB8AC3E}">
        <p14:creationId xmlns:p14="http://schemas.microsoft.com/office/powerpoint/2010/main" val="415127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C3A6-7E0F-4E1E-9562-7A5D82E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– Up-scaling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6E18-57A3-4787-BA33-34291624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Resources</a:t>
            </a:r>
          </a:p>
          <a:p>
            <a:pPr>
              <a:spcAft>
                <a:spcPts val="1200"/>
              </a:spcAft>
            </a:pPr>
            <a:r>
              <a:rPr lang="en-US" dirty="0"/>
              <a:t>Tutorial “Create a Reproducible Research Environment”: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https://github.com/lvoegtlin/ICDAR_CRRE_Tutorial</a:t>
            </a:r>
            <a:r>
              <a:rPr lang="en-US" dirty="0"/>
              <a:t>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Especially the first two parts about Git and </a:t>
            </a:r>
            <a:r>
              <a:rPr lang="en-US" dirty="0" err="1"/>
              <a:t>Conda</a:t>
            </a:r>
            <a:r>
              <a:rPr lang="en-US" dirty="0"/>
              <a:t> environments are helpful: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https://github.com/lvoegtlin/ICDAR_CRRE_Tutorial/tree/master/Part_1</a:t>
            </a:r>
            <a:br>
              <a:rPr lang="en-US" dirty="0"/>
            </a:br>
            <a:r>
              <a:rPr lang="en-US" dirty="0">
                <a:hlinkClick r:id="rId4"/>
              </a:rPr>
              <a:t>https://github.com/lvoegtlin/ICDAR_CRRE_Tutorial/tree/master/Part_2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pillow tutorial – Working with images in Python:</a:t>
            </a:r>
            <a:br>
              <a:rPr lang="en-US" dirty="0"/>
            </a:br>
            <a:r>
              <a:rPr lang="en-US" dirty="0">
                <a:hlinkClick r:id="rId5"/>
              </a:rPr>
              <a:t>https://pillow.readthedocs.io/en/stable/handbook/tutorial.html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NumPy </a:t>
            </a:r>
            <a:r>
              <a:rPr lang="en-US" dirty="0" err="1"/>
              <a:t>quickstart</a:t>
            </a:r>
            <a:r>
              <a:rPr lang="en-US" dirty="0"/>
              <a:t> guide – Working with matrices in Python:</a:t>
            </a:r>
            <a:br>
              <a:rPr lang="en-US" dirty="0"/>
            </a:br>
            <a:r>
              <a:rPr lang="en-US" dirty="0">
                <a:hlinkClick r:id="rId6"/>
              </a:rPr>
              <a:t>https://numpy.org/doc/stable/user/quickstart.html</a:t>
            </a: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93EF0-F3A9-4D5C-A2FC-D6F7E8D43F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8</a:t>
            </a:fld>
            <a:endParaRPr lang="en-GB" altLang="en-CH"/>
          </a:p>
        </p:txBody>
      </p:sp>
    </p:spTree>
    <p:extLst>
      <p:ext uri="{BB962C8B-B14F-4D97-AF65-F5344CB8AC3E}">
        <p14:creationId xmlns:p14="http://schemas.microsoft.com/office/powerpoint/2010/main" val="15637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1BFC-A324-694D-9656-115C3352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if you are stuck?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AFD0-CF34-0440-A525-AD613CA5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Try to look through the provided resources again.</a:t>
            </a:r>
          </a:p>
          <a:p>
            <a:pPr>
              <a:spcAft>
                <a:spcPts val="1200"/>
              </a:spcAft>
            </a:pPr>
            <a:r>
              <a:rPr lang="en-US" dirty="0"/>
              <a:t>Try googling it.</a:t>
            </a:r>
          </a:p>
          <a:p>
            <a:pPr>
              <a:spcAft>
                <a:spcPts val="1200"/>
              </a:spcAft>
            </a:pPr>
            <a:r>
              <a:rPr lang="en-US" dirty="0"/>
              <a:t>Post your question so other students can also benefit from the answer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on:  </a:t>
            </a:r>
            <a:r>
              <a:rPr lang="en-US" b="1" dirty="0"/>
              <a:t>ILIAS</a:t>
            </a:r>
            <a:r>
              <a:rPr lang="en-US" dirty="0"/>
              <a:t> in “Questions” Forum</a:t>
            </a:r>
          </a:p>
          <a:p>
            <a:pPr lvl="1"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If you are still stuck, do not hesitate to email me</a:t>
            </a:r>
            <a:r>
              <a:rPr lang="en-US" b="1" dirty="0"/>
              <a:t> </a:t>
            </a:r>
            <a:r>
              <a:rPr lang="en-US" dirty="0"/>
              <a:t>directly: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hlinkClick r:id="rId2"/>
              </a:rPr>
              <a:t>anna.scius-bertrand@unifr.ch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9945D-E729-8F45-B2A2-008B34F7854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0B45BE1-4EF5-B54F-8655-36137A07B41B}" type="slidenum">
              <a:rPr lang="en-GB" altLang="en-CH" smtClean="0"/>
              <a:pPr/>
              <a:t>9</a:t>
            </a:fld>
            <a:endParaRPr lang="en-GB" altLang="en-CH"/>
          </a:p>
        </p:txBody>
      </p:sp>
    </p:spTree>
    <p:extLst>
      <p:ext uri="{BB962C8B-B14F-4D97-AF65-F5344CB8AC3E}">
        <p14:creationId xmlns:p14="http://schemas.microsoft.com/office/powerpoint/2010/main" val="1812296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RI-2020">
  <a:themeElements>
    <a:clrScheme name="Custom 2">
      <a:dk1>
        <a:srgbClr val="000000"/>
      </a:dk1>
      <a:lt1>
        <a:srgbClr val="FFFFFF"/>
      </a:lt1>
      <a:dk2>
        <a:srgbClr val="00B394"/>
      </a:dk2>
      <a:lt2>
        <a:srgbClr val="C0C0C0"/>
      </a:lt2>
      <a:accent1>
        <a:srgbClr val="185B8D"/>
      </a:accent1>
      <a:accent2>
        <a:srgbClr val="00B394"/>
      </a:accent2>
      <a:accent3>
        <a:srgbClr val="FFFFFF"/>
      </a:accent3>
      <a:accent4>
        <a:srgbClr val="000000"/>
      </a:accent4>
      <a:accent5>
        <a:srgbClr val="ABB5C5"/>
      </a:accent5>
      <a:accent6>
        <a:srgbClr val="00A286"/>
      </a:accent6>
      <a:hlink>
        <a:srgbClr val="0051ED"/>
      </a:hlink>
      <a:folHlink>
        <a:srgbClr val="0051ED"/>
      </a:folHlink>
    </a:clrScheme>
    <a:fontScheme name="department_of_informatics_template_en_v1.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department_of_informatics_template_en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_of_informatics_template_en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_of_informatics_template_en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_of_informatics_template_en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_of_informatics_template_en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_of_informatics_template_en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rtment_of_informatics_template_en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rtment_of_informatics_template_en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rtment_of_informatics_template_en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rtment_of_informatics_template_en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rtment_of_informatics_template_en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rtment_of_informatics_template_en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rtment_of_informatics_template_en_v1.1 13">
        <a:dk1>
          <a:srgbClr val="000000"/>
        </a:dk1>
        <a:lt1>
          <a:srgbClr val="FFFFFF"/>
        </a:lt1>
        <a:dk2>
          <a:srgbClr val="000000"/>
        </a:dk2>
        <a:lt2>
          <a:srgbClr val="185B8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_of_informatics_template_en_v1.1 14">
        <a:dk1>
          <a:srgbClr val="000000"/>
        </a:dk1>
        <a:lt1>
          <a:srgbClr val="FFFFFF"/>
        </a:lt1>
        <a:dk2>
          <a:srgbClr val="000000"/>
        </a:dk2>
        <a:lt2>
          <a:srgbClr val="185B8F"/>
        </a:lt2>
        <a:accent1>
          <a:srgbClr val="BBE0E3"/>
        </a:accent1>
        <a:accent2>
          <a:srgbClr val="F42D8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DD2879"/>
        </a:accent6>
        <a:hlink>
          <a:srgbClr val="B5B5B5"/>
        </a:hlink>
        <a:folHlink>
          <a:srgbClr val="FFD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_of_informatics_template_en_v1.1 15">
        <a:dk1>
          <a:srgbClr val="000000"/>
        </a:dk1>
        <a:lt1>
          <a:srgbClr val="FFFFFF"/>
        </a:lt1>
        <a:dk2>
          <a:srgbClr val="185B8D"/>
        </a:dk2>
        <a:lt2>
          <a:srgbClr val="6B1687"/>
        </a:lt2>
        <a:accent1>
          <a:srgbClr val="BBE0E3"/>
        </a:accent1>
        <a:accent2>
          <a:srgbClr val="F42D8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DD2879"/>
        </a:accent6>
        <a:hlink>
          <a:srgbClr val="B5B5B5"/>
        </a:hlink>
        <a:folHlink>
          <a:srgbClr val="FFD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_of_informatics_template_en_v1.1 16">
        <a:dk1>
          <a:srgbClr val="000000"/>
        </a:dk1>
        <a:lt1>
          <a:srgbClr val="FFFFFF"/>
        </a:lt1>
        <a:dk2>
          <a:srgbClr val="D21526"/>
        </a:dk2>
        <a:lt2>
          <a:srgbClr val="C0C0C0"/>
        </a:lt2>
        <a:accent1>
          <a:srgbClr val="185B8D"/>
        </a:accent1>
        <a:accent2>
          <a:srgbClr val="F42D86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DD2879"/>
        </a:accent6>
        <a:hlink>
          <a:srgbClr val="B5B5B5"/>
        </a:hlink>
        <a:folHlink>
          <a:srgbClr val="FFD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-RI-Wide" id="{AA087737-6B3D-8142-88E8-DAA73D8CA71C}" vid="{5A229D0F-95E4-2746-B086-B200024A8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RI-2020</Template>
  <TotalTime>3530</TotalTime>
  <Words>734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</vt:lpstr>
      <vt:lpstr>Garamond</vt:lpstr>
      <vt:lpstr>Wingdings</vt:lpstr>
      <vt:lpstr>Template RI-2020</vt:lpstr>
      <vt:lpstr>Exercise Session 1 Document Image Analysis</vt:lpstr>
      <vt:lpstr>Note: Hosted JMCS Students</vt:lpstr>
      <vt:lpstr>Survey</vt:lpstr>
      <vt:lpstr>Exercises and Project</vt:lpstr>
      <vt:lpstr>First assignment</vt:lpstr>
      <vt:lpstr>Assignment 1 – Up-scaling Image</vt:lpstr>
      <vt:lpstr>Assignment 1 – Up-scaling Image</vt:lpstr>
      <vt:lpstr>Assignment 1 – Up-scaling Image</vt:lpstr>
      <vt:lpstr>What to do if you are stuck?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Course</dc:title>
  <dc:creator>Rolf Ingold</dc:creator>
  <cp:lastModifiedBy>Scius-Bertrand Anna</cp:lastModifiedBy>
  <cp:revision>54</cp:revision>
  <dcterms:created xsi:type="dcterms:W3CDTF">2020-01-02T15:16:21Z</dcterms:created>
  <dcterms:modified xsi:type="dcterms:W3CDTF">2023-02-21T09:59:14Z</dcterms:modified>
</cp:coreProperties>
</file>