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7" r:id="rId4"/>
    <p:sldId id="258" r:id="rId5"/>
    <p:sldId id="273" r:id="rId6"/>
    <p:sldId id="270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26" autoAdjust="0"/>
    <p:restoredTop sz="93260" autoAdjust="0"/>
  </p:normalViewPr>
  <p:slideViewPr>
    <p:cSldViewPr snapToGrid="0" showGuides="1">
      <p:cViewPr varScale="1">
        <p:scale>
          <a:sx n="66" d="100"/>
          <a:sy n="66" d="100"/>
        </p:scale>
        <p:origin x="1206" y="6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2A251-7836-4475-A58F-CBAD97A9A8D8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56E27-95C5-4A54-9A3E-F8410D1BED3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9305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56E27-95C5-4A54-9A3E-F8410D1BED38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0460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56E27-95C5-4A54-9A3E-F8410D1BED38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839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ECC11-F189-D2A1-C559-F88291891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739B5EB-2B22-A281-BAB5-59B73A36CC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816C297-C65F-272F-F87F-CADDD5E1E1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A77EFD6-681B-11F5-A523-FCA1AAD9E5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56E27-95C5-4A54-9A3E-F8410D1BED38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1721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924DE-6D3E-0526-A12D-243ADF7B1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252FF59-00EF-7B9A-3CE1-24835B31A7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12CAF09-9D96-AA5E-6590-CDFB0DBBC9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E32757D-5EBA-846F-5BBB-AA01FB332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56E27-95C5-4A54-9A3E-F8410D1BED38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775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FFB47-88F4-5702-3A37-2A8B4120F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7CB2BA0-EFF4-F346-1852-6D41D78F49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D135F46-9881-E8D5-C37E-3ED53347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EED96C1-1D5C-1006-6A3A-4E6C514753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56E27-95C5-4A54-9A3E-F8410D1BED38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4061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A7BF3-D101-566C-69B6-47AC17DC7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E6AE13D-07DA-CBE3-788D-4F344B909F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569D0CC-BB48-5180-44BA-90294FE5C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B25F7D4-E643-C018-D463-8FDF8DA5BD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56E27-95C5-4A54-9A3E-F8410D1BED38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786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F380D-0F42-FA40-6DA4-0E03B01A1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FFC6D60-826C-5EF8-3D37-A8977E05E0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2DEC526-39E8-BB6F-47BB-B73EAA2A15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19CE9A-7F0D-9740-457D-67F8B2831E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56E27-95C5-4A54-9A3E-F8410D1BED38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036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BA469-CEB0-0453-C90B-5AC625858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70EEDAA-EE0D-CD96-95F1-5CEA602CB8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BAA5EA3-DF6C-FD99-0BED-3CD8154325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1BC0324-2E8B-EABF-7752-69DE78740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56E27-95C5-4A54-9A3E-F8410D1BED38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298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5614E-E12C-E16D-B6BE-8E9DE4710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93BA6E-1D65-B24C-5ACF-EFB807E6CA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BB42209-5455-442C-9DF3-DDBFD4AE2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09C522E-861C-AFC5-198B-C1B7A61E6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56E27-95C5-4A54-9A3E-F8410D1BED38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3790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CC5729-8370-BB1A-B30A-6A0518101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E7455B8-09EB-7104-986E-61D5A2B70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00BEB8-1A43-A615-4B70-D2750B2E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8F81-F421-42F8-AC2F-279032241697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0E1D7-E1CE-A771-4C93-0250750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B45E69-A499-60F5-7B44-68DAA0E3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7FB2-E432-47AE-87ED-B3E6855481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918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CB004F-C1E5-453D-AB5C-2B2EE1DE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D5B189B-AF2F-36E7-3A29-7E15D85F1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8811B8-3F00-2E74-D96F-0BA85C51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8F81-F421-42F8-AC2F-279032241697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CF6664-A636-9BE9-36B3-481976E59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D549B8-AB17-8614-3A2E-02B24B117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7FB2-E432-47AE-87ED-B3E6855481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412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AB93C91-3328-8655-BE49-F8924AB5C8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8A79A25-0689-F3FF-FF69-72C009C06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35CD57-FBBA-BE66-07E9-65D66B95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8F81-F421-42F8-AC2F-279032241697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DDDE34-70F6-E999-0C49-4562F436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417884-FC7A-DF76-2A67-B9E343DD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7FB2-E432-47AE-87ED-B3E6855481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71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C51169-F000-2A59-4158-59F2FB06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62D89A-A1A0-9080-BAF6-DAC8D7876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AEF8A2-2915-C17A-626E-301459BD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8F81-F421-42F8-AC2F-279032241697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090B0F-F5A6-B07D-2A50-8ED7E168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12CDC1-385E-49B6-EDE7-57CD0666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7FB2-E432-47AE-87ED-B3E6855481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936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FC2185-77EC-27D0-1D93-B26550E5E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7E8E5FD-9A3F-D1B0-A9A1-B5E7CCD2E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E74A14-3179-72BC-31A1-BCDEDD48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8F81-F421-42F8-AC2F-279032241697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EAA5AE-7A24-C4D4-C6AB-20636231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1573BA-AFE8-2363-0A18-AF74A68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7FB2-E432-47AE-87ED-B3E6855481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678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627212-18C9-B0B9-5D78-A32A20EC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A47E6A-27F1-6144-0C05-5A9C3F0FD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AD41E8-AF05-3D79-4E48-727DF4D1A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F1E4655-A087-E9C4-EFEB-1376D6B6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8F81-F421-42F8-AC2F-279032241697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6FF3377-ED2D-7BC6-264B-3BF9A02D0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607102B-C499-387A-192E-B27FDDC52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7FB2-E432-47AE-87ED-B3E6855481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924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0DF7C1-5E18-3B31-F689-F996AFEC6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93868E-EA23-2706-E05F-CC6CE4201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3AA452-AF59-5189-2CD4-8AF344AB6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4AC931-B8E6-5BC5-67A5-4A074F7A6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418A767-97F3-412D-6DCB-B2C4B115B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C091FA5-848C-E58D-69A4-132C6595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8F81-F421-42F8-AC2F-279032241697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B8C5889-7482-66D4-166B-B04E2128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12C0414-E009-334A-64A4-07DE8A084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7FB2-E432-47AE-87ED-B3E6855481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439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4E63A1-7C0D-56D8-9B21-2CC38889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0E9820B-4621-6892-0D86-D5E725FDE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8F81-F421-42F8-AC2F-279032241697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C32C90-11C6-C290-5599-471E278C2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61365C-DE48-4926-0BE6-A5A9F37B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7FB2-E432-47AE-87ED-B3E6855481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785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499A5FC-03E7-E8D6-5259-C210F9E9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8F81-F421-42F8-AC2F-279032241697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CAACFE5-DC13-5568-D56B-D45B2486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7E8FA3-91D6-B912-A193-2E52F928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7FB2-E432-47AE-87ED-B3E6855481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028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DB28D6-ECAD-7C35-CE08-936FD444E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69522F-7A04-95F8-24D1-FAA624A5D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FEE96F6-1CF1-5648-E1DB-327F68295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354AD49-E8C7-519B-F346-38771E71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8F81-F421-42F8-AC2F-279032241697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368353E-5DE7-95B2-EBA2-A51BB0BBF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0BAC17-2674-618D-FC01-3B82DB79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7FB2-E432-47AE-87ED-B3E6855481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594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011374-B778-37C5-6BE9-C39DCB00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E0B32F5-C2FA-3C7D-BCAB-FD39F5E75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73E40A-5BD3-14B5-A723-C864948CC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179201-FFFB-06E4-2709-66D55729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8F81-F421-42F8-AC2F-279032241697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1E06BB3-C910-BF80-D562-27EA3A1CF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D9306E-B180-5BE6-7F32-C5965CAB3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7FB2-E432-47AE-87ED-B3E6855481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879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6BFDBF9-0405-2E76-6BC8-E8060F328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FD9860D-980C-8352-1013-93F3E79A8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C56D3A-4754-C69E-EDE1-C261E5FBF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88F81-F421-42F8-AC2F-279032241697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BADE3A-389D-52E4-32FD-720A69DD9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E85F4F-9D97-F17F-CB07-344A46C52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67FB2-E432-47AE-87ED-B3E6855481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816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46.png"/><Relationship Id="rId3" Type="http://schemas.openxmlformats.org/officeDocument/2006/relationships/tags" Target="../tags/tag18.xml"/><Relationship Id="rId7" Type="http://schemas.openxmlformats.org/officeDocument/2006/relationships/notesSlide" Target="../notesSlides/notesSlide5.xml"/><Relationship Id="rId12" Type="http://schemas.openxmlformats.org/officeDocument/2006/relationships/image" Target="../media/image30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29.png"/><Relationship Id="rId5" Type="http://schemas.openxmlformats.org/officeDocument/2006/relationships/tags" Target="../tags/tag20.xml"/><Relationship Id="rId10" Type="http://schemas.openxmlformats.org/officeDocument/2006/relationships/image" Target="../media/image28.png"/><Relationship Id="rId4" Type="http://schemas.openxmlformats.org/officeDocument/2006/relationships/tags" Target="../tags/tag19.xml"/><Relationship Id="rId9" Type="http://schemas.openxmlformats.org/officeDocument/2006/relationships/image" Target="../media/image27.png"/><Relationship Id="rId1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0.png"/><Relationship Id="rId4" Type="http://schemas.openxmlformats.org/officeDocument/2006/relationships/image" Target="../media/image3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9.xml"/><Relationship Id="rId7" Type="http://schemas.openxmlformats.org/officeDocument/2006/relationships/image" Target="../media/image270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6.png"/><Relationship Id="rId5" Type="http://schemas.openxmlformats.org/officeDocument/2006/relationships/image" Target="../media/image251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2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22.png"/><Relationship Id="rId5" Type="http://schemas.openxmlformats.org/officeDocument/2006/relationships/tags" Target="../tags/tag14.xml"/><Relationship Id="rId10" Type="http://schemas.openxmlformats.org/officeDocument/2006/relationships/image" Target="../media/image21.png"/><Relationship Id="rId4" Type="http://schemas.openxmlformats.org/officeDocument/2006/relationships/tags" Target="../tags/tag13.xml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71.png"/><Relationship Id="rId12" Type="http://schemas.openxmlformats.org/officeDocument/2006/relationships/image" Target="../media/image4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6" Type="http://schemas.openxmlformats.org/officeDocument/2006/relationships/image" Target="../media/image25.png"/><Relationship Id="rId11" Type="http://schemas.openxmlformats.org/officeDocument/2006/relationships/image" Target="../media/image400.png"/><Relationship Id="rId5" Type="http://schemas.openxmlformats.org/officeDocument/2006/relationships/image" Target="../media/image24.svg"/><Relationship Id="rId10" Type="http://schemas.openxmlformats.org/officeDocument/2006/relationships/image" Target="../media/image390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D676A564-947E-A20D-E93B-A214DE49F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587" y="4867836"/>
            <a:ext cx="2028825" cy="70485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D5ABC2B-F791-11BD-5B0E-1F511A842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226" y="1"/>
            <a:ext cx="7061548" cy="2895330"/>
          </a:xfrm>
          <a:prstGeom prst="rect">
            <a:avLst/>
          </a:prstGeom>
        </p:spPr>
      </p:pic>
      <p:grpSp>
        <p:nvGrpSpPr>
          <p:cNvPr id="14" name="Gruppo 13">
            <a:extLst>
              <a:ext uri="{FF2B5EF4-FFF2-40B4-BE49-F238E27FC236}">
                <a16:creationId xmlns:a16="http://schemas.microsoft.com/office/drawing/2014/main" id="{EAB02812-E2D0-DE7E-347B-058A77BCC401}"/>
              </a:ext>
            </a:extLst>
          </p:cNvPr>
          <p:cNvGrpSpPr/>
          <p:nvPr/>
        </p:nvGrpSpPr>
        <p:grpSpPr>
          <a:xfrm>
            <a:off x="2375950" y="5688784"/>
            <a:ext cx="8258175" cy="781050"/>
            <a:chOff x="2651157" y="4624678"/>
            <a:chExt cx="8258175" cy="781050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AAB9DD81-9D7D-D20B-2A41-744443F81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51157" y="4686591"/>
              <a:ext cx="3600450" cy="657225"/>
            </a:xfrm>
            <a:prstGeom prst="rect">
              <a:avLst/>
            </a:prstGeom>
          </p:spPr>
        </p:pic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F919EC8D-1975-CB2B-DB3E-EEFDCF2C5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1607" y="4624678"/>
              <a:ext cx="4657725" cy="78105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5A3DE9CF-1B95-F6AD-AC3F-8A0A0AEECABE}"/>
                  </a:ext>
                </a:extLst>
              </p:cNvPr>
              <p:cNvSpPr txBox="1"/>
              <p:nvPr/>
            </p:nvSpPr>
            <p:spPr>
              <a:xfrm>
                <a:off x="429491" y="2767774"/>
                <a:ext cx="11762509" cy="2100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1600" dirty="0">
                    <a:latin typeface="Garamond" panose="02020404030301010803" pitchFamily="18" charset="0"/>
                  </a:rPr>
                  <a:t>Il sistema è un veicolo subacqueo autonomo con: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Garamond" panose="02020404030301010803" pitchFamily="18" charset="0"/>
                  </a:rPr>
                  <a:t>Posizione descritta da coordinate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1600" dirty="0">
                    <a:latin typeface="Garamond" panose="02020404030301010803" pitchFamily="18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it-IT" sz="1600" dirty="0">
                    <a:latin typeface="Garamond" panose="02020404030301010803" pitchFamily="18" charset="0"/>
                  </a:rPr>
                  <a:t> e angolo di beccheggio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𝜗</m:t>
                    </m:r>
                  </m:oMath>
                </a14:m>
                <a:r>
                  <a:rPr lang="it-IT" sz="1600" dirty="0">
                    <a:latin typeface="Garamond" panose="02020404030301010803" pitchFamily="18" charset="0"/>
                  </a:rPr>
                  <a:t>.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Garamond" panose="02020404030301010803" pitchFamily="18" charset="0"/>
                  </a:rPr>
                  <a:t>Le velocità sono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16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it-IT" sz="1600" dirty="0">
                    <a:latin typeface="Garamond" panose="020204040303010108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it-IT" sz="1600" dirty="0">
                    <a:latin typeface="Garamond" panose="02020404030301010803" pitchFamily="18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it-IT" sz="1600" dirty="0">
                    <a:latin typeface="Garamond" panose="02020404030301010803" pitchFamily="18" charset="0"/>
                  </a:rPr>
                  <a:t>.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Garamond" panose="02020404030301010803" pitchFamily="18" charset="0"/>
                  </a:rPr>
                  <a:t>Massa 𝑚, momento di inerzia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it-IT" sz="1600" dirty="0">
                    <a:latin typeface="Garamond" panose="02020404030301010803" pitchFamily="18" charset="0"/>
                  </a:rPr>
                  <a:t>,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Garamond" panose="02020404030301010803" pitchFamily="18" charset="0"/>
                  </a:rPr>
                  <a:t>Subisce resistenze lineari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sz="1600" i="1" dirty="0" smtClean="0">
                            <a:latin typeface="Cambria Math" panose="02040503050406030204" pitchFamily="18" charset="0"/>
                          </a:rPr>
                          <m:t>𝑙𝑖</m:t>
                        </m:r>
                      </m:sub>
                    </m:sSub>
                  </m:oMath>
                </a14:m>
                <a:r>
                  <a:rPr lang="it-IT" sz="1600" dirty="0">
                    <a:latin typeface="Garamond" panose="02020404030301010803" pitchFamily="18" charset="0"/>
                  </a:rPr>
                  <a:t>) e quadratiche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sz="1600" i="1" dirty="0" smtClean="0">
                            <a:latin typeface="Cambria Math" panose="02040503050406030204" pitchFamily="18" charset="0"/>
                          </a:rPr>
                          <m:t>𝑞𝑖</m:t>
                        </m:r>
                      </m:sub>
                    </m:sSub>
                  </m:oMath>
                </a14:m>
                <a:r>
                  <a:rPr lang="it-IT" sz="1600" dirty="0">
                    <a:latin typeface="Garamond" panose="02020404030301010803" pitchFamily="18" charset="0"/>
                  </a:rPr>
                  <a:t>) all'avanzamento.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Garamond" panose="02020404030301010803" pitchFamily="18" charset="0"/>
                  </a:rPr>
                  <a:t>È controllato da spinta e coppia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it-IT" sz="16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it-IT" sz="1600" dirty="0">
                    <a:latin typeface="Garamond" panose="02020404030301010803" pitchFamily="18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it-IT" sz="16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it-IT" sz="1600" dirty="0">
                    <a:latin typeface="Garamond" panose="02020404030301010803" pitchFamily="18" charset="0"/>
                  </a:rPr>
                  <a:t>.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Garamond" panose="02020404030301010803" pitchFamily="18" charset="0"/>
                  </a:rPr>
                  <a:t>A bordo si trova a disposizione un sensore per la misura dell’angolo di beccheggio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it-IT" sz="1600" dirty="0">
                  <a:latin typeface="Garamond" panose="02020404030301010803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Garamond" panose="02020404030301010803" pitchFamily="18" charset="0"/>
                  </a:rPr>
                  <a:t>Nello scenario sono presenti dei sensori di distanza e direzione, uno su una boa in superficie e l’altro sul fondale</a:t>
                </a: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5A3DE9CF-1B95-F6AD-AC3F-8A0A0AEEC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91" y="2767774"/>
                <a:ext cx="11762509" cy="2100062"/>
              </a:xfrm>
              <a:prstGeom prst="rect">
                <a:avLst/>
              </a:prstGeom>
              <a:blipFill>
                <a:blip r:embed="rId6"/>
                <a:stretch>
                  <a:fillRect l="-259" t="-580"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DABDADF-F893-5BB6-E7D5-5215E272AEA1}"/>
              </a:ext>
            </a:extLst>
          </p:cNvPr>
          <p:cNvSpPr txBox="1"/>
          <p:nvPr/>
        </p:nvSpPr>
        <p:spPr>
          <a:xfrm>
            <a:off x="429491" y="4875765"/>
            <a:ext cx="63741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latin typeface="Garamond" panose="02020404030301010803" pitchFamily="18" charset="0"/>
              </a:rPr>
              <a:t>Cinematica: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874541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98716-1A33-F287-0994-3916008C6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7185B2-FB9E-48D6-35A9-D7C1EDEB2CA1}"/>
              </a:ext>
            </a:extLst>
          </p:cNvPr>
          <p:cNvSpPr txBox="1"/>
          <p:nvPr/>
        </p:nvSpPr>
        <p:spPr>
          <a:xfrm>
            <a:off x="239697" y="292964"/>
            <a:ext cx="9344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spc="600" dirty="0">
                <a:latin typeface="Garamond" panose="02020404030301010803" pitchFamily="18" charset="0"/>
              </a:rPr>
              <a:t>LINEARIZZAZIONE IN RETROAZIONE MIMO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844B934-D72A-8067-7101-32BE358AF62D}"/>
              </a:ext>
            </a:extLst>
          </p:cNvPr>
          <p:cNvSpPr txBox="1"/>
          <p:nvPr/>
        </p:nvSpPr>
        <p:spPr>
          <a:xfrm>
            <a:off x="-4082273" y="1314164"/>
            <a:ext cx="386375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dirty="0"/>
              <a:t>\xi = \</a:t>
            </a:r>
            <a:r>
              <a:rPr lang="it-IT" sz="1000" dirty="0" err="1"/>
              <a:t>begin</a:t>
            </a:r>
            <a:r>
              <a:rPr lang="it-IT" sz="1000" dirty="0"/>
              <a:t>{</a:t>
            </a:r>
            <a:r>
              <a:rPr lang="it-IT" sz="1000" dirty="0" err="1"/>
              <a:t>bmatrix</a:t>
            </a:r>
            <a:r>
              <a:rPr lang="it-IT" sz="1000" dirty="0"/>
              <a:t>}	y_1\\</a:t>
            </a:r>
          </a:p>
          <a:p>
            <a:r>
              <a:rPr lang="it-IT" sz="1000" dirty="0"/>
              <a:t>		\dot{y}_1\\</a:t>
            </a:r>
          </a:p>
          <a:p>
            <a:r>
              <a:rPr lang="it-IT" sz="1000" dirty="0"/>
              <a:t>		y_2\\</a:t>
            </a:r>
          </a:p>
          <a:p>
            <a:r>
              <a:rPr lang="it-IT" sz="1000" dirty="0"/>
              <a:t>		\dot{y}_2\\</a:t>
            </a:r>
          </a:p>
          <a:p>
            <a:r>
              <a:rPr lang="it-IT" sz="1000" dirty="0"/>
              <a:t>\end{</a:t>
            </a:r>
            <a:r>
              <a:rPr lang="it-IT" sz="1000" dirty="0" err="1"/>
              <a:t>bmatrix</a:t>
            </a:r>
            <a:r>
              <a:rPr lang="it-IT" sz="1000" dirty="0"/>
              <a:t>}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9726319-5E06-7557-53A5-2E0B71FFC57F}"/>
              </a:ext>
            </a:extLst>
          </p:cNvPr>
          <p:cNvSpPr txBox="1"/>
          <p:nvPr/>
        </p:nvSpPr>
        <p:spPr>
          <a:xfrm>
            <a:off x="-3187186" y="2590879"/>
            <a:ext cx="20735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E =\</a:t>
            </a:r>
            <a:r>
              <a:rPr lang="it-IT" dirty="0" err="1"/>
              <a:t>begin</a:t>
            </a:r>
            <a:r>
              <a:rPr lang="it-IT" dirty="0"/>
              <a:t>{</a:t>
            </a:r>
            <a:r>
              <a:rPr lang="it-IT" dirty="0" err="1"/>
              <a:t>bmatrix</a:t>
            </a:r>
            <a:r>
              <a:rPr lang="it-IT" dirty="0"/>
              <a:t>}</a:t>
            </a:r>
          </a:p>
          <a:p>
            <a:r>
              <a:rPr lang="it-IT" dirty="0"/>
              <a:t>\cos(\theta) &amp;0 \\</a:t>
            </a:r>
          </a:p>
          <a:p>
            <a:r>
              <a:rPr lang="it-IT" dirty="0"/>
              <a:t>0&amp; 1\\</a:t>
            </a:r>
          </a:p>
          <a:p>
            <a:r>
              <a:rPr lang="it-IT" dirty="0"/>
              <a:t>\end{</a:t>
            </a:r>
            <a:r>
              <a:rPr lang="it-IT" dirty="0" err="1"/>
              <a:t>bmatrix</a:t>
            </a:r>
            <a:r>
              <a:rPr lang="it-IT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84A4B74-A00F-1006-5C3A-BFF902A99A85}"/>
                  </a:ext>
                </a:extLst>
              </p:cNvPr>
              <p:cNvSpPr txBox="1"/>
              <p:nvPr/>
            </p:nvSpPr>
            <p:spPr>
              <a:xfrm>
                <a:off x="239697" y="835932"/>
                <a:ext cx="114916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>
                    <a:latin typeface="Garamond" panose="02020404030301010803" pitchFamily="18" charset="0"/>
                  </a:rPr>
                  <a:t>Nel cambio base si otterrà un vettore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it-IT" dirty="0">
                    <a:latin typeface="Garamond" panose="02020404030301010803" pitchFamily="18" charset="0"/>
                  </a:rPr>
                  <a:t> di 4 componenti, dunque si deve anche definire 2 funzioni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it-IT" dirty="0">
                    <a:latin typeface="Garamond" panose="02020404030301010803" pitchFamily="18" charset="0"/>
                  </a:rPr>
                  <a:t> indipendenti tra loro </a:t>
                </a:r>
              </a:p>
              <a:p>
                <a:r>
                  <a:rPr lang="it-IT" dirty="0">
                    <a:latin typeface="Garamond" panose="02020404030301010803" pitchFamily="18" charset="0"/>
                  </a:rPr>
                  <a:t>tale per cui si abbia grado relativo massimo.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84A4B74-A00F-1006-5C3A-BFF902A99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97" y="835932"/>
                <a:ext cx="11491672" cy="646331"/>
              </a:xfrm>
              <a:prstGeom prst="rect">
                <a:avLst/>
              </a:prstGeom>
              <a:blipFill>
                <a:blip r:embed="rId8"/>
                <a:stretch>
                  <a:fillRect l="-424" t="-3774" b="-141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F5D0BF4-4EFA-6CE0-2596-D6B5CBF955D7}"/>
              </a:ext>
            </a:extLst>
          </p:cNvPr>
          <p:cNvSpPr txBox="1"/>
          <p:nvPr/>
        </p:nvSpPr>
        <p:spPr>
          <a:xfrm>
            <a:off x="-3716092" y="3960379"/>
            <a:ext cx="358029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\xi=\</a:t>
            </a:r>
            <a:r>
              <a:rPr lang="it-IT" dirty="0" err="1"/>
              <a:t>begin</a:t>
            </a:r>
            <a:r>
              <a:rPr lang="it-IT" dirty="0"/>
              <a:t>{</a:t>
            </a:r>
            <a:r>
              <a:rPr lang="it-IT" dirty="0" err="1"/>
              <a:t>bmatrix</a:t>
            </a:r>
            <a:r>
              <a:rPr lang="it-IT" dirty="0"/>
              <a:t>}	</a:t>
            </a:r>
          </a:p>
          <a:p>
            <a:r>
              <a:rPr lang="it-IT" dirty="0"/>
              <a:t>h_1\\</a:t>
            </a:r>
          </a:p>
          <a:p>
            <a:r>
              <a:rPr lang="it-IT" dirty="0"/>
              <a:t>L_fh_1\\</a:t>
            </a:r>
          </a:p>
          <a:p>
            <a:r>
              <a:rPr lang="it-IT" dirty="0"/>
              <a:t>h_3\\</a:t>
            </a:r>
          </a:p>
          <a:p>
            <a:r>
              <a:rPr lang="it-IT" dirty="0"/>
              <a:t>L_fh_3</a:t>
            </a:r>
          </a:p>
          <a:p>
            <a:r>
              <a:rPr lang="it-IT" dirty="0"/>
              <a:t>\end{</a:t>
            </a:r>
            <a:r>
              <a:rPr lang="it-IT" dirty="0" err="1"/>
              <a:t>bmatrix</a:t>
            </a:r>
            <a:r>
              <a:rPr lang="it-IT" dirty="0"/>
              <a:t>}=</a:t>
            </a:r>
          </a:p>
          <a:p>
            <a:r>
              <a:rPr lang="it-IT" dirty="0"/>
              <a:t>\</a:t>
            </a:r>
            <a:r>
              <a:rPr lang="it-IT" dirty="0" err="1"/>
              <a:t>begin</a:t>
            </a:r>
            <a:r>
              <a:rPr lang="it-IT" dirty="0"/>
              <a:t>{</a:t>
            </a:r>
            <a:r>
              <a:rPr lang="it-IT" dirty="0" err="1"/>
              <a:t>bmatrix</a:t>
            </a:r>
            <a:r>
              <a:rPr lang="it-IT" dirty="0"/>
              <a:t>}	</a:t>
            </a:r>
          </a:p>
          <a:p>
            <a:r>
              <a:rPr lang="it-IT" dirty="0"/>
              <a:t>x\\</a:t>
            </a:r>
          </a:p>
          <a:p>
            <a:r>
              <a:rPr lang="it-IT" dirty="0"/>
              <a:t>\dot{x}\\</a:t>
            </a:r>
          </a:p>
          <a:p>
            <a:r>
              <a:rPr lang="it-IT" dirty="0"/>
              <a:t>\theta\\</a:t>
            </a:r>
          </a:p>
          <a:p>
            <a:r>
              <a:rPr lang="it-IT" dirty="0"/>
              <a:t>\dot{\theta}</a:t>
            </a:r>
          </a:p>
          <a:p>
            <a:r>
              <a:rPr lang="it-IT" dirty="0"/>
              <a:t>\end{</a:t>
            </a:r>
            <a:r>
              <a:rPr lang="it-IT" dirty="0" err="1"/>
              <a:t>bmatrix</a:t>
            </a:r>
            <a:r>
              <a:rPr lang="it-IT" dirty="0"/>
              <a:t>}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9872D72-8882-2651-F2F8-0971DC0FDCA6}"/>
              </a:ext>
            </a:extLst>
          </p:cNvPr>
          <p:cNvSpPr txBox="1"/>
          <p:nvPr/>
        </p:nvSpPr>
        <p:spPr>
          <a:xfrm>
            <a:off x="4339192" y="7013071"/>
            <a:ext cx="31953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\zeta=\</a:t>
            </a:r>
            <a:r>
              <a:rPr lang="it-IT" dirty="0" err="1"/>
              <a:t>begin</a:t>
            </a:r>
            <a:r>
              <a:rPr lang="it-IT" dirty="0"/>
              <a:t>{</a:t>
            </a:r>
            <a:r>
              <a:rPr lang="it-IT" dirty="0" err="1"/>
              <a:t>bmatrix</a:t>
            </a:r>
            <a:r>
              <a:rPr lang="it-IT" dirty="0"/>
              <a:t>}	</a:t>
            </a:r>
          </a:p>
          <a:p>
            <a:r>
              <a:rPr lang="it-IT" dirty="0"/>
              <a:t>z\\</a:t>
            </a:r>
          </a:p>
          <a:p>
            <a:r>
              <a:rPr lang="it-IT" dirty="0"/>
              <a:t>w\\</a:t>
            </a:r>
          </a:p>
          <a:p>
            <a:r>
              <a:rPr lang="it-IT" dirty="0"/>
              <a:t>\end{</a:t>
            </a:r>
            <a:r>
              <a:rPr lang="it-IT" dirty="0" err="1"/>
              <a:t>bmatrix</a:t>
            </a:r>
            <a:r>
              <a:rPr lang="it-IT" dirty="0"/>
              <a:t>}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3DC104D-BD0B-94C3-4FC9-07AC91FA2EA5}"/>
              </a:ext>
            </a:extLst>
          </p:cNvPr>
          <p:cNvSpPr txBox="1"/>
          <p:nvPr/>
        </p:nvSpPr>
        <p:spPr>
          <a:xfrm>
            <a:off x="7898928" y="6945915"/>
            <a:ext cx="81390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\dot{\zeta}=\</a:t>
            </a:r>
            <a:r>
              <a:rPr lang="it-IT" dirty="0" err="1"/>
              <a:t>begin</a:t>
            </a:r>
            <a:r>
              <a:rPr lang="it-IT" dirty="0"/>
              <a:t>{</a:t>
            </a:r>
            <a:r>
              <a:rPr lang="it-IT" dirty="0" err="1"/>
              <a:t>bmatrix</a:t>
            </a:r>
            <a:r>
              <a:rPr lang="it-IT" dirty="0"/>
              <a:t>}	</a:t>
            </a:r>
          </a:p>
          <a:p>
            <a:r>
              <a:rPr lang="it-IT" dirty="0"/>
              <a:t>w\cos(\xi_3)-u\sin(\xi_3)     \\</a:t>
            </a:r>
          </a:p>
          <a:p>
            <a:r>
              <a:rPr lang="it-IT" dirty="0"/>
              <a:t>q\</a:t>
            </a:r>
            <a:r>
              <a:rPr lang="it-IT" dirty="0" err="1"/>
              <a:t>cdot</a:t>
            </a:r>
            <a:r>
              <a:rPr lang="it-IT" dirty="0"/>
              <a:t> u-\frac{w(C_{</a:t>
            </a:r>
            <a:r>
              <a:rPr lang="it-IT" dirty="0" err="1"/>
              <a:t>lw</a:t>
            </a:r>
            <a:r>
              <a:rPr lang="it-IT" dirty="0"/>
              <a:t>}+C_{</a:t>
            </a:r>
            <a:r>
              <a:rPr lang="it-IT" dirty="0" err="1"/>
              <a:t>qw</a:t>
            </a:r>
            <a:r>
              <a:rPr lang="it-IT" dirty="0"/>
              <a:t>}|w|)}{m}                  \\</a:t>
            </a:r>
          </a:p>
          <a:p>
            <a:r>
              <a:rPr lang="it-IT" dirty="0"/>
              <a:t>\end{</a:t>
            </a:r>
            <a:r>
              <a:rPr lang="it-IT" dirty="0" err="1"/>
              <a:t>bmatrix</a:t>
            </a:r>
            <a:r>
              <a:rPr lang="it-IT" dirty="0"/>
              <a:t>}=Q(\xi,\zeta )</a:t>
            </a:r>
          </a:p>
        </p:txBody>
      </p:sp>
      <p:pic>
        <p:nvPicPr>
          <p:cNvPr id="27" name="Picture 26" descr="\documentclass{article}&#10;\usepackage{amsmath, amsfonts, amssymb, xcolor}&#10;\pagestyle{empty}&#10;\begin{document}&#10;\begin{align*}&#10;\zeta=\begin{bmatrix} &#10;z\\&#10;w\\&#10;\end{bmatrix}&#10;\end{align*}&#10;\end{document}" title="IguanaTex Bitmap Display">
            <a:extLst>
              <a:ext uri="{FF2B5EF4-FFF2-40B4-BE49-F238E27FC236}">
                <a16:creationId xmlns:a16="http://schemas.microsoft.com/office/drawing/2014/main" id="{053E4C32-1A11-FBD9-BF59-100E3A3767F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957" y="1849207"/>
            <a:ext cx="766091" cy="547978"/>
          </a:xfrm>
          <a:prstGeom prst="rect">
            <a:avLst/>
          </a:prstGeom>
        </p:spPr>
      </p:pic>
      <p:pic>
        <p:nvPicPr>
          <p:cNvPr id="25" name="Picture 24" descr="\documentclass{article}&#10;\usepackage{amsmath, amsfonts, amssymb, xcolor}&#10;\pagestyle{empty}&#10;\begin{document}&#10;\begin{align*}&#10;\xi=\begin{bmatrix} &#10;h_1\\&#10;L_fh_1\\&#10;h_2\\&#10;L_fh_2&#10;\end{bmatrix}=&#10;\begin{bmatrix} &#10;x\\&#10;\dot{x}\\&#10;\theta\\&#10;\dot{\theta}&#10;\end{bmatrix}&#10;\end{align*}&#10;\end{document}" title="IguanaTex Bitmap Display">
            <a:extLst>
              <a:ext uri="{FF2B5EF4-FFF2-40B4-BE49-F238E27FC236}">
                <a16:creationId xmlns:a16="http://schemas.microsoft.com/office/drawing/2014/main" id="{0B24E5E1-3BE3-5BF0-FC8C-65E425A48E4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153" y="1570780"/>
            <a:ext cx="1884333" cy="1095502"/>
          </a:xfrm>
          <a:prstGeom prst="rect">
            <a:avLst/>
          </a:prstGeom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598A38C0-FA8B-D2AC-CC0C-968E440AAA9C}"/>
              </a:ext>
            </a:extLst>
          </p:cNvPr>
          <p:cNvSpPr txBox="1"/>
          <p:nvPr/>
        </p:nvSpPr>
        <p:spPr>
          <a:xfrm>
            <a:off x="-458353" y="7110985"/>
            <a:ext cx="35802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\dot{\xi}=\</a:t>
            </a:r>
            <a:r>
              <a:rPr lang="it-IT" dirty="0" err="1"/>
              <a:t>begin</a:t>
            </a:r>
            <a:r>
              <a:rPr lang="it-IT" dirty="0"/>
              <a:t>{</a:t>
            </a:r>
            <a:r>
              <a:rPr lang="it-IT" dirty="0" err="1"/>
              <a:t>bmatrix</a:t>
            </a:r>
            <a:r>
              <a:rPr lang="it-IT" dirty="0"/>
              <a:t>}	</a:t>
            </a:r>
          </a:p>
          <a:p>
            <a:r>
              <a:rPr lang="it-IT" dirty="0"/>
              <a:t>\xi_2\\</a:t>
            </a:r>
          </a:p>
          <a:p>
            <a:r>
              <a:rPr lang="it-IT" dirty="0"/>
              <a:t>\nu_1\\</a:t>
            </a:r>
          </a:p>
          <a:p>
            <a:r>
              <a:rPr lang="it-IT" dirty="0"/>
              <a:t>\xi_4\\</a:t>
            </a:r>
          </a:p>
          <a:p>
            <a:r>
              <a:rPr lang="it-IT" dirty="0"/>
              <a:t>\nu_2</a:t>
            </a:r>
          </a:p>
          <a:p>
            <a:r>
              <a:rPr lang="it-IT" dirty="0"/>
              <a:t>\end{</a:t>
            </a:r>
            <a:r>
              <a:rPr lang="it-IT" dirty="0" err="1"/>
              <a:t>bmatrix</a:t>
            </a:r>
            <a:r>
              <a:rPr lang="it-IT" dirty="0"/>
              <a:t>}</a:t>
            </a:r>
          </a:p>
        </p:txBody>
      </p:sp>
      <p:pic>
        <p:nvPicPr>
          <p:cNvPr id="34" name="Immagine 33" descr="\documentclass{article}&#10;\usepackage{amsmath, amsfonts, amssymb, xcolor}&#10;\pagestyle{empty}&#10;\begin{document}&#10;\begin{align*}&#10;\dot{\xi}=\begin{bmatrix} &#10;\xi_2\\&#10;\nu_1\\&#10;\xi_4\\&#10;\nu_2&#10;\end{bmatrix}&#10;\end{align*}&#10;\end{document}" title="IguanaTex Bitmap Display">
            <a:extLst>
              <a:ext uri="{FF2B5EF4-FFF2-40B4-BE49-F238E27FC236}">
                <a16:creationId xmlns:a16="http://schemas.microsoft.com/office/drawing/2014/main" id="{71AAD835-FE2A-D9CF-FD9A-42FAA7DA6C4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304" y="2876538"/>
            <a:ext cx="949333" cy="1214476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0C9D4DB6-DE15-5141-53AC-E050468827E1}"/>
              </a:ext>
            </a:extLst>
          </p:cNvPr>
          <p:cNvSpPr txBox="1"/>
          <p:nvPr/>
        </p:nvSpPr>
        <p:spPr>
          <a:xfrm>
            <a:off x="13083647" y="4036238"/>
            <a:ext cx="10058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Q(0,\zeta) =\</a:t>
            </a:r>
            <a:r>
              <a:rPr lang="it-IT" dirty="0" err="1"/>
              <a:t>begin</a:t>
            </a:r>
            <a:r>
              <a:rPr lang="it-IT" dirty="0"/>
              <a:t>{</a:t>
            </a:r>
            <a:r>
              <a:rPr lang="it-IT" dirty="0" err="1"/>
              <a:t>bmatrix</a:t>
            </a:r>
            <a:r>
              <a:rPr lang="it-IT" dirty="0"/>
              <a:t>}	</a:t>
            </a:r>
          </a:p>
          <a:p>
            <a:r>
              <a:rPr lang="it-IT" dirty="0"/>
              <a:t>w\\</a:t>
            </a:r>
          </a:p>
          <a:p>
            <a:r>
              <a:rPr lang="it-IT" dirty="0"/>
              <a:t>-\frac{w(C_{</a:t>
            </a:r>
            <a:r>
              <a:rPr lang="it-IT" dirty="0" err="1"/>
              <a:t>lw</a:t>
            </a:r>
            <a:r>
              <a:rPr lang="it-IT" dirty="0"/>
              <a:t>}+C_{</a:t>
            </a:r>
            <a:r>
              <a:rPr lang="it-IT" dirty="0" err="1"/>
              <a:t>qw</a:t>
            </a:r>
            <a:r>
              <a:rPr lang="it-IT" dirty="0"/>
              <a:t>}|w|)}{m} \\</a:t>
            </a:r>
          </a:p>
          <a:p>
            <a:r>
              <a:rPr lang="it-IT" dirty="0"/>
              <a:t>\end{</a:t>
            </a:r>
            <a:r>
              <a:rPr lang="it-IT" dirty="0" err="1"/>
              <a:t>bmatrix</a:t>
            </a:r>
            <a:r>
              <a:rPr lang="it-IT" dirty="0"/>
              <a:t>} =\</a:t>
            </a:r>
            <a:r>
              <a:rPr lang="it-IT" dirty="0" err="1"/>
              <a:t>begin</a:t>
            </a:r>
            <a:r>
              <a:rPr lang="it-IT" dirty="0"/>
              <a:t>{</a:t>
            </a:r>
            <a:r>
              <a:rPr lang="it-IT" dirty="0" err="1"/>
              <a:t>bmatrix</a:t>
            </a:r>
            <a:r>
              <a:rPr lang="it-IT" dirty="0"/>
              <a:t>}	</a:t>
            </a:r>
          </a:p>
          <a:p>
            <a:r>
              <a:rPr lang="it-IT" dirty="0"/>
              <a:t>\zeta_2\\</a:t>
            </a:r>
          </a:p>
          <a:p>
            <a:r>
              <a:rPr lang="it-IT" dirty="0"/>
              <a:t>-\frac{\zeta_2(C_{</a:t>
            </a:r>
            <a:r>
              <a:rPr lang="it-IT" dirty="0" err="1"/>
              <a:t>lw</a:t>
            </a:r>
            <a:r>
              <a:rPr lang="it-IT" dirty="0"/>
              <a:t>}+C_{</a:t>
            </a:r>
            <a:r>
              <a:rPr lang="it-IT" dirty="0" err="1"/>
              <a:t>qw</a:t>
            </a:r>
            <a:r>
              <a:rPr lang="it-IT" dirty="0"/>
              <a:t>}|w|)}{m} \\</a:t>
            </a:r>
          </a:p>
          <a:p>
            <a:r>
              <a:rPr lang="it-IT" dirty="0"/>
              <a:t>\end{</a:t>
            </a:r>
            <a:r>
              <a:rPr lang="it-IT" dirty="0" err="1"/>
              <a:t>bmatrix</a:t>
            </a:r>
            <a:r>
              <a:rPr lang="it-IT" dirty="0"/>
              <a:t>}  </a:t>
            </a:r>
            <a:br>
              <a:rPr lang="it-IT" dirty="0"/>
            </a:br>
            <a:endParaRPr lang="it-IT" dirty="0"/>
          </a:p>
        </p:txBody>
      </p:sp>
      <p:pic>
        <p:nvPicPr>
          <p:cNvPr id="35" name="Picture 34" descr="\documentclass{article}&#10;\usepackage{amsmath, amsfonts, amssymb, xcolor}&#10;\pagestyle{empty}&#10;\begin{document}&#10;\begin{align*}&#10;Q(0,\zeta) =\begin{bmatrix} &#10;w\\&#10;-\frac{w(C_{lw}+C_{qw}|w|)}{m} \\&#10;\end{bmatrix} =\begin{bmatrix} &#10;\zeta_2\\&#10;-\frac{\zeta_2(C_{lw}+C_{qw}|w|)}{m} \\&#10;\end{bmatrix}  &#10;\end{align*}&#10;\end{document}" title="IguanaTex Bitmap Display">
            <a:extLst>
              <a:ext uri="{FF2B5EF4-FFF2-40B4-BE49-F238E27FC236}">
                <a16:creationId xmlns:a16="http://schemas.microsoft.com/office/drawing/2014/main" id="{05996C60-FEF5-DDC3-11E5-754D60CC35E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87106"/>
            <a:ext cx="4841390" cy="5694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FA10433E-B1AB-FD04-6A05-38708AE9E9CB}"/>
                  </a:ext>
                </a:extLst>
              </p:cNvPr>
              <p:cNvSpPr txBox="1"/>
              <p:nvPr/>
            </p:nvSpPr>
            <p:spPr>
              <a:xfrm>
                <a:off x="353085" y="5485288"/>
                <a:ext cx="11642757" cy="68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Garamond" panose="02020404030301010803" pitchFamily="18" charset="0"/>
                  </a:rPr>
                  <a:t>Non è immediato concludere sulla Zero dinamica di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</m:acc>
                  </m:oMath>
                </a14:m>
                <a:r>
                  <a:rPr lang="it-IT" dirty="0">
                    <a:latin typeface="Garamond" panose="02020404030301010803" pitchFamily="18" charset="0"/>
                  </a:rPr>
                  <a:t>, tuttavia si nota che entrambe le espressioni dipendono da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it-IT" dirty="0">
                    <a:latin typeface="Garamond" panose="02020404030301010803" pitchFamily="18" charset="0"/>
                  </a:rPr>
                  <a:t>, di conseguenza si osserverà l’andamento di tale parametro concludendo sulla asintotica stabilità o meno</a:t>
                </a:r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FA10433E-B1AB-FD04-6A05-38708AE9E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85" y="5485288"/>
                <a:ext cx="11642757" cy="680699"/>
              </a:xfrm>
              <a:prstGeom prst="rect">
                <a:avLst/>
              </a:prstGeom>
              <a:blipFill>
                <a:blip r:embed="rId13"/>
                <a:stretch>
                  <a:fillRect l="-471" t="-2703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 descr="\documentclass{article}&#10;\usepackage{amsmath}&#10;\pagestyle{empty}&#10;\begin{document}&#10;\begin{align*}&#10;\dot{\zeta}=\begin{bmatrix} &#10;w\cos(\xi_3)-u\sin(\xi_3)     \\&#10;q\cdot u-\frac{w(C_{lw}+C_{qw}|w|)}{m}                  \\&#10;\end{bmatrix}=Q(\xi,\zeta )&#10;\end{align*}&#10;\end{document}" title="IguanaTex Bitmap Display">
            <a:extLst>
              <a:ext uri="{FF2B5EF4-FFF2-40B4-BE49-F238E27FC236}">
                <a16:creationId xmlns:a16="http://schemas.microsoft.com/office/drawing/2014/main" id="{B966CF18-7651-B5E5-2F01-F51784E3E82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957" y="3208312"/>
            <a:ext cx="3669943" cy="56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73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13162-47AD-3FCD-A2FF-E7B6EB7DA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E63539-FA4B-A7F6-3301-BA5EA2028541}"/>
              </a:ext>
            </a:extLst>
          </p:cNvPr>
          <p:cNvSpPr txBox="1"/>
          <p:nvPr/>
        </p:nvSpPr>
        <p:spPr>
          <a:xfrm>
            <a:off x="239697" y="292964"/>
            <a:ext cx="9344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spc="600" dirty="0">
                <a:latin typeface="Garamond" panose="02020404030301010803" pitchFamily="18" charset="0"/>
              </a:rPr>
              <a:t>LINEARIZZAZIONE IN RETROAZIONE MIMO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9CC1022-5559-2D2B-CE9D-B57928E4F3D3}"/>
              </a:ext>
            </a:extLst>
          </p:cNvPr>
          <p:cNvSpPr txBox="1"/>
          <p:nvPr/>
        </p:nvSpPr>
        <p:spPr>
          <a:xfrm>
            <a:off x="-4082273" y="1314164"/>
            <a:ext cx="386375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dirty="0"/>
              <a:t>\xi = \</a:t>
            </a:r>
            <a:r>
              <a:rPr lang="it-IT" sz="1000" dirty="0" err="1"/>
              <a:t>begin</a:t>
            </a:r>
            <a:r>
              <a:rPr lang="it-IT" sz="1000" dirty="0"/>
              <a:t>{</a:t>
            </a:r>
            <a:r>
              <a:rPr lang="it-IT" sz="1000" dirty="0" err="1"/>
              <a:t>bmatrix</a:t>
            </a:r>
            <a:r>
              <a:rPr lang="it-IT" sz="1000" dirty="0"/>
              <a:t>}	y_1\\</a:t>
            </a:r>
          </a:p>
          <a:p>
            <a:r>
              <a:rPr lang="it-IT" sz="1000" dirty="0"/>
              <a:t>		\dot{y}_1\\</a:t>
            </a:r>
          </a:p>
          <a:p>
            <a:r>
              <a:rPr lang="it-IT" sz="1000" dirty="0"/>
              <a:t>		y_2\\</a:t>
            </a:r>
          </a:p>
          <a:p>
            <a:r>
              <a:rPr lang="it-IT" sz="1000" dirty="0"/>
              <a:t>		\dot{y}_2\\</a:t>
            </a:r>
          </a:p>
          <a:p>
            <a:r>
              <a:rPr lang="it-IT" sz="1000" dirty="0"/>
              <a:t>\end{</a:t>
            </a:r>
            <a:r>
              <a:rPr lang="it-IT" sz="1000" dirty="0" err="1"/>
              <a:t>bmatrix</a:t>
            </a:r>
            <a:r>
              <a:rPr lang="it-IT" sz="1000" dirty="0"/>
              <a:t>}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4A4E374-66A0-927A-3C1A-D97B867CDE28}"/>
              </a:ext>
            </a:extLst>
          </p:cNvPr>
          <p:cNvSpPr txBox="1"/>
          <p:nvPr/>
        </p:nvSpPr>
        <p:spPr>
          <a:xfrm>
            <a:off x="-3187186" y="2590879"/>
            <a:ext cx="20735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E =\</a:t>
            </a:r>
            <a:r>
              <a:rPr lang="it-IT" dirty="0" err="1"/>
              <a:t>begin</a:t>
            </a:r>
            <a:r>
              <a:rPr lang="it-IT" dirty="0"/>
              <a:t>{</a:t>
            </a:r>
            <a:r>
              <a:rPr lang="it-IT" dirty="0" err="1"/>
              <a:t>bmatrix</a:t>
            </a:r>
            <a:r>
              <a:rPr lang="it-IT" dirty="0"/>
              <a:t>}</a:t>
            </a:r>
          </a:p>
          <a:p>
            <a:r>
              <a:rPr lang="it-IT" dirty="0"/>
              <a:t>\cos(\theta) &amp;0 \\</a:t>
            </a:r>
          </a:p>
          <a:p>
            <a:r>
              <a:rPr lang="it-IT" dirty="0"/>
              <a:t>0&amp; 1\\</a:t>
            </a:r>
          </a:p>
          <a:p>
            <a:r>
              <a:rPr lang="it-IT" dirty="0"/>
              <a:t>\end{</a:t>
            </a:r>
            <a:r>
              <a:rPr lang="it-IT" dirty="0" err="1"/>
              <a:t>bmatrix</a:t>
            </a:r>
            <a:r>
              <a:rPr lang="it-IT" dirty="0"/>
              <a:t>}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3232E28-1E08-85AD-E4DE-B04A573F1BC1}"/>
              </a:ext>
            </a:extLst>
          </p:cNvPr>
          <p:cNvSpPr txBox="1"/>
          <p:nvPr/>
        </p:nvSpPr>
        <p:spPr>
          <a:xfrm>
            <a:off x="-3716092" y="3960379"/>
            <a:ext cx="358029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\xi=\</a:t>
            </a:r>
            <a:r>
              <a:rPr lang="it-IT" dirty="0" err="1"/>
              <a:t>begin</a:t>
            </a:r>
            <a:r>
              <a:rPr lang="it-IT" dirty="0"/>
              <a:t>{</a:t>
            </a:r>
            <a:r>
              <a:rPr lang="it-IT" dirty="0" err="1"/>
              <a:t>bmatrix</a:t>
            </a:r>
            <a:r>
              <a:rPr lang="it-IT" dirty="0"/>
              <a:t>}	</a:t>
            </a:r>
          </a:p>
          <a:p>
            <a:r>
              <a:rPr lang="it-IT" dirty="0"/>
              <a:t>h_1\\</a:t>
            </a:r>
          </a:p>
          <a:p>
            <a:r>
              <a:rPr lang="it-IT" dirty="0"/>
              <a:t>L_fh_1\\</a:t>
            </a:r>
          </a:p>
          <a:p>
            <a:r>
              <a:rPr lang="it-IT" dirty="0"/>
              <a:t>h_3\\</a:t>
            </a:r>
          </a:p>
          <a:p>
            <a:r>
              <a:rPr lang="it-IT" dirty="0"/>
              <a:t>L_fh_3</a:t>
            </a:r>
          </a:p>
          <a:p>
            <a:r>
              <a:rPr lang="it-IT" dirty="0"/>
              <a:t>\end{</a:t>
            </a:r>
            <a:r>
              <a:rPr lang="it-IT" dirty="0" err="1"/>
              <a:t>bmatrix</a:t>
            </a:r>
            <a:r>
              <a:rPr lang="it-IT" dirty="0"/>
              <a:t>}=</a:t>
            </a:r>
          </a:p>
          <a:p>
            <a:r>
              <a:rPr lang="it-IT" dirty="0"/>
              <a:t>\</a:t>
            </a:r>
            <a:r>
              <a:rPr lang="it-IT" dirty="0" err="1"/>
              <a:t>begin</a:t>
            </a:r>
            <a:r>
              <a:rPr lang="it-IT" dirty="0"/>
              <a:t>{</a:t>
            </a:r>
            <a:r>
              <a:rPr lang="it-IT" dirty="0" err="1"/>
              <a:t>bmatrix</a:t>
            </a:r>
            <a:r>
              <a:rPr lang="it-IT" dirty="0"/>
              <a:t>}	</a:t>
            </a:r>
          </a:p>
          <a:p>
            <a:r>
              <a:rPr lang="it-IT" dirty="0"/>
              <a:t>x\\</a:t>
            </a:r>
          </a:p>
          <a:p>
            <a:r>
              <a:rPr lang="it-IT" dirty="0"/>
              <a:t>\dot{x}\\</a:t>
            </a:r>
          </a:p>
          <a:p>
            <a:r>
              <a:rPr lang="it-IT" dirty="0"/>
              <a:t>\theta\\</a:t>
            </a:r>
          </a:p>
          <a:p>
            <a:r>
              <a:rPr lang="it-IT" dirty="0"/>
              <a:t>\dot{\theta}</a:t>
            </a:r>
          </a:p>
          <a:p>
            <a:r>
              <a:rPr lang="it-IT" dirty="0"/>
              <a:t>\end{</a:t>
            </a:r>
            <a:r>
              <a:rPr lang="it-IT" dirty="0" err="1"/>
              <a:t>bmatrix</a:t>
            </a:r>
            <a:r>
              <a:rPr lang="it-IT" dirty="0"/>
              <a:t>}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6440FC8-E584-3270-079D-476840F1F259}"/>
              </a:ext>
            </a:extLst>
          </p:cNvPr>
          <p:cNvSpPr txBox="1"/>
          <p:nvPr/>
        </p:nvSpPr>
        <p:spPr>
          <a:xfrm>
            <a:off x="4339192" y="7013071"/>
            <a:ext cx="31953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\zeta=\</a:t>
            </a:r>
            <a:r>
              <a:rPr lang="it-IT" dirty="0" err="1"/>
              <a:t>begin</a:t>
            </a:r>
            <a:r>
              <a:rPr lang="it-IT" dirty="0"/>
              <a:t>{</a:t>
            </a:r>
            <a:r>
              <a:rPr lang="it-IT" dirty="0" err="1"/>
              <a:t>bmatrix</a:t>
            </a:r>
            <a:r>
              <a:rPr lang="it-IT" dirty="0"/>
              <a:t>}	</a:t>
            </a:r>
          </a:p>
          <a:p>
            <a:r>
              <a:rPr lang="it-IT" dirty="0"/>
              <a:t>z\\</a:t>
            </a:r>
          </a:p>
          <a:p>
            <a:r>
              <a:rPr lang="it-IT" dirty="0"/>
              <a:t>w\\</a:t>
            </a:r>
          </a:p>
          <a:p>
            <a:r>
              <a:rPr lang="it-IT" dirty="0"/>
              <a:t>\end{</a:t>
            </a:r>
            <a:r>
              <a:rPr lang="it-IT" dirty="0" err="1"/>
              <a:t>bmatrix</a:t>
            </a:r>
            <a:r>
              <a:rPr lang="it-IT" dirty="0"/>
              <a:t>}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57DE80F-B4F9-C780-A5E9-1F4AF334D520}"/>
              </a:ext>
            </a:extLst>
          </p:cNvPr>
          <p:cNvSpPr txBox="1"/>
          <p:nvPr/>
        </p:nvSpPr>
        <p:spPr>
          <a:xfrm>
            <a:off x="7898928" y="6945915"/>
            <a:ext cx="81390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\dot{\zeta}=\</a:t>
            </a:r>
            <a:r>
              <a:rPr lang="it-IT" dirty="0" err="1"/>
              <a:t>begin</a:t>
            </a:r>
            <a:r>
              <a:rPr lang="it-IT" dirty="0"/>
              <a:t>{</a:t>
            </a:r>
            <a:r>
              <a:rPr lang="it-IT" dirty="0" err="1"/>
              <a:t>bmatrix</a:t>
            </a:r>
            <a:r>
              <a:rPr lang="it-IT" dirty="0"/>
              <a:t>}	</a:t>
            </a:r>
          </a:p>
          <a:p>
            <a:r>
              <a:rPr lang="it-IT" dirty="0"/>
              <a:t>w\cos(\xi_3)-u\sin(\xi_3)     \\</a:t>
            </a:r>
          </a:p>
          <a:p>
            <a:r>
              <a:rPr lang="it-IT" dirty="0"/>
              <a:t>q\</a:t>
            </a:r>
            <a:r>
              <a:rPr lang="it-IT" dirty="0" err="1"/>
              <a:t>cdot</a:t>
            </a:r>
            <a:r>
              <a:rPr lang="it-IT" dirty="0"/>
              <a:t> u-\frac{w(C_{</a:t>
            </a:r>
            <a:r>
              <a:rPr lang="it-IT" dirty="0" err="1"/>
              <a:t>lw</a:t>
            </a:r>
            <a:r>
              <a:rPr lang="it-IT" dirty="0"/>
              <a:t>}+C_{</a:t>
            </a:r>
            <a:r>
              <a:rPr lang="it-IT" dirty="0" err="1"/>
              <a:t>qw</a:t>
            </a:r>
            <a:r>
              <a:rPr lang="it-IT" dirty="0"/>
              <a:t>}|w|)}{m}                  \\</a:t>
            </a:r>
          </a:p>
          <a:p>
            <a:r>
              <a:rPr lang="it-IT" dirty="0"/>
              <a:t>\end{</a:t>
            </a:r>
            <a:r>
              <a:rPr lang="it-IT" dirty="0" err="1"/>
              <a:t>bmatrix</a:t>
            </a:r>
            <a:r>
              <a:rPr lang="it-IT" dirty="0"/>
              <a:t>}=Q(\xi,\zeta )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DA35A7C1-4E67-B145-85DF-EE24891B1B1B}"/>
              </a:ext>
            </a:extLst>
          </p:cNvPr>
          <p:cNvSpPr txBox="1"/>
          <p:nvPr/>
        </p:nvSpPr>
        <p:spPr>
          <a:xfrm>
            <a:off x="-458353" y="7110985"/>
            <a:ext cx="35802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\dot{\xi}=\</a:t>
            </a:r>
            <a:r>
              <a:rPr lang="it-IT" dirty="0" err="1"/>
              <a:t>begin</a:t>
            </a:r>
            <a:r>
              <a:rPr lang="it-IT" dirty="0"/>
              <a:t>{</a:t>
            </a:r>
            <a:r>
              <a:rPr lang="it-IT" dirty="0" err="1"/>
              <a:t>bmatrix</a:t>
            </a:r>
            <a:r>
              <a:rPr lang="it-IT" dirty="0"/>
              <a:t>}	</a:t>
            </a:r>
          </a:p>
          <a:p>
            <a:r>
              <a:rPr lang="it-IT" dirty="0"/>
              <a:t>\xi_2\\</a:t>
            </a:r>
          </a:p>
          <a:p>
            <a:r>
              <a:rPr lang="it-IT" dirty="0"/>
              <a:t>\nu_1\\</a:t>
            </a:r>
          </a:p>
          <a:p>
            <a:r>
              <a:rPr lang="it-IT" dirty="0"/>
              <a:t>\xi_4\\</a:t>
            </a:r>
          </a:p>
          <a:p>
            <a:r>
              <a:rPr lang="it-IT" dirty="0"/>
              <a:t>\nu_2</a:t>
            </a:r>
          </a:p>
          <a:p>
            <a:r>
              <a:rPr lang="it-IT" dirty="0"/>
              <a:t>\end{</a:t>
            </a:r>
            <a:r>
              <a:rPr lang="it-IT" dirty="0" err="1"/>
              <a:t>bmatrix</a:t>
            </a:r>
            <a:r>
              <a:rPr lang="it-IT" dirty="0"/>
              <a:t>}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BAF15DB-592E-DC8E-4A9A-DFDDA45EB5FE}"/>
              </a:ext>
            </a:extLst>
          </p:cNvPr>
          <p:cNvSpPr txBox="1"/>
          <p:nvPr/>
        </p:nvSpPr>
        <p:spPr>
          <a:xfrm>
            <a:off x="13083647" y="4036238"/>
            <a:ext cx="10058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Q(0,\zeta) =\</a:t>
            </a:r>
            <a:r>
              <a:rPr lang="it-IT" dirty="0" err="1"/>
              <a:t>begin</a:t>
            </a:r>
            <a:r>
              <a:rPr lang="it-IT" dirty="0"/>
              <a:t>{</a:t>
            </a:r>
            <a:r>
              <a:rPr lang="it-IT" dirty="0" err="1"/>
              <a:t>bmatrix</a:t>
            </a:r>
            <a:r>
              <a:rPr lang="it-IT" dirty="0"/>
              <a:t>}	</a:t>
            </a:r>
          </a:p>
          <a:p>
            <a:r>
              <a:rPr lang="it-IT" dirty="0"/>
              <a:t>w\\</a:t>
            </a:r>
          </a:p>
          <a:p>
            <a:r>
              <a:rPr lang="it-IT" dirty="0"/>
              <a:t>-\frac{w(C_{</a:t>
            </a:r>
            <a:r>
              <a:rPr lang="it-IT" dirty="0" err="1"/>
              <a:t>lw</a:t>
            </a:r>
            <a:r>
              <a:rPr lang="it-IT" dirty="0"/>
              <a:t>}+C_{</a:t>
            </a:r>
            <a:r>
              <a:rPr lang="it-IT" dirty="0" err="1"/>
              <a:t>qw</a:t>
            </a:r>
            <a:r>
              <a:rPr lang="it-IT" dirty="0"/>
              <a:t>}|w|)}{m} \\</a:t>
            </a:r>
          </a:p>
          <a:p>
            <a:r>
              <a:rPr lang="it-IT" dirty="0"/>
              <a:t>\end{</a:t>
            </a:r>
            <a:r>
              <a:rPr lang="it-IT" dirty="0" err="1"/>
              <a:t>bmatrix</a:t>
            </a:r>
            <a:r>
              <a:rPr lang="it-IT" dirty="0"/>
              <a:t>} =\</a:t>
            </a:r>
            <a:r>
              <a:rPr lang="it-IT" dirty="0" err="1"/>
              <a:t>begin</a:t>
            </a:r>
            <a:r>
              <a:rPr lang="it-IT" dirty="0"/>
              <a:t>{</a:t>
            </a:r>
            <a:r>
              <a:rPr lang="it-IT" dirty="0" err="1"/>
              <a:t>bmatrix</a:t>
            </a:r>
            <a:r>
              <a:rPr lang="it-IT" dirty="0"/>
              <a:t>}	</a:t>
            </a:r>
          </a:p>
          <a:p>
            <a:r>
              <a:rPr lang="it-IT" dirty="0"/>
              <a:t>\zeta_2\\</a:t>
            </a:r>
          </a:p>
          <a:p>
            <a:r>
              <a:rPr lang="it-IT" dirty="0"/>
              <a:t>-\frac{\zeta_2(C_{</a:t>
            </a:r>
            <a:r>
              <a:rPr lang="it-IT" dirty="0" err="1"/>
              <a:t>lw</a:t>
            </a:r>
            <a:r>
              <a:rPr lang="it-IT" dirty="0"/>
              <a:t>}+C_{</a:t>
            </a:r>
            <a:r>
              <a:rPr lang="it-IT" dirty="0" err="1"/>
              <a:t>qw</a:t>
            </a:r>
            <a:r>
              <a:rPr lang="it-IT" dirty="0"/>
              <a:t>}|w|)}{m} \\</a:t>
            </a:r>
          </a:p>
          <a:p>
            <a:r>
              <a:rPr lang="it-IT" dirty="0"/>
              <a:t>\end{</a:t>
            </a:r>
            <a:r>
              <a:rPr lang="it-IT" dirty="0" err="1"/>
              <a:t>bmatrix</a:t>
            </a:r>
            <a:r>
              <a:rPr lang="it-IT" dirty="0"/>
              <a:t>}  </a:t>
            </a:r>
            <a:br>
              <a:rPr lang="it-IT" dirty="0"/>
            </a:br>
            <a:endParaRPr lang="it-IT" dirty="0"/>
          </a:p>
        </p:txBody>
      </p:sp>
      <p:pic>
        <p:nvPicPr>
          <p:cNvPr id="15" name="Immagine 14" descr="Immagine che contiene linea, diagramma, Diagramma, schermata&#10;&#10;Descrizione generata automaticamente">
            <a:extLst>
              <a:ext uri="{FF2B5EF4-FFF2-40B4-BE49-F238E27FC236}">
                <a16:creationId xmlns:a16="http://schemas.microsoft.com/office/drawing/2014/main" id="{D5266BDC-1F8C-A2A4-C125-62F09A425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7" y="662296"/>
            <a:ext cx="5833531" cy="2880000"/>
          </a:xfrm>
          <a:prstGeom prst="rect">
            <a:avLst/>
          </a:prstGeom>
        </p:spPr>
      </p:pic>
      <p:pic>
        <p:nvPicPr>
          <p:cNvPr id="18" name="Immagine 17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49CBBF2F-A8DD-AAA5-6F5C-6B34EB3B6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6" y="3685036"/>
            <a:ext cx="5833531" cy="288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4A8A178-6057-C535-36F7-B67224C2EC5D}"/>
                  </a:ext>
                </a:extLst>
              </p:cNvPr>
              <p:cNvSpPr txBox="1"/>
              <p:nvPr/>
            </p:nvSpPr>
            <p:spPr>
              <a:xfrm>
                <a:off x="6709187" y="852417"/>
                <a:ext cx="519611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Controllando il sistema </a:t>
                </a:r>
                <a:r>
                  <a:rPr lang="it-IT" dirty="0" err="1"/>
                  <a:t>retroazionato</a:t>
                </a:r>
                <a:r>
                  <a:rPr lang="it-IT" dirty="0"/>
                  <a:t> a 0, si può notare come era da aspettarsi, che la dinamica di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it-IT" dirty="0"/>
                  <a:t> non sia visibile dal rapporto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it-IT" dirty="0"/>
              </a:p>
              <a:p>
                <a:endParaRPr lang="it-IT" dirty="0">
                  <a:latin typeface="Garamond" panose="02020404030301010803" pitchFamily="18" charset="0"/>
                </a:endParaRPr>
              </a:p>
              <a:p>
                <a:r>
                  <a:rPr lang="it-IT" dirty="0"/>
                  <a:t>Tuttavia, la dinamica di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it-IT" dirty="0"/>
                  <a:t> converge a 0, si può concludere quindi che la Zero dinamica dello stato di complemento sia asintoticamente stabile </a:t>
                </a: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4A8A178-6057-C535-36F7-B67224C2E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187" y="852417"/>
                <a:ext cx="5196119" cy="2031325"/>
              </a:xfrm>
              <a:prstGeom prst="rect">
                <a:avLst/>
              </a:prstGeom>
              <a:blipFill>
                <a:blip r:embed="rId5"/>
                <a:stretch>
                  <a:fillRect l="-1056" t="-1802" b="-39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96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59CCF-D5C8-CC52-E99B-635F0ACD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E5085DC-89DC-5E1D-3667-65C751F0CBBE}"/>
              </a:ext>
            </a:extLst>
          </p:cNvPr>
          <p:cNvSpPr txBox="1"/>
          <p:nvPr/>
        </p:nvSpPr>
        <p:spPr>
          <a:xfrm>
            <a:off x="239697" y="292964"/>
            <a:ext cx="9344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spc="600" dirty="0">
                <a:latin typeface="Garamond" panose="02020404030301010803" pitchFamily="18" charset="0"/>
              </a:rPr>
              <a:t>LINEARIZZAZIONE IN RETROAZIONE MIMO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951E8FB-9956-51BF-9E4F-DBBD35A66B9C}"/>
              </a:ext>
            </a:extLst>
          </p:cNvPr>
          <p:cNvSpPr txBox="1"/>
          <p:nvPr/>
        </p:nvSpPr>
        <p:spPr>
          <a:xfrm>
            <a:off x="-4082273" y="1314164"/>
            <a:ext cx="386375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dirty="0"/>
              <a:t>\xi = \</a:t>
            </a:r>
            <a:r>
              <a:rPr lang="it-IT" sz="1000" dirty="0" err="1"/>
              <a:t>begin</a:t>
            </a:r>
            <a:r>
              <a:rPr lang="it-IT" sz="1000" dirty="0"/>
              <a:t>{</a:t>
            </a:r>
            <a:r>
              <a:rPr lang="it-IT" sz="1000" dirty="0" err="1"/>
              <a:t>bmatrix</a:t>
            </a:r>
            <a:r>
              <a:rPr lang="it-IT" sz="1000" dirty="0"/>
              <a:t>}	y_1\\</a:t>
            </a:r>
          </a:p>
          <a:p>
            <a:r>
              <a:rPr lang="it-IT" sz="1000" dirty="0"/>
              <a:t>		\dot{y}_1\\</a:t>
            </a:r>
          </a:p>
          <a:p>
            <a:r>
              <a:rPr lang="it-IT" sz="1000" dirty="0"/>
              <a:t>		y_2\\</a:t>
            </a:r>
          </a:p>
          <a:p>
            <a:r>
              <a:rPr lang="it-IT" sz="1000" dirty="0"/>
              <a:t>		\dot{y}_2\\</a:t>
            </a:r>
          </a:p>
          <a:p>
            <a:r>
              <a:rPr lang="it-IT" sz="1000" dirty="0"/>
              <a:t>\end{</a:t>
            </a:r>
            <a:r>
              <a:rPr lang="it-IT" sz="1000" dirty="0" err="1"/>
              <a:t>bmatrix</a:t>
            </a:r>
            <a:r>
              <a:rPr lang="it-IT" sz="1000" dirty="0"/>
              <a:t>}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678BF07-7C9A-4F72-94C5-02D929CFF1F7}"/>
              </a:ext>
            </a:extLst>
          </p:cNvPr>
          <p:cNvSpPr txBox="1"/>
          <p:nvPr/>
        </p:nvSpPr>
        <p:spPr>
          <a:xfrm>
            <a:off x="-3187186" y="2590879"/>
            <a:ext cx="20735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E =\</a:t>
            </a:r>
            <a:r>
              <a:rPr lang="it-IT" dirty="0" err="1"/>
              <a:t>begin</a:t>
            </a:r>
            <a:r>
              <a:rPr lang="it-IT" dirty="0"/>
              <a:t>{</a:t>
            </a:r>
            <a:r>
              <a:rPr lang="it-IT" dirty="0" err="1"/>
              <a:t>bmatrix</a:t>
            </a:r>
            <a:r>
              <a:rPr lang="it-IT" dirty="0"/>
              <a:t>}</a:t>
            </a:r>
          </a:p>
          <a:p>
            <a:r>
              <a:rPr lang="it-IT" dirty="0"/>
              <a:t>\cos(\theta) &amp;0 \\</a:t>
            </a:r>
          </a:p>
          <a:p>
            <a:r>
              <a:rPr lang="it-IT" dirty="0"/>
              <a:t>0&amp; 1\\</a:t>
            </a:r>
          </a:p>
          <a:p>
            <a:r>
              <a:rPr lang="it-IT" dirty="0"/>
              <a:t>\end{</a:t>
            </a:r>
            <a:r>
              <a:rPr lang="it-IT" dirty="0" err="1"/>
              <a:t>bmatrix</a:t>
            </a:r>
            <a:r>
              <a:rPr lang="it-IT" dirty="0"/>
              <a:t>}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8983111-950E-B559-9ECE-C50A451B757D}"/>
              </a:ext>
            </a:extLst>
          </p:cNvPr>
          <p:cNvSpPr txBox="1"/>
          <p:nvPr/>
        </p:nvSpPr>
        <p:spPr>
          <a:xfrm>
            <a:off x="-3716092" y="3960379"/>
            <a:ext cx="358029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\xi=\</a:t>
            </a:r>
            <a:r>
              <a:rPr lang="it-IT" dirty="0" err="1"/>
              <a:t>begin</a:t>
            </a:r>
            <a:r>
              <a:rPr lang="it-IT" dirty="0"/>
              <a:t>{</a:t>
            </a:r>
            <a:r>
              <a:rPr lang="it-IT" dirty="0" err="1"/>
              <a:t>bmatrix</a:t>
            </a:r>
            <a:r>
              <a:rPr lang="it-IT" dirty="0"/>
              <a:t>}	</a:t>
            </a:r>
          </a:p>
          <a:p>
            <a:r>
              <a:rPr lang="it-IT" dirty="0"/>
              <a:t>h_1\\</a:t>
            </a:r>
          </a:p>
          <a:p>
            <a:r>
              <a:rPr lang="it-IT" dirty="0"/>
              <a:t>L_fh_1\\</a:t>
            </a:r>
          </a:p>
          <a:p>
            <a:r>
              <a:rPr lang="it-IT" dirty="0"/>
              <a:t>h_3\\</a:t>
            </a:r>
          </a:p>
          <a:p>
            <a:r>
              <a:rPr lang="it-IT" dirty="0"/>
              <a:t>L_fh_3</a:t>
            </a:r>
          </a:p>
          <a:p>
            <a:r>
              <a:rPr lang="it-IT" dirty="0"/>
              <a:t>\end{</a:t>
            </a:r>
            <a:r>
              <a:rPr lang="it-IT" dirty="0" err="1"/>
              <a:t>bmatrix</a:t>
            </a:r>
            <a:r>
              <a:rPr lang="it-IT" dirty="0"/>
              <a:t>}=</a:t>
            </a:r>
          </a:p>
          <a:p>
            <a:r>
              <a:rPr lang="it-IT" dirty="0"/>
              <a:t>\</a:t>
            </a:r>
            <a:r>
              <a:rPr lang="it-IT" dirty="0" err="1"/>
              <a:t>begin</a:t>
            </a:r>
            <a:r>
              <a:rPr lang="it-IT" dirty="0"/>
              <a:t>{</a:t>
            </a:r>
            <a:r>
              <a:rPr lang="it-IT" dirty="0" err="1"/>
              <a:t>bmatrix</a:t>
            </a:r>
            <a:r>
              <a:rPr lang="it-IT" dirty="0"/>
              <a:t>}	</a:t>
            </a:r>
          </a:p>
          <a:p>
            <a:r>
              <a:rPr lang="it-IT" dirty="0"/>
              <a:t>x\\</a:t>
            </a:r>
          </a:p>
          <a:p>
            <a:r>
              <a:rPr lang="it-IT" dirty="0"/>
              <a:t>\dot{x}\\</a:t>
            </a:r>
          </a:p>
          <a:p>
            <a:r>
              <a:rPr lang="it-IT" dirty="0"/>
              <a:t>\theta\\</a:t>
            </a:r>
          </a:p>
          <a:p>
            <a:r>
              <a:rPr lang="it-IT" dirty="0"/>
              <a:t>\dot{\theta}</a:t>
            </a:r>
          </a:p>
          <a:p>
            <a:r>
              <a:rPr lang="it-IT" dirty="0"/>
              <a:t>\end{</a:t>
            </a:r>
            <a:r>
              <a:rPr lang="it-IT" dirty="0" err="1"/>
              <a:t>bmatrix</a:t>
            </a:r>
            <a:r>
              <a:rPr lang="it-IT" dirty="0"/>
              <a:t>}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C8D1501-94F4-1602-1CDF-97BC889CB49D}"/>
              </a:ext>
            </a:extLst>
          </p:cNvPr>
          <p:cNvSpPr txBox="1"/>
          <p:nvPr/>
        </p:nvSpPr>
        <p:spPr>
          <a:xfrm>
            <a:off x="4339192" y="7013071"/>
            <a:ext cx="31953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\zeta=\</a:t>
            </a:r>
            <a:r>
              <a:rPr lang="it-IT" dirty="0" err="1"/>
              <a:t>begin</a:t>
            </a:r>
            <a:r>
              <a:rPr lang="it-IT" dirty="0"/>
              <a:t>{</a:t>
            </a:r>
            <a:r>
              <a:rPr lang="it-IT" dirty="0" err="1"/>
              <a:t>bmatrix</a:t>
            </a:r>
            <a:r>
              <a:rPr lang="it-IT" dirty="0"/>
              <a:t>}	</a:t>
            </a:r>
          </a:p>
          <a:p>
            <a:r>
              <a:rPr lang="it-IT" dirty="0"/>
              <a:t>z\\</a:t>
            </a:r>
          </a:p>
          <a:p>
            <a:r>
              <a:rPr lang="it-IT" dirty="0"/>
              <a:t>w\\</a:t>
            </a:r>
          </a:p>
          <a:p>
            <a:r>
              <a:rPr lang="it-IT" dirty="0"/>
              <a:t>\end{</a:t>
            </a:r>
            <a:r>
              <a:rPr lang="it-IT" dirty="0" err="1"/>
              <a:t>bmatrix</a:t>
            </a:r>
            <a:r>
              <a:rPr lang="it-IT" dirty="0"/>
              <a:t>}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6E88852-5BC4-0ECF-ED5B-15A75DA8B814}"/>
              </a:ext>
            </a:extLst>
          </p:cNvPr>
          <p:cNvSpPr txBox="1"/>
          <p:nvPr/>
        </p:nvSpPr>
        <p:spPr>
          <a:xfrm>
            <a:off x="7898928" y="6945915"/>
            <a:ext cx="81390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\dot{\zeta}=\</a:t>
            </a:r>
            <a:r>
              <a:rPr lang="it-IT" dirty="0" err="1"/>
              <a:t>begin</a:t>
            </a:r>
            <a:r>
              <a:rPr lang="it-IT" dirty="0"/>
              <a:t>{</a:t>
            </a:r>
            <a:r>
              <a:rPr lang="it-IT" dirty="0" err="1"/>
              <a:t>bmatrix</a:t>
            </a:r>
            <a:r>
              <a:rPr lang="it-IT" dirty="0"/>
              <a:t>}	</a:t>
            </a:r>
          </a:p>
          <a:p>
            <a:r>
              <a:rPr lang="it-IT" dirty="0"/>
              <a:t>w\cos(\xi_3)-u\sin(\xi_3)     \\</a:t>
            </a:r>
          </a:p>
          <a:p>
            <a:r>
              <a:rPr lang="it-IT" dirty="0"/>
              <a:t>q\</a:t>
            </a:r>
            <a:r>
              <a:rPr lang="it-IT" dirty="0" err="1"/>
              <a:t>cdot</a:t>
            </a:r>
            <a:r>
              <a:rPr lang="it-IT" dirty="0"/>
              <a:t> u-\frac{w(C_{</a:t>
            </a:r>
            <a:r>
              <a:rPr lang="it-IT" dirty="0" err="1"/>
              <a:t>lw</a:t>
            </a:r>
            <a:r>
              <a:rPr lang="it-IT" dirty="0"/>
              <a:t>}+C_{</a:t>
            </a:r>
            <a:r>
              <a:rPr lang="it-IT" dirty="0" err="1"/>
              <a:t>qw</a:t>
            </a:r>
            <a:r>
              <a:rPr lang="it-IT" dirty="0"/>
              <a:t>}|w|)}{m}                  \\</a:t>
            </a:r>
          </a:p>
          <a:p>
            <a:r>
              <a:rPr lang="it-IT" dirty="0"/>
              <a:t>\end{</a:t>
            </a:r>
            <a:r>
              <a:rPr lang="it-IT" dirty="0" err="1"/>
              <a:t>bmatrix</a:t>
            </a:r>
            <a:r>
              <a:rPr lang="it-IT" dirty="0"/>
              <a:t>}=Q(\xi,\zeta )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6757217-742F-D5AE-ACD4-FA7C19AB04BD}"/>
              </a:ext>
            </a:extLst>
          </p:cNvPr>
          <p:cNvSpPr txBox="1"/>
          <p:nvPr/>
        </p:nvSpPr>
        <p:spPr>
          <a:xfrm>
            <a:off x="-458353" y="7110985"/>
            <a:ext cx="35802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\dot{\xi}=\</a:t>
            </a:r>
            <a:r>
              <a:rPr lang="it-IT" dirty="0" err="1"/>
              <a:t>begin</a:t>
            </a:r>
            <a:r>
              <a:rPr lang="it-IT" dirty="0"/>
              <a:t>{</a:t>
            </a:r>
            <a:r>
              <a:rPr lang="it-IT" dirty="0" err="1"/>
              <a:t>bmatrix</a:t>
            </a:r>
            <a:r>
              <a:rPr lang="it-IT" dirty="0"/>
              <a:t>}	</a:t>
            </a:r>
          </a:p>
          <a:p>
            <a:r>
              <a:rPr lang="it-IT" dirty="0"/>
              <a:t>\xi_2\\</a:t>
            </a:r>
          </a:p>
          <a:p>
            <a:r>
              <a:rPr lang="it-IT" dirty="0"/>
              <a:t>\nu_1\\</a:t>
            </a:r>
          </a:p>
          <a:p>
            <a:r>
              <a:rPr lang="it-IT" dirty="0"/>
              <a:t>\xi_4\\</a:t>
            </a:r>
          </a:p>
          <a:p>
            <a:r>
              <a:rPr lang="it-IT" dirty="0"/>
              <a:t>\nu_2</a:t>
            </a:r>
          </a:p>
          <a:p>
            <a:r>
              <a:rPr lang="it-IT" dirty="0"/>
              <a:t>\end{</a:t>
            </a:r>
            <a:r>
              <a:rPr lang="it-IT" dirty="0" err="1"/>
              <a:t>bmatrix</a:t>
            </a:r>
            <a:r>
              <a:rPr lang="it-IT" dirty="0"/>
              <a:t>}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6E66C2B-1C20-E8D5-5B83-7D129B237456}"/>
              </a:ext>
            </a:extLst>
          </p:cNvPr>
          <p:cNvSpPr txBox="1"/>
          <p:nvPr/>
        </p:nvSpPr>
        <p:spPr>
          <a:xfrm>
            <a:off x="13083647" y="4036238"/>
            <a:ext cx="10058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Q(0,\zeta) =\</a:t>
            </a:r>
            <a:r>
              <a:rPr lang="it-IT" dirty="0" err="1"/>
              <a:t>begin</a:t>
            </a:r>
            <a:r>
              <a:rPr lang="it-IT" dirty="0"/>
              <a:t>{</a:t>
            </a:r>
            <a:r>
              <a:rPr lang="it-IT" dirty="0" err="1"/>
              <a:t>bmatrix</a:t>
            </a:r>
            <a:r>
              <a:rPr lang="it-IT" dirty="0"/>
              <a:t>}	</a:t>
            </a:r>
          </a:p>
          <a:p>
            <a:r>
              <a:rPr lang="it-IT" dirty="0"/>
              <a:t>w\\</a:t>
            </a:r>
          </a:p>
          <a:p>
            <a:r>
              <a:rPr lang="it-IT" dirty="0"/>
              <a:t>-\frac{w(C_{</a:t>
            </a:r>
            <a:r>
              <a:rPr lang="it-IT" dirty="0" err="1"/>
              <a:t>lw</a:t>
            </a:r>
            <a:r>
              <a:rPr lang="it-IT" dirty="0"/>
              <a:t>}+C_{</a:t>
            </a:r>
            <a:r>
              <a:rPr lang="it-IT" dirty="0" err="1"/>
              <a:t>qw</a:t>
            </a:r>
            <a:r>
              <a:rPr lang="it-IT" dirty="0"/>
              <a:t>}|w|)}{m} \\</a:t>
            </a:r>
          </a:p>
          <a:p>
            <a:r>
              <a:rPr lang="it-IT" dirty="0"/>
              <a:t>\end{</a:t>
            </a:r>
            <a:r>
              <a:rPr lang="it-IT" dirty="0" err="1"/>
              <a:t>bmatrix</a:t>
            </a:r>
            <a:r>
              <a:rPr lang="it-IT" dirty="0"/>
              <a:t>} =\</a:t>
            </a:r>
            <a:r>
              <a:rPr lang="it-IT" dirty="0" err="1"/>
              <a:t>begin</a:t>
            </a:r>
            <a:r>
              <a:rPr lang="it-IT" dirty="0"/>
              <a:t>{</a:t>
            </a:r>
            <a:r>
              <a:rPr lang="it-IT" dirty="0" err="1"/>
              <a:t>bmatrix</a:t>
            </a:r>
            <a:r>
              <a:rPr lang="it-IT" dirty="0"/>
              <a:t>}	</a:t>
            </a:r>
          </a:p>
          <a:p>
            <a:r>
              <a:rPr lang="it-IT" dirty="0"/>
              <a:t>\zeta_2\\</a:t>
            </a:r>
          </a:p>
          <a:p>
            <a:r>
              <a:rPr lang="it-IT" dirty="0"/>
              <a:t>-\frac{\zeta_2(C_{</a:t>
            </a:r>
            <a:r>
              <a:rPr lang="it-IT" dirty="0" err="1"/>
              <a:t>lw</a:t>
            </a:r>
            <a:r>
              <a:rPr lang="it-IT" dirty="0"/>
              <a:t>}+C_{</a:t>
            </a:r>
            <a:r>
              <a:rPr lang="it-IT" dirty="0" err="1"/>
              <a:t>qw</a:t>
            </a:r>
            <a:r>
              <a:rPr lang="it-IT" dirty="0"/>
              <a:t>}|w|)}{m} \\</a:t>
            </a:r>
          </a:p>
          <a:p>
            <a:r>
              <a:rPr lang="it-IT" dirty="0"/>
              <a:t>\end{</a:t>
            </a:r>
            <a:r>
              <a:rPr lang="it-IT" dirty="0" err="1"/>
              <a:t>bmatrix</a:t>
            </a:r>
            <a:r>
              <a:rPr lang="it-IT" dirty="0"/>
              <a:t>}  </a:t>
            </a:r>
            <a:br>
              <a:rPr lang="it-IT" dirty="0"/>
            </a:b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86C86EF-78D6-85B2-016D-2390EC4A3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152" y="914982"/>
            <a:ext cx="9261695" cy="456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3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79E99-D32B-FC35-8847-A905E085C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linea, diagramma, mappa&#10;&#10;Descrizione generata automaticamente">
            <a:extLst>
              <a:ext uri="{FF2B5EF4-FFF2-40B4-BE49-F238E27FC236}">
                <a16:creationId xmlns:a16="http://schemas.microsoft.com/office/drawing/2014/main" id="{F9695538-533C-E943-16D8-56369A487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1738"/>
            <a:ext cx="12192000" cy="589894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72F8C2C-2E30-270A-3772-18F706508A15}"/>
              </a:ext>
            </a:extLst>
          </p:cNvPr>
          <p:cNvSpPr txBox="1"/>
          <p:nvPr/>
        </p:nvSpPr>
        <p:spPr>
          <a:xfrm>
            <a:off x="239697" y="292964"/>
            <a:ext cx="9344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spc="600" dirty="0">
                <a:latin typeface="Garamond" panose="02020404030301010803" pitchFamily="18" charset="0"/>
              </a:rPr>
              <a:t>LINEARIZZAZIONE IN RETROAZIONE MIMO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5AB128C-B207-23EF-DABB-9EF5743DF048}"/>
              </a:ext>
            </a:extLst>
          </p:cNvPr>
          <p:cNvSpPr txBox="1"/>
          <p:nvPr/>
        </p:nvSpPr>
        <p:spPr>
          <a:xfrm>
            <a:off x="-4082273" y="1314164"/>
            <a:ext cx="386375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dirty="0"/>
              <a:t>\xi = \</a:t>
            </a:r>
            <a:r>
              <a:rPr lang="it-IT" sz="1000" dirty="0" err="1"/>
              <a:t>begin</a:t>
            </a:r>
            <a:r>
              <a:rPr lang="it-IT" sz="1000" dirty="0"/>
              <a:t>{</a:t>
            </a:r>
            <a:r>
              <a:rPr lang="it-IT" sz="1000" dirty="0" err="1"/>
              <a:t>bmatrix</a:t>
            </a:r>
            <a:r>
              <a:rPr lang="it-IT" sz="1000" dirty="0"/>
              <a:t>}	y_1\\</a:t>
            </a:r>
          </a:p>
          <a:p>
            <a:r>
              <a:rPr lang="it-IT" sz="1000" dirty="0"/>
              <a:t>		\dot{y}_1\\</a:t>
            </a:r>
          </a:p>
          <a:p>
            <a:r>
              <a:rPr lang="it-IT" sz="1000" dirty="0"/>
              <a:t>		y_2\\</a:t>
            </a:r>
          </a:p>
          <a:p>
            <a:r>
              <a:rPr lang="it-IT" sz="1000" dirty="0"/>
              <a:t>		\dot{y}_2\\</a:t>
            </a:r>
          </a:p>
          <a:p>
            <a:r>
              <a:rPr lang="it-IT" sz="1000" dirty="0"/>
              <a:t>\end{</a:t>
            </a:r>
            <a:r>
              <a:rPr lang="it-IT" sz="1000" dirty="0" err="1"/>
              <a:t>bmatrix</a:t>
            </a:r>
            <a:r>
              <a:rPr lang="it-IT" sz="1000" dirty="0"/>
              <a:t>}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6BF8395-15CA-B41A-39E6-47F1C3B6E147}"/>
              </a:ext>
            </a:extLst>
          </p:cNvPr>
          <p:cNvSpPr txBox="1"/>
          <p:nvPr/>
        </p:nvSpPr>
        <p:spPr>
          <a:xfrm>
            <a:off x="-3187186" y="2590879"/>
            <a:ext cx="20735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E =\</a:t>
            </a:r>
            <a:r>
              <a:rPr lang="it-IT" dirty="0" err="1"/>
              <a:t>begin</a:t>
            </a:r>
            <a:r>
              <a:rPr lang="it-IT" dirty="0"/>
              <a:t>{</a:t>
            </a:r>
            <a:r>
              <a:rPr lang="it-IT" dirty="0" err="1"/>
              <a:t>bmatrix</a:t>
            </a:r>
            <a:r>
              <a:rPr lang="it-IT" dirty="0"/>
              <a:t>}</a:t>
            </a:r>
          </a:p>
          <a:p>
            <a:r>
              <a:rPr lang="it-IT" dirty="0"/>
              <a:t>\cos(\theta) &amp;0 \\</a:t>
            </a:r>
          </a:p>
          <a:p>
            <a:r>
              <a:rPr lang="it-IT" dirty="0"/>
              <a:t>0&amp; 1\\</a:t>
            </a:r>
          </a:p>
          <a:p>
            <a:r>
              <a:rPr lang="it-IT" dirty="0"/>
              <a:t>\end{</a:t>
            </a:r>
            <a:r>
              <a:rPr lang="it-IT" dirty="0" err="1"/>
              <a:t>bmatrix</a:t>
            </a:r>
            <a:r>
              <a:rPr lang="it-IT" dirty="0"/>
              <a:t>}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96AD0A8-660A-3D76-CFC9-838F0F10E3A4}"/>
              </a:ext>
            </a:extLst>
          </p:cNvPr>
          <p:cNvSpPr txBox="1"/>
          <p:nvPr/>
        </p:nvSpPr>
        <p:spPr>
          <a:xfrm>
            <a:off x="-3716092" y="3960379"/>
            <a:ext cx="358029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\xi=\</a:t>
            </a:r>
            <a:r>
              <a:rPr lang="it-IT" dirty="0" err="1"/>
              <a:t>begin</a:t>
            </a:r>
            <a:r>
              <a:rPr lang="it-IT" dirty="0"/>
              <a:t>{</a:t>
            </a:r>
            <a:r>
              <a:rPr lang="it-IT" dirty="0" err="1"/>
              <a:t>bmatrix</a:t>
            </a:r>
            <a:r>
              <a:rPr lang="it-IT" dirty="0"/>
              <a:t>}	</a:t>
            </a:r>
          </a:p>
          <a:p>
            <a:r>
              <a:rPr lang="it-IT" dirty="0"/>
              <a:t>h_1\\</a:t>
            </a:r>
          </a:p>
          <a:p>
            <a:r>
              <a:rPr lang="it-IT" dirty="0"/>
              <a:t>L_fh_1\\</a:t>
            </a:r>
          </a:p>
          <a:p>
            <a:r>
              <a:rPr lang="it-IT" dirty="0"/>
              <a:t>h_3\\</a:t>
            </a:r>
          </a:p>
          <a:p>
            <a:r>
              <a:rPr lang="it-IT" dirty="0"/>
              <a:t>L_fh_3</a:t>
            </a:r>
          </a:p>
          <a:p>
            <a:r>
              <a:rPr lang="it-IT" dirty="0"/>
              <a:t>\end{</a:t>
            </a:r>
            <a:r>
              <a:rPr lang="it-IT" dirty="0" err="1"/>
              <a:t>bmatrix</a:t>
            </a:r>
            <a:r>
              <a:rPr lang="it-IT" dirty="0"/>
              <a:t>}=</a:t>
            </a:r>
          </a:p>
          <a:p>
            <a:r>
              <a:rPr lang="it-IT" dirty="0"/>
              <a:t>\</a:t>
            </a:r>
            <a:r>
              <a:rPr lang="it-IT" dirty="0" err="1"/>
              <a:t>begin</a:t>
            </a:r>
            <a:r>
              <a:rPr lang="it-IT" dirty="0"/>
              <a:t>{</a:t>
            </a:r>
            <a:r>
              <a:rPr lang="it-IT" dirty="0" err="1"/>
              <a:t>bmatrix</a:t>
            </a:r>
            <a:r>
              <a:rPr lang="it-IT" dirty="0"/>
              <a:t>}	</a:t>
            </a:r>
          </a:p>
          <a:p>
            <a:r>
              <a:rPr lang="it-IT" dirty="0"/>
              <a:t>x\\</a:t>
            </a:r>
          </a:p>
          <a:p>
            <a:r>
              <a:rPr lang="it-IT" dirty="0"/>
              <a:t>\dot{x}\\</a:t>
            </a:r>
          </a:p>
          <a:p>
            <a:r>
              <a:rPr lang="it-IT" dirty="0"/>
              <a:t>\theta\\</a:t>
            </a:r>
          </a:p>
          <a:p>
            <a:r>
              <a:rPr lang="it-IT" dirty="0"/>
              <a:t>\dot{\theta}</a:t>
            </a:r>
          </a:p>
          <a:p>
            <a:r>
              <a:rPr lang="it-IT" dirty="0"/>
              <a:t>\end{</a:t>
            </a:r>
            <a:r>
              <a:rPr lang="it-IT" dirty="0" err="1"/>
              <a:t>bmatrix</a:t>
            </a:r>
            <a:r>
              <a:rPr lang="it-IT" dirty="0"/>
              <a:t>}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CD2C54A-BA20-DA20-B6F9-BF2CA0598C38}"/>
              </a:ext>
            </a:extLst>
          </p:cNvPr>
          <p:cNvSpPr txBox="1"/>
          <p:nvPr/>
        </p:nvSpPr>
        <p:spPr>
          <a:xfrm>
            <a:off x="4339192" y="7013071"/>
            <a:ext cx="31953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\zeta=\</a:t>
            </a:r>
            <a:r>
              <a:rPr lang="it-IT" dirty="0" err="1"/>
              <a:t>begin</a:t>
            </a:r>
            <a:r>
              <a:rPr lang="it-IT" dirty="0"/>
              <a:t>{</a:t>
            </a:r>
            <a:r>
              <a:rPr lang="it-IT" dirty="0" err="1"/>
              <a:t>bmatrix</a:t>
            </a:r>
            <a:r>
              <a:rPr lang="it-IT" dirty="0"/>
              <a:t>}	</a:t>
            </a:r>
          </a:p>
          <a:p>
            <a:r>
              <a:rPr lang="it-IT" dirty="0"/>
              <a:t>z\\</a:t>
            </a:r>
          </a:p>
          <a:p>
            <a:r>
              <a:rPr lang="it-IT" dirty="0"/>
              <a:t>w\\</a:t>
            </a:r>
          </a:p>
          <a:p>
            <a:r>
              <a:rPr lang="it-IT" dirty="0"/>
              <a:t>\end{</a:t>
            </a:r>
            <a:r>
              <a:rPr lang="it-IT" dirty="0" err="1"/>
              <a:t>bmatrix</a:t>
            </a:r>
            <a:r>
              <a:rPr lang="it-IT" dirty="0"/>
              <a:t>}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FAC3E22-6F78-F91B-8387-8F798CF346FE}"/>
              </a:ext>
            </a:extLst>
          </p:cNvPr>
          <p:cNvSpPr txBox="1"/>
          <p:nvPr/>
        </p:nvSpPr>
        <p:spPr>
          <a:xfrm>
            <a:off x="7898928" y="6945915"/>
            <a:ext cx="81390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\dot{\zeta}=\</a:t>
            </a:r>
            <a:r>
              <a:rPr lang="it-IT" dirty="0" err="1"/>
              <a:t>begin</a:t>
            </a:r>
            <a:r>
              <a:rPr lang="it-IT" dirty="0"/>
              <a:t>{</a:t>
            </a:r>
            <a:r>
              <a:rPr lang="it-IT" dirty="0" err="1"/>
              <a:t>bmatrix</a:t>
            </a:r>
            <a:r>
              <a:rPr lang="it-IT" dirty="0"/>
              <a:t>}	</a:t>
            </a:r>
          </a:p>
          <a:p>
            <a:r>
              <a:rPr lang="it-IT" dirty="0"/>
              <a:t>w\cos(\xi_3)-u\sin(\xi_3)     \\</a:t>
            </a:r>
          </a:p>
          <a:p>
            <a:r>
              <a:rPr lang="it-IT" dirty="0"/>
              <a:t>q\</a:t>
            </a:r>
            <a:r>
              <a:rPr lang="it-IT" dirty="0" err="1"/>
              <a:t>cdot</a:t>
            </a:r>
            <a:r>
              <a:rPr lang="it-IT" dirty="0"/>
              <a:t> u-\frac{w(C_{</a:t>
            </a:r>
            <a:r>
              <a:rPr lang="it-IT" dirty="0" err="1"/>
              <a:t>lw</a:t>
            </a:r>
            <a:r>
              <a:rPr lang="it-IT" dirty="0"/>
              <a:t>}+C_{</a:t>
            </a:r>
            <a:r>
              <a:rPr lang="it-IT" dirty="0" err="1"/>
              <a:t>qw</a:t>
            </a:r>
            <a:r>
              <a:rPr lang="it-IT" dirty="0"/>
              <a:t>}|w|)}{m}                  \\</a:t>
            </a:r>
          </a:p>
          <a:p>
            <a:r>
              <a:rPr lang="it-IT" dirty="0"/>
              <a:t>\end{</a:t>
            </a:r>
            <a:r>
              <a:rPr lang="it-IT" dirty="0" err="1"/>
              <a:t>bmatrix</a:t>
            </a:r>
            <a:r>
              <a:rPr lang="it-IT" dirty="0"/>
              <a:t>}=Q(\xi,\zeta )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B2B402F-5E3A-ABC6-92D9-A7BA03F28B6F}"/>
              </a:ext>
            </a:extLst>
          </p:cNvPr>
          <p:cNvSpPr txBox="1"/>
          <p:nvPr/>
        </p:nvSpPr>
        <p:spPr>
          <a:xfrm>
            <a:off x="-458353" y="7110985"/>
            <a:ext cx="35802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\dot{\xi}=\</a:t>
            </a:r>
            <a:r>
              <a:rPr lang="it-IT" dirty="0" err="1"/>
              <a:t>begin</a:t>
            </a:r>
            <a:r>
              <a:rPr lang="it-IT" dirty="0"/>
              <a:t>{</a:t>
            </a:r>
            <a:r>
              <a:rPr lang="it-IT" dirty="0" err="1"/>
              <a:t>bmatrix</a:t>
            </a:r>
            <a:r>
              <a:rPr lang="it-IT" dirty="0"/>
              <a:t>}	</a:t>
            </a:r>
          </a:p>
          <a:p>
            <a:r>
              <a:rPr lang="it-IT" dirty="0"/>
              <a:t>\xi_2\\</a:t>
            </a:r>
          </a:p>
          <a:p>
            <a:r>
              <a:rPr lang="it-IT" dirty="0"/>
              <a:t>\nu_1\\</a:t>
            </a:r>
          </a:p>
          <a:p>
            <a:r>
              <a:rPr lang="it-IT" dirty="0"/>
              <a:t>\xi_4\\</a:t>
            </a:r>
          </a:p>
          <a:p>
            <a:r>
              <a:rPr lang="it-IT" dirty="0"/>
              <a:t>\nu_2</a:t>
            </a:r>
          </a:p>
          <a:p>
            <a:r>
              <a:rPr lang="it-IT" dirty="0"/>
              <a:t>\end{</a:t>
            </a:r>
            <a:r>
              <a:rPr lang="it-IT" dirty="0" err="1"/>
              <a:t>bmatrix</a:t>
            </a:r>
            <a:r>
              <a:rPr lang="it-IT" dirty="0"/>
              <a:t>}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349FB43A-FB60-FFEB-5D64-3CE1906F801D}"/>
              </a:ext>
            </a:extLst>
          </p:cNvPr>
          <p:cNvSpPr txBox="1"/>
          <p:nvPr/>
        </p:nvSpPr>
        <p:spPr>
          <a:xfrm>
            <a:off x="13083647" y="4036238"/>
            <a:ext cx="10058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Q(0,\zeta) =\</a:t>
            </a:r>
            <a:r>
              <a:rPr lang="it-IT" dirty="0" err="1"/>
              <a:t>begin</a:t>
            </a:r>
            <a:r>
              <a:rPr lang="it-IT" dirty="0"/>
              <a:t>{</a:t>
            </a:r>
            <a:r>
              <a:rPr lang="it-IT" dirty="0" err="1"/>
              <a:t>bmatrix</a:t>
            </a:r>
            <a:r>
              <a:rPr lang="it-IT" dirty="0"/>
              <a:t>}	</a:t>
            </a:r>
          </a:p>
          <a:p>
            <a:r>
              <a:rPr lang="it-IT" dirty="0"/>
              <a:t>w\\</a:t>
            </a:r>
          </a:p>
          <a:p>
            <a:r>
              <a:rPr lang="it-IT" dirty="0"/>
              <a:t>-\frac{w(C_{</a:t>
            </a:r>
            <a:r>
              <a:rPr lang="it-IT" dirty="0" err="1"/>
              <a:t>lw</a:t>
            </a:r>
            <a:r>
              <a:rPr lang="it-IT" dirty="0"/>
              <a:t>}+C_{</a:t>
            </a:r>
            <a:r>
              <a:rPr lang="it-IT" dirty="0" err="1"/>
              <a:t>qw</a:t>
            </a:r>
            <a:r>
              <a:rPr lang="it-IT" dirty="0"/>
              <a:t>}|w|)}{m} \\</a:t>
            </a:r>
          </a:p>
          <a:p>
            <a:r>
              <a:rPr lang="it-IT" dirty="0"/>
              <a:t>\end{</a:t>
            </a:r>
            <a:r>
              <a:rPr lang="it-IT" dirty="0" err="1"/>
              <a:t>bmatrix</a:t>
            </a:r>
            <a:r>
              <a:rPr lang="it-IT" dirty="0"/>
              <a:t>} =\</a:t>
            </a:r>
            <a:r>
              <a:rPr lang="it-IT" dirty="0" err="1"/>
              <a:t>begin</a:t>
            </a:r>
            <a:r>
              <a:rPr lang="it-IT" dirty="0"/>
              <a:t>{</a:t>
            </a:r>
            <a:r>
              <a:rPr lang="it-IT" dirty="0" err="1"/>
              <a:t>bmatrix</a:t>
            </a:r>
            <a:r>
              <a:rPr lang="it-IT" dirty="0"/>
              <a:t>}	</a:t>
            </a:r>
          </a:p>
          <a:p>
            <a:r>
              <a:rPr lang="it-IT" dirty="0"/>
              <a:t>\zeta_2\\</a:t>
            </a:r>
          </a:p>
          <a:p>
            <a:r>
              <a:rPr lang="it-IT" dirty="0"/>
              <a:t>-\frac{\zeta_2(C_{</a:t>
            </a:r>
            <a:r>
              <a:rPr lang="it-IT" dirty="0" err="1"/>
              <a:t>lw</a:t>
            </a:r>
            <a:r>
              <a:rPr lang="it-IT" dirty="0"/>
              <a:t>}+C_{</a:t>
            </a:r>
            <a:r>
              <a:rPr lang="it-IT" dirty="0" err="1"/>
              <a:t>qw</a:t>
            </a:r>
            <a:r>
              <a:rPr lang="it-IT" dirty="0"/>
              <a:t>}|w|)}{m} \\</a:t>
            </a:r>
          </a:p>
          <a:p>
            <a:r>
              <a:rPr lang="it-IT" dirty="0"/>
              <a:t>\end{</a:t>
            </a:r>
            <a:r>
              <a:rPr lang="it-IT" dirty="0" err="1"/>
              <a:t>bmatrix</a:t>
            </a:r>
            <a:r>
              <a:rPr lang="it-IT" dirty="0"/>
              <a:t>}  </a:t>
            </a:r>
            <a:br>
              <a:rPr lang="it-IT" dirty="0"/>
            </a:b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FC95F5B-E179-3F40-419A-1DEB8E57E592}"/>
              </a:ext>
            </a:extLst>
          </p:cNvPr>
          <p:cNvSpPr txBox="1"/>
          <p:nvPr/>
        </p:nvSpPr>
        <p:spPr>
          <a:xfrm>
            <a:off x="592122" y="754629"/>
            <a:ext cx="4701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spc="300" dirty="0">
                <a:latin typeface="Garamond" panose="02020404030301010803" pitchFamily="18" charset="0"/>
              </a:rPr>
              <a:t>INSEGUIMENTO TRAIETTORIA</a:t>
            </a:r>
          </a:p>
        </p:txBody>
      </p:sp>
    </p:spTree>
    <p:extLst>
      <p:ext uri="{BB962C8B-B14F-4D97-AF65-F5344CB8AC3E}">
        <p14:creationId xmlns:p14="http://schemas.microsoft.com/office/powerpoint/2010/main" val="3427223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BBB83-E408-87A3-2425-632441DF1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2EBD11D2-5A78-95CA-0114-02F41FCC9E4C}"/>
              </a:ext>
            </a:extLst>
          </p:cNvPr>
          <p:cNvSpPr txBox="1"/>
          <p:nvPr/>
        </p:nvSpPr>
        <p:spPr>
          <a:xfrm>
            <a:off x="-4082273" y="1314164"/>
            <a:ext cx="386375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dirty="0"/>
              <a:t>\xi = \</a:t>
            </a:r>
            <a:r>
              <a:rPr lang="it-IT" sz="1000" dirty="0" err="1"/>
              <a:t>begin</a:t>
            </a:r>
            <a:r>
              <a:rPr lang="it-IT" sz="1000" dirty="0"/>
              <a:t>{</a:t>
            </a:r>
            <a:r>
              <a:rPr lang="it-IT" sz="1000" dirty="0" err="1"/>
              <a:t>bmatrix</a:t>
            </a:r>
            <a:r>
              <a:rPr lang="it-IT" sz="1000" dirty="0"/>
              <a:t>}	y_1\\</a:t>
            </a:r>
          </a:p>
          <a:p>
            <a:r>
              <a:rPr lang="it-IT" sz="1000" dirty="0"/>
              <a:t>		\dot{y}_1\\</a:t>
            </a:r>
          </a:p>
          <a:p>
            <a:r>
              <a:rPr lang="it-IT" sz="1000" dirty="0"/>
              <a:t>		y_2\\</a:t>
            </a:r>
          </a:p>
          <a:p>
            <a:r>
              <a:rPr lang="it-IT" sz="1000" dirty="0"/>
              <a:t>		\dot{y}_2\\</a:t>
            </a:r>
          </a:p>
          <a:p>
            <a:r>
              <a:rPr lang="it-IT" sz="1000" dirty="0"/>
              <a:t>\end{</a:t>
            </a:r>
            <a:r>
              <a:rPr lang="it-IT" sz="1000" dirty="0" err="1"/>
              <a:t>bmatrix</a:t>
            </a:r>
            <a:r>
              <a:rPr lang="it-IT" sz="1000" dirty="0"/>
              <a:t>}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05B6630-97C9-7840-760A-549C43F7549C}"/>
              </a:ext>
            </a:extLst>
          </p:cNvPr>
          <p:cNvSpPr txBox="1"/>
          <p:nvPr/>
        </p:nvSpPr>
        <p:spPr>
          <a:xfrm>
            <a:off x="-3187186" y="2590879"/>
            <a:ext cx="20735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E =\</a:t>
            </a:r>
            <a:r>
              <a:rPr lang="it-IT" dirty="0" err="1"/>
              <a:t>begin</a:t>
            </a:r>
            <a:r>
              <a:rPr lang="it-IT" dirty="0"/>
              <a:t>{</a:t>
            </a:r>
            <a:r>
              <a:rPr lang="it-IT" dirty="0" err="1"/>
              <a:t>bmatrix</a:t>
            </a:r>
            <a:r>
              <a:rPr lang="it-IT" dirty="0"/>
              <a:t>}</a:t>
            </a:r>
          </a:p>
          <a:p>
            <a:r>
              <a:rPr lang="it-IT" dirty="0"/>
              <a:t>\cos(\theta) &amp;0 \\</a:t>
            </a:r>
          </a:p>
          <a:p>
            <a:r>
              <a:rPr lang="it-IT" dirty="0"/>
              <a:t>0&amp; 1\\</a:t>
            </a:r>
          </a:p>
          <a:p>
            <a:r>
              <a:rPr lang="it-IT" dirty="0"/>
              <a:t>\end{</a:t>
            </a:r>
            <a:r>
              <a:rPr lang="it-IT" dirty="0" err="1"/>
              <a:t>bmatrix</a:t>
            </a:r>
            <a:r>
              <a:rPr lang="it-IT" dirty="0"/>
              <a:t>}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7F8756B-1C60-2593-0D7D-2E7D94CB5218}"/>
              </a:ext>
            </a:extLst>
          </p:cNvPr>
          <p:cNvSpPr txBox="1"/>
          <p:nvPr/>
        </p:nvSpPr>
        <p:spPr>
          <a:xfrm>
            <a:off x="-3716092" y="3960379"/>
            <a:ext cx="358029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\xi=\</a:t>
            </a:r>
            <a:r>
              <a:rPr lang="it-IT" dirty="0" err="1"/>
              <a:t>begin</a:t>
            </a:r>
            <a:r>
              <a:rPr lang="it-IT" dirty="0"/>
              <a:t>{</a:t>
            </a:r>
            <a:r>
              <a:rPr lang="it-IT" dirty="0" err="1"/>
              <a:t>bmatrix</a:t>
            </a:r>
            <a:r>
              <a:rPr lang="it-IT" dirty="0"/>
              <a:t>}	</a:t>
            </a:r>
          </a:p>
          <a:p>
            <a:r>
              <a:rPr lang="it-IT" dirty="0"/>
              <a:t>h_1\\</a:t>
            </a:r>
          </a:p>
          <a:p>
            <a:r>
              <a:rPr lang="it-IT" dirty="0"/>
              <a:t>L_fh_1\\</a:t>
            </a:r>
          </a:p>
          <a:p>
            <a:r>
              <a:rPr lang="it-IT" dirty="0"/>
              <a:t>h_3\\</a:t>
            </a:r>
          </a:p>
          <a:p>
            <a:r>
              <a:rPr lang="it-IT" dirty="0"/>
              <a:t>L_fh_3</a:t>
            </a:r>
          </a:p>
          <a:p>
            <a:r>
              <a:rPr lang="it-IT" dirty="0"/>
              <a:t>\end{</a:t>
            </a:r>
            <a:r>
              <a:rPr lang="it-IT" dirty="0" err="1"/>
              <a:t>bmatrix</a:t>
            </a:r>
            <a:r>
              <a:rPr lang="it-IT" dirty="0"/>
              <a:t>}=</a:t>
            </a:r>
          </a:p>
          <a:p>
            <a:r>
              <a:rPr lang="it-IT" dirty="0"/>
              <a:t>\</a:t>
            </a:r>
            <a:r>
              <a:rPr lang="it-IT" dirty="0" err="1"/>
              <a:t>begin</a:t>
            </a:r>
            <a:r>
              <a:rPr lang="it-IT" dirty="0"/>
              <a:t>{</a:t>
            </a:r>
            <a:r>
              <a:rPr lang="it-IT" dirty="0" err="1"/>
              <a:t>bmatrix</a:t>
            </a:r>
            <a:r>
              <a:rPr lang="it-IT" dirty="0"/>
              <a:t>}	</a:t>
            </a:r>
          </a:p>
          <a:p>
            <a:r>
              <a:rPr lang="it-IT" dirty="0"/>
              <a:t>x\\</a:t>
            </a:r>
          </a:p>
          <a:p>
            <a:r>
              <a:rPr lang="it-IT" dirty="0"/>
              <a:t>\dot{x}\\</a:t>
            </a:r>
          </a:p>
          <a:p>
            <a:r>
              <a:rPr lang="it-IT" dirty="0"/>
              <a:t>\theta\\</a:t>
            </a:r>
          </a:p>
          <a:p>
            <a:r>
              <a:rPr lang="it-IT" dirty="0"/>
              <a:t>\dot{\theta}</a:t>
            </a:r>
          </a:p>
          <a:p>
            <a:r>
              <a:rPr lang="it-IT" dirty="0"/>
              <a:t>\end{</a:t>
            </a:r>
            <a:r>
              <a:rPr lang="it-IT" dirty="0" err="1"/>
              <a:t>bmatrix</a:t>
            </a:r>
            <a:r>
              <a:rPr lang="it-IT" dirty="0"/>
              <a:t>}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BF14935-D203-1ED9-B579-0477206CE738}"/>
              </a:ext>
            </a:extLst>
          </p:cNvPr>
          <p:cNvSpPr txBox="1"/>
          <p:nvPr/>
        </p:nvSpPr>
        <p:spPr>
          <a:xfrm>
            <a:off x="4339192" y="7013071"/>
            <a:ext cx="31953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\zeta=\</a:t>
            </a:r>
            <a:r>
              <a:rPr lang="it-IT" dirty="0" err="1"/>
              <a:t>begin</a:t>
            </a:r>
            <a:r>
              <a:rPr lang="it-IT" dirty="0"/>
              <a:t>{</a:t>
            </a:r>
            <a:r>
              <a:rPr lang="it-IT" dirty="0" err="1"/>
              <a:t>bmatrix</a:t>
            </a:r>
            <a:r>
              <a:rPr lang="it-IT" dirty="0"/>
              <a:t>}	</a:t>
            </a:r>
          </a:p>
          <a:p>
            <a:r>
              <a:rPr lang="it-IT" dirty="0"/>
              <a:t>z\\</a:t>
            </a:r>
          </a:p>
          <a:p>
            <a:r>
              <a:rPr lang="it-IT" dirty="0"/>
              <a:t>w\\</a:t>
            </a:r>
          </a:p>
          <a:p>
            <a:r>
              <a:rPr lang="it-IT" dirty="0"/>
              <a:t>\end{</a:t>
            </a:r>
            <a:r>
              <a:rPr lang="it-IT" dirty="0" err="1"/>
              <a:t>bmatrix</a:t>
            </a:r>
            <a:r>
              <a:rPr lang="it-IT" dirty="0"/>
              <a:t>}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E548828-5B83-9D52-A408-9294AF8F1420}"/>
              </a:ext>
            </a:extLst>
          </p:cNvPr>
          <p:cNvSpPr txBox="1"/>
          <p:nvPr/>
        </p:nvSpPr>
        <p:spPr>
          <a:xfrm>
            <a:off x="7898928" y="6945915"/>
            <a:ext cx="81390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\dot{\zeta}=\</a:t>
            </a:r>
            <a:r>
              <a:rPr lang="it-IT" dirty="0" err="1"/>
              <a:t>begin</a:t>
            </a:r>
            <a:r>
              <a:rPr lang="it-IT" dirty="0"/>
              <a:t>{</a:t>
            </a:r>
            <a:r>
              <a:rPr lang="it-IT" dirty="0" err="1"/>
              <a:t>bmatrix</a:t>
            </a:r>
            <a:r>
              <a:rPr lang="it-IT" dirty="0"/>
              <a:t>}	</a:t>
            </a:r>
          </a:p>
          <a:p>
            <a:r>
              <a:rPr lang="it-IT" dirty="0"/>
              <a:t>w\cos(\xi_3)-u\sin(\xi_3)     \\</a:t>
            </a:r>
          </a:p>
          <a:p>
            <a:r>
              <a:rPr lang="it-IT" dirty="0"/>
              <a:t>q\</a:t>
            </a:r>
            <a:r>
              <a:rPr lang="it-IT" dirty="0" err="1"/>
              <a:t>cdot</a:t>
            </a:r>
            <a:r>
              <a:rPr lang="it-IT" dirty="0"/>
              <a:t> u-\frac{w(C_{</a:t>
            </a:r>
            <a:r>
              <a:rPr lang="it-IT" dirty="0" err="1"/>
              <a:t>lw</a:t>
            </a:r>
            <a:r>
              <a:rPr lang="it-IT" dirty="0"/>
              <a:t>}+C_{</a:t>
            </a:r>
            <a:r>
              <a:rPr lang="it-IT" dirty="0" err="1"/>
              <a:t>qw</a:t>
            </a:r>
            <a:r>
              <a:rPr lang="it-IT" dirty="0"/>
              <a:t>}|w|)}{m}                  \\</a:t>
            </a:r>
          </a:p>
          <a:p>
            <a:r>
              <a:rPr lang="it-IT" dirty="0"/>
              <a:t>\end{</a:t>
            </a:r>
            <a:r>
              <a:rPr lang="it-IT" dirty="0" err="1"/>
              <a:t>bmatrix</a:t>
            </a:r>
            <a:r>
              <a:rPr lang="it-IT" dirty="0"/>
              <a:t>}=Q(\xi,\zeta )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B45B464A-971A-DB04-406C-3248B89C07B3}"/>
              </a:ext>
            </a:extLst>
          </p:cNvPr>
          <p:cNvSpPr txBox="1"/>
          <p:nvPr/>
        </p:nvSpPr>
        <p:spPr>
          <a:xfrm>
            <a:off x="-458353" y="7110985"/>
            <a:ext cx="35802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\dot{\xi}=\</a:t>
            </a:r>
            <a:r>
              <a:rPr lang="it-IT" dirty="0" err="1"/>
              <a:t>begin</a:t>
            </a:r>
            <a:r>
              <a:rPr lang="it-IT" dirty="0"/>
              <a:t>{</a:t>
            </a:r>
            <a:r>
              <a:rPr lang="it-IT" dirty="0" err="1"/>
              <a:t>bmatrix</a:t>
            </a:r>
            <a:r>
              <a:rPr lang="it-IT" dirty="0"/>
              <a:t>}	</a:t>
            </a:r>
          </a:p>
          <a:p>
            <a:r>
              <a:rPr lang="it-IT" dirty="0"/>
              <a:t>\xi_2\\</a:t>
            </a:r>
          </a:p>
          <a:p>
            <a:r>
              <a:rPr lang="it-IT" dirty="0"/>
              <a:t>\nu_1\\</a:t>
            </a:r>
          </a:p>
          <a:p>
            <a:r>
              <a:rPr lang="it-IT" dirty="0"/>
              <a:t>\xi_4\\</a:t>
            </a:r>
          </a:p>
          <a:p>
            <a:r>
              <a:rPr lang="it-IT" dirty="0"/>
              <a:t>\nu_2</a:t>
            </a:r>
          </a:p>
          <a:p>
            <a:r>
              <a:rPr lang="it-IT" dirty="0"/>
              <a:t>\end{</a:t>
            </a:r>
            <a:r>
              <a:rPr lang="it-IT" dirty="0" err="1"/>
              <a:t>bmatrix</a:t>
            </a:r>
            <a:r>
              <a:rPr lang="it-IT" dirty="0"/>
              <a:t>}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423DE79B-9A18-AE46-DE2B-9D41BC2173D9}"/>
              </a:ext>
            </a:extLst>
          </p:cNvPr>
          <p:cNvSpPr txBox="1"/>
          <p:nvPr/>
        </p:nvSpPr>
        <p:spPr>
          <a:xfrm>
            <a:off x="13083647" y="4036238"/>
            <a:ext cx="10058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Q(0,\zeta) =\</a:t>
            </a:r>
            <a:r>
              <a:rPr lang="it-IT" dirty="0" err="1"/>
              <a:t>begin</a:t>
            </a:r>
            <a:r>
              <a:rPr lang="it-IT" dirty="0"/>
              <a:t>{</a:t>
            </a:r>
            <a:r>
              <a:rPr lang="it-IT" dirty="0" err="1"/>
              <a:t>bmatrix</a:t>
            </a:r>
            <a:r>
              <a:rPr lang="it-IT" dirty="0"/>
              <a:t>}	</a:t>
            </a:r>
          </a:p>
          <a:p>
            <a:r>
              <a:rPr lang="it-IT" dirty="0"/>
              <a:t>w\\</a:t>
            </a:r>
          </a:p>
          <a:p>
            <a:r>
              <a:rPr lang="it-IT" dirty="0"/>
              <a:t>-\frac{w(C_{</a:t>
            </a:r>
            <a:r>
              <a:rPr lang="it-IT" dirty="0" err="1"/>
              <a:t>lw</a:t>
            </a:r>
            <a:r>
              <a:rPr lang="it-IT" dirty="0"/>
              <a:t>}+C_{</a:t>
            </a:r>
            <a:r>
              <a:rPr lang="it-IT" dirty="0" err="1"/>
              <a:t>qw</a:t>
            </a:r>
            <a:r>
              <a:rPr lang="it-IT" dirty="0"/>
              <a:t>}|w|)}{m} \\</a:t>
            </a:r>
          </a:p>
          <a:p>
            <a:r>
              <a:rPr lang="it-IT" dirty="0"/>
              <a:t>\end{</a:t>
            </a:r>
            <a:r>
              <a:rPr lang="it-IT" dirty="0" err="1"/>
              <a:t>bmatrix</a:t>
            </a:r>
            <a:r>
              <a:rPr lang="it-IT" dirty="0"/>
              <a:t>} =\</a:t>
            </a:r>
            <a:r>
              <a:rPr lang="it-IT" dirty="0" err="1"/>
              <a:t>begin</a:t>
            </a:r>
            <a:r>
              <a:rPr lang="it-IT" dirty="0"/>
              <a:t>{</a:t>
            </a:r>
            <a:r>
              <a:rPr lang="it-IT" dirty="0" err="1"/>
              <a:t>bmatrix</a:t>
            </a:r>
            <a:r>
              <a:rPr lang="it-IT" dirty="0"/>
              <a:t>}	</a:t>
            </a:r>
          </a:p>
          <a:p>
            <a:r>
              <a:rPr lang="it-IT" dirty="0"/>
              <a:t>\zeta_2\\</a:t>
            </a:r>
          </a:p>
          <a:p>
            <a:r>
              <a:rPr lang="it-IT" dirty="0"/>
              <a:t>-\frac{\zeta_2(C_{</a:t>
            </a:r>
            <a:r>
              <a:rPr lang="it-IT" dirty="0" err="1"/>
              <a:t>lw</a:t>
            </a:r>
            <a:r>
              <a:rPr lang="it-IT" dirty="0"/>
              <a:t>}+C_{</a:t>
            </a:r>
            <a:r>
              <a:rPr lang="it-IT" dirty="0" err="1"/>
              <a:t>qw</a:t>
            </a:r>
            <a:r>
              <a:rPr lang="it-IT" dirty="0"/>
              <a:t>}|w|)}{m} \\</a:t>
            </a:r>
          </a:p>
          <a:p>
            <a:r>
              <a:rPr lang="it-IT" dirty="0"/>
              <a:t>\end{</a:t>
            </a:r>
            <a:r>
              <a:rPr lang="it-IT" dirty="0" err="1"/>
              <a:t>bmatrix</a:t>
            </a:r>
            <a:r>
              <a:rPr lang="it-IT" dirty="0"/>
              <a:t>}  </a:t>
            </a:r>
            <a:br>
              <a:rPr lang="it-IT" dirty="0"/>
            </a:b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DC32DDF-BDC6-B3BB-AAB2-6274F1D452CB}"/>
              </a:ext>
            </a:extLst>
          </p:cNvPr>
          <p:cNvSpPr txBox="1"/>
          <p:nvPr/>
        </p:nvSpPr>
        <p:spPr>
          <a:xfrm>
            <a:off x="636934" y="987907"/>
            <a:ext cx="3165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spc="300" dirty="0">
                <a:latin typeface="Garamond" panose="02020404030301010803" pitchFamily="18" charset="0"/>
              </a:rPr>
              <a:t>ERRORE POSIZIONE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E0F2D9A-3217-5C58-A203-5DC7A5633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7418" y="-77704"/>
            <a:ext cx="7534581" cy="3645509"/>
          </a:xfrm>
          <a:prstGeom prst="rect">
            <a:avLst/>
          </a:prstGeom>
        </p:spPr>
      </p:pic>
      <p:pic>
        <p:nvPicPr>
          <p:cNvPr id="10" name="Immagine 9" descr="Immagine che contiene linea, diagramma, testo, Diagramma&#10;&#10;Descrizione generata automaticamente">
            <a:extLst>
              <a:ext uri="{FF2B5EF4-FFF2-40B4-BE49-F238E27FC236}">
                <a16:creationId xmlns:a16="http://schemas.microsoft.com/office/drawing/2014/main" id="{28B85B36-AF97-8B05-0EFF-A0DD1B6803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725" y="3644481"/>
            <a:ext cx="6179449" cy="292055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2D8C2AC-B12E-67BB-F370-42A2ADDF3FFD}"/>
              </a:ext>
            </a:extLst>
          </p:cNvPr>
          <p:cNvSpPr txBox="1"/>
          <p:nvPr/>
        </p:nvSpPr>
        <p:spPr>
          <a:xfrm>
            <a:off x="636934" y="4762597"/>
            <a:ext cx="3833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spc="300" dirty="0">
                <a:latin typeface="Garamond" panose="02020404030301010803" pitchFamily="18" charset="0"/>
              </a:rPr>
              <a:t>ERRORE ORIENTAZIONE</a:t>
            </a:r>
          </a:p>
        </p:txBody>
      </p:sp>
    </p:spTree>
    <p:extLst>
      <p:ext uri="{BB962C8B-B14F-4D97-AF65-F5344CB8AC3E}">
        <p14:creationId xmlns:p14="http://schemas.microsoft.com/office/powerpoint/2010/main" val="103688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23ED6E-432D-F568-161E-8BBE5EA0E441}"/>
              </a:ext>
            </a:extLst>
          </p:cNvPr>
          <p:cNvSpPr txBox="1"/>
          <p:nvPr/>
        </p:nvSpPr>
        <p:spPr>
          <a:xfrm>
            <a:off x="236986" y="599443"/>
            <a:ext cx="63741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>
                <a:latin typeface="Garamond" panose="02020404030301010803" pitchFamily="18" charset="0"/>
              </a:rPr>
              <a:t>Portiamo il sistema nella forma: </a:t>
            </a:r>
            <a:endParaRPr lang="it-IT" sz="2000" dirty="0"/>
          </a:p>
        </p:txBody>
      </p:sp>
      <p:pic>
        <p:nvPicPr>
          <p:cNvPr id="4" name="Immagine 3" descr="\documentclass{article}&#10;\usepackage{amsmath, amsfonts, amssymb, xcolor}&#10;\pagestyle{empty}&#10;\begin{document}&#10;\begin{align*}&#10;  \dot{x} = f(x)+g_1(x)u_1+g_2(x)u_2 = f(x)+G(x)u &#10;\end{align*}&#10;\end{document}" title="IguanaTex Bitmap Display">
            <a:extLst>
              <a:ext uri="{FF2B5EF4-FFF2-40B4-BE49-F238E27FC236}">
                <a16:creationId xmlns:a16="http://schemas.microsoft.com/office/drawing/2014/main" id="{53CA239D-E8A7-954D-6382-C34B01D661E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71" y="1184909"/>
            <a:ext cx="5072762" cy="254476"/>
          </a:xfrm>
          <a:prstGeom prst="rect">
            <a:avLst/>
          </a:prstGeom>
        </p:spPr>
      </p:pic>
      <p:pic>
        <p:nvPicPr>
          <p:cNvPr id="35" name="Immagine 34" descr="\documentclass{article}&#10;\usepackage{amsmath, amsfonts, amssymb, xcolor}&#10;\pagestyle{empty}&#10;\begin{document}&#10;\begin{align*}&#10;\begin{bmatrix}&#10;\dot{x}\\&#10;\dot{z}\\&#10;\dot{\theta}\\&#10;\dot{u}\\&#10;\dot{w}\\&#10;\dot{q}\\&#10;\end{bmatrix}&#10;=&#10;\begin{bmatrix}&#10;u\cdot\cos{\theta} + w\cdot\sin{\theta}\\&#10;w\cdot\cos{\theta} - u\cdot\sin{\theta}\\&#10;q\\&#10;- q \cdot w - \frac{u(C_{lu} + C_{qu} \lvert u \rvert )}{m}\\&#10;q\cdot u - \frac{w\cdot (C_{lw} + C_{qw}\lvert w \rvert))}{m}\\&#10;-\frac{q\cdot(C_{lq} + C_{qq}\lvert q \rvert))}{I}&#10;\end{bmatrix}+&#10;\begin{bmatrix}&#10;0\\&#10;0\\&#10;0\\&#10;1\\&#10;0\\&#10;0\\&#10;\end{bmatrix}\tau_u&#10;\begin{bmatrix}&#10;0\\&#10;0\\&#10;0\\&#10;0\\&#10;0\\&#10;1\\&#10;\end{bmatrix}\tau_q&#10;\end{align*}&#10;\end{document}" title="IguanaTex Bitmap Display">
            <a:extLst>
              <a:ext uri="{FF2B5EF4-FFF2-40B4-BE49-F238E27FC236}">
                <a16:creationId xmlns:a16="http://schemas.microsoft.com/office/drawing/2014/main" id="{D9584824-8102-C595-8145-69BFF43A5F8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390" y="3840626"/>
            <a:ext cx="5345524" cy="19733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45A93FB8-AFB6-300D-CB43-CDECB3B93CA8}"/>
                  </a:ext>
                </a:extLst>
              </p:cNvPr>
              <p:cNvSpPr txBox="1"/>
              <p:nvPr/>
            </p:nvSpPr>
            <p:spPr>
              <a:xfrm>
                <a:off x="236986" y="1854376"/>
                <a:ext cx="637416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2000" dirty="0">
                    <a:latin typeface="Garamond" panose="02020404030301010803" pitchFamily="18" charset="0"/>
                  </a:rPr>
                  <a:t>Prendiamo il sistema esteso </a:t>
                </a:r>
                <a14:m>
                  <m:oMath xmlns:m="http://schemas.openxmlformats.org/officeDocument/2006/math">
                    <m:r>
                      <a:rPr lang="it-IT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t-IT" sz="2000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it-IT" sz="2000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it-IT" sz="2000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it-IT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it-IT" sz="2000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it-IT" sz="20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it-IT" sz="2000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it-IT" sz="20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it-IT" sz="2000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it-IT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  <m:sup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it-IT" sz="2000" dirty="0">
                    <a:latin typeface="Garamond" panose="02020404030301010803" pitchFamily="18" charset="0"/>
                  </a:rPr>
                  <a:t> </a:t>
                </a:r>
                <a:endParaRPr lang="it-IT" sz="2000" dirty="0"/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45A93FB8-AFB6-300D-CB43-CDECB3B93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86" y="1854376"/>
                <a:ext cx="6374166" cy="400110"/>
              </a:xfrm>
              <a:prstGeom prst="rect">
                <a:avLst/>
              </a:prstGeom>
              <a:blipFill>
                <a:blip r:embed="rId6"/>
                <a:stretch>
                  <a:fillRect l="-1052" t="-6061" b="-272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2FF1092F-672C-B406-8279-EA9EC26841F5}"/>
              </a:ext>
            </a:extLst>
          </p:cNvPr>
          <p:cNvSpPr txBox="1"/>
          <p:nvPr/>
        </p:nvSpPr>
        <p:spPr>
          <a:xfrm>
            <a:off x="236985" y="2713368"/>
            <a:ext cx="86160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>
                <a:latin typeface="Garamond" panose="02020404030301010803" pitchFamily="18" charset="0"/>
              </a:rPr>
              <a:t>Dopo manipolazioni algebriche il sistema non lineare ottenuto risulterà essere: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81854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7D1ED2-563B-61E5-6BAC-569A3ACDD0B5}"/>
              </a:ext>
            </a:extLst>
          </p:cNvPr>
          <p:cNvSpPr txBox="1"/>
          <p:nvPr/>
        </p:nvSpPr>
        <p:spPr>
          <a:xfrm>
            <a:off x="239697" y="292964"/>
            <a:ext cx="3463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spc="600" dirty="0">
                <a:latin typeface="Garamond" panose="02020404030301010803" pitchFamily="18" charset="0"/>
              </a:rPr>
              <a:t>ACCESIBILITY</a:t>
            </a:r>
            <a:endParaRPr lang="it-IT" sz="2000" spc="600" dirty="0">
              <a:latin typeface="Garamond" panose="02020404030301010803" pitchFamily="18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D8425A1-0FC7-FD8E-D515-B37625EC1552}"/>
              </a:ext>
            </a:extLst>
          </p:cNvPr>
          <p:cNvSpPr txBox="1"/>
          <p:nvPr/>
        </p:nvSpPr>
        <p:spPr>
          <a:xfrm>
            <a:off x="0" y="902412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Garamond" panose="02020404030301010803" pitchFamily="18" charset="0"/>
              </a:rPr>
              <a:t>Si consideri il sistema nella forma:</a:t>
            </a:r>
          </a:p>
        </p:txBody>
      </p:sp>
      <p:pic>
        <p:nvPicPr>
          <p:cNvPr id="3" name="Immagine 2" descr="\documentclass{article}&#10;\usepackage{amsmath, amsfonts, amssymb, xcolor}&#10;\pagestyle{empty}&#10;\begin{document}&#10;\begin{align*}&#10;  \dot{x} = f(x)+g_1(x)u_1+g_2(x)u_2 = f(x)+G(x)u &#10;\end{align*}&#10;\end{document}" title="IguanaTex Bitmap Display">
            <a:extLst>
              <a:ext uri="{FF2B5EF4-FFF2-40B4-BE49-F238E27FC236}">
                <a16:creationId xmlns:a16="http://schemas.microsoft.com/office/drawing/2014/main" id="{7556E6A1-7B23-A99C-5888-5B4AC8B6CD3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949" y="1386248"/>
            <a:ext cx="5072762" cy="254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040A1D8-DC22-A578-CE8C-79618762EB3B}"/>
                  </a:ext>
                </a:extLst>
              </p:cNvPr>
              <p:cNvSpPr txBox="1"/>
              <p:nvPr/>
            </p:nvSpPr>
            <p:spPr>
              <a:xfrm>
                <a:off x="0" y="1971609"/>
                <a:ext cx="1243169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>
                    <a:latin typeface="Garamond" panose="02020404030301010803" pitchFamily="18" charset="0"/>
                  </a:rPr>
                  <a:t>Per il teorema di Chow se la dimensione della più piccola distribuzione </a:t>
                </a:r>
                <a14:m>
                  <m:oMath xmlns:m="http://schemas.openxmlformats.org/officeDocument/2006/math">
                    <m:r>
                      <a:rPr lang="it-IT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it-IT" sz="2000" dirty="0">
                    <a:latin typeface="Garamond" panose="02020404030301010803" pitchFamily="18" charset="0"/>
                  </a:rPr>
                  <a:t>-</a:t>
                </a:r>
                <a:r>
                  <a:rPr lang="it-IT" sz="2000" dirty="0" err="1">
                    <a:latin typeface="Garamond" panose="02020404030301010803" pitchFamily="18" charset="0"/>
                  </a:rPr>
                  <a:t>invariant</a:t>
                </a:r>
                <a:r>
                  <a:rPr lang="it-IT" sz="2000" dirty="0">
                    <a:latin typeface="Garamond" panose="02020404030301010803" pitchFamily="18" charset="0"/>
                  </a:rPr>
                  <a:t> contenente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2000" dirty="0">
                    <a:latin typeface="Garamond" panose="02020404030301010803" pitchFamily="18" charset="0"/>
                  </a:rPr>
                  <a:t> ha rango </a:t>
                </a:r>
                <a:endParaRPr lang="it-IT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sz="2000" dirty="0">
                    <a:latin typeface="Garamond" panose="02020404030301010803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it-IT" sz="20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∆|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sz="2000" dirty="0">
                    <a:latin typeface="Garamond" panose="02020404030301010803" pitchFamily="18" charset="0"/>
                  </a:rPr>
                  <a:t>)</a:t>
                </a:r>
              </a:p>
              <a:p>
                <a:endParaRPr lang="it-IT" sz="2000" dirty="0">
                  <a:latin typeface="Garamond" panose="02020404030301010803" pitchFamily="18" charset="0"/>
                </a:endParaRPr>
              </a:p>
              <a:p>
                <a:r>
                  <a:rPr lang="it-IT" sz="2000" dirty="0">
                    <a:latin typeface="Garamond" panose="02020404030301010803" pitchFamily="18" charset="0"/>
                  </a:rPr>
                  <a:t>allora il sistema è definito small-time </a:t>
                </a:r>
                <a:r>
                  <a:rPr lang="it-IT" sz="2000" dirty="0" err="1">
                    <a:latin typeface="Garamond" panose="02020404030301010803" pitchFamily="18" charset="0"/>
                  </a:rPr>
                  <a:t>locally</a:t>
                </a:r>
                <a:r>
                  <a:rPr lang="it-IT" sz="2000" dirty="0">
                    <a:latin typeface="Garamond" panose="02020404030301010803" pitchFamily="18" charset="0"/>
                  </a:rPr>
                  <a:t> </a:t>
                </a:r>
                <a:r>
                  <a:rPr lang="it-IT" sz="2000" dirty="0" err="1">
                    <a:latin typeface="Garamond" panose="02020404030301010803" pitchFamily="18" charset="0"/>
                  </a:rPr>
                  <a:t>accessible</a:t>
                </a:r>
                <a:r>
                  <a:rPr lang="it-IT" sz="2000" dirty="0">
                    <a:latin typeface="Garamond" panose="02020404030301010803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040A1D8-DC22-A578-CE8C-79618762E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71609"/>
                <a:ext cx="12431696" cy="1323439"/>
              </a:xfrm>
              <a:prstGeom prst="rect">
                <a:avLst/>
              </a:prstGeom>
              <a:blipFill>
                <a:blip r:embed="rId6"/>
                <a:stretch>
                  <a:fillRect l="-490" t="-1835" b="-68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 descr="\documentclass{article}&#10;\usepackage{amsmath, amsfonts, amssymb, xcolor}&#10;\pagestyle{empty}&#10;\begin{document}&#10;\begin{align*}&#10;&amp;\Delta_0 \\&#10;&amp;\Delta_1 = \Delta_0 + [\Delta_0,\Delta]\\ &#10;&amp;\cdots\\&#10;&amp;\Delta_k = \Delta_{k-1} + [\Delta_{k-1},\Delta_k]\\&#10;\end{align*}&#10;\end{document}" title="IguanaTex Bitmap Display">
            <a:extLst>
              <a:ext uri="{FF2B5EF4-FFF2-40B4-BE49-F238E27FC236}">
                <a16:creationId xmlns:a16="http://schemas.microsoft.com/office/drawing/2014/main" id="{57A62108-184F-5195-9D3C-5FA5C37080E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092" y="3602648"/>
            <a:ext cx="2718476" cy="1383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A7B6412D-4895-AC52-084D-D9EF4D5BF140}"/>
                  </a:ext>
                </a:extLst>
              </p:cNvPr>
              <p:cNvSpPr txBox="1"/>
              <p:nvPr/>
            </p:nvSpPr>
            <p:spPr>
              <a:xfrm>
                <a:off x="239697" y="5293868"/>
                <a:ext cx="11647503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2000" dirty="0">
                    <a:latin typeface="Garamond" panose="02020404030301010803" pitchFamily="18" charset="0"/>
                  </a:rPr>
                  <a:t>Dove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sz="2000" dirty="0">
                    <a:latin typeface="Garamond" panose="02020404030301010803" pitchFamily="18" charset="0"/>
                  </a:rPr>
                  <a:t> rappresenta la </a:t>
                </a:r>
                <a:r>
                  <a:rPr lang="it-IT" sz="2000" dirty="0" err="1">
                    <a:latin typeface="Garamond" panose="02020404030301010803" pitchFamily="18" charset="0"/>
                  </a:rPr>
                  <a:t>Lie-bracket</a:t>
                </a:r>
                <a:r>
                  <a:rPr lang="it-IT" sz="2000" dirty="0">
                    <a:latin typeface="Garamond" panose="02020404030301010803" pitchFamily="18" charset="0"/>
                  </a:rPr>
                  <a:t> tra i campi vettoriali delle due distribuzioni. La procedura viene fermata quando </a:t>
                </a:r>
                <a14:m>
                  <m:oMath xmlns:m="http://schemas.openxmlformats.org/officeDocument/2006/math">
                    <m:r>
                      <a:rPr lang="it-IT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sz="2000" dirty="0">
                  <a:latin typeface="Garamond" panose="02020404030301010803" pitchFamily="18" charset="0"/>
                </a:endParaRPr>
              </a:p>
              <a:p>
                <a:r>
                  <a:rPr lang="it-IT" sz="2000" dirty="0">
                    <a:latin typeface="Garamond" panose="02020404030301010803" pitchFamily="18" charset="0"/>
                  </a:rPr>
                  <a:t> o quando si trova un valore k tale per cui le distribuzioni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200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it-IT" sz="2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>
                    <a:latin typeface="Garamond" panose="02020404030301010803" pitchFamily="18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200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it-IT" sz="2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>
                    <a:latin typeface="Garamond" panose="02020404030301010803" pitchFamily="18" charset="0"/>
                  </a:rPr>
                  <a:t>sono non-singolari nel punto di interesse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0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>
                    <a:latin typeface="Garamond" panose="02020404030301010803" pitchFamily="18" charset="0"/>
                  </a:rPr>
                  <a:t>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i="1" dirty="0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it-IT" sz="2000" i="1" dirty="0" smtClean="0">
                        <a:latin typeface="Cambria Math" panose="02040503050406030204" pitchFamily="18" charset="0"/>
                      </a:rPr>
                      <m:t>⁡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sz="2000" dirty="0">
                    <a:latin typeface="Garamond" panose="02020404030301010803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i="1" dirty="0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it-IT" sz="2000" i="1" dirty="0" smtClean="0">
                        <a:latin typeface="Cambria Math" panose="02040503050406030204" pitchFamily="18" charset="0"/>
                      </a:rPr>
                      <m:t>⁡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it-IT" sz="2000" dirty="0">
                    <a:latin typeface="Garamond" panose="02020404030301010803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A7B6412D-4895-AC52-084D-D9EF4D5BF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97" y="5293868"/>
                <a:ext cx="11647503" cy="1323439"/>
              </a:xfrm>
              <a:prstGeom prst="rect">
                <a:avLst/>
              </a:prstGeom>
              <a:blipFill>
                <a:blip r:embed="rId8"/>
                <a:stretch>
                  <a:fillRect l="-523" t="-1835" b="-73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58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6F2EE03-3D07-4198-B97D-C7109A2A813A}"/>
                  </a:ext>
                </a:extLst>
              </p:cNvPr>
              <p:cNvSpPr txBox="1"/>
              <p:nvPr/>
            </p:nvSpPr>
            <p:spPr>
              <a:xfrm>
                <a:off x="4098338" y="5079672"/>
                <a:ext cx="399532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IT" sz="2000" dirty="0"/>
              </a:p>
              <a:p>
                <a:r>
                  <a:rPr lang="it-IT" sz="2000" dirty="0">
                    <a:latin typeface="Garamond" panose="02020404030301010803" pitchFamily="18" charset="0"/>
                  </a:rPr>
                  <a:t>rank_controllo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dirty="0" smtClean="0">
                        <a:latin typeface="Cambria Math" panose="02040503050406030204" pitchFamily="18" charset="0"/>
                      </a:rPr>
                      <m:t>span</m:t>
                    </m:r>
                    <m:r>
                      <a:rPr lang="it-IT" sz="20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∆|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 =6</m:t>
                    </m:r>
                  </m:oMath>
                </a14:m>
                <a:endParaRPr lang="it-IT" sz="2000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6F2EE03-3D07-4198-B97D-C7109A2A8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338" y="5079672"/>
                <a:ext cx="3995324" cy="707886"/>
              </a:xfrm>
              <a:prstGeom prst="rect">
                <a:avLst/>
              </a:prstGeom>
              <a:blipFill>
                <a:blip r:embed="rId5"/>
                <a:stretch>
                  <a:fillRect l="-1524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1CA7B247-D65B-E200-1E5D-0A8E81888B08}"/>
              </a:ext>
            </a:extLst>
          </p:cNvPr>
          <p:cNvSpPr txBox="1"/>
          <p:nvPr/>
        </p:nvSpPr>
        <p:spPr>
          <a:xfrm>
            <a:off x="4098338" y="6022187"/>
            <a:ext cx="4460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Garamond" panose="02020404030301010803" pitchFamily="18" charset="0"/>
              </a:rPr>
              <a:t>Il sistema risulta essere dunque accessibile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AF231BA-FCF5-F566-D952-1BEDBD8F1F59}"/>
              </a:ext>
            </a:extLst>
          </p:cNvPr>
          <p:cNvSpPr txBox="1"/>
          <p:nvPr/>
        </p:nvSpPr>
        <p:spPr>
          <a:xfrm>
            <a:off x="239697" y="292964"/>
            <a:ext cx="31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spc="600" dirty="0">
                <a:latin typeface="Garamond" panose="02020404030301010803" pitchFamily="18" charset="0"/>
              </a:rPr>
              <a:t>ACCESIBILITY</a:t>
            </a:r>
            <a:endParaRPr lang="it-IT" spc="600" dirty="0">
              <a:latin typeface="Garamond" panose="02020404030301010803" pitchFamily="18" charset="0"/>
            </a:endParaRPr>
          </a:p>
        </p:txBody>
      </p:sp>
      <p:pic>
        <p:nvPicPr>
          <p:cNvPr id="21" name="Picture 20" descr="\documentclass{article}&#10;\usepackage{amsmath}&#10;\pagestyle{empty}&#10;\begin{document}&#10;\begin{align*}&#10;\begin{bmatrix}&#10;0 &amp; 0 &amp; -\cos(\theta) &amp; 0 &amp; 2q\sin(\theta) - \frac{\cos(\theta)(C_{lu} + C_{qu}\lvert u\rvert)}{m} + \frac{\cos(\theta)C_{qu}u(u + \overline{u})}{2m(u\overline{u})^{1/2}} &amp; 0 \\&#10;0 &amp; 0 &amp; \sin(\theta) &amp; 0 &amp; \sin(\theta)\left(\frac{C_{lu} + C_{qu}\lvert u\rvert}{m} + \frac{C_{qu}u(u + \overline{u})}{2m(u\overline{u})^{1/2}}\right) + 2q\cos(\theta) &amp; 0 \\&#10;0 &amp; 0 &amp; 0 &amp; -1 &amp; 0 &amp; -\frac{C_{lq} + C_{qq}\lvert q\rvert}{I} - \frac{C_{qq}q(q + \overline{q})}{2I(q\overline{q})^{1/2}} \\&#10;1 &amp; 0 &amp; \frac{C_{lu} + C_{qu}\lvert u\rvert}{m} + \frac{C_{qu}u(u + \overline{u})}{2m(u\overline{u})^{1/2}} &amp; w &amp; \left(\frac{C_{lu} + C_{qu}\lvert u\rvert}{m} + \frac{C_{qu}u(u + \overline{u})}{2m(u\overline{u})^{1/2}}\right)^{2} - q w + \frac{u(C_{lu} + C_{qu}\lvert u\rvert)}{m}\left(\frac{C_{qu}(u + \overline{u})}{m(u\overline{u})^{1/2}} + \frac{C_{qu}u}{m(u\overline{u})^{1/2}} - \frac{C_{qu}u(u + \overline{u})^{2}}{4m(u\overline{u})^{3/2}}\right) - q^{2} &amp; w\left(\frac{C_{lu} + C_{qu}\lvert u\rvert}{m} + \frac{C_{qu}u(u + \overline{u})}{2m(u\overline{u})^{1/2}}\right) + w\left(\frac{C_{lq} + C_{qq}\lvert q\rvert}{I} + \frac{C_{qq}q(q + \overline{q})}{2I(q\overline{q})^{1/2}}\right) - \frac{w(C_{lw} + C_{qw}\lvert w\rvert)}{m} \\&#10;0 &amp; 0 &amp; -q &amp; -u &amp; \frac{q(C_{lq} + C_{qq}\lvert q\rvert)}{I} - q\left(\frac{C_{lw} + C_{qw}\lvert w\rvert}{m} + \frac{C_{qw}w(w + \overline{w})}{2m(w\overline{w})^{1/2}}\right) - q\left(\frac{C_{lu} + C_{qu}\lvert u\rvert}{m} + \frac{C_{qu}u(u + \overline{u})}{2m(u\overline{u})^{1/2}}\right) &amp; \frac{u(C_{lu} + C_{qu}\lvert u\rvert)}{m} - u\left(\frac{C_{lq} + C_{qq}\lvert q\rvert}{I} + \frac{C_{qq}q(q + \overline{q})}{2I(q\overline{q})^{1/2}}\right) - u\left(\frac{C_{lw} + C_{qw}\lvert w\rvert}{m} + \frac{C_{qw}w(w + \overline{w})}{2m(w\overline{w})^{1/2}}\right) \\&#10;0 &amp; 1 &amp; 0 &amp; \frac{C_{lq} + C_{qq}\lvert q\rvert}{I} + \frac{C_{qq}q(q + \overline{q})}{2I(q\overline{q})^{1/2}} &amp; 0 &amp; \left(\frac{C_{lq} + C_{qq}\lvert q\rvert}{I} + \frac{C_{qq}q(q + \overline{q})}{2I(q\overline{q})^{1/2}}\right)^{2} - \frac{q(C_{lq} + C_{qq}\lvert q\rvert)}{I}\left(\frac{C_{qq}q}{I(q\overline{q})^{1/2}} + \frac{C_{qq}(q + \overline{q})}{I(q\overline{q})^{1/2}} - \frac{C_{qq}q(q + \overline{q})^{2}}{4I(q\overline{q})^{3/2}}\right)&#10;\end{bmatrix}&#10;\end{align*}&#10;\end{document}" title="IguanaTex Bitmap Display">
            <a:extLst>
              <a:ext uri="{FF2B5EF4-FFF2-40B4-BE49-F238E27FC236}">
                <a16:creationId xmlns:a16="http://schemas.microsoft.com/office/drawing/2014/main" id="{9F711672-8165-A291-DDC1-704A352ADF2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38"/>
          <a:stretch/>
        </p:blipFill>
        <p:spPr>
          <a:xfrm>
            <a:off x="239698" y="1034044"/>
            <a:ext cx="4107713" cy="1800000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begin{document}&#10;\begin{align*}&#10;\begin{bmatrix}&#10;0 &amp; 0 &amp; -\cos(\theta) &amp; 0 &amp; 2q\sin(\theta) - \frac{\cos(\theta)(C_{lu} + C_{qu}\lvert u\rvert)}{m} + \frac{\cos(\theta)C_{qu}u(u + \overline{u})}{2m(u\overline{u})^{1/2}} &amp; 0 \\&#10;0 &amp; 0 &amp; \sin(\theta) &amp; 0 &amp; \sin(\theta)\left(\frac{C_{lu} + C_{qu}\lvert u\rvert}{m} + \frac{C_{qu}u(u + \overline{u})}{2m(u\overline{u})^{1/2}}\right) + 2q\cos(\theta) &amp; 0 \\&#10;0 &amp; 0 &amp; 0 &amp; -1 &amp; 0 &amp; -\frac{C_{lq} + C_{qq}\lvert q\rvert}{I} - \frac{C_{qq}q(q + \overline{q})}{2I(q\overline{q})^{1/2}} \\&#10;1 &amp; 0 &amp; \frac{C_{lu} + C_{qu}\lvert u\rvert}{m} + \frac{C_{qu}u(u + \overline{u})}{2m(u\overline{u})^{1/2}} &amp; w &amp; \left(\frac{C_{lu} + C_{qu}\lvert u\rvert}{m} + \frac{C_{qu}u(u + \overline{u})}{2m(u\overline{u})^{1/2}}\right)^{2} - q w + \frac{u(C_{lu} + C_{qu}\lvert u\rvert)}{m}\left(\frac{C_{qu}(u + \overline{u})}{m(u\overline{u})^{1/2}} + \frac{C_{qu}u}{m(u\overline{u})^{1/2}} - \frac{C_{qu}u(u + \overline{u})^{2}}{4m(u\overline{u})^{3/2}}\right) - q^{2} &amp; w\left(\frac{C_{lu} + C_{qu}\lvert u\rvert}{m} + \frac{C_{qu}u(u + \overline{u})}{2m(u\overline{u})^{1/2}}\right) + w\left(\frac{C_{lq} + C_{qq}\lvert q\rvert}{I} + \frac{C_{qq}q(q + \overline{q})}{2I(q\overline{q})^{1/2}}\right) - \frac{w(C_{lw} + C_{qw}\lvert w\rvert)}{m} \\&#10;0 &amp; 0 &amp; -q &amp; -u &amp; \frac{q(C_{lq} + C_{qq}\lvert q\rvert)}{I} - q\left(\frac{C_{lw} + C_{qw}\lvert w\rvert}{m} + \frac{C_{qw}w(w + \overline{w})}{2m(w\overline{w})^{1/2}}\right) - q\left(\frac{C_{lu} + C_{qu}\lvert u\rvert}{m} + \frac{C_{qu}u(u + \overline{u})}{2m(u\overline{u})^{1/2}}\right) &amp; \frac{u(C_{lu} + C_{qu}\lvert u\rvert)}{m} - u\left(\frac{C_{lq} + C_{qq}\lvert q\rvert}{I} + \frac{C_{qq}q(q + \overline{q})}{2I(q\overline{q})^{1/2}}\right) - u\left(\frac{C_{lw} + C_{qw}\lvert w\rvert}{m} + \frac{C_{qw}w(w + \overline{w})}{2m(w\overline{w})^{1/2}}\right) \\&#10;0 &amp; 1 &amp; 0 &amp; \frac{C_{lq} + C_{qq}\lvert q\rvert}{I} + \frac{C_{qq}q(q + \overline{q})}{2I(q\overline{q})^{1/2}} &amp; 0 &amp; \left(\frac{C_{lq} + C_{qq}\lvert q\rvert}{I} + \frac{C_{qq}q(q + \overline{q})}{2I(q\overline{q})^{1/2}}\right)^{2} - \frac{q(C_{lq} + C_{qq}\lvert q\rvert)}{I}\left(\frac{C_{qq}q}{I(q\overline{q})^{1/2}} + \frac{C_{qq}(q + \overline{q})}{I(q\overline{q})^{1/2}} - \frac{C_{qq}q(q + \overline{q})^{2}}{4I(q\overline{q})^{3/2}}\right)&#10;\end{bmatrix}&#10;\end{align*}&#10;\end{document}" title="IguanaTex Bitmap Display">
            <a:extLst>
              <a:ext uri="{FF2B5EF4-FFF2-40B4-BE49-F238E27FC236}">
                <a16:creationId xmlns:a16="http://schemas.microsoft.com/office/drawing/2014/main" id="{D7C73717-DAEB-8C1C-AEF0-BD4BA67EEB0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9"/>
          <a:stretch/>
        </p:blipFill>
        <p:spPr>
          <a:xfrm>
            <a:off x="0" y="3279672"/>
            <a:ext cx="1207970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1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EEEC6-B67A-476A-C6DC-A27ACF293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9C037945-F223-E8BE-132E-279D687ABE43}"/>
              </a:ext>
            </a:extLst>
          </p:cNvPr>
          <p:cNvSpPr txBox="1"/>
          <p:nvPr/>
        </p:nvSpPr>
        <p:spPr>
          <a:xfrm>
            <a:off x="239697" y="1028250"/>
            <a:ext cx="11811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Garamond" panose="02020404030301010803" pitchFamily="18" charset="0"/>
              </a:rPr>
              <a:t>Notiamo che per certi valori dello stato si possono annullare certi elementi all’interno della matrice,  si andrà dunque a sostituire  tali valori controllando una possibile perdita di rango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8329D0E-DC16-20AA-3D9A-5E4F6AF5136C}"/>
              </a:ext>
            </a:extLst>
          </p:cNvPr>
          <p:cNvSpPr txBox="1"/>
          <p:nvPr/>
        </p:nvSpPr>
        <p:spPr>
          <a:xfrm>
            <a:off x="239697" y="292964"/>
            <a:ext cx="5049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spc="600" dirty="0">
                <a:latin typeface="Garamond" panose="02020404030301010803" pitchFamily="18" charset="0"/>
              </a:rPr>
              <a:t>ACCESIBILITY - CHECK</a:t>
            </a:r>
            <a:endParaRPr lang="it-IT" spc="600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FF8BA933-BEFA-B511-FC82-6A4A8895DC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6340302"/>
                  </p:ext>
                </p:extLst>
              </p:nvPr>
            </p:nvGraphicFramePr>
            <p:xfrm>
              <a:off x="932814" y="2339918"/>
              <a:ext cx="10326372" cy="305308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2581593">
                      <a:extLst>
                        <a:ext uri="{9D8B030D-6E8A-4147-A177-3AD203B41FA5}">
                          <a16:colId xmlns:a16="http://schemas.microsoft.com/office/drawing/2014/main" val="533164352"/>
                        </a:ext>
                      </a:extLst>
                    </a:gridCol>
                    <a:gridCol w="2581593">
                      <a:extLst>
                        <a:ext uri="{9D8B030D-6E8A-4147-A177-3AD203B41FA5}">
                          <a16:colId xmlns:a16="http://schemas.microsoft.com/office/drawing/2014/main" val="1824583050"/>
                        </a:ext>
                      </a:extLst>
                    </a:gridCol>
                    <a:gridCol w="2581593">
                      <a:extLst>
                        <a:ext uri="{9D8B030D-6E8A-4147-A177-3AD203B41FA5}">
                          <a16:colId xmlns:a16="http://schemas.microsoft.com/office/drawing/2014/main" val="381097118"/>
                        </a:ext>
                      </a:extLst>
                    </a:gridCol>
                    <a:gridCol w="2581593">
                      <a:extLst>
                        <a:ext uri="{9D8B030D-6E8A-4147-A177-3AD203B41FA5}">
                          <a16:colId xmlns:a16="http://schemas.microsoft.com/office/drawing/2014/main" val="3067562849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/>
                            <a:t>STATO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/>
                            <a:t>RANGO MATRICE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/>
                            <a:t>NOTE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0592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pc="600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it-IT" spc="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pc="600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spc="600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it-IT" spc="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\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0033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spc="60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it-IT" spc="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spc="600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spc="600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\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0972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spc="600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it-IT" sz="1800" b="0" spc="600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800" b="0" spc="600" dirty="0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it-IT" sz="1800" b="0" spc="600" dirty="0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it-IT" spc="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sz="1800" b="0" spc="600" dirty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it-IT" sz="1800" b="0" spc="6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800" b="0" spc="600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it-IT" sz="1800" b="0" spc="600" dirty="0" smtClean="0">
                                    <a:latin typeface="Cambria Math" panose="02040503050406030204" pitchFamily="18" charset="0"/>
                                  </a:rPr>
                                  <m:t>)=0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\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00935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spc="600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it-IT" sz="1800" b="0" spc="600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it-IT" spc="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sz="1800" b="0" spc="600" dirty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it-IT" sz="1800" b="0" i="1" spc="60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800" b="0" spc="600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it-IT" sz="1800" b="0" spc="600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\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304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pc="600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it-IT" spc="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spc="600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it-IT" b="0" spc="600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Indefinito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/>
                            <a:t>Division</a:t>
                          </a:r>
                          <a:r>
                            <a:rPr lang="it-IT" dirty="0"/>
                            <a:t> by 0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6440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pc="600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it-IT" spc="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spc="600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it-IT" b="0" spc="600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Indefinito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/>
                            <a:t>Division</a:t>
                          </a:r>
                          <a:r>
                            <a:rPr lang="it-IT" dirty="0"/>
                            <a:t> by 0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23367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pc="600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it-IT" spc="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spc="600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it-IT" b="0" spc="600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Indefinito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/>
                            <a:t>Division</a:t>
                          </a:r>
                          <a:r>
                            <a:rPr lang="it-IT" dirty="0"/>
                            <a:t> by 0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52887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FF8BA933-BEFA-B511-FC82-6A4A8895DC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6340302"/>
                  </p:ext>
                </p:extLst>
              </p:nvPr>
            </p:nvGraphicFramePr>
            <p:xfrm>
              <a:off x="932814" y="2339918"/>
              <a:ext cx="10326372" cy="305308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2581593">
                      <a:extLst>
                        <a:ext uri="{9D8B030D-6E8A-4147-A177-3AD203B41FA5}">
                          <a16:colId xmlns:a16="http://schemas.microsoft.com/office/drawing/2014/main" val="533164352"/>
                        </a:ext>
                      </a:extLst>
                    </a:gridCol>
                    <a:gridCol w="2581593">
                      <a:extLst>
                        <a:ext uri="{9D8B030D-6E8A-4147-A177-3AD203B41FA5}">
                          <a16:colId xmlns:a16="http://schemas.microsoft.com/office/drawing/2014/main" val="1824583050"/>
                        </a:ext>
                      </a:extLst>
                    </a:gridCol>
                    <a:gridCol w="2581593">
                      <a:extLst>
                        <a:ext uri="{9D8B030D-6E8A-4147-A177-3AD203B41FA5}">
                          <a16:colId xmlns:a16="http://schemas.microsoft.com/office/drawing/2014/main" val="381097118"/>
                        </a:ext>
                      </a:extLst>
                    </a:gridCol>
                    <a:gridCol w="2581593">
                      <a:extLst>
                        <a:ext uri="{9D8B030D-6E8A-4147-A177-3AD203B41FA5}">
                          <a16:colId xmlns:a16="http://schemas.microsoft.com/office/drawing/2014/main" val="3067562849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/>
                            <a:t>STATO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/>
                            <a:t>RANGO MATRICE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/>
                            <a:t>NOTE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0592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34426" r="-300000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36" t="-134426" r="-200709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64" t="-134426" r="-100236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\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0033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34426" r="-300000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36" t="-234426" r="-200709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64" t="-234426" r="-100236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\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0972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34426" r="-300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36" t="-334426" r="-20070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64" t="-334426" r="-10023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\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00935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34426" r="-3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36" t="-434426" r="-20070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64" t="-434426" r="-10023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\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304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534426" r="-3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36" t="-534426" r="-20070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Indefinito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/>
                            <a:t>Division</a:t>
                          </a:r>
                          <a:r>
                            <a:rPr lang="it-IT" dirty="0"/>
                            <a:t> by 0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6440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634426" r="-3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36" t="-634426" r="-20070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Indefinito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/>
                            <a:t>Division</a:t>
                          </a:r>
                          <a:r>
                            <a:rPr lang="it-IT" dirty="0"/>
                            <a:t> by 0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23367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34426" r="-3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36" t="-734426" r="-20070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Indefinito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/>
                            <a:t>Division</a:t>
                          </a:r>
                          <a:r>
                            <a:rPr lang="it-IT" dirty="0"/>
                            <a:t> by 0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52887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2386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EEEC6-B67A-476A-C6DC-A27ACF293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48329D0E-DC16-20AA-3D9A-5E4F6AF5136C}"/>
              </a:ext>
            </a:extLst>
          </p:cNvPr>
          <p:cNvSpPr txBox="1"/>
          <p:nvPr/>
        </p:nvSpPr>
        <p:spPr>
          <a:xfrm>
            <a:off x="239697" y="292964"/>
            <a:ext cx="7997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spc="600" dirty="0">
                <a:latin typeface="Garamond" panose="02020404030301010803" pitchFamily="18" charset="0"/>
              </a:rPr>
              <a:t>ACCESIBILITY TO CONTROLLABILITY</a:t>
            </a:r>
            <a:endParaRPr lang="it-IT" spc="600" dirty="0"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29F969-D72C-45D6-E471-D2B6E4712535}"/>
              </a:ext>
            </a:extLst>
          </p:cNvPr>
          <p:cNvSpPr txBox="1"/>
          <p:nvPr/>
        </p:nvSpPr>
        <p:spPr>
          <a:xfrm>
            <a:off x="239698" y="1149928"/>
            <a:ext cx="1175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Garamond" panose="02020404030301010803" pitchFamily="18" charset="0"/>
              </a:rPr>
              <a:t>L'accessibilità rappresenta una condizione necessaria, ma non sufficiente, per la controllabilità. Al fine di garantire la sufficienza della controllabilità, è necessario imporre ulteriori condizioni, quali ad esempio:</a:t>
            </a:r>
            <a:endParaRPr lang="en-US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3AB542-5B8F-087D-F887-D4A79EBAA862}"/>
                  </a:ext>
                </a:extLst>
              </p:cNvPr>
              <p:cNvSpPr txBox="1"/>
              <p:nvPr/>
            </p:nvSpPr>
            <p:spPr>
              <a:xfrm>
                <a:off x="1322363" y="1919182"/>
                <a:ext cx="10381957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i="1" dirty="0">
                        <a:latin typeface="Cambria Math" panose="02040503050406030204" pitchFamily="18" charset="0"/>
                      </a:rPr>
                      <m:t>) = 0</m:t>
                    </m:r>
                  </m:oMath>
                </a14:m>
                <a:r>
                  <a:rPr lang="it-IT" dirty="0">
                    <a:latin typeface="Garamond" panose="02020404030301010803" pitchFamily="18" charset="0"/>
                  </a:rPr>
                  <a:t>, e ogni parentesi di </a:t>
                </a:r>
                <a:r>
                  <a:rPr lang="it-IT" dirty="0" err="1">
                    <a:latin typeface="Garamond" panose="02020404030301010803" pitchFamily="18" charset="0"/>
                  </a:rPr>
                  <a:t>Lie</a:t>
                </a:r>
                <a:r>
                  <a:rPr lang="it-IT" dirty="0">
                    <a:latin typeface="Garamond" panose="02020404030301010803" pitchFamily="18" charset="0"/>
                  </a:rPr>
                  <a:t> tra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IT" dirty="0">
                    <a:latin typeface="Garamond" panose="02020404030301010803" pitchFamily="18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it-IT" dirty="0">
                    <a:latin typeface="Garamond" panose="02020404030301010803" pitchFamily="18" charset="0"/>
                  </a:rPr>
                  <a:t> con:</a:t>
                </a:r>
              </a:p>
              <a:p>
                <a:endParaRPr lang="it-IT" dirty="0">
                  <a:latin typeface="Garamond" panose="02020404030301010803" pitchFamily="18" charset="0"/>
                </a:endParaRPr>
              </a:p>
              <a:p>
                <a:r>
                  <a:rPr lang="it-IT" dirty="0">
                    <a:latin typeface="Garamond" panose="02020404030301010803" pitchFamily="18" charset="0"/>
                  </a:rPr>
                  <a:t>un numero dispari di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IT" dirty="0">
                    <a:latin typeface="Garamond" panose="02020404030301010803" pitchFamily="18" charset="0"/>
                  </a:rPr>
                  <a:t> e un numero pari (non nullo) di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it-IT" dirty="0">
                    <a:latin typeface="Garamond" panose="02020404030301010803" pitchFamily="18" charset="0"/>
                  </a:rPr>
                  <a:t> ("</a:t>
                </a:r>
                <a:r>
                  <a:rPr lang="en-US" dirty="0">
                    <a:latin typeface="Garamond" panose="02020404030301010803" pitchFamily="18" charset="0"/>
                  </a:rPr>
                  <a:t>Lie bracket</a:t>
                </a:r>
                <a:r>
                  <a:rPr lang="it-IT" dirty="0">
                    <a:latin typeface="Garamond" panose="02020404030301010803" pitchFamily="18" charset="0"/>
                  </a:rPr>
                  <a:t> cattive"), </a:t>
                </a:r>
              </a:p>
              <a:p>
                <a:r>
                  <a:rPr lang="it-IT" dirty="0">
                    <a:latin typeface="Garamond" panose="02020404030301010803" pitchFamily="18" charset="0"/>
                  </a:rPr>
                  <a:t>è una combinazione lineare di parentesi con un numero totale minore di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IT" dirty="0">
                    <a:latin typeface="Garamond" panose="02020404030301010803" pitchFamily="18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it-IT" dirty="0">
                    <a:latin typeface="Garamond" panose="02020404030301010803" pitchFamily="18" charset="0"/>
                  </a:rPr>
                  <a:t> ("</a:t>
                </a:r>
                <a:r>
                  <a:rPr lang="en-US" dirty="0">
                    <a:latin typeface="Garamond" panose="02020404030301010803" pitchFamily="18" charset="0"/>
                  </a:rPr>
                  <a:t>Lie bracket</a:t>
                </a:r>
                <a:r>
                  <a:rPr lang="it-IT" dirty="0">
                    <a:latin typeface="Garamond" panose="02020404030301010803" pitchFamily="18" charset="0"/>
                  </a:rPr>
                  <a:t> buone").</a:t>
                </a:r>
                <a:endParaRPr lang="en-US" dirty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3AB542-5B8F-087D-F887-D4A79EBAA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363" y="1919182"/>
                <a:ext cx="10381957" cy="1200329"/>
              </a:xfrm>
              <a:prstGeom prst="rect">
                <a:avLst/>
              </a:prstGeom>
              <a:blipFill>
                <a:blip r:embed="rId2"/>
                <a:stretch>
                  <a:fillRect l="-528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C9514EC-A2B7-416B-7133-53F8697931F0}"/>
              </a:ext>
            </a:extLst>
          </p:cNvPr>
          <p:cNvSpPr txBox="1"/>
          <p:nvPr/>
        </p:nvSpPr>
        <p:spPr>
          <a:xfrm>
            <a:off x="239698" y="3242434"/>
            <a:ext cx="1175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Garamond" panose="02020404030301010803" pitchFamily="18" charset="0"/>
              </a:rPr>
              <a:t>Si esamineranno le </a:t>
            </a:r>
            <a:r>
              <a:rPr lang="it-IT" dirty="0" err="1">
                <a:latin typeface="Garamond" panose="02020404030301010803" pitchFamily="18" charset="0"/>
              </a:rPr>
              <a:t>Lie</a:t>
            </a:r>
            <a:r>
              <a:rPr lang="it-IT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bracket</a:t>
            </a:r>
            <a:r>
              <a:rPr lang="it-IT" dirty="0">
                <a:latin typeface="Garamond" panose="02020404030301010803" pitchFamily="18" charset="0"/>
              </a:rPr>
              <a:t> necessarie analizzando la dimensione dello spazio, per poi trarre le conclusioni appropriate riguardo alla controllabilità</a:t>
            </a:r>
            <a:endParaRPr lang="en-US" sz="1800" b="0" i="0" dirty="0">
              <a:effectLst/>
              <a:latin typeface="Garamond" panose="02020404030301010803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90E66E-2AB5-F44E-2DF9-4533D9413ECB}"/>
              </a:ext>
            </a:extLst>
          </p:cNvPr>
          <p:cNvGrpSpPr/>
          <p:nvPr/>
        </p:nvGrpSpPr>
        <p:grpSpPr>
          <a:xfrm>
            <a:off x="1322363" y="3888765"/>
            <a:ext cx="4188656" cy="2136562"/>
            <a:chOff x="1072661" y="3856275"/>
            <a:chExt cx="4188656" cy="213656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D3534D-B22A-D039-4851-3A4FEEFEBF9F}"/>
                </a:ext>
              </a:extLst>
            </p:cNvPr>
            <p:cNvSpPr txBox="1"/>
            <p:nvPr/>
          </p:nvSpPr>
          <p:spPr>
            <a:xfrm>
              <a:off x="1072661" y="4047393"/>
              <a:ext cx="4188656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b="0" i="0" spc="300" dirty="0">
                  <a:effectLst/>
                  <a:latin typeface="Garamond" panose="02020404030301010803" pitchFamily="18" charset="0"/>
                </a:rPr>
                <a:t>Lie bracket [f, g1]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b="0" i="0" spc="300" dirty="0">
                  <a:effectLst/>
                  <a:latin typeface="Garamond" panose="02020404030301010803" pitchFamily="18" charset="0"/>
                </a:rPr>
                <a:t>Lie bracket [f, g2]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b="0" i="0" spc="300" dirty="0">
                  <a:effectLst/>
                  <a:latin typeface="Garamond" panose="02020404030301010803" pitchFamily="18" charset="0"/>
                </a:rPr>
                <a:t>Lie bracket [f, [f,g1]]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b="0" i="0" spc="300" dirty="0">
                  <a:effectLst/>
                  <a:latin typeface="Garamond" panose="02020404030301010803" pitchFamily="18" charset="0"/>
                </a:rPr>
                <a:t>Lie bracket [f, [f,g2]]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b="0" i="0" spc="300" dirty="0">
                  <a:effectLst/>
                  <a:latin typeface="Garamond" panose="02020404030301010803" pitchFamily="18" charset="0"/>
                </a:rPr>
                <a:t>Lie bracket [f, [f,[f,g1]]]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b="0" i="0" spc="300" dirty="0">
                  <a:effectLst/>
                  <a:latin typeface="Garamond" panose="02020404030301010803" pitchFamily="18" charset="0"/>
                </a:rPr>
                <a:t>Lie bracket [f, [f,[f,g2]]]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E4292F36-D2E0-59B7-2C8F-7823881E41DC}"/>
                </a:ext>
              </a:extLst>
            </p:cNvPr>
            <p:cNvSpPr/>
            <p:nvPr/>
          </p:nvSpPr>
          <p:spPr>
            <a:xfrm>
              <a:off x="4783015" y="3856275"/>
              <a:ext cx="478302" cy="2136562"/>
            </a:xfrm>
            <a:prstGeom prst="rightBrace">
              <a:avLst>
                <a:gd name="adj1" fmla="val 70098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4473F3A-ED72-1671-2017-F7AEC5FCC5EB}"/>
              </a:ext>
            </a:extLst>
          </p:cNvPr>
          <p:cNvSpPr txBox="1"/>
          <p:nvPr/>
        </p:nvSpPr>
        <p:spPr>
          <a:xfrm>
            <a:off x="5723753" y="4356881"/>
            <a:ext cx="5980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Garamond" panose="02020404030301010803" pitchFamily="18" charset="0"/>
              </a:rPr>
              <a:t>La dimensione dello spazio è 6. Questo suggerisce implicitamente che le </a:t>
            </a:r>
            <a:r>
              <a:rPr lang="it-IT" dirty="0" err="1">
                <a:latin typeface="Garamond" panose="02020404030301010803" pitchFamily="18" charset="0"/>
              </a:rPr>
              <a:t>Lie</a:t>
            </a:r>
            <a:r>
              <a:rPr lang="it-IT" dirty="0">
                <a:latin typeface="Garamond" panose="02020404030301010803" pitchFamily="18" charset="0"/>
              </a:rPr>
              <a:t> </a:t>
            </a:r>
            <a:r>
              <a:rPr lang="en-US" dirty="0"/>
              <a:t>bracket  </a:t>
            </a:r>
            <a:r>
              <a:rPr lang="it-IT" dirty="0">
                <a:latin typeface="Garamond" panose="02020404030301010803" pitchFamily="18" charset="0"/>
              </a:rPr>
              <a:t>'cattive' devono necessariamente essere una combinazione lineare di quelle 'buone'.</a:t>
            </a:r>
            <a:endParaRPr lang="en-US" sz="1800" b="0" i="0" dirty="0">
              <a:effectLst/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98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7D1ED2-563B-61E5-6BAC-569A3ACDD0B5}"/>
              </a:ext>
            </a:extLst>
          </p:cNvPr>
          <p:cNvSpPr txBox="1"/>
          <p:nvPr/>
        </p:nvSpPr>
        <p:spPr>
          <a:xfrm>
            <a:off x="239697" y="292964"/>
            <a:ext cx="3461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spc="600">
                <a:latin typeface="Garamond" panose="02020404030301010803" pitchFamily="18" charset="0"/>
              </a:rPr>
              <a:t>OSSERVABILITY</a:t>
            </a:r>
            <a:endParaRPr lang="it-IT" sz="2400" spc="600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D2F2A9B0-4739-F116-A965-F366CF7B3EAB}"/>
                  </a:ext>
                </a:extLst>
              </p:cNvPr>
              <p:cNvSpPr txBox="1"/>
              <p:nvPr/>
            </p:nvSpPr>
            <p:spPr>
              <a:xfrm>
                <a:off x="447172" y="1233351"/>
                <a:ext cx="11297654" cy="2438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b="1" dirty="0">
                    <a:latin typeface="Garamond" panose="02020404030301010803" pitchFamily="18" charset="0"/>
                  </a:rPr>
                  <a:t>Approccio geometrico differenziabile:</a:t>
                </a:r>
              </a:p>
              <a:p>
                <a:r>
                  <a:rPr lang="it-IT" dirty="0">
                    <a:latin typeface="Garamond" panose="02020404030301010803" pitchFamily="18" charset="0"/>
                  </a:rPr>
                  <a:t>si utilizza una procedura di filtrazione  tra:</a:t>
                </a:r>
              </a:p>
              <a:p>
                <a:pPr marL="2114550" lvl="4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Garamond" panose="02020404030301010803" pitchFamily="18" charset="0"/>
                  </a:rPr>
                  <a:t>la co-distribuzione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it-IT" dirty="0">
                    <a:latin typeface="Garamond" panose="02020404030301010803" pitchFamily="18" charset="0"/>
                  </a:rPr>
                  <a:t> </a:t>
                </a:r>
              </a:p>
              <a:p>
                <a:pPr marL="2114550" lvl="4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Garamond" panose="02020404030301010803" pitchFamily="18" charset="0"/>
                  </a:rPr>
                  <a:t> la distribuzione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𝑠𝑝𝑎𝑛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>
                  <a:latin typeface="Garamond" panose="02020404030301010803" pitchFamily="18" charset="0"/>
                </a:endParaRPr>
              </a:p>
              <a:p>
                <a:pPr lvl="4"/>
                <a:endParaRPr lang="it-IT" dirty="0">
                  <a:latin typeface="Garamond" panose="02020404030301010803" pitchFamily="18" charset="0"/>
                </a:endParaRPr>
              </a:p>
              <a:p>
                <a:r>
                  <a:rPr lang="it-IT" dirty="0">
                    <a:latin typeface="Garamond" panose="02020404030301010803" pitchFamily="18" charset="0"/>
                  </a:rPr>
                  <a:t>La al sistema preso in esame, si ottiene che il rango massimo ottenuto dalla procedura di filtrazione è </a:t>
                </a:r>
                <a:r>
                  <a:rPr lang="it-IT" b="1" dirty="0">
                    <a:latin typeface="Garamond" panose="02020404030301010803" pitchFamily="18" charset="0"/>
                  </a:rPr>
                  <a:t>5</a:t>
                </a:r>
                <a:r>
                  <a:rPr lang="it-IT" dirty="0">
                    <a:latin typeface="Garamond" panose="02020404030301010803" pitchFamily="18" charset="0"/>
                  </a:rPr>
                  <a:t>. procedura è simile a quella descritta in precedenza, </a:t>
                </a:r>
              </a:p>
              <a:p>
                <a:r>
                  <a:rPr lang="it-IT" dirty="0">
                    <a:latin typeface="Garamond" panose="02020404030301010803" pitchFamily="18" charset="0"/>
                  </a:rPr>
                  <a:t>Applicandola  dunque 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D2F2A9B0-4739-F116-A965-F366CF7B3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72" y="1233351"/>
                <a:ext cx="11297654" cy="2438553"/>
              </a:xfrm>
              <a:prstGeom prst="rect">
                <a:avLst/>
              </a:prstGeom>
              <a:blipFill>
                <a:blip r:embed="rId5"/>
                <a:stretch>
                  <a:fillRect l="-431" t="-1250" b="-3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 descr="\documentclass{article}&#10;\usepackage{amsmath, amsfonts, amssymb, xcolor}&#10;\pagestyle{empty}&#10;\begin{document}&#10;\begin{align*}&#10;\Omega_0 &amp;= span \{ dh \}\\&#10;\Omega_1 &amp;= \Omega_0 +L_\Delta\Omega_0 =span\{dh,L_\Delta dh\}\\&#10;&amp;\vdots\\&#10;\Omega_k &amp;= \Omega_{k-1} +L_\Delta\Omega_{k-1}&#10;\end{align*}&#10;\end{document}" title="IguanaTex Bitmap Display">
            <a:extLst>
              <a:ext uri="{FF2B5EF4-FFF2-40B4-BE49-F238E27FC236}">
                <a16:creationId xmlns:a16="http://schemas.microsoft.com/office/drawing/2014/main" id="{6460EBA2-5E31-287A-DCCE-DD73D1288B0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190" y="3325317"/>
            <a:ext cx="4007619" cy="1561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4416D6F-B805-DC75-DA2B-94F30AF9DA45}"/>
                  </a:ext>
                </a:extLst>
              </p:cNvPr>
              <p:cNvSpPr txBox="1"/>
              <p:nvPr/>
            </p:nvSpPr>
            <p:spPr>
              <a:xfrm>
                <a:off x="447171" y="5075846"/>
                <a:ext cx="112976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dirty="0">
                    <a:latin typeface="Garamond" panose="02020404030301010803" pitchFamily="18" charset="0"/>
                  </a:rPr>
                  <a:t>La dimensione  raggiunta  da 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it-IT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i="1" dirty="0" err="1" smtClean="0">
                        <a:latin typeface="Cambria Math" panose="02040503050406030204" pitchFamily="18" charset="0"/>
                      </a:rPr>
                      <m:t>𝑑h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latin typeface="Garamond" panose="02020404030301010803" pitchFamily="18" charset="0"/>
                  </a:rPr>
                  <a:t>è 5 si può concludere che la distribuzione </a:t>
                </a:r>
                <a:r>
                  <a:rPr lang="it-IT" dirty="0" err="1">
                    <a:latin typeface="Garamond" panose="02020404030301010803" pitchFamily="18" charset="0"/>
                  </a:rPr>
                  <a:t>annichilatrice</a:t>
                </a:r>
                <a:r>
                  <a:rPr lang="it-IT" dirty="0">
                    <a:latin typeface="Garamond" panose="02020404030301010803" pitchFamily="18" charset="0"/>
                  </a:rPr>
                  <a:t> ha dimensione 1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4416D6F-B805-DC75-DA2B-94F30AF9D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71" y="5075846"/>
                <a:ext cx="11297654" cy="369332"/>
              </a:xfrm>
              <a:prstGeom prst="rect">
                <a:avLst/>
              </a:prstGeom>
              <a:blipFill>
                <a:blip r:embed="rId7"/>
                <a:stretch>
                  <a:fillRect l="-431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 descr="\documentclass{article}&#10;\usepackage{amsmath}&#10;\pagestyle{empty}&#10;\begin{document}&#10;\begin{align*}&#10;null(&lt;\Delta|dh&gt;=\begin{bmatrix}&#10;    0 \\&#10;    1 \\&#10;    0 \\&#10;    0 \\&#10;    0 \\&#10;    0 \\&#10;\end{bmatrix}&#10;\end{align*}&#10;\end{document}" title="IguanaTex Bitmap Display">
            <a:extLst>
              <a:ext uri="{FF2B5EF4-FFF2-40B4-BE49-F238E27FC236}">
                <a16:creationId xmlns:a16="http://schemas.microsoft.com/office/drawing/2014/main" id="{94D77E3C-8517-9922-7A45-3A4E37D7FE7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708" y="5453094"/>
            <a:ext cx="1710212" cy="13575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6AD9DF-6848-C497-4B8F-500025A202F1}"/>
              </a:ext>
            </a:extLst>
          </p:cNvPr>
          <p:cNvSpPr txBox="1"/>
          <p:nvPr/>
        </p:nvSpPr>
        <p:spPr>
          <a:xfrm>
            <a:off x="447171" y="7764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Garamond" panose="02020404030301010803" pitchFamily="18" charset="0"/>
              </a:rPr>
              <a:t>Le uscite del sistema sono: </a:t>
            </a:r>
          </a:p>
        </p:txBody>
      </p:sp>
      <p:pic>
        <p:nvPicPr>
          <p:cNvPr id="16" name="Picture 15" descr="\documentclass{article}&#10;\usepackage{amsmath}&#10;\pagestyle{empty}&#10;\begin{document}&#10;\begin{align*}&#10;h=[x \quad \theta]^T&#10;\end{align*}&#10;\end{document}" title="IguanaTex Bitmap Display">
            <a:extLst>
              <a:ext uri="{FF2B5EF4-FFF2-40B4-BE49-F238E27FC236}">
                <a16:creationId xmlns:a16="http://schemas.microsoft.com/office/drawing/2014/main" id="{28BF7FD5-396B-D8FB-0EF3-23B76356633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331" y="819059"/>
            <a:ext cx="1277234" cy="29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83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6B9B1-F764-C59D-EB82-4A36C5721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5DDED1F-D658-E434-015D-0956A30B5C68}"/>
              </a:ext>
            </a:extLst>
          </p:cNvPr>
          <p:cNvSpPr txBox="1"/>
          <p:nvPr/>
        </p:nvSpPr>
        <p:spPr>
          <a:xfrm>
            <a:off x="239697" y="292964"/>
            <a:ext cx="9344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spc="600" dirty="0">
                <a:latin typeface="Garamond" panose="02020404030301010803" pitchFamily="18" charset="0"/>
              </a:rPr>
              <a:t>LINEARIZZAZIONE IN RETROAZIONE MIMO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76C239D-669B-20A7-60A9-DCA5242D15D3}"/>
              </a:ext>
            </a:extLst>
          </p:cNvPr>
          <p:cNvSpPr txBox="1"/>
          <p:nvPr/>
        </p:nvSpPr>
        <p:spPr>
          <a:xfrm>
            <a:off x="226673" y="803564"/>
            <a:ext cx="10846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Garamond" panose="02020404030301010803" pitchFamily="18" charset="0"/>
              </a:rPr>
              <a:t>Tutte le uscite del sistema hanno grado relativo 2, di conseguenza la scelta di esse risulta essere un passaggio trascurabile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ABAB016-9510-1CE0-52CB-1C20EFCDB657}"/>
              </a:ext>
            </a:extLst>
          </p:cNvPr>
          <p:cNvSpPr txBox="1"/>
          <p:nvPr/>
        </p:nvSpPr>
        <p:spPr>
          <a:xfrm>
            <a:off x="-3624061" y="1473451"/>
            <a:ext cx="38637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y_1 &amp;= h_1(x)= x \\</a:t>
            </a:r>
          </a:p>
          <a:p>
            <a:r>
              <a:rPr lang="it-IT" dirty="0"/>
              <a:t>\dot{y}_1 &amp;= L_fh_1(x) \\</a:t>
            </a:r>
          </a:p>
          <a:p>
            <a:r>
              <a:rPr lang="it-IT" dirty="0"/>
              <a:t>\</a:t>
            </a:r>
            <a:r>
              <a:rPr lang="it-IT" dirty="0" err="1"/>
              <a:t>ddot</a:t>
            </a:r>
            <a:r>
              <a:rPr lang="it-IT" dirty="0"/>
              <a:t>{y}_1 &amp;= L_f^2h_1(x) + L_{g_1} L_fh_1(x) \</a:t>
            </a:r>
            <a:r>
              <a:rPr lang="it-IT" dirty="0" err="1"/>
              <a:t>tau_u</a:t>
            </a:r>
            <a:r>
              <a:rPr lang="it-IT" dirty="0"/>
              <a:t>\\</a:t>
            </a:r>
          </a:p>
          <a:p>
            <a:r>
              <a:rPr lang="it-IT" dirty="0"/>
              <a:t>\</a:t>
            </a:r>
            <a:r>
              <a:rPr lang="it-IT" dirty="0" err="1"/>
              <a:t>hfill</a:t>
            </a:r>
            <a:r>
              <a:rPr lang="it-IT" dirty="0"/>
              <a:t> \\</a:t>
            </a:r>
          </a:p>
          <a:p>
            <a:r>
              <a:rPr lang="it-IT" dirty="0"/>
              <a:t>y_2 &amp;= h_3(x)= \theta \\</a:t>
            </a:r>
          </a:p>
          <a:p>
            <a:r>
              <a:rPr lang="it-IT" dirty="0"/>
              <a:t>\dot{y}_2 &amp;= L_fh_3(x) \\</a:t>
            </a:r>
          </a:p>
          <a:p>
            <a:r>
              <a:rPr lang="it-IT" dirty="0"/>
              <a:t>\</a:t>
            </a:r>
            <a:r>
              <a:rPr lang="it-IT" dirty="0" err="1"/>
              <a:t>ddot</a:t>
            </a:r>
            <a:r>
              <a:rPr lang="it-IT" dirty="0"/>
              <a:t>{y}_2 &amp;= L_f^2h_3(x) + L_{g_2} L_fh_3(x) \</a:t>
            </a:r>
            <a:r>
              <a:rPr lang="it-IT" dirty="0" err="1"/>
              <a:t>tau_q</a:t>
            </a:r>
            <a:r>
              <a:rPr lang="it-IT" dirty="0"/>
              <a:t>\\</a:t>
            </a:r>
          </a:p>
          <a:p>
            <a:endParaRPr lang="it-IT" dirty="0"/>
          </a:p>
        </p:txBody>
      </p:sp>
      <p:pic>
        <p:nvPicPr>
          <p:cNvPr id="10" name="Picture 9" descr="\documentclass{article}&#10;\usepackage{amsmath, amsfonts, amssymb, xcolor}&#10;\pagestyle{empty}&#10;\begin{document}&#10;\begin{align*}&#10;y_1 &amp;= h_1(x)= x \\&#10;\dot{y}_1 &amp;= L_fh_1(x)\\&#10;\ddot{y}_1 &amp;= L_f^2h_1(x) + L_{g_1}\tau_u\\&#10;\hfill \\&#10;y_2 &amp;= h_2(x)= \theta \\&#10;\dot{y}_2 &amp;= L_fh_2(x)\\&#10;\ddot{y}_2 &amp;= L_f^2h_2(x) + L_{g_2}\tau_q\\&#10;\end{align*}&#10;\end{document}" title="IguanaTex Bitmap Display">
            <a:extLst>
              <a:ext uri="{FF2B5EF4-FFF2-40B4-BE49-F238E27FC236}">
                <a16:creationId xmlns:a16="http://schemas.microsoft.com/office/drawing/2014/main" id="{E5DF4126-DFC1-770E-7F5C-422789D56E4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269" y="1319623"/>
            <a:ext cx="2148949" cy="2395744"/>
          </a:xfrm>
          <a:prstGeom prst="rect">
            <a:avLst/>
          </a:prstGeom>
        </p:spPr>
      </p:pic>
      <p:pic>
        <p:nvPicPr>
          <p:cNvPr id="14" name="Immagine 13" descr="\documentclass{article}&#10;\usepackage{amsmath, amsfonts, amssymb, xcolor}&#10;\pagestyle{empty}&#10;\begin{document}&#10;\begin{align*}&#10;r=2&#10;\end{align*}&#10;\end{document}" title="IguanaTex Bitmap Display">
            <a:extLst>
              <a:ext uri="{FF2B5EF4-FFF2-40B4-BE49-F238E27FC236}">
                <a16:creationId xmlns:a16="http://schemas.microsoft.com/office/drawing/2014/main" id="{74FDAB5A-F958-0691-A63F-68EEA9743D1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251" y="2061831"/>
            <a:ext cx="566857" cy="170667"/>
          </a:xfrm>
          <a:prstGeom prst="rect">
            <a:avLst/>
          </a:prstGeom>
        </p:spPr>
      </p:pic>
      <p:pic>
        <p:nvPicPr>
          <p:cNvPr id="15" name="Immagine 14" descr="\documentclass{article}&#10;\usepackage{amsmath, amsfonts, amssymb, xcolor}&#10;\pagestyle{empty}&#10;\begin{document}&#10;\begin{align*}&#10;r=2&#10;\end{align*}&#10;\end{document}" title="IguanaTex Bitmap Display">
            <a:extLst>
              <a:ext uri="{FF2B5EF4-FFF2-40B4-BE49-F238E27FC236}">
                <a16:creationId xmlns:a16="http://schemas.microsoft.com/office/drawing/2014/main" id="{45CB1F8C-CD8D-48B5-B73F-29C5E625BDE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250" y="3475191"/>
            <a:ext cx="566857" cy="170667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D9AF776-E683-500A-0E7D-A6129D2B100A}"/>
              </a:ext>
            </a:extLst>
          </p:cNvPr>
          <p:cNvSpPr txBox="1"/>
          <p:nvPr/>
        </p:nvSpPr>
        <p:spPr>
          <a:xfrm>
            <a:off x="239697" y="3860864"/>
            <a:ext cx="11747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Garamond" panose="02020404030301010803" pitchFamily="18" charset="0"/>
              </a:rPr>
              <a:t>Raccogliendo le uscite a cui è comparso esplicitamente l’ingresso in forma matriciale possiamo definire una retroazione che renda il sistema lineare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359088C-80A3-486A-AEA4-1111E5FF44CC}"/>
              </a:ext>
            </a:extLst>
          </p:cNvPr>
          <p:cNvSpPr txBox="1"/>
          <p:nvPr/>
        </p:nvSpPr>
        <p:spPr>
          <a:xfrm>
            <a:off x="-4144271" y="4335773"/>
            <a:ext cx="400846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/>
              <a:t>\</a:t>
            </a:r>
            <a:r>
              <a:rPr lang="it-IT" sz="1800" dirty="0" err="1"/>
              <a:t>underbrace</a:t>
            </a:r>
            <a:r>
              <a:rPr lang="it-IT" sz="1800" dirty="0"/>
              <a:t>{</a:t>
            </a:r>
          </a:p>
          <a:p>
            <a:r>
              <a:rPr lang="it-IT" sz="1800" dirty="0"/>
              <a:t>\</a:t>
            </a:r>
            <a:r>
              <a:rPr lang="it-IT" sz="1800" dirty="0" err="1"/>
              <a:t>begin</a:t>
            </a:r>
            <a:r>
              <a:rPr lang="it-IT" sz="1800" dirty="0"/>
              <a:t>{</a:t>
            </a:r>
            <a:r>
              <a:rPr lang="it-IT" sz="1800" dirty="0" err="1"/>
              <a:t>bmatrix</a:t>
            </a:r>
            <a:r>
              <a:rPr lang="it-IT" sz="1800" dirty="0"/>
              <a:t>}	</a:t>
            </a:r>
          </a:p>
          <a:p>
            <a:r>
              <a:rPr lang="it-IT" sz="1800" dirty="0"/>
              <a:t>\</a:t>
            </a:r>
            <a:r>
              <a:rPr lang="it-IT" sz="1800" dirty="0" err="1"/>
              <a:t>ddot</a:t>
            </a:r>
            <a:r>
              <a:rPr lang="it-IT" sz="1800" dirty="0"/>
              <a:t>{y}_1\\</a:t>
            </a:r>
          </a:p>
          <a:p>
            <a:r>
              <a:rPr lang="it-IT" sz="1800" dirty="0"/>
              <a:t>\</a:t>
            </a:r>
            <a:r>
              <a:rPr lang="it-IT" sz="1800" dirty="0" err="1"/>
              <a:t>ddot</a:t>
            </a:r>
            <a:r>
              <a:rPr lang="it-IT" sz="1800" dirty="0"/>
              <a:t>{y}_2\\</a:t>
            </a:r>
          </a:p>
          <a:p>
            <a:r>
              <a:rPr lang="it-IT" sz="1800" dirty="0"/>
              <a:t>\end{</a:t>
            </a:r>
            <a:r>
              <a:rPr lang="it-IT" sz="1800" dirty="0" err="1"/>
              <a:t>bmatrix</a:t>
            </a:r>
            <a:r>
              <a:rPr lang="it-IT" sz="1800" dirty="0"/>
              <a:t>}}_Y =</a:t>
            </a:r>
          </a:p>
          <a:p>
            <a:r>
              <a:rPr lang="it-IT" dirty="0"/>
              <a:t>\</a:t>
            </a:r>
            <a:r>
              <a:rPr lang="it-IT" dirty="0" err="1"/>
              <a:t>underbrace</a:t>
            </a:r>
            <a:r>
              <a:rPr lang="it-IT" dirty="0"/>
              <a:t>{</a:t>
            </a:r>
            <a:endParaRPr lang="it-IT" sz="1800" dirty="0"/>
          </a:p>
          <a:p>
            <a:r>
              <a:rPr lang="it-IT" sz="1800" dirty="0"/>
              <a:t>\</a:t>
            </a:r>
            <a:r>
              <a:rPr lang="it-IT" sz="1800" dirty="0" err="1"/>
              <a:t>begin</a:t>
            </a:r>
            <a:r>
              <a:rPr lang="it-IT" sz="1800" dirty="0"/>
              <a:t>{</a:t>
            </a:r>
            <a:r>
              <a:rPr lang="it-IT" sz="1800" dirty="0" err="1"/>
              <a:t>bmatrix</a:t>
            </a:r>
            <a:r>
              <a:rPr lang="it-IT" sz="1800" dirty="0"/>
              <a:t>}	</a:t>
            </a:r>
          </a:p>
          <a:p>
            <a:r>
              <a:rPr lang="it-IT" dirty="0"/>
              <a:t>L_f^2h_1(x) </a:t>
            </a:r>
            <a:r>
              <a:rPr lang="it-IT" sz="1800" dirty="0"/>
              <a:t>\\</a:t>
            </a:r>
          </a:p>
          <a:p>
            <a:r>
              <a:rPr lang="it-IT" dirty="0"/>
              <a:t>L_f^2h_3(x) </a:t>
            </a:r>
            <a:r>
              <a:rPr lang="it-IT" sz="1800" dirty="0"/>
              <a:t>\\</a:t>
            </a:r>
          </a:p>
          <a:p>
            <a:r>
              <a:rPr lang="it-IT" sz="1800" dirty="0"/>
              <a:t>\end{</a:t>
            </a:r>
            <a:r>
              <a:rPr lang="it-IT" sz="1800" dirty="0" err="1"/>
              <a:t>bmatrix</a:t>
            </a:r>
            <a:r>
              <a:rPr lang="it-IT" sz="1800" dirty="0"/>
              <a:t>}}_\Gamma +</a:t>
            </a:r>
          </a:p>
          <a:p>
            <a:r>
              <a:rPr lang="it-IT" sz="1800" dirty="0"/>
              <a:t>\</a:t>
            </a:r>
            <a:r>
              <a:rPr lang="it-IT" sz="1800" dirty="0" err="1"/>
              <a:t>underbrace</a:t>
            </a:r>
            <a:r>
              <a:rPr lang="it-IT" sz="1800" dirty="0"/>
              <a:t>{\</a:t>
            </a:r>
            <a:r>
              <a:rPr lang="it-IT" sz="1800" dirty="0" err="1"/>
              <a:t>begin</a:t>
            </a:r>
            <a:r>
              <a:rPr lang="it-IT" sz="1800" dirty="0"/>
              <a:t>{</a:t>
            </a:r>
            <a:r>
              <a:rPr lang="it-IT" sz="1800" dirty="0" err="1"/>
              <a:t>bmatrix</a:t>
            </a:r>
            <a:r>
              <a:rPr lang="it-IT" sz="1800" dirty="0"/>
              <a:t>}	</a:t>
            </a:r>
          </a:p>
          <a:p>
            <a:r>
              <a:rPr lang="it-IT" dirty="0"/>
              <a:t>L_{g_1} L_fh_1(x) &amp;0</a:t>
            </a:r>
            <a:r>
              <a:rPr lang="it-IT" sz="1800" dirty="0"/>
              <a:t>\\</a:t>
            </a:r>
          </a:p>
          <a:p>
            <a:r>
              <a:rPr lang="it-IT" dirty="0"/>
              <a:t>0&amp; L_{g_2} L_fh_3(x) </a:t>
            </a:r>
            <a:r>
              <a:rPr lang="it-IT" sz="1800" dirty="0"/>
              <a:t>\\</a:t>
            </a:r>
          </a:p>
          <a:p>
            <a:r>
              <a:rPr lang="it-IT" sz="1800" dirty="0"/>
              <a:t>\end{</a:t>
            </a:r>
            <a:r>
              <a:rPr lang="it-IT" sz="1800" dirty="0" err="1"/>
              <a:t>bmatrix</a:t>
            </a:r>
            <a:r>
              <a:rPr lang="it-IT" sz="1800" dirty="0"/>
              <a:t>}}_E</a:t>
            </a:r>
          </a:p>
          <a:p>
            <a:r>
              <a:rPr lang="it-IT" sz="1800" dirty="0"/>
              <a:t>\</a:t>
            </a:r>
            <a:r>
              <a:rPr lang="it-IT" sz="1800" dirty="0" err="1"/>
              <a:t>underbrace</a:t>
            </a:r>
            <a:r>
              <a:rPr lang="it-IT" sz="1800" dirty="0"/>
              <a:t>{\</a:t>
            </a:r>
            <a:r>
              <a:rPr lang="it-IT" sz="1800" dirty="0" err="1"/>
              <a:t>begin</a:t>
            </a:r>
            <a:r>
              <a:rPr lang="it-IT" sz="1800" dirty="0"/>
              <a:t>{</a:t>
            </a:r>
            <a:r>
              <a:rPr lang="it-IT" sz="1800" dirty="0" err="1"/>
              <a:t>bmatrix</a:t>
            </a:r>
            <a:r>
              <a:rPr lang="it-IT" sz="1800" dirty="0"/>
              <a:t>}	</a:t>
            </a:r>
          </a:p>
          <a:p>
            <a:r>
              <a:rPr lang="it-IT" dirty="0"/>
              <a:t>\</a:t>
            </a:r>
            <a:r>
              <a:rPr lang="it-IT" dirty="0" err="1"/>
              <a:t>tau_u</a:t>
            </a:r>
            <a:r>
              <a:rPr lang="it-IT" dirty="0"/>
              <a:t> </a:t>
            </a:r>
            <a:r>
              <a:rPr lang="it-IT" sz="1800" dirty="0"/>
              <a:t>\\</a:t>
            </a:r>
          </a:p>
          <a:p>
            <a:r>
              <a:rPr lang="it-IT" dirty="0"/>
              <a:t>\</a:t>
            </a:r>
            <a:r>
              <a:rPr lang="it-IT" dirty="0" err="1"/>
              <a:t>tau_q</a:t>
            </a:r>
            <a:r>
              <a:rPr lang="it-IT" dirty="0"/>
              <a:t> </a:t>
            </a:r>
            <a:r>
              <a:rPr lang="it-IT" sz="1800" dirty="0"/>
              <a:t>\\</a:t>
            </a:r>
          </a:p>
          <a:p>
            <a:r>
              <a:rPr lang="it-IT" sz="1800" dirty="0"/>
              <a:t>\end{</a:t>
            </a:r>
            <a:r>
              <a:rPr lang="it-IT" sz="1800" dirty="0" err="1"/>
              <a:t>bmatrix</a:t>
            </a:r>
            <a:r>
              <a:rPr lang="it-IT" sz="1800" dirty="0"/>
              <a:t>}}_u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C959912-B09B-DFB5-5EB2-B915985ED6BE}"/>
              </a:ext>
            </a:extLst>
          </p:cNvPr>
          <p:cNvSpPr txBox="1"/>
          <p:nvPr/>
        </p:nvSpPr>
        <p:spPr>
          <a:xfrm>
            <a:off x="239697" y="5274224"/>
            <a:ext cx="1174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Garamond" panose="02020404030301010803" pitchFamily="18" charset="0"/>
              </a:rPr>
              <a:t>Da cui si ottiene l’ingresso </a:t>
            </a:r>
          </a:p>
        </p:txBody>
      </p:sp>
      <p:pic>
        <p:nvPicPr>
          <p:cNvPr id="7" name="Picture 6" descr="\documentclass{article}&#10;\usepackage{amsmath, amsfonts, amssymb, xcolor}&#10;\pagestyle{empty}&#10;\begin{document}&#10;\begin{align*}&#10;\underbrace{&#10;\begin{bmatrix} &#10;\ddot{y}_1\\&#10;\ddot{y}_2\\&#10;\end{bmatrix}}_Y =&#10;\underbrace{&#10;\begin{bmatrix} &#10;L_f^2h_1(x) \\&#10;L_f^2h_2(x) \\&#10;\end{bmatrix}}_\Gamma +&#10;\underbrace{\begin{bmatrix} &#10;L_{g_1} L_fh_1(x) &amp;0\\&#10;0&amp; L_{g_2} L_fh_2(x) \\&#10;\end{bmatrix}}_E&#10;\underbrace{\begin{bmatrix} &#10;\tau_u \\&#10;\tau_q \\&#10;\end{bmatrix}}_u&#10;\end{align*}&#10;\end{document}" title="IguanaTex Bitmap Display">
            <a:extLst>
              <a:ext uri="{FF2B5EF4-FFF2-40B4-BE49-F238E27FC236}">
                <a16:creationId xmlns:a16="http://schemas.microsoft.com/office/drawing/2014/main" id="{C7245384-011B-A5CE-0BBC-CB483F0D848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843" y="4507195"/>
            <a:ext cx="5357045" cy="881262"/>
          </a:xfrm>
          <a:prstGeom prst="rect">
            <a:avLst/>
          </a:prstGeom>
        </p:spPr>
      </p:pic>
      <p:pic>
        <p:nvPicPr>
          <p:cNvPr id="30" name="Immagine 29" descr="\documentclass{article}&#10;\usepackage{amsmath, amsfonts, amssymb, xcolor}&#10;\pagestyle{empty}&#10;\begin{document}&#10;\begin{align*}&#10;u=-E^{-1}(x)\Gamma(x)+E^{-1}(x)\nu&#10;\end{align*}&#10;\end{document}" title="IguanaTex Bitmap Display">
            <a:extLst>
              <a:ext uri="{FF2B5EF4-FFF2-40B4-BE49-F238E27FC236}">
                <a16:creationId xmlns:a16="http://schemas.microsoft.com/office/drawing/2014/main" id="{6A32F908-160D-C123-4187-EDB2A4896A2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147" y="5804915"/>
            <a:ext cx="3244190" cy="2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8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5B8E7-78DE-E8FF-2CA2-5A2B5507C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86F7517-B799-6C08-D3C1-5EFC49AFDE4A}"/>
              </a:ext>
            </a:extLst>
          </p:cNvPr>
          <p:cNvSpPr txBox="1"/>
          <p:nvPr/>
        </p:nvSpPr>
        <p:spPr>
          <a:xfrm>
            <a:off x="239697" y="292964"/>
            <a:ext cx="9344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spc="600" dirty="0">
                <a:latin typeface="Garamond" panose="02020404030301010803" pitchFamily="18" charset="0"/>
              </a:rPr>
              <a:t>LINEARIZZAZIONE IN RETROAZIONE MIMO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EFA7500-AD31-E20D-F8CD-2D3BCFDEEDEF}"/>
              </a:ext>
            </a:extLst>
          </p:cNvPr>
          <p:cNvSpPr txBox="1"/>
          <p:nvPr/>
        </p:nvSpPr>
        <p:spPr>
          <a:xfrm>
            <a:off x="-4082273" y="1314164"/>
            <a:ext cx="386375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dirty="0"/>
              <a:t>\xi = \</a:t>
            </a:r>
            <a:r>
              <a:rPr lang="it-IT" sz="1000" dirty="0" err="1"/>
              <a:t>begin</a:t>
            </a:r>
            <a:r>
              <a:rPr lang="it-IT" sz="1000" dirty="0"/>
              <a:t>{</a:t>
            </a:r>
            <a:r>
              <a:rPr lang="it-IT" sz="1000" dirty="0" err="1"/>
              <a:t>bmatrix</a:t>
            </a:r>
            <a:r>
              <a:rPr lang="it-IT" sz="1000" dirty="0"/>
              <a:t>}	y_1\\</a:t>
            </a:r>
          </a:p>
          <a:p>
            <a:r>
              <a:rPr lang="it-IT" sz="1000" dirty="0"/>
              <a:t>		\dot{y}_1\\</a:t>
            </a:r>
          </a:p>
          <a:p>
            <a:r>
              <a:rPr lang="it-IT" sz="1000" dirty="0"/>
              <a:t>		y_2\\</a:t>
            </a:r>
          </a:p>
          <a:p>
            <a:r>
              <a:rPr lang="it-IT" sz="1000" dirty="0"/>
              <a:t>		\dot{y}_2\\</a:t>
            </a:r>
          </a:p>
          <a:p>
            <a:r>
              <a:rPr lang="it-IT" sz="1000" dirty="0"/>
              <a:t>\end{</a:t>
            </a:r>
            <a:r>
              <a:rPr lang="it-IT" sz="1000" dirty="0" err="1"/>
              <a:t>bmatrix</a:t>
            </a:r>
            <a:r>
              <a:rPr lang="it-IT" sz="1000" dirty="0"/>
              <a:t>}</a:t>
            </a:r>
          </a:p>
        </p:txBody>
      </p:sp>
      <p:pic>
        <p:nvPicPr>
          <p:cNvPr id="6" name="Elemento grafico 5" descr="Avviso contorno">
            <a:extLst>
              <a:ext uri="{FF2B5EF4-FFF2-40B4-BE49-F238E27FC236}">
                <a16:creationId xmlns:a16="http://schemas.microsoft.com/office/drawing/2014/main" id="{A8DD35B9-1777-996D-FF54-9549667B9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7550" y="1182393"/>
            <a:ext cx="1371817" cy="137181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5DF9EB2-5412-0B40-AB5F-F97F1CD11797}"/>
              </a:ext>
            </a:extLst>
          </p:cNvPr>
          <p:cNvSpPr txBox="1"/>
          <p:nvPr/>
        </p:nvSpPr>
        <p:spPr>
          <a:xfrm>
            <a:off x="-3187186" y="2590879"/>
            <a:ext cx="20735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E =\</a:t>
            </a:r>
            <a:r>
              <a:rPr lang="it-IT" dirty="0" err="1"/>
              <a:t>begin</a:t>
            </a:r>
            <a:r>
              <a:rPr lang="it-IT" dirty="0"/>
              <a:t>{</a:t>
            </a:r>
            <a:r>
              <a:rPr lang="it-IT" dirty="0" err="1"/>
              <a:t>bmatrix</a:t>
            </a:r>
            <a:r>
              <a:rPr lang="it-IT" dirty="0"/>
              <a:t>}</a:t>
            </a:r>
          </a:p>
          <a:p>
            <a:r>
              <a:rPr lang="it-IT" dirty="0"/>
              <a:t>\cos(\theta) &amp;0 \\</a:t>
            </a:r>
          </a:p>
          <a:p>
            <a:r>
              <a:rPr lang="it-IT" dirty="0"/>
              <a:t>0&amp; 1\\</a:t>
            </a:r>
          </a:p>
          <a:p>
            <a:r>
              <a:rPr lang="it-IT" dirty="0"/>
              <a:t>\end{</a:t>
            </a:r>
            <a:r>
              <a:rPr lang="it-IT" dirty="0" err="1"/>
              <a:t>bmatrix</a:t>
            </a:r>
            <a:r>
              <a:rPr lang="it-IT" dirty="0"/>
              <a:t>}</a:t>
            </a:r>
          </a:p>
        </p:txBody>
      </p:sp>
      <p:pic>
        <p:nvPicPr>
          <p:cNvPr id="30" name="Picture 29" descr="\documentclass{article}&#10;\usepackage{amsmath, amsfonts, amssymb, xcolor}&#10;\pagestyle{empty}&#10;\begin{document}&#10;\begin{align*}&#10;E =\begin{bmatrix}&#10;\cos(\theta) &amp;0 \\&#10;0&amp; 1\\&#10;\end{bmatrix}&#10;\end{align*}&#10;\end{document}" title="IguanaTex Bitmap Display">
            <a:extLst>
              <a:ext uri="{FF2B5EF4-FFF2-40B4-BE49-F238E27FC236}">
                <a16:creationId xmlns:a16="http://schemas.microsoft.com/office/drawing/2014/main" id="{DEC6BF15-93E7-D064-B672-E680338FB61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883" y="1591458"/>
            <a:ext cx="2051226" cy="702716"/>
          </a:xfrm>
          <a:prstGeom prst="rect">
            <a:avLst/>
          </a:prstGeom>
        </p:spPr>
      </p:pic>
      <p:pic>
        <p:nvPicPr>
          <p:cNvPr id="20" name="Elemento grafico 19" descr="Avviso contorno">
            <a:extLst>
              <a:ext uri="{FF2B5EF4-FFF2-40B4-BE49-F238E27FC236}">
                <a16:creationId xmlns:a16="http://schemas.microsoft.com/office/drawing/2014/main" id="{82DF5B0B-2A8F-35C2-573E-964B493BB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9918" y="1182393"/>
            <a:ext cx="1371817" cy="13718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45C50C9-9240-AB1E-EBA0-5537A82343D6}"/>
                  </a:ext>
                </a:extLst>
              </p:cNvPr>
              <p:cNvSpPr txBox="1"/>
              <p:nvPr/>
            </p:nvSpPr>
            <p:spPr>
              <a:xfrm>
                <a:off x="4053458" y="2714606"/>
                <a:ext cx="41653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Garamond" panose="02020404030301010803" pitchFamily="18" charset="0"/>
                  </a:rPr>
                  <a:t>La matrice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it-IT" dirty="0">
                    <a:latin typeface="Garamond" panose="02020404030301010803" pitchFamily="18" charset="0"/>
                  </a:rPr>
                  <a:t> è invertibile per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it-IT" i="1" dirty="0" smtClean="0">
                        <a:latin typeface="Cambria Math" panose="02040503050406030204" pitchFamily="18" charset="0"/>
                      </a:rPr>
                      <m:t>≠0 </m:t>
                    </m:r>
                  </m:oMath>
                </a14:m>
                <a:endParaRPr lang="it-IT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45C50C9-9240-AB1E-EBA0-5537A8234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458" y="2714606"/>
                <a:ext cx="4165395" cy="369332"/>
              </a:xfrm>
              <a:prstGeom prst="rect">
                <a:avLst/>
              </a:prstGeom>
              <a:blipFill>
                <a:blip r:embed="rId7"/>
                <a:stretch>
                  <a:fillRect l="-1318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DEFB93A0-2A84-34FA-79D5-EA6544BA954D}"/>
                  </a:ext>
                </a:extLst>
              </p:cNvPr>
              <p:cNvSpPr txBox="1"/>
              <p:nvPr/>
            </p:nvSpPr>
            <p:spPr>
              <a:xfrm>
                <a:off x="1670258" y="3244334"/>
                <a:ext cx="9432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Garamond" panose="02020404030301010803" pitchFamily="18" charset="0"/>
                  </a:rPr>
                  <a:t>Di conseguenza si imporranno delle condizioni tali per cui non si incontri la non invertibilità di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it-IT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DEFB93A0-2A84-34FA-79D5-EA6544BA9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258" y="3244334"/>
                <a:ext cx="9432693" cy="369332"/>
              </a:xfrm>
              <a:prstGeom prst="rect">
                <a:avLst/>
              </a:prstGeom>
              <a:blipFill>
                <a:blip r:embed="rId8"/>
                <a:stretch>
                  <a:fillRect l="-582" t="-6557" b="-262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D3F61A87-A380-1E15-EC78-70D930261E58}"/>
              </a:ext>
            </a:extLst>
          </p:cNvPr>
          <p:cNvCxnSpPr>
            <a:cxnSpLocks/>
          </p:cNvCxnSpPr>
          <p:nvPr/>
        </p:nvCxnSpPr>
        <p:spPr>
          <a:xfrm>
            <a:off x="1414463" y="4143375"/>
            <a:ext cx="9688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F7462CF6-C6CD-669D-B6F2-9ACE147CC852}"/>
              </a:ext>
            </a:extLst>
          </p:cNvPr>
          <p:cNvCxnSpPr/>
          <p:nvPr/>
        </p:nvCxnSpPr>
        <p:spPr>
          <a:xfrm>
            <a:off x="1670258" y="4014788"/>
            <a:ext cx="0" cy="258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F429886-C747-282C-623F-1F1E0FE916CA}"/>
              </a:ext>
            </a:extLst>
          </p:cNvPr>
          <p:cNvSpPr txBox="1"/>
          <p:nvPr/>
        </p:nvSpPr>
        <p:spPr>
          <a:xfrm>
            <a:off x="10640615" y="3693854"/>
            <a:ext cx="8136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Garamond" panose="02020404030301010803" pitchFamily="18" charset="0"/>
              </a:rPr>
              <a:t>X</a:t>
            </a:r>
            <a:endParaRPr lang="it-IT" dirty="0"/>
          </a:p>
        </p:txBody>
      </p:sp>
      <p:sp>
        <p:nvSpPr>
          <p:cNvPr id="14" name="CasellaDiTesto 13 1">
            <a:extLst>
              <a:ext uri="{FF2B5EF4-FFF2-40B4-BE49-F238E27FC236}">
                <a16:creationId xmlns:a16="http://schemas.microsoft.com/office/drawing/2014/main" id="{AB9A3558-8E58-D6EB-F7B9-CCB8B338FB47}"/>
              </a:ext>
            </a:extLst>
          </p:cNvPr>
          <p:cNvSpPr txBox="1"/>
          <p:nvPr/>
        </p:nvSpPr>
        <p:spPr>
          <a:xfrm>
            <a:off x="1208089" y="6189077"/>
            <a:ext cx="1143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Garamond" panose="02020404030301010803" pitchFamily="18" charset="0"/>
              </a:rPr>
              <a:t>Z</a:t>
            </a:r>
            <a:endParaRPr lang="it-IT" dirty="0"/>
          </a:p>
        </p:txBody>
      </p:sp>
      <p:pic>
        <p:nvPicPr>
          <p:cNvPr id="18" name="Immagine 17" descr="Immagine che contiene Elementi grafici, Carattere, logo, simbolo&#10;&#10;Descrizione generata automaticamente">
            <a:extLst>
              <a:ext uri="{FF2B5EF4-FFF2-40B4-BE49-F238E27FC236}">
                <a16:creationId xmlns:a16="http://schemas.microsoft.com/office/drawing/2014/main" id="{D053099B-660D-9B38-B0BA-D2DE371BD5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70667" y="5131547"/>
            <a:ext cx="1436656" cy="110274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2757F1-FDD7-E6C7-38FF-61DC173E7B6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6088995" y="4322961"/>
            <a:ext cx="0" cy="641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B831D890-1A62-3AF7-E385-ACAF3E06C98D}"/>
              </a:ext>
            </a:extLst>
          </p:cNvPr>
          <p:cNvSpPr/>
          <p:nvPr/>
        </p:nvSpPr>
        <p:spPr>
          <a:xfrm flipV="1">
            <a:off x="5435437" y="6062456"/>
            <a:ext cx="720000" cy="720000"/>
          </a:xfrm>
          <a:prstGeom prst="arc">
            <a:avLst>
              <a:gd name="adj1" fmla="val 4518163"/>
              <a:gd name="adj2" fmla="val 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13 2">
                <a:extLst>
                  <a:ext uri="{FF2B5EF4-FFF2-40B4-BE49-F238E27FC236}">
                    <a16:creationId xmlns:a16="http://schemas.microsoft.com/office/drawing/2014/main" id="{99183234-8A99-A8D3-D776-70711F5CE8A8}"/>
                  </a:ext>
                </a:extLst>
              </p:cNvPr>
              <p:cNvSpPr txBox="1"/>
              <p:nvPr/>
            </p:nvSpPr>
            <p:spPr>
              <a:xfrm>
                <a:off x="5543023" y="4463447"/>
                <a:ext cx="55297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it-IT" sz="2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5" name="CasellaDiTesto 13 2">
                <a:extLst>
                  <a:ext uri="{FF2B5EF4-FFF2-40B4-BE49-F238E27FC236}">
                    <a16:creationId xmlns:a16="http://schemas.microsoft.com/office/drawing/2014/main" id="{99183234-8A99-A8D3-D776-70711F5CE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023" y="4463447"/>
                <a:ext cx="552977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13 3">
                <a:extLst>
                  <a:ext uri="{FF2B5EF4-FFF2-40B4-BE49-F238E27FC236}">
                    <a16:creationId xmlns:a16="http://schemas.microsoft.com/office/drawing/2014/main" id="{ABAF2844-662B-6B00-EB96-4F76A138C2C2}"/>
                  </a:ext>
                </a:extLst>
              </p:cNvPr>
              <p:cNvSpPr txBox="1"/>
              <p:nvPr/>
            </p:nvSpPr>
            <p:spPr>
              <a:xfrm>
                <a:off x="5473717" y="6268034"/>
                <a:ext cx="552977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6" name="CasellaDiTesto 13 3">
                <a:extLst>
                  <a:ext uri="{FF2B5EF4-FFF2-40B4-BE49-F238E27FC236}">
                    <a16:creationId xmlns:a16="http://schemas.microsoft.com/office/drawing/2014/main" id="{ABAF2844-662B-6B00-EB96-4F76A138C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717" y="6268034"/>
                <a:ext cx="552977" cy="490199"/>
              </a:xfrm>
              <a:prstGeom prst="rect">
                <a:avLst/>
              </a:prstGeom>
              <a:blipFill>
                <a:blip r:embed="rId11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c 32">
            <a:extLst>
              <a:ext uri="{FF2B5EF4-FFF2-40B4-BE49-F238E27FC236}">
                <a16:creationId xmlns:a16="http://schemas.microsoft.com/office/drawing/2014/main" id="{1031060D-88BA-7310-4A20-EE59E6EECC1D}"/>
              </a:ext>
            </a:extLst>
          </p:cNvPr>
          <p:cNvSpPr/>
          <p:nvPr/>
        </p:nvSpPr>
        <p:spPr>
          <a:xfrm rot="16200000" flipV="1">
            <a:off x="6126805" y="5925098"/>
            <a:ext cx="542195" cy="552977"/>
          </a:xfrm>
          <a:prstGeom prst="arc">
            <a:avLst>
              <a:gd name="adj1" fmla="val 16091245"/>
              <a:gd name="adj2" fmla="val 674284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6D1571-672B-D055-1394-6C0ECA87A42D}"/>
              </a:ext>
            </a:extLst>
          </p:cNvPr>
          <p:cNvCxnSpPr/>
          <p:nvPr/>
        </p:nvCxnSpPr>
        <p:spPr>
          <a:xfrm>
            <a:off x="6283870" y="6219617"/>
            <a:ext cx="4204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A5D865C-F3FC-CE61-516F-BACE7A784E14}"/>
                  </a:ext>
                </a:extLst>
              </p:cNvPr>
              <p:cNvSpPr txBox="1"/>
              <p:nvPr/>
            </p:nvSpPr>
            <p:spPr>
              <a:xfrm>
                <a:off x="6440765" y="5713039"/>
                <a:ext cx="6033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A5D865C-F3FC-CE61-516F-BACE7A784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765" y="5713039"/>
                <a:ext cx="60339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6232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496,438"/>
  <p:tag name="LATEXADDIN" val="\documentclass{article}&#10;\usepackage{amsmath, amsfonts, amssymb, xcolor}&#10;\pagestyle{empty}&#10;\begin{document}&#10;\begin{align*}&#10;  \dot{x} = f(x)+g_1(x)u_1+g_2(x)u_2 = f(x)+G(x)u &#10;\end{align*}&#10;\end{document}"/>
  <p:tag name="IGUANATEXSIZE" val="20"/>
  <p:tag name="IGUANATEXCURSOR" val="122"/>
  <p:tag name="TRANSPARENCY" val="Vero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9,336"/>
  <p:tag name="ORIGINALWIDTH" val="1174,353"/>
  <p:tag name="LATEXADDIN" val="\documentclass{article}&#10;\usepackage{amsmath, amsfonts, amssymb, xcolor}&#10;\pagestyle{empty}&#10;\begin{document}&#10;\begin{align*}&#10;y_1 &amp;= h_1(x)= x \\&#10;\dot{y}_1 &amp;= L_fh_1(x)\\&#10;\ddot{y}_1 &amp;= L_f^2h_1(x) + L_{g_1}\tau_u\\&#10;\hfill \\&#10;y_2 &amp;= h_2(x)= \theta \\&#10;\dot{y}_2 &amp;= L_fh_2(x)\\&#10;\ddot{y}_2 &amp;= L_f^2h_2(x) + L_{g_2}\tau_q\\&#10;\end{align*}&#10;\end{document}"/>
  <p:tag name="IGUANATEXSIZE" val="18"/>
  <p:tag name="IGUANATEXCURSOR" val="13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,98952"/>
  <p:tag name="ORIGINALWIDTH" val="278,9651"/>
  <p:tag name="LATEXADDIN" val="\documentclass{article}&#10;\usepackage{amsmath, amsfonts, amssymb, xcolor}&#10;\pagestyle{empty}&#10;\begin{document}&#10;\begin{align*}&#10;r=2&#10;\end{align*}&#10;\end{document}"/>
  <p:tag name="IGUANATEXSIZE" val="20"/>
  <p:tag name="IGUANATEXCURSOR" val="124"/>
  <p:tag name="TRANSPARENCY" val="Vero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,98952"/>
  <p:tag name="ORIGINALWIDTH" val="278,9651"/>
  <p:tag name="LATEXADDIN" val="\documentclass{article}&#10;\usepackage{amsmath, amsfonts, amssymb, xcolor}&#10;\pagestyle{empty}&#10;\begin{document}&#10;\begin{align*}&#10;r=2&#10;\end{align*}&#10;\end{document}"/>
  <p:tag name="IGUANATEXSIZE" val="20"/>
  <p:tag name="IGUANATEXCURSOR" val="124"/>
  <p:tag name="TRANSPARENCY" val="Vero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81,4398"/>
  <p:tag name="ORIGINALWIDTH" val="2929,134"/>
  <p:tag name="LATEXADDIN" val="\documentclass{article}&#10;\usepackage{amsmath, amsfonts, amssymb, xcolor}&#10;\pagestyle{empty}&#10;\begin{document}&#10;\begin{align*}&#10;\underbrace{&#10;\begin{bmatrix} &#10;\ddot{y}_1\\&#10;\ddot{y}_2\\&#10;\end{bmatrix}}_Y =&#10;\underbrace{&#10;\begin{bmatrix} &#10;L_f^2h_1(x) \\&#10;L_f^2h_2(x) \\&#10;\end{bmatrix}}_\Gamma +&#10;\underbrace{\begin{bmatrix} &#10;L_{g_1} L_fh_1(x) &amp;0\\&#10;0&amp; L_{g_2} L_fh_2(x) \\&#10;\end{bmatrix}}_E&#10;\underbrace{\begin{bmatrix} &#10;\tau_u \\&#10;\tau_q \\&#10;\end{bmatrix}}_u&#10;\end{align*}&#10;\end{document}"/>
  <p:tag name="IGUANATEXSIZE" val="18"/>
  <p:tag name="IGUANATEXCURSOR" val="25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596,55"/>
  <p:tag name="LATEXADDIN" val="\documentclass{article}&#10;\usepackage{amsmath, amsfonts, amssymb, xcolor}&#10;\pagestyle{empty}&#10;\begin{document}&#10;\begin{align*}&#10;u=-E^{-1}(x)\Gamma(x)+E^{-1}(x)\nu&#10;\end{align*}&#10;\end{document}"/>
  <p:tag name="IGUANATEXSIZE" val="20"/>
  <p:tag name="IGUANATEXCURSOR" val="122"/>
  <p:tag name="TRANSPARENCY" val="Vero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,2126"/>
  <p:tag name="ORIGINALWIDTH" val="872,8909"/>
  <p:tag name="LATEXADDIN" val="\documentclass{article}&#10;\usepackage{amsmath, amsfonts, amssymb, xcolor}&#10;\pagestyle{empty}&#10;\begin{document}&#10;\begin{align*}&#10;E =\begin{bmatrix}&#10;\cos(\theta) &amp;0 \\&#10;0&amp; 1\\&#10;\end{bmatrix}&#10;\end{align*}&#10;\end{document}"/>
  <p:tag name="IGUANATEXSIZE" val="18"/>
  <p:tag name="IGUANATEXCURSOR" val="14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,2126"/>
  <p:tag name="ORIGINALWIDTH" val="416,9479"/>
  <p:tag name="LATEXADDIN" val="\documentclass{article}&#10;\usepackage{amsmath, amsfonts, amssymb, xcolor}&#10;\pagestyle{empty}&#10;\begin{document}&#10;\begin{align*}&#10;\zeta=\begin{bmatrix} &#10;z\\&#10;w\\&#10;\end{bmatrix}&#10;\end{align*}&#10;\end{document}"/>
  <p:tag name="IGUANATEXSIZE" val="18"/>
  <p:tag name="IGUANATEXCURSOR" val="15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7,6753"/>
  <p:tag name="ORIGINALWIDTH" val="1029,621"/>
  <p:tag name="LATEXADDIN" val="\documentclass{article}&#10;\usepackage{amsmath, amsfonts, amssymb, xcolor}&#10;\pagestyle{empty}&#10;\begin{document}&#10;\begin{align*}&#10;\xi=\begin{bmatrix} &#10;h_1\\&#10;L_fh_1\\&#10;h_2\\&#10;L_fh_2&#10;\end{bmatrix}=&#10;\begin{bmatrix} &#10;x\\&#10;\dot{x}\\&#10;\theta\\&#10;\dot{\theta}&#10;\end{bmatrix}&#10;\end{align*}&#10;\end{document}"/>
  <p:tag name="IGUANATEXSIZE" val="18"/>
  <p:tag name="IGUANATEXCURSOR" val="21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7,6753"/>
  <p:tag name="ORIGINALWIDTH" val="467,1916"/>
  <p:tag name="LATEXADDIN" val="\documentclass{article}&#10;\usepackage{amsmath, amsfonts, amssymb, xcolor}&#10;\pagestyle{empty}&#10;\begin{document}&#10;\begin{align*}&#10;\dot{\xi}=\begin{bmatrix} &#10;\xi_2\\&#10;\nu_1\\&#10;\xi_4\\&#10;\nu_2&#10;\end{bmatrix}&#10;\end{align*}&#10;\end{document}"/>
  <p:tag name="IGUANATEXSIZE" val="20"/>
  <p:tag name="IGUANATEXCURSOR" val="193"/>
  <p:tag name="TRANSPARENCY" val="Vero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0,4612"/>
  <p:tag name="ORIGINALWIDTH" val="2645,669"/>
  <p:tag name="LATEXADDIN" val="\documentclass{article}&#10;\usepackage{amsmath, amsfonts, amssymb, xcolor}&#10;\pagestyle{empty}&#10;\begin{document}&#10;\begin{align*}&#10;Q(0,\zeta) =\begin{bmatrix} &#10;w\\&#10;-\frac{w(C_{lw}+C_{qw}|w|)}{m} \\&#10;\end{bmatrix} =\begin{bmatrix} &#10;\zeta_2\\&#10;-\frac{\zeta_2(C_{lw}+C_{qw}|w|)}{m} \\&#10;\end{bmatrix}  &#10;\end{align*}&#10;\end{document}"/>
  <p:tag name="IGUANATEXSIZE" val="18"/>
  <p:tag name="IGUANATEXCURSOR" val="26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1,1286"/>
  <p:tag name="ORIGINALWIDTH" val="2630,671"/>
  <p:tag name="LATEXADDIN" val="\documentclass{article}&#10;\usepackage{amsmath, amsfonts, amssymb, xcolor}&#10;\pagestyle{empty}&#10;\begin{document}&#10;\begin{align*}&#10;\begin{bmatrix}&#10;\dot{x}\\&#10;\dot{z}\\&#10;\dot{\theta}\\&#10;\dot{u}\\&#10;\dot{w}\\&#10;\dot{q}\\&#10;\end{bmatrix}&#10;=&#10;\begin{bmatrix}&#10;u\cdot\cos{\theta} + w\cdot\sin{\theta}\\&#10;w\cdot\cos{\theta} - u\cdot\sin{\theta}\\&#10;q\\&#10;- q \cdot w - \frac{u(C_{lu} + C_{qu} \lvert u \rvert )}{m}\\&#10;q\cdot u - \frac{w\cdot (C_{lw} + C_{qw}\lvert w \rvert))}{m}\\&#10;-\frac{q\cdot(C_{lq} + C_{qq}\lvert q \rvert))}{I}&#10;\end{bmatrix}+&#10;\begin{bmatrix}&#10;0\\&#10;0\\&#10;0\\&#10;1\\&#10;0\\&#10;0\\&#10;\end{bmatrix}\tau_u&#10;\begin{bmatrix}&#10;0\\&#10;0\\&#10;0\\&#10;0\\&#10;0\\&#10;1\\&#10;\end{bmatrix}\tau_q&#10;\end{align*}&#10;\end{document}"/>
  <p:tag name="IGUANATEXSIZE" val="20"/>
  <p:tag name="IGUANATEXCURSOR" val="137"/>
  <p:tag name="TRANSPARENCY" val="Vero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0,4612"/>
  <p:tag name="ORIGINALWIDTH" val="2006,749"/>
  <p:tag name="LATEXADDIN" val="\documentclass{article}&#10;\usepackage{amsmath}&#10;\pagestyle{empty}&#10;\begin{document}&#10;\begin{align*}&#10;\dot{\zeta}=\begin{bmatrix} &#10;w\cos(\xi_3)-u\sin(\xi_3)     \\&#10;q\cdot u-\frac{w(C_{lw}+C_{qw}|w|)}{m}                  \\&#10;\end{bmatrix}=Q(\xi,\zeta )&#10;\end{align*}&#10;\end{document}"/>
  <p:tag name="IGUANATEXSIZE" val="18"/>
  <p:tag name="IGUANATEXCURSOR" val="24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496,438"/>
  <p:tag name="LATEXADDIN" val="\documentclass{article}&#10;\usepackage{amsmath, amsfonts, amssymb, xcolor}&#10;\pagestyle{empty}&#10;\begin{document}&#10;\begin{align*}&#10;  \dot{x} = f(x)+g_1(x)u_1+g_2(x)u_2 = f(x)+G(x)u &#10;\end{align*}&#10;\end{document}"/>
  <p:tag name="IGUANATEXSIZE" val="20"/>
  <p:tag name="IGUANATEXCURSOR" val="122"/>
  <p:tag name="TRANSPARENCY" val="Vero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80,9149"/>
  <p:tag name="ORIGINALWIDTH" val="1337,833"/>
  <p:tag name="LATEXADDIN" val="\documentclass{article}&#10;\usepackage{amsmath, amsfonts, amssymb, xcolor}&#10;\pagestyle{empty}&#10;\begin{document}&#10;\begin{align*}&#10;&amp;\Delta_0 \\&#10;&amp;\Delta_1 = \Delta_0 + [\Delta_0,\Delta]\\ &#10;&amp;\cdots\\&#10;&amp;\Delta_k = \Delta_{k-1} + [\Delta_{k-1},\Delta_k]\\&#10;\end{align*}&#10;\end{document}"/>
  <p:tag name="IGUANATEXSIZE" val="20"/>
  <p:tag name="IGUANATEXCURSOR" val="122"/>
  <p:tag name="TRANSPARENCY" val="Vero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4,582"/>
  <p:tag name="ORIGINALWIDTH" val="12146,23"/>
  <p:tag name="LATEXADDIN" val="\documentclass{article}&#10;\usepackage{amsmath}&#10;\pagestyle{empty}&#10;\begin{document}&#10;\begin{align*}&#10;\begin{bmatrix}&#10;0 &amp; 0 &amp; -\cos(\theta) &amp; 0 &amp; 2q\sin(\theta) - \frac{\cos(\theta)(C_{lu} + C_{qu}\lvert u\rvert)}{m} + \frac{\cos(\theta)C_{qu}u(u + \overline{u})}{2m(u\overline{u})^{1/2}} &amp; 0 \\&#10;0 &amp; 0 &amp; \sin(\theta) &amp; 0 &amp; \sin(\theta)\left(\frac{C_{lu} + C_{qu}\lvert u\rvert}{m} + \frac{C_{qu}u(u + \overline{u})}{2m(u\overline{u})^{1/2}}\right) + 2q\cos(\theta) &amp; 0 \\&#10;0 &amp; 0 &amp; 0 &amp; -1 &amp; 0 &amp; -\frac{C_{lq} + C_{qq}\lvert q\rvert}{I} - \frac{C_{qq}q(q + \overline{q})}{2I(q\overline{q})^{1/2}} \\&#10;1 &amp; 0 &amp; \frac{C_{lu} + C_{qu}\lvert u\rvert}{m} + \frac{C_{qu}u(u + \overline{u})}{2m(u\overline{u})^{1/2}} &amp; w &amp; \left(\frac{C_{lu} + C_{qu}\lvert u\rvert}{m} + \frac{C_{qu}u(u + \overline{u})}{2m(u\overline{u})^{1/2}}\right)^{2} - q w + \frac{u(C_{lu} + C_{qu}\lvert u\rvert)}{m}\left(\frac{C_{qu}(u + \overline{u})}{m(u\overline{u})^{1/2}} + \frac{C_{qu}u}{m(u\overline{u})^{1/2}} - \frac{C_{qu}u(u + \overline{u})^{2}}{4m(u\overline{u})^{3/2}}\right) - q^{2} &amp; w\left(\frac{C_{lu} + C_{qu}\lvert u\rvert}{m} + \frac{C_{qu}u(u + \overline{u})}{2m(u\overline{u})^{1/2}}\right) + w\left(\frac{C_{lq} + C_{qq}\lvert q\rvert}{I} + \frac{C_{qq}q(q + \overline{q})}{2I(q\overline{q})^{1/2}}\right) - \frac{w(C_{lw} + C_{qw}\lvert w\rvert)}{m} \\&#10;0 &amp; 0 &amp; -q &amp; -u &amp; \frac{q(C_{lq} + C_{qq}\lvert q\rvert)}{I} - q\left(\frac{C_{lw} + C_{qw}\lvert w\rvert}{m} + \frac{C_{qw}w(w + \overline{w})}{2m(w\overline{w})^{1/2}}\right) - q\left(\frac{C_{lu} + C_{qu}\lvert u\rvert}{m} + \frac{C_{qu}u(u + \overline{u})}{2m(u\overline{u})^{1/2}}\right) &amp; \frac{u(C_{lu} + C_{qu}\lvert u\rvert)}{m} - u\left(\frac{C_{lq} + C_{qq}\lvert q\rvert}{I} + \frac{C_{qq}q(q + \overline{q})}{2I(q\overline{q})^{1/2}}\right) - u\left(\frac{C_{lw} + C_{qw}\lvert w\rvert}{m} + \frac{C_{qw}w(w + \overline{w})}{2m(w\overline{w})^{1/2}}\right) \\&#10;0 &amp; 1 &amp; 0 &amp; \frac{C_{lq} + C_{qq}\lvert q\rvert}{I} + \frac{C_{qq}q(q + \overline{q})}{2I(q\overline{q})^{1/2}} &amp; 0 &amp; \left(\frac{C_{lq} + C_{qq}\lvert q\rvert}{I} + \frac{C_{qq}q(q + \overline{q})}{2I(q\overline{q})^{1/2}}\right)^{2} - \frac{q(C_{lq} + C_{qq}\lvert q\rvert)}{I}\left(\frac{C_{qq}q}{I(q\overline{q})^{1/2}} + \frac{C_{qq}(q + \overline{q})}{I(q\overline{q})^{1/2}} - \frac{C_{qq}q(q + \overline{q})^{2}}{4I(q\overline{q})^{3/2}}\right)&#10;\end{bmatrix}&#10;\end{align*}&#10;\end{document}"/>
  <p:tag name="IGUANATEXSIZE" val="20"/>
  <p:tag name="IGUANATEXCURSOR" val="237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4,582"/>
  <p:tag name="ORIGINALWIDTH" val="12146,23"/>
  <p:tag name="LATEXADDIN" val="\documentclass{article}&#10;\usepackage{amsmath}&#10;\pagestyle{empty}&#10;\begin{document}&#10;\begin{align*}&#10;\begin{bmatrix}&#10;0 &amp; 0 &amp; -\cos(\theta) &amp; 0 &amp; 2q\sin(\theta) - \frac{\cos(\theta)(C_{lu} + C_{qu}\lvert u\rvert)}{m} + \frac{\cos(\theta)C_{qu}u(u + \overline{u})}{2m(u\overline{u})^{1/2}} &amp; 0 \\&#10;0 &amp; 0 &amp; \sin(\theta) &amp; 0 &amp; \sin(\theta)\left(\frac{C_{lu} + C_{qu}\lvert u\rvert}{m} + \frac{C_{qu}u(u + \overline{u})}{2m(u\overline{u})^{1/2}}\right) + 2q\cos(\theta) &amp; 0 \\&#10;0 &amp; 0 &amp; 0 &amp; -1 &amp; 0 &amp; -\frac{C_{lq} + C_{qq}\lvert q\rvert}{I} - \frac{C_{qq}q(q + \overline{q})}{2I(q\overline{q})^{1/2}} \\&#10;1 &amp; 0 &amp; \frac{C_{lu} + C_{qu}\lvert u\rvert}{m} + \frac{C_{qu}u(u + \overline{u})}{2m(u\overline{u})^{1/2}} &amp; w &amp; \left(\frac{C_{lu} + C_{qu}\lvert u\rvert}{m} + \frac{C_{qu}u(u + \overline{u})}{2m(u\overline{u})^{1/2}}\right)^{2} - q w + \frac{u(C_{lu} + C_{qu}\lvert u\rvert)}{m}\left(\frac{C_{qu}(u + \overline{u})}{m(u\overline{u})^{1/2}} + \frac{C_{qu}u}{m(u\overline{u})^{1/2}} - \frac{C_{qu}u(u + \overline{u})^{2}}{4m(u\overline{u})^{3/2}}\right) - q^{2} &amp; w\left(\frac{C_{lu} + C_{qu}\lvert u\rvert}{m} + \frac{C_{qu}u(u + \overline{u})}{2m(u\overline{u})^{1/2}}\right) + w\left(\frac{C_{lq} + C_{qq}\lvert q\rvert}{I} + \frac{C_{qq}q(q + \overline{q})}{2I(q\overline{q})^{1/2}}\right) - \frac{w(C_{lw} + C_{qw}\lvert w\rvert)}{m} \\&#10;0 &amp; 0 &amp; -q &amp; -u &amp; \frac{q(C_{lq} + C_{qq}\lvert q\rvert)}{I} - q\left(\frac{C_{lw} + C_{qw}\lvert w\rvert}{m} + \frac{C_{qw}w(w + \overline{w})}{2m(w\overline{w})^{1/2}}\right) - q\left(\frac{C_{lu} + C_{qu}\lvert u\rvert}{m} + \frac{C_{qu}u(u + \overline{u})}{2m(u\overline{u})^{1/2}}\right) &amp; \frac{u(C_{lu} + C_{qu}\lvert u\rvert)}{m} - u\left(\frac{C_{lq} + C_{qq}\lvert q\rvert}{I} + \frac{C_{qq}q(q + \overline{q})}{2I(q\overline{q})^{1/2}}\right) - u\left(\frac{C_{lw} + C_{qw}\lvert w\rvert}{m} + \frac{C_{qw}w(w + \overline{w})}{2m(w\overline{w})^{1/2}}\right) \\&#10;0 &amp; 1 &amp; 0 &amp; \frac{C_{lq} + C_{qq}\lvert q\rvert}{I} + \frac{C_{qq}q(q + \overline{q})}{2I(q\overline{q})^{1/2}} &amp; 0 &amp; \left(\frac{C_{lq} + C_{qq}\lvert q\rvert}{I} + \frac{C_{qq}q(q + \overline{q})}{2I(q\overline{q})^{1/2}}\right)^{2} - \frac{q(C_{lq} + C_{qq}\lvert q\rvert)}{I}\left(\frac{C_{qq}q}{I(q\overline{q})^{1/2}} + \frac{C_{qq}(q + \overline{q})}{I(q\overline{q})^{1/2}} - \frac{C_{qq}q(q + \overline{q})^{2}}{4I(q\overline{q})^{3/2}}\right)&#10;\end{bmatrix}&#10;\end{align*}&#10;\end{document}"/>
  <p:tag name="IGUANATEXSIZE" val="20"/>
  <p:tag name="IGUANATEXCURSOR" val="237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8,6539"/>
  <p:tag name="ORIGINALWIDTH" val="1972,254"/>
  <p:tag name="LATEXADDIN" val="\documentclass{article}&#10;\usepackage{amsmath, amsfonts, amssymb, xcolor}&#10;\pagestyle{empty}&#10;\begin{document}&#10;\begin{align*}&#10;\Omega_0 &amp;= span \{ dh \}\\&#10;\Omega_1 &amp;= \Omega_0 +L_\Delta\Omega_0 =span\{dh,L_\Delta dh\}\\&#10;&amp;\vdots\\&#10;\Omega_k &amp;= \Omega_{k-1} +L_\Delta\Omega_{k-1}&#10;\end{align*}&#10;\end{document}"/>
  <p:tag name="IGUANATEXSIZE" val="20"/>
  <p:tag name="IGUANATEXCURSOR" val="214"/>
  <p:tag name="TRANSPARENCY" val="Vero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6,1379"/>
  <p:tag name="ORIGINALWIDTH" val="1127,859"/>
  <p:tag name="LATEXADDIN" val="\documentclass{article}&#10;\usepackage{amsmath}&#10;\pagestyle{empty}&#10;\begin{document}&#10;\begin{align*}&#10;null(&lt;\Delta|dh&gt;=\begin{bmatrix}&#10;    0 \\&#10;    1 \\&#10;    0 \\&#10;    0 \\&#10;    0 \\&#10;    0 \\&#10;\end{bmatrix}&#10;\end{align*}&#10;\end{document}"/>
  <p:tag name="IGUANATEXSIZE" val="20"/>
  <p:tag name="IGUANATEXCURSOR" val="14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,4822"/>
  <p:tag name="ORIGINALWIDTH" val="626,9216"/>
  <p:tag name="LATEXADDIN" val="\documentclass{article}&#10;\usepackage{amsmath}&#10;\pagestyle{empty}&#10;\begin{document}&#10;\begin{align*}&#10;h=[x \quad \theta]^T&#10;\end{align*}&#10;\end{document}"/>
  <p:tag name="IGUANATEXSIZE" val="20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</TotalTime>
  <Words>2746</Words>
  <Application>Microsoft Office PowerPoint</Application>
  <PresentationFormat>Widescreen</PresentationFormat>
  <Paragraphs>359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Garamond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 morello</dc:creator>
  <cp:lastModifiedBy>Luca Morello</cp:lastModifiedBy>
  <cp:revision>23</cp:revision>
  <dcterms:created xsi:type="dcterms:W3CDTF">2024-02-04T16:10:26Z</dcterms:created>
  <dcterms:modified xsi:type="dcterms:W3CDTF">2024-03-25T10:26:03Z</dcterms:modified>
</cp:coreProperties>
</file>