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7.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4.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diagrams/data4.xml" ContentType="application/vnd.openxmlformats-officedocument.drawingml.diagramData+xml"/>
  <Override PartName="/ppt/diagrams/data6.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94" r:id="rId2"/>
  </p:sldMasterIdLst>
  <p:notesMasterIdLst>
    <p:notesMasterId r:id="rId56"/>
  </p:notesMasterIdLst>
  <p:handoutMasterIdLst>
    <p:handoutMasterId r:id="rId57"/>
  </p:handoutMasterIdLst>
  <p:sldIdLst>
    <p:sldId id="256" r:id="rId3"/>
    <p:sldId id="326" r:id="rId4"/>
    <p:sldId id="362" r:id="rId5"/>
    <p:sldId id="328" r:id="rId6"/>
    <p:sldId id="331" r:id="rId7"/>
    <p:sldId id="330" r:id="rId8"/>
    <p:sldId id="363" r:id="rId9"/>
    <p:sldId id="332" r:id="rId10"/>
    <p:sldId id="364" r:id="rId11"/>
    <p:sldId id="333" r:id="rId12"/>
    <p:sldId id="334" r:id="rId13"/>
    <p:sldId id="335" r:id="rId14"/>
    <p:sldId id="296" r:id="rId15"/>
    <p:sldId id="298" r:id="rId16"/>
    <p:sldId id="336" r:id="rId17"/>
    <p:sldId id="337" r:id="rId18"/>
    <p:sldId id="338" r:id="rId19"/>
    <p:sldId id="339" r:id="rId20"/>
    <p:sldId id="340" r:id="rId21"/>
    <p:sldId id="342" r:id="rId22"/>
    <p:sldId id="341" r:id="rId23"/>
    <p:sldId id="343" r:id="rId24"/>
    <p:sldId id="344" r:id="rId25"/>
    <p:sldId id="345" r:id="rId26"/>
    <p:sldId id="305" r:id="rId27"/>
    <p:sldId id="346" r:id="rId28"/>
    <p:sldId id="347" r:id="rId29"/>
    <p:sldId id="348" r:id="rId30"/>
    <p:sldId id="349" r:id="rId31"/>
    <p:sldId id="350" r:id="rId32"/>
    <p:sldId id="351" r:id="rId33"/>
    <p:sldId id="352" r:id="rId34"/>
    <p:sldId id="353" r:id="rId35"/>
    <p:sldId id="308" r:id="rId36"/>
    <p:sldId id="309" r:id="rId37"/>
    <p:sldId id="311" r:id="rId38"/>
    <p:sldId id="313" r:id="rId39"/>
    <p:sldId id="315" r:id="rId40"/>
    <p:sldId id="314" r:id="rId41"/>
    <p:sldId id="316" r:id="rId42"/>
    <p:sldId id="317" r:id="rId43"/>
    <p:sldId id="318" r:id="rId44"/>
    <p:sldId id="356" r:id="rId45"/>
    <p:sldId id="357" r:id="rId46"/>
    <p:sldId id="358" r:id="rId47"/>
    <p:sldId id="359" r:id="rId48"/>
    <p:sldId id="355" r:id="rId49"/>
    <p:sldId id="319" r:id="rId50"/>
    <p:sldId id="320" r:id="rId51"/>
    <p:sldId id="322" r:id="rId52"/>
    <p:sldId id="323" r:id="rId53"/>
    <p:sldId id="360" r:id="rId54"/>
    <p:sldId id="361" r:id="rId5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168"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2D35"/>
    <a:srgbClr val="FF180E"/>
    <a:srgbClr val="85BD6F"/>
    <a:srgbClr val="0028FD"/>
    <a:srgbClr val="FC0403"/>
    <a:srgbClr val="08FDFD"/>
    <a:srgbClr val="8A8A0E"/>
    <a:srgbClr val="059704"/>
    <a:srgbClr val="02049F"/>
    <a:srgbClr val="B700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2" autoAdjust="0"/>
    <p:restoredTop sz="69804" autoAdjust="0"/>
  </p:normalViewPr>
  <p:slideViewPr>
    <p:cSldViewPr snapToGrid="0" snapToObjects="1">
      <p:cViewPr varScale="1">
        <p:scale>
          <a:sx n="57" d="100"/>
          <a:sy n="57" d="100"/>
        </p:scale>
        <p:origin x="1157" y="58"/>
      </p:cViewPr>
      <p:guideLst>
        <p:guide pos="168"/>
        <p:guide orient="horz" pos="384"/>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58" d="100"/>
          <a:sy n="158" d="100"/>
        </p:scale>
        <p:origin x="424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diagrams/_rels/data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png"/><Relationship Id="rId4" Type="http://schemas.openxmlformats.org/officeDocument/2006/relationships/image" Target="../media/image20.jpeg"/></Relationships>
</file>

<file path=ppt/diagrams/_rels/data4.xml.rels><?xml version="1.0" encoding="UTF-8" standalone="yes"?>
<Relationships xmlns="http://schemas.openxmlformats.org/package/2006/relationships"><Relationship Id="rId1" Type="http://schemas.openxmlformats.org/officeDocument/2006/relationships/image" Target="../media/image170.png"/></Relationships>
</file>

<file path=ppt/diagrams/_rels/data6.xml.rels><?xml version="1.0" encoding="UTF-8" standalone="yes"?>
<Relationships xmlns="http://schemas.openxmlformats.org/package/2006/relationships"><Relationship Id="rId1" Type="http://schemas.openxmlformats.org/officeDocument/2006/relationships/image" Target="../media/image18.png"/></Relationships>
</file>

<file path=ppt/diagrams/_rels/drawing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png"/><Relationship Id="rId4" Type="http://schemas.openxmlformats.org/officeDocument/2006/relationships/image" Target="../media/image20.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621CDB-F2A1-428E-94E1-B2AC9F8F654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A516B1D-56FE-4AC2-8401-41808C2186CD}">
      <dgm:prSet phldrT="[Text]" custT="1"/>
      <dgm:spPr/>
      <dgm:t>
        <a:bodyPr/>
        <a:lstStyle/>
        <a:p>
          <a:r>
            <a:rPr lang="en-US" sz="1800" b="1" dirty="0">
              <a:latin typeface="Roboto Condensed Light" panose="02000000000000000000" pitchFamily="2" charset="0"/>
              <a:ea typeface="Roboto Condensed Light" panose="02000000000000000000" pitchFamily="2" charset="0"/>
            </a:rPr>
            <a:t>Definition</a:t>
          </a:r>
          <a:endParaRPr lang="en-US" sz="1800" dirty="0">
            <a:latin typeface="Roboto Condensed Light" panose="02000000000000000000" pitchFamily="2" charset="0"/>
            <a:ea typeface="Roboto Condensed Light" panose="02000000000000000000" pitchFamily="2" charset="0"/>
          </a:endParaRPr>
        </a:p>
      </dgm:t>
    </dgm:pt>
    <dgm:pt modelId="{0159924C-D49C-401E-AEC1-B6E23F6BCB63}" type="parTrans" cxnId="{90F2B0ED-AC67-4D00-B1B6-E8BFD263F4AD}">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D0EB6471-889D-4216-92C8-E77BD6FD202B}" type="sibTrans" cxnId="{90F2B0ED-AC67-4D00-B1B6-E8BFD263F4AD}">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AA5BDFE1-26B3-4087-A88D-7FE15D5F4493}">
      <dgm:prSet phldrT="[Text]" custT="1"/>
      <dgm:spPr/>
      <dgm:t>
        <a:bodyPr/>
        <a:lstStyle/>
        <a:p>
          <a:r>
            <a:rPr lang="en-US" sz="1800" dirty="0">
              <a:latin typeface="Roboto Condensed Light" panose="02000000000000000000" pitchFamily="2" charset="0"/>
              <a:ea typeface="Roboto Condensed Light" panose="02000000000000000000" pitchFamily="2" charset="0"/>
            </a:rPr>
            <a:t>The study of motion without considering forces. </a:t>
          </a:r>
        </a:p>
      </dgm:t>
    </dgm:pt>
    <dgm:pt modelId="{51EFEFAD-8835-46A1-AFA1-FDEA92419D1F}" type="parTrans" cxnId="{8D78F4FE-4B9A-4855-BA6A-0E9ECFA3D73F}">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7C3FCEA7-CB01-49EE-92AA-2D12981560F0}" type="sibTrans" cxnId="{8D78F4FE-4B9A-4855-BA6A-0E9ECFA3D73F}">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C0E295F7-9F91-4004-AB5F-753883DECC2C}">
      <dgm:prSet phldrT="[Text]" custT="1"/>
      <dgm:spPr/>
      <dgm:t>
        <a:bodyPr/>
        <a:lstStyle/>
        <a:p>
          <a:pPr>
            <a:buNone/>
          </a:pPr>
          <a:r>
            <a:rPr lang="en-US" sz="1800" b="1" dirty="0">
              <a:latin typeface="Roboto Condensed Light" panose="02000000000000000000" pitchFamily="2" charset="0"/>
              <a:ea typeface="Roboto Condensed Light" panose="02000000000000000000" pitchFamily="2" charset="0"/>
            </a:rPr>
            <a:t>Types of Kinematics</a:t>
          </a:r>
          <a:r>
            <a:rPr lang="en-US" sz="1800" dirty="0">
              <a:latin typeface="Roboto Condensed Light" panose="02000000000000000000" pitchFamily="2" charset="0"/>
              <a:ea typeface="Roboto Condensed Light" panose="02000000000000000000" pitchFamily="2" charset="0"/>
            </a:rPr>
            <a:t>:</a:t>
          </a:r>
        </a:p>
      </dgm:t>
    </dgm:pt>
    <dgm:pt modelId="{89CF59DF-8C24-4775-93A4-2FF433B4BCC6}" type="parTrans" cxnId="{D8817BAC-724E-4BF8-A660-69AE9643BE22}">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0EF0C530-BBB6-416C-9B6A-6B9100047627}" type="sibTrans" cxnId="{D8817BAC-724E-4BF8-A660-69AE9643BE22}">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6699F05A-601C-472C-BF58-E776DE03BB97}">
      <dgm:prSet phldrT="[Text]" custT="1"/>
      <dgm:spPr/>
      <dgm:t>
        <a:bodyPr/>
        <a:lstStyle/>
        <a:p>
          <a:pPr>
            <a:buFont typeface="Arial" panose="020B0604020202020204" pitchFamily="34" charset="0"/>
            <a:buChar char="•"/>
          </a:pPr>
          <a:r>
            <a:rPr lang="en-US" sz="1800" b="1" dirty="0">
              <a:latin typeface="Roboto Condensed Light" panose="02000000000000000000" pitchFamily="2" charset="0"/>
              <a:ea typeface="Roboto Condensed Light" panose="02000000000000000000" pitchFamily="2" charset="0"/>
            </a:rPr>
            <a:t>Forward Kinematics (FK)</a:t>
          </a:r>
          <a:r>
            <a:rPr lang="en-US" sz="1800" dirty="0">
              <a:latin typeface="Roboto Condensed Light" panose="02000000000000000000" pitchFamily="2" charset="0"/>
              <a:ea typeface="Roboto Condensed Light" panose="02000000000000000000" pitchFamily="2" charset="0"/>
            </a:rPr>
            <a:t>: Position and orientation of the end-effector from joint angles.</a:t>
          </a:r>
        </a:p>
      </dgm:t>
    </dgm:pt>
    <dgm:pt modelId="{FBB0F459-CFA5-48E3-BFFC-1855BA9B221F}" type="parTrans" cxnId="{A64F620F-F72C-4DB6-BD6D-E14FD9BF2AE4}">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8D01EC71-AA5F-4CC2-94E4-005025A9E386}" type="sibTrans" cxnId="{A64F620F-F72C-4DB6-BD6D-E14FD9BF2AE4}">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A84AB294-7A53-470F-A904-6C9D06EE4DA5}">
      <dgm:prSet phldrT="[Text]" custT="1"/>
      <dgm:spPr/>
      <dgm:t>
        <a:bodyPr/>
        <a:lstStyle/>
        <a:p>
          <a:pPr>
            <a:buNone/>
          </a:pPr>
          <a:r>
            <a:rPr lang="en-US" sz="1800" b="1" dirty="0">
              <a:latin typeface="Roboto Condensed Light" panose="02000000000000000000" pitchFamily="2" charset="0"/>
              <a:ea typeface="Roboto Condensed Light" panose="02000000000000000000" pitchFamily="2" charset="0"/>
            </a:rPr>
            <a:t>Key Terms</a:t>
          </a:r>
          <a:r>
            <a:rPr lang="en-US" sz="1800" dirty="0">
              <a:latin typeface="Roboto Condensed Light" panose="02000000000000000000" pitchFamily="2" charset="0"/>
              <a:ea typeface="Roboto Condensed Light" panose="02000000000000000000" pitchFamily="2" charset="0"/>
            </a:rPr>
            <a:t>:</a:t>
          </a:r>
        </a:p>
      </dgm:t>
    </dgm:pt>
    <dgm:pt modelId="{E00A7D54-9185-4628-B5B4-023106A71FD4}" type="parTrans" cxnId="{3FC84E58-E4C9-4F5D-B7A4-FB7B4DF514AE}">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8B7A29A3-7934-44E1-9443-F57EAA418E56}" type="sibTrans" cxnId="{3FC84E58-E4C9-4F5D-B7A4-FB7B4DF514AE}">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27DEF152-A2A6-444D-8B61-D6BE7DE850C6}">
      <dgm:prSet phldrT="[Text]" custT="1"/>
      <dgm:spPr/>
      <dgm:t>
        <a:bodyPr/>
        <a:lstStyle/>
        <a:p>
          <a:pPr>
            <a:buFont typeface="Arial" panose="020B0604020202020204" pitchFamily="34" charset="0"/>
            <a:buChar char="•"/>
          </a:pPr>
          <a:r>
            <a:rPr lang="en-US" sz="1800" b="1" dirty="0">
              <a:latin typeface="Roboto Condensed Light" panose="02000000000000000000" pitchFamily="2" charset="0"/>
              <a:ea typeface="Roboto Condensed Light" panose="02000000000000000000" pitchFamily="2" charset="0"/>
            </a:rPr>
            <a:t>Degrees of Freedom (DOF)</a:t>
          </a:r>
          <a:r>
            <a:rPr lang="en-US" sz="1800" dirty="0">
              <a:latin typeface="Roboto Condensed Light" panose="02000000000000000000" pitchFamily="2" charset="0"/>
              <a:ea typeface="Roboto Condensed Light" panose="02000000000000000000" pitchFamily="2" charset="0"/>
            </a:rPr>
            <a:t>: Number of independent movements a robot can make.</a:t>
          </a:r>
        </a:p>
      </dgm:t>
    </dgm:pt>
    <dgm:pt modelId="{5192458C-0E98-4D39-9FCD-35295A5B6932}" type="parTrans" cxnId="{0D5FE927-1129-42DF-8484-D28876696129}">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87C56175-E891-4C13-BC5C-335AA2B576A2}" type="sibTrans" cxnId="{0D5FE927-1129-42DF-8484-D28876696129}">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97705656-1F01-4F9E-870E-BCF39F79EE0A}">
      <dgm:prSet phldrT="[Text]" custT="1"/>
      <dgm:spPr/>
      <dgm:t>
        <a:bodyPr/>
        <a:lstStyle/>
        <a:p>
          <a:pPr>
            <a:buFont typeface="Arial" panose="020B0604020202020204" pitchFamily="34" charset="0"/>
            <a:buChar char="•"/>
          </a:pPr>
          <a:r>
            <a:rPr lang="en-US" sz="1800" b="1" dirty="0">
              <a:latin typeface="Roboto Condensed Light" panose="02000000000000000000" pitchFamily="2" charset="0"/>
              <a:ea typeface="Roboto Condensed Light" panose="02000000000000000000" pitchFamily="2" charset="0"/>
            </a:rPr>
            <a:t>Transformation Matrices</a:t>
          </a:r>
          <a:r>
            <a:rPr lang="en-US" sz="1800" dirty="0">
              <a:latin typeface="Roboto Condensed Light" panose="02000000000000000000" pitchFamily="2" charset="0"/>
              <a:ea typeface="Roboto Condensed Light" panose="02000000000000000000" pitchFamily="2" charset="0"/>
            </a:rPr>
            <a:t>: Used to describe the position and orientation of the robot’s linkages in space.</a:t>
          </a:r>
        </a:p>
      </dgm:t>
    </dgm:pt>
    <dgm:pt modelId="{41486ED9-E521-40D9-88F2-94E59B558A6F}" type="parTrans" cxnId="{44E7D7C1-BA67-47BC-A128-C8DF021A42D0}">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7AF04FE5-9B7D-4DBE-8676-18D9F784D012}" type="sibTrans" cxnId="{44E7D7C1-BA67-47BC-A128-C8DF021A42D0}">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F1EBFEFF-539D-4FEF-952D-04532D2B48D9}">
      <dgm:prSet phldrT="[Text]" custT="1"/>
      <dgm:spPr/>
      <dgm:t>
        <a:bodyPr/>
        <a:lstStyle/>
        <a:p>
          <a:pPr>
            <a:buFont typeface="Arial" panose="020B0604020202020204" pitchFamily="34" charset="0"/>
            <a:buChar char="•"/>
          </a:pPr>
          <a:r>
            <a:rPr lang="en-US" sz="1800" b="1" dirty="0">
              <a:latin typeface="Roboto Condensed Light" panose="02000000000000000000" pitchFamily="2" charset="0"/>
              <a:ea typeface="Roboto Condensed Light" panose="02000000000000000000" pitchFamily="2" charset="0"/>
            </a:rPr>
            <a:t>Inverse Kinematics (IK)</a:t>
          </a:r>
          <a:r>
            <a:rPr lang="en-US" sz="1800" dirty="0">
              <a:latin typeface="Roboto Condensed Light" panose="02000000000000000000" pitchFamily="2" charset="0"/>
              <a:ea typeface="Roboto Condensed Light" panose="02000000000000000000" pitchFamily="2" charset="0"/>
            </a:rPr>
            <a:t>: Joint angles required to achieve a desired position and orientation from the end-effector position</a:t>
          </a:r>
        </a:p>
      </dgm:t>
    </dgm:pt>
    <dgm:pt modelId="{BAFF0340-1AB6-497F-BEAC-09667D2ED64B}" type="parTrans" cxnId="{32DB3957-A92E-4C04-B9AC-A473E70508F2}">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DDC97D56-1FA3-4A04-9B1E-9D2F72C744D8}" type="sibTrans" cxnId="{32DB3957-A92E-4C04-B9AC-A473E70508F2}">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B7184071-763F-4BF0-9D31-AE683C747001}">
      <dgm:prSet phldrT="[Text]" custT="1"/>
      <dgm:spPr/>
      <dgm:t>
        <a:bodyPr/>
        <a:lstStyle/>
        <a:p>
          <a:pPr>
            <a:buFont typeface="Arial" panose="020B0604020202020204" pitchFamily="34" charset="0"/>
            <a:buChar char="•"/>
          </a:pPr>
          <a:r>
            <a:rPr lang="en-US" sz="1800" b="1" dirty="0" err="1">
              <a:latin typeface="Roboto Condensed Light" panose="02000000000000000000" pitchFamily="2" charset="0"/>
              <a:ea typeface="Roboto Condensed Light" panose="02000000000000000000" pitchFamily="2" charset="0"/>
            </a:rPr>
            <a:t>Denavit-Hartenberg</a:t>
          </a:r>
          <a:r>
            <a:rPr lang="en-US" sz="1800" b="1" dirty="0">
              <a:latin typeface="Roboto Condensed Light" panose="02000000000000000000" pitchFamily="2" charset="0"/>
              <a:ea typeface="Roboto Condensed Light" panose="02000000000000000000" pitchFamily="2" charset="0"/>
            </a:rPr>
            <a:t> (DH) Parameters</a:t>
          </a:r>
          <a:r>
            <a:rPr lang="en-US" sz="1800" dirty="0">
              <a:latin typeface="Roboto Condensed Light" panose="02000000000000000000" pitchFamily="2" charset="0"/>
              <a:ea typeface="Roboto Condensed Light" panose="02000000000000000000" pitchFamily="2" charset="0"/>
            </a:rPr>
            <a:t>: Standard method to represent the kinematic chain of robotic arms.</a:t>
          </a:r>
        </a:p>
      </dgm:t>
    </dgm:pt>
    <dgm:pt modelId="{89C54083-BAF1-41AC-9F22-0FAAF5C7E293}" type="parTrans" cxnId="{C2FECF48-48B3-40A0-B39B-BFAA32563954}">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72D2270E-5DA1-40A2-B56C-997172CA62D5}" type="sibTrans" cxnId="{C2FECF48-48B3-40A0-B39B-BFAA32563954}">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317BDD17-B055-4E1D-9A37-B2218259CAB8}">
      <dgm:prSet phldrT="[Text]" custT="1"/>
      <dgm:spPr/>
      <dgm:t>
        <a:bodyPr/>
        <a:lstStyle/>
        <a:p>
          <a:r>
            <a:rPr lang="en-US" sz="1800" dirty="0">
              <a:latin typeface="Roboto Condensed Light" panose="02000000000000000000" pitchFamily="2" charset="0"/>
              <a:ea typeface="Roboto Condensed Light" panose="02000000000000000000" pitchFamily="2" charset="0"/>
            </a:rPr>
            <a:t>Focuses on the relationship between robot's joint parameters and its end-effector position/orientation.</a:t>
          </a:r>
        </a:p>
      </dgm:t>
    </dgm:pt>
    <dgm:pt modelId="{446E3FC0-FD82-47C7-96F7-6023CDEAFCA5}" type="parTrans" cxnId="{22CEB622-7CED-44B4-8266-C1FA4772B1BB}">
      <dgm:prSet/>
      <dgm:spPr/>
      <dgm:t>
        <a:bodyPr/>
        <a:lstStyle/>
        <a:p>
          <a:endParaRPr lang="en-US">
            <a:latin typeface="Roboto Condensed Light" panose="02000000000000000000" pitchFamily="2" charset="0"/>
            <a:ea typeface="Roboto Condensed Light" panose="02000000000000000000" pitchFamily="2" charset="0"/>
          </a:endParaRPr>
        </a:p>
      </dgm:t>
    </dgm:pt>
    <dgm:pt modelId="{0D24CF28-688D-4ED8-800F-4D86BF9A0CC8}" type="sibTrans" cxnId="{22CEB622-7CED-44B4-8266-C1FA4772B1BB}">
      <dgm:prSet/>
      <dgm:spPr/>
      <dgm:t>
        <a:bodyPr/>
        <a:lstStyle/>
        <a:p>
          <a:endParaRPr lang="en-US">
            <a:latin typeface="Roboto Condensed Light" panose="02000000000000000000" pitchFamily="2" charset="0"/>
            <a:ea typeface="Roboto Condensed Light" panose="02000000000000000000" pitchFamily="2" charset="0"/>
          </a:endParaRPr>
        </a:p>
      </dgm:t>
    </dgm:pt>
    <dgm:pt modelId="{FDB489C6-A0CC-40DA-BBBD-9817CBD69B66}" type="pres">
      <dgm:prSet presAssocID="{6D621CDB-F2A1-428E-94E1-B2AC9F8F6547}" presName="Name0" presStyleCnt="0">
        <dgm:presLayoutVars>
          <dgm:dir/>
          <dgm:animLvl val="lvl"/>
          <dgm:resizeHandles val="exact"/>
        </dgm:presLayoutVars>
      </dgm:prSet>
      <dgm:spPr/>
    </dgm:pt>
    <dgm:pt modelId="{6AE1B53F-D2B4-4685-A735-B0859324AB37}" type="pres">
      <dgm:prSet presAssocID="{FA516B1D-56FE-4AC2-8401-41808C2186CD}" presName="linNode" presStyleCnt="0"/>
      <dgm:spPr/>
    </dgm:pt>
    <dgm:pt modelId="{F316E6FF-D34B-4072-A7C7-673221D2B552}" type="pres">
      <dgm:prSet presAssocID="{FA516B1D-56FE-4AC2-8401-41808C2186CD}" presName="parentText" presStyleLbl="node1" presStyleIdx="0" presStyleCnt="3" custScaleX="46544">
        <dgm:presLayoutVars>
          <dgm:chMax val="1"/>
          <dgm:bulletEnabled val="1"/>
        </dgm:presLayoutVars>
      </dgm:prSet>
      <dgm:spPr/>
    </dgm:pt>
    <dgm:pt modelId="{6483AE79-C0CC-4BCC-8EA1-01EAC651280F}" type="pres">
      <dgm:prSet presAssocID="{FA516B1D-56FE-4AC2-8401-41808C2186CD}" presName="descendantText" presStyleLbl="alignAccFollowNode1" presStyleIdx="0" presStyleCnt="3" custScaleX="129154" custScaleY="122563">
        <dgm:presLayoutVars>
          <dgm:bulletEnabled val="1"/>
        </dgm:presLayoutVars>
      </dgm:prSet>
      <dgm:spPr/>
    </dgm:pt>
    <dgm:pt modelId="{AF445036-539D-49C9-A4EB-81B6B36CB60D}" type="pres">
      <dgm:prSet presAssocID="{D0EB6471-889D-4216-92C8-E77BD6FD202B}" presName="sp" presStyleCnt="0"/>
      <dgm:spPr/>
    </dgm:pt>
    <dgm:pt modelId="{D954BFBC-4786-4198-A199-62DC4EA78513}" type="pres">
      <dgm:prSet presAssocID="{C0E295F7-9F91-4004-AB5F-753883DECC2C}" presName="linNode" presStyleCnt="0"/>
      <dgm:spPr/>
    </dgm:pt>
    <dgm:pt modelId="{9ECDFA18-D7D3-4B68-9E91-B972CA9E7E05}" type="pres">
      <dgm:prSet presAssocID="{C0E295F7-9F91-4004-AB5F-753883DECC2C}" presName="parentText" presStyleLbl="node1" presStyleIdx="1" presStyleCnt="3" custScaleX="46544">
        <dgm:presLayoutVars>
          <dgm:chMax val="1"/>
          <dgm:bulletEnabled val="1"/>
        </dgm:presLayoutVars>
      </dgm:prSet>
      <dgm:spPr/>
    </dgm:pt>
    <dgm:pt modelId="{44562762-2F51-4F32-AE4A-12111CB69AEE}" type="pres">
      <dgm:prSet presAssocID="{C0E295F7-9F91-4004-AB5F-753883DECC2C}" presName="descendantText" presStyleLbl="alignAccFollowNode1" presStyleIdx="1" presStyleCnt="3" custScaleX="129154" custScaleY="122563">
        <dgm:presLayoutVars>
          <dgm:bulletEnabled val="1"/>
        </dgm:presLayoutVars>
      </dgm:prSet>
      <dgm:spPr/>
    </dgm:pt>
    <dgm:pt modelId="{62EBF7BF-9F0C-4FD4-B93C-9063A0BD4D21}" type="pres">
      <dgm:prSet presAssocID="{0EF0C530-BBB6-416C-9B6A-6B9100047627}" presName="sp" presStyleCnt="0"/>
      <dgm:spPr/>
    </dgm:pt>
    <dgm:pt modelId="{35A1AC9A-3863-4112-A12F-3D9403877D38}" type="pres">
      <dgm:prSet presAssocID="{A84AB294-7A53-470F-A904-6C9D06EE4DA5}" presName="linNode" presStyleCnt="0"/>
      <dgm:spPr/>
    </dgm:pt>
    <dgm:pt modelId="{3F7D4FF3-2322-41DA-AAAD-63654916430E}" type="pres">
      <dgm:prSet presAssocID="{A84AB294-7A53-470F-A904-6C9D06EE4DA5}" presName="parentText" presStyleLbl="node1" presStyleIdx="2" presStyleCnt="3" custScaleX="46544">
        <dgm:presLayoutVars>
          <dgm:chMax val="1"/>
          <dgm:bulletEnabled val="1"/>
        </dgm:presLayoutVars>
      </dgm:prSet>
      <dgm:spPr/>
    </dgm:pt>
    <dgm:pt modelId="{073B114C-B1BB-47E7-A272-07194D5A1CAF}" type="pres">
      <dgm:prSet presAssocID="{A84AB294-7A53-470F-A904-6C9D06EE4DA5}" presName="descendantText" presStyleLbl="alignAccFollowNode1" presStyleIdx="2" presStyleCnt="3" custScaleX="129154" custScaleY="122563">
        <dgm:presLayoutVars>
          <dgm:bulletEnabled val="1"/>
        </dgm:presLayoutVars>
      </dgm:prSet>
      <dgm:spPr/>
    </dgm:pt>
  </dgm:ptLst>
  <dgm:cxnLst>
    <dgm:cxn modelId="{A64F620F-F72C-4DB6-BD6D-E14FD9BF2AE4}" srcId="{C0E295F7-9F91-4004-AB5F-753883DECC2C}" destId="{6699F05A-601C-472C-BF58-E776DE03BB97}" srcOrd="0" destOrd="0" parTransId="{FBB0F459-CFA5-48E3-BFFC-1855BA9B221F}" sibTransId="{8D01EC71-AA5F-4CC2-94E4-005025A9E386}"/>
    <dgm:cxn modelId="{C1177F13-4D2B-4817-98EB-547A28730ECB}" type="presOf" srcId="{6D621CDB-F2A1-428E-94E1-B2AC9F8F6547}" destId="{FDB489C6-A0CC-40DA-BBBD-9817CBD69B66}" srcOrd="0" destOrd="0" presId="urn:microsoft.com/office/officeart/2005/8/layout/vList5"/>
    <dgm:cxn modelId="{F503FF16-E741-403A-B39B-5F773A150FFB}" type="presOf" srcId="{AA5BDFE1-26B3-4087-A88D-7FE15D5F4493}" destId="{6483AE79-C0CC-4BCC-8EA1-01EAC651280F}" srcOrd="0" destOrd="0" presId="urn:microsoft.com/office/officeart/2005/8/layout/vList5"/>
    <dgm:cxn modelId="{677BC219-48EB-4828-BC1F-EECB8F85EFAC}" type="presOf" srcId="{6699F05A-601C-472C-BF58-E776DE03BB97}" destId="{44562762-2F51-4F32-AE4A-12111CB69AEE}" srcOrd="0" destOrd="0" presId="urn:microsoft.com/office/officeart/2005/8/layout/vList5"/>
    <dgm:cxn modelId="{4138211A-BD3A-4A42-87BB-EED9A41B3B19}" type="presOf" srcId="{F1EBFEFF-539D-4FEF-952D-04532D2B48D9}" destId="{44562762-2F51-4F32-AE4A-12111CB69AEE}" srcOrd="0" destOrd="1" presId="urn:microsoft.com/office/officeart/2005/8/layout/vList5"/>
    <dgm:cxn modelId="{22CEB622-7CED-44B4-8266-C1FA4772B1BB}" srcId="{FA516B1D-56FE-4AC2-8401-41808C2186CD}" destId="{317BDD17-B055-4E1D-9A37-B2218259CAB8}" srcOrd="1" destOrd="0" parTransId="{446E3FC0-FD82-47C7-96F7-6023CDEAFCA5}" sibTransId="{0D24CF28-688D-4ED8-800F-4D86BF9A0CC8}"/>
    <dgm:cxn modelId="{0D5FE927-1129-42DF-8484-D28876696129}" srcId="{A84AB294-7A53-470F-A904-6C9D06EE4DA5}" destId="{27DEF152-A2A6-444D-8B61-D6BE7DE850C6}" srcOrd="0" destOrd="0" parTransId="{5192458C-0E98-4D39-9FCD-35295A5B6932}" sibTransId="{87C56175-E891-4C13-BC5C-335AA2B576A2}"/>
    <dgm:cxn modelId="{1EC8BF60-79CA-478C-90B4-2019C2406F4F}" type="presOf" srcId="{B7184071-763F-4BF0-9D31-AE683C747001}" destId="{073B114C-B1BB-47E7-A272-07194D5A1CAF}" srcOrd="0" destOrd="2" presId="urn:microsoft.com/office/officeart/2005/8/layout/vList5"/>
    <dgm:cxn modelId="{C2FECF48-48B3-40A0-B39B-BFAA32563954}" srcId="{A84AB294-7A53-470F-A904-6C9D06EE4DA5}" destId="{B7184071-763F-4BF0-9D31-AE683C747001}" srcOrd="2" destOrd="0" parTransId="{89C54083-BAF1-41AC-9F22-0FAAF5C7E293}" sibTransId="{72D2270E-5DA1-40A2-B56C-997172CA62D5}"/>
    <dgm:cxn modelId="{1834986E-3831-456C-A2F0-64CCA7754FE4}" type="presOf" srcId="{27DEF152-A2A6-444D-8B61-D6BE7DE850C6}" destId="{073B114C-B1BB-47E7-A272-07194D5A1CAF}" srcOrd="0" destOrd="0" presId="urn:microsoft.com/office/officeart/2005/8/layout/vList5"/>
    <dgm:cxn modelId="{32DB3957-A92E-4C04-B9AC-A473E70508F2}" srcId="{C0E295F7-9F91-4004-AB5F-753883DECC2C}" destId="{F1EBFEFF-539D-4FEF-952D-04532D2B48D9}" srcOrd="1" destOrd="0" parTransId="{BAFF0340-1AB6-497F-BEAC-09667D2ED64B}" sibTransId="{DDC97D56-1FA3-4A04-9B1E-9D2F72C744D8}"/>
    <dgm:cxn modelId="{3FC84E58-E4C9-4F5D-B7A4-FB7B4DF514AE}" srcId="{6D621CDB-F2A1-428E-94E1-B2AC9F8F6547}" destId="{A84AB294-7A53-470F-A904-6C9D06EE4DA5}" srcOrd="2" destOrd="0" parTransId="{E00A7D54-9185-4628-B5B4-023106A71FD4}" sibTransId="{8B7A29A3-7934-44E1-9443-F57EAA418E56}"/>
    <dgm:cxn modelId="{D8817BAC-724E-4BF8-A660-69AE9643BE22}" srcId="{6D621CDB-F2A1-428E-94E1-B2AC9F8F6547}" destId="{C0E295F7-9F91-4004-AB5F-753883DECC2C}" srcOrd="1" destOrd="0" parTransId="{89CF59DF-8C24-4775-93A4-2FF433B4BCC6}" sibTransId="{0EF0C530-BBB6-416C-9B6A-6B9100047627}"/>
    <dgm:cxn modelId="{F17906B4-D54D-4DC1-B522-ADAA685AA2FA}" type="presOf" srcId="{A84AB294-7A53-470F-A904-6C9D06EE4DA5}" destId="{3F7D4FF3-2322-41DA-AAAD-63654916430E}" srcOrd="0" destOrd="0" presId="urn:microsoft.com/office/officeart/2005/8/layout/vList5"/>
    <dgm:cxn modelId="{44E7D7C1-BA67-47BC-A128-C8DF021A42D0}" srcId="{A84AB294-7A53-470F-A904-6C9D06EE4DA5}" destId="{97705656-1F01-4F9E-870E-BCF39F79EE0A}" srcOrd="1" destOrd="0" parTransId="{41486ED9-E521-40D9-88F2-94E59B558A6F}" sibTransId="{7AF04FE5-9B7D-4DBE-8676-18D9F784D012}"/>
    <dgm:cxn modelId="{6D28DCC3-9BB6-4CA3-989C-E165CD079CDD}" type="presOf" srcId="{317BDD17-B055-4E1D-9A37-B2218259CAB8}" destId="{6483AE79-C0CC-4BCC-8EA1-01EAC651280F}" srcOrd="0" destOrd="1" presId="urn:microsoft.com/office/officeart/2005/8/layout/vList5"/>
    <dgm:cxn modelId="{6ECF84DB-BAD7-4CFF-8F56-3AF64B72E4AA}" type="presOf" srcId="{FA516B1D-56FE-4AC2-8401-41808C2186CD}" destId="{F316E6FF-D34B-4072-A7C7-673221D2B552}" srcOrd="0" destOrd="0" presId="urn:microsoft.com/office/officeart/2005/8/layout/vList5"/>
    <dgm:cxn modelId="{8060BEE3-5AC2-4B9B-A3BB-43248ADB5B9A}" type="presOf" srcId="{C0E295F7-9F91-4004-AB5F-753883DECC2C}" destId="{9ECDFA18-D7D3-4B68-9E91-B972CA9E7E05}" srcOrd="0" destOrd="0" presId="urn:microsoft.com/office/officeart/2005/8/layout/vList5"/>
    <dgm:cxn modelId="{1CA8A4E5-E856-48DB-BDED-9D57ADDE0720}" type="presOf" srcId="{97705656-1F01-4F9E-870E-BCF39F79EE0A}" destId="{073B114C-B1BB-47E7-A272-07194D5A1CAF}" srcOrd="0" destOrd="1" presId="urn:microsoft.com/office/officeart/2005/8/layout/vList5"/>
    <dgm:cxn modelId="{90F2B0ED-AC67-4D00-B1B6-E8BFD263F4AD}" srcId="{6D621CDB-F2A1-428E-94E1-B2AC9F8F6547}" destId="{FA516B1D-56FE-4AC2-8401-41808C2186CD}" srcOrd="0" destOrd="0" parTransId="{0159924C-D49C-401E-AEC1-B6E23F6BCB63}" sibTransId="{D0EB6471-889D-4216-92C8-E77BD6FD202B}"/>
    <dgm:cxn modelId="{8D78F4FE-4B9A-4855-BA6A-0E9ECFA3D73F}" srcId="{FA516B1D-56FE-4AC2-8401-41808C2186CD}" destId="{AA5BDFE1-26B3-4087-A88D-7FE15D5F4493}" srcOrd="0" destOrd="0" parTransId="{51EFEFAD-8835-46A1-AFA1-FDEA92419D1F}" sibTransId="{7C3FCEA7-CB01-49EE-92AA-2D12981560F0}"/>
    <dgm:cxn modelId="{F622EDDE-4690-40E4-813A-FD003A2250C8}" type="presParOf" srcId="{FDB489C6-A0CC-40DA-BBBD-9817CBD69B66}" destId="{6AE1B53F-D2B4-4685-A735-B0859324AB37}" srcOrd="0" destOrd="0" presId="urn:microsoft.com/office/officeart/2005/8/layout/vList5"/>
    <dgm:cxn modelId="{A868B34D-7BC5-4D93-BE5D-368DAC8F525A}" type="presParOf" srcId="{6AE1B53F-D2B4-4685-A735-B0859324AB37}" destId="{F316E6FF-D34B-4072-A7C7-673221D2B552}" srcOrd="0" destOrd="0" presId="urn:microsoft.com/office/officeart/2005/8/layout/vList5"/>
    <dgm:cxn modelId="{38C359F6-6778-46A1-9648-5412D66874E6}" type="presParOf" srcId="{6AE1B53F-D2B4-4685-A735-B0859324AB37}" destId="{6483AE79-C0CC-4BCC-8EA1-01EAC651280F}" srcOrd="1" destOrd="0" presId="urn:microsoft.com/office/officeart/2005/8/layout/vList5"/>
    <dgm:cxn modelId="{6BA80F4E-1163-43F6-81F3-7B83BDB65EB9}" type="presParOf" srcId="{FDB489C6-A0CC-40DA-BBBD-9817CBD69B66}" destId="{AF445036-539D-49C9-A4EB-81B6B36CB60D}" srcOrd="1" destOrd="0" presId="urn:microsoft.com/office/officeart/2005/8/layout/vList5"/>
    <dgm:cxn modelId="{CD449EA7-9641-4F54-9778-4F382C938613}" type="presParOf" srcId="{FDB489C6-A0CC-40DA-BBBD-9817CBD69B66}" destId="{D954BFBC-4786-4198-A199-62DC4EA78513}" srcOrd="2" destOrd="0" presId="urn:microsoft.com/office/officeart/2005/8/layout/vList5"/>
    <dgm:cxn modelId="{0156FFBF-767A-474D-9F56-D6D318B3A837}" type="presParOf" srcId="{D954BFBC-4786-4198-A199-62DC4EA78513}" destId="{9ECDFA18-D7D3-4B68-9E91-B972CA9E7E05}" srcOrd="0" destOrd="0" presId="urn:microsoft.com/office/officeart/2005/8/layout/vList5"/>
    <dgm:cxn modelId="{7B2DC720-7E94-484D-8686-B2FCD26F8597}" type="presParOf" srcId="{D954BFBC-4786-4198-A199-62DC4EA78513}" destId="{44562762-2F51-4F32-AE4A-12111CB69AEE}" srcOrd="1" destOrd="0" presId="urn:microsoft.com/office/officeart/2005/8/layout/vList5"/>
    <dgm:cxn modelId="{C490C0D5-4796-490A-886F-991ED706176B}" type="presParOf" srcId="{FDB489C6-A0CC-40DA-BBBD-9817CBD69B66}" destId="{62EBF7BF-9F0C-4FD4-B93C-9063A0BD4D21}" srcOrd="3" destOrd="0" presId="urn:microsoft.com/office/officeart/2005/8/layout/vList5"/>
    <dgm:cxn modelId="{B7F033B5-E10E-4D66-8A82-1A9E77C9E452}" type="presParOf" srcId="{FDB489C6-A0CC-40DA-BBBD-9817CBD69B66}" destId="{35A1AC9A-3863-4112-A12F-3D9403877D38}" srcOrd="4" destOrd="0" presId="urn:microsoft.com/office/officeart/2005/8/layout/vList5"/>
    <dgm:cxn modelId="{3846E40D-032F-4A24-8800-108BEEE0D374}" type="presParOf" srcId="{35A1AC9A-3863-4112-A12F-3D9403877D38}" destId="{3F7D4FF3-2322-41DA-AAAD-63654916430E}" srcOrd="0" destOrd="0" presId="urn:microsoft.com/office/officeart/2005/8/layout/vList5"/>
    <dgm:cxn modelId="{736C429E-5409-49F1-85C1-2098934F2021}" type="presParOf" srcId="{35A1AC9A-3863-4112-A12F-3D9403877D38}" destId="{073B114C-B1BB-47E7-A272-07194D5A1CAF}" srcOrd="1" destOrd="0" presId="urn:microsoft.com/office/officeart/2005/8/layout/vList5"/>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229F570-5BAD-43BD-AB76-9401022DD403}"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C6A4A2A7-8B38-4F19-8478-E10739FC0FF5}">
      <dgm:prSet phldrT="[Text]" custT="1"/>
      <dgm:spPr/>
      <dgm:t>
        <a:bodyPr/>
        <a:lstStyle/>
        <a:p>
          <a:pPr>
            <a:buNone/>
          </a:pPr>
          <a:r>
            <a:rPr lang="en-US" sz="1800" b="1" dirty="0">
              <a:latin typeface="Roboto Condensed Light" panose="02000000000000000000" pitchFamily="2" charset="0"/>
              <a:ea typeface="Roboto Condensed Light" panose="02000000000000000000" pitchFamily="2" charset="0"/>
            </a:rPr>
            <a:t>Definition:</a:t>
          </a:r>
          <a:r>
            <a:rPr lang="en-US" sz="1800" dirty="0">
              <a:latin typeface="Roboto Condensed Light" panose="02000000000000000000" pitchFamily="2" charset="0"/>
              <a:ea typeface="Roboto Condensed Light" panose="02000000000000000000" pitchFamily="2" charset="0"/>
            </a:rPr>
            <a:t> URDF stands for Unified Robot Description Format.</a:t>
          </a:r>
        </a:p>
      </dgm:t>
    </dgm:pt>
    <dgm:pt modelId="{D5BA6AF1-6A01-4E7A-B263-92F75D9E34F8}" type="parTrans" cxnId="{84CFB37F-F1C2-4F7D-A9D4-E3B3418585AE}">
      <dgm:prSet/>
      <dgm:spPr/>
      <dgm:t>
        <a:bodyPr/>
        <a:lstStyle/>
        <a:p>
          <a:endParaRPr lang="en-US"/>
        </a:p>
      </dgm:t>
    </dgm:pt>
    <dgm:pt modelId="{0A23322B-F913-4F6A-B4D3-DF33FFCB2C16}" type="sibTrans" cxnId="{84CFB37F-F1C2-4F7D-A9D4-E3B3418585AE}">
      <dgm:prSet/>
      <dgm:spPr/>
      <dgm:t>
        <a:bodyPr/>
        <a:lstStyle/>
        <a:p>
          <a:endParaRPr lang="en-US"/>
        </a:p>
      </dgm:t>
    </dgm:pt>
    <dgm:pt modelId="{BDB99547-29AE-4812-80F1-B1090F33FCAD}">
      <dgm:prSet phldrT="[Text]" custT="1"/>
      <dgm:spPr/>
      <dgm:t>
        <a:bodyPr/>
        <a:lstStyle/>
        <a:p>
          <a:pPr>
            <a:buNone/>
          </a:pPr>
          <a:r>
            <a:rPr lang="en-US" sz="1800" b="1" dirty="0">
              <a:latin typeface="Roboto Condensed Light" panose="02000000000000000000" pitchFamily="2" charset="0"/>
              <a:ea typeface="Roboto Condensed Light" panose="02000000000000000000" pitchFamily="2" charset="0"/>
            </a:rPr>
            <a:t>Purpose:</a:t>
          </a:r>
          <a:r>
            <a:rPr lang="en-US" sz="1800" dirty="0">
              <a:latin typeface="Roboto Condensed Light" panose="02000000000000000000" pitchFamily="2" charset="0"/>
              <a:ea typeface="Roboto Condensed Light" panose="02000000000000000000" pitchFamily="2" charset="0"/>
            </a:rPr>
            <a:t> Describes the structure of a robot including geometry, kinematics, and dynamics.</a:t>
          </a:r>
          <a:r>
            <a:rPr lang="en-US" sz="1800" b="1" dirty="0">
              <a:latin typeface="Roboto Condensed Light" panose="02000000000000000000" pitchFamily="2" charset="0"/>
              <a:ea typeface="Roboto Condensed Light" panose="02000000000000000000" pitchFamily="2" charset="0"/>
            </a:rPr>
            <a:t>:</a:t>
          </a:r>
          <a:endParaRPr lang="en-US" sz="1800" dirty="0">
            <a:latin typeface="Roboto Condensed Light" panose="02000000000000000000" pitchFamily="2" charset="0"/>
            <a:ea typeface="Roboto Condensed Light" panose="02000000000000000000" pitchFamily="2" charset="0"/>
          </a:endParaRPr>
        </a:p>
      </dgm:t>
    </dgm:pt>
    <dgm:pt modelId="{521C1263-B9A8-4392-8785-58AF660B86F6}" type="parTrans" cxnId="{729E7DAE-D866-4DC6-8A32-06D50A564FF9}">
      <dgm:prSet/>
      <dgm:spPr/>
      <dgm:t>
        <a:bodyPr/>
        <a:lstStyle/>
        <a:p>
          <a:endParaRPr lang="en-US"/>
        </a:p>
      </dgm:t>
    </dgm:pt>
    <dgm:pt modelId="{D532520D-3C02-43FE-B483-2F3F86122C63}" type="sibTrans" cxnId="{729E7DAE-D866-4DC6-8A32-06D50A564FF9}">
      <dgm:prSet/>
      <dgm:spPr/>
      <dgm:t>
        <a:bodyPr/>
        <a:lstStyle/>
        <a:p>
          <a:endParaRPr lang="en-US"/>
        </a:p>
      </dgm:t>
    </dgm:pt>
    <dgm:pt modelId="{FCD7C937-A3DF-40D7-876A-D857D8D42603}">
      <dgm:prSet phldrT="[Text]" custT="1"/>
      <dgm:spPr/>
      <dgm:t>
        <a:bodyPr/>
        <a:lstStyle/>
        <a:p>
          <a:r>
            <a:rPr lang="en-US" sz="1800" b="1" dirty="0">
              <a:latin typeface="Roboto Condensed Light" panose="02000000000000000000" pitchFamily="2" charset="0"/>
              <a:ea typeface="Roboto Condensed Light" panose="02000000000000000000" pitchFamily="2" charset="0"/>
            </a:rPr>
            <a:t>Applications:</a:t>
          </a:r>
          <a:r>
            <a:rPr lang="en-US" sz="1800" dirty="0">
              <a:latin typeface="Roboto Condensed Light" panose="02000000000000000000" pitchFamily="2" charset="0"/>
              <a:ea typeface="Roboto Condensed Light" panose="02000000000000000000" pitchFamily="2" charset="0"/>
            </a:rPr>
            <a:t> Used in simulation tools like MATLAB, ROS, and Python frameworks.</a:t>
          </a:r>
        </a:p>
      </dgm:t>
    </dgm:pt>
    <dgm:pt modelId="{A019A1CE-A79C-418B-BFCD-C545461491C5}" type="parTrans" cxnId="{F3377053-E7D9-4293-8CC9-A016A40209A2}">
      <dgm:prSet/>
      <dgm:spPr/>
      <dgm:t>
        <a:bodyPr/>
        <a:lstStyle/>
        <a:p>
          <a:endParaRPr lang="en-US"/>
        </a:p>
      </dgm:t>
    </dgm:pt>
    <dgm:pt modelId="{FA47D22F-AD98-4E11-B16C-AB18F802D9B6}" type="sibTrans" cxnId="{F3377053-E7D9-4293-8CC9-A016A40209A2}">
      <dgm:prSet/>
      <dgm:spPr/>
      <dgm:t>
        <a:bodyPr/>
        <a:lstStyle/>
        <a:p>
          <a:endParaRPr lang="en-US"/>
        </a:p>
      </dgm:t>
    </dgm:pt>
    <dgm:pt modelId="{2555A207-7F98-41D4-A086-9C9D6C36E19F}">
      <dgm:prSet phldrT="[Text]" custT="1"/>
      <dgm:spPr/>
      <dgm:t>
        <a:bodyPr/>
        <a:lstStyle/>
        <a:p>
          <a:pPr>
            <a:buNone/>
          </a:pPr>
          <a:r>
            <a:rPr lang="en-US" sz="1800" b="1" dirty="0">
              <a:latin typeface="Roboto Condensed Light" panose="02000000000000000000" pitchFamily="2" charset="0"/>
              <a:ea typeface="Roboto Condensed Light" panose="02000000000000000000" pitchFamily="2" charset="0"/>
            </a:rPr>
            <a:t>Key note: </a:t>
          </a:r>
          <a:r>
            <a:rPr lang="en-US" sz="1800" b="0" dirty="0">
              <a:latin typeface="Roboto Condensed Light" panose="02000000000000000000" pitchFamily="2" charset="0"/>
              <a:ea typeface="Roboto Condensed Light" panose="02000000000000000000" pitchFamily="2" charset="0"/>
            </a:rPr>
            <a:t>F</a:t>
          </a:r>
          <a:r>
            <a:rPr lang="en-US" sz="1800" dirty="0">
              <a:latin typeface="Roboto Condensed Light" panose="02000000000000000000" pitchFamily="2" charset="0"/>
              <a:ea typeface="Roboto Condensed Light" panose="02000000000000000000" pitchFamily="2" charset="0"/>
            </a:rPr>
            <a:t>iles .</a:t>
          </a:r>
          <a:r>
            <a:rPr lang="en-US" sz="1800" dirty="0" err="1">
              <a:latin typeface="Roboto Condensed Light" panose="02000000000000000000" pitchFamily="2" charset="0"/>
              <a:ea typeface="Roboto Condensed Light" panose="02000000000000000000" pitchFamily="2" charset="0"/>
            </a:rPr>
            <a:t>urdf</a:t>
          </a:r>
          <a:r>
            <a:rPr lang="en-US" sz="1800" dirty="0">
              <a:latin typeface="Roboto Condensed Light" panose="02000000000000000000" pitchFamily="2" charset="0"/>
              <a:ea typeface="Roboto Condensed Light" panose="02000000000000000000" pitchFamily="2" charset="0"/>
            </a:rPr>
            <a:t> are written in XML, it is possible to edit with any </a:t>
          </a:r>
          <a:r>
            <a:rPr lang="en-US" sz="1800" b="1" dirty="0">
              <a:latin typeface="Roboto Condensed Light" panose="02000000000000000000" pitchFamily="2" charset="0"/>
              <a:ea typeface="Roboto Condensed Light" panose="02000000000000000000" pitchFamily="2" charset="0"/>
            </a:rPr>
            <a:t>Text Editors, ROS Editors</a:t>
          </a:r>
          <a:endParaRPr lang="en-US" sz="1800" dirty="0">
            <a:latin typeface="Roboto Condensed Light" panose="02000000000000000000" pitchFamily="2" charset="0"/>
            <a:ea typeface="Roboto Condensed Light" panose="02000000000000000000" pitchFamily="2" charset="0"/>
          </a:endParaRPr>
        </a:p>
      </dgm:t>
    </dgm:pt>
    <dgm:pt modelId="{F8FC7C6F-762B-421E-B51A-E76819251C21}" type="parTrans" cxnId="{864EC56A-7374-4C14-96EB-8EFB8445FF0B}">
      <dgm:prSet/>
      <dgm:spPr/>
      <dgm:t>
        <a:bodyPr/>
        <a:lstStyle/>
        <a:p>
          <a:endParaRPr lang="en-US"/>
        </a:p>
      </dgm:t>
    </dgm:pt>
    <dgm:pt modelId="{91EEB41D-702E-4A65-A9B2-3262E6F25B74}" type="sibTrans" cxnId="{864EC56A-7374-4C14-96EB-8EFB8445FF0B}">
      <dgm:prSet/>
      <dgm:spPr/>
      <dgm:t>
        <a:bodyPr/>
        <a:lstStyle/>
        <a:p>
          <a:endParaRPr lang="en-US"/>
        </a:p>
      </dgm:t>
    </dgm:pt>
    <dgm:pt modelId="{8973D91F-2A1A-4E78-819D-C526A9A399D1}" type="pres">
      <dgm:prSet presAssocID="{5229F570-5BAD-43BD-AB76-9401022DD403}" presName="Name0" presStyleCnt="0">
        <dgm:presLayoutVars>
          <dgm:dir/>
          <dgm:resizeHandles val="exact"/>
        </dgm:presLayoutVars>
      </dgm:prSet>
      <dgm:spPr/>
    </dgm:pt>
    <dgm:pt modelId="{4479F97B-C870-4271-8C6D-9CB10B940A1A}" type="pres">
      <dgm:prSet presAssocID="{C6A4A2A7-8B38-4F19-8478-E10739FC0FF5}" presName="composite" presStyleCnt="0"/>
      <dgm:spPr/>
    </dgm:pt>
    <dgm:pt modelId="{A98C72DD-3A48-4E3E-9EB8-1E99CC14123C}" type="pres">
      <dgm:prSet presAssocID="{C6A4A2A7-8B38-4F19-8478-E10739FC0FF5}" presName="rect1" presStyleLbl="trAlignAcc1" presStyleIdx="0" presStyleCnt="4">
        <dgm:presLayoutVars>
          <dgm:bulletEnabled val="1"/>
        </dgm:presLayoutVars>
      </dgm:prSet>
      <dgm:spPr/>
    </dgm:pt>
    <dgm:pt modelId="{E1E71ADF-B3DD-4861-AED0-0725243294D7}" type="pres">
      <dgm:prSet presAssocID="{C6A4A2A7-8B38-4F19-8478-E10739FC0FF5}" presName="rect2" presStyleLbl="fgImgPlace1" presStyleIdx="0" presStyleCnt="4" custScaleX="116446" custLinFactNeighborX="-73" custLinFactNeighborY="106"/>
      <dgm:spPr>
        <a:blipFill>
          <a:blip xmlns:r="http://schemas.openxmlformats.org/officeDocument/2006/relationships" r:embed="rId1"/>
          <a:srcRect/>
          <a:stretch>
            <a:fillRect l="-14000" r="-14000"/>
          </a:stretch>
        </a:blipFill>
      </dgm:spPr>
    </dgm:pt>
    <dgm:pt modelId="{36A0F342-BD28-4790-91A0-EF14904205ED}" type="pres">
      <dgm:prSet presAssocID="{0A23322B-F913-4F6A-B4D3-DF33FFCB2C16}" presName="sibTrans" presStyleCnt="0"/>
      <dgm:spPr/>
    </dgm:pt>
    <dgm:pt modelId="{F2DD6963-AD62-4F1A-BD53-2B14559B4DD6}" type="pres">
      <dgm:prSet presAssocID="{BDB99547-29AE-4812-80F1-B1090F33FCAD}" presName="composite" presStyleCnt="0"/>
      <dgm:spPr/>
    </dgm:pt>
    <dgm:pt modelId="{CF0AB844-D375-4B93-9244-83B858350F26}" type="pres">
      <dgm:prSet presAssocID="{BDB99547-29AE-4812-80F1-B1090F33FCAD}" presName="rect1" presStyleLbl="trAlignAcc1" presStyleIdx="1" presStyleCnt="4">
        <dgm:presLayoutVars>
          <dgm:bulletEnabled val="1"/>
        </dgm:presLayoutVars>
      </dgm:prSet>
      <dgm:spPr/>
    </dgm:pt>
    <dgm:pt modelId="{6F665ADE-C510-4A90-8A4C-B898EF648707}" type="pres">
      <dgm:prSet presAssocID="{BDB99547-29AE-4812-80F1-B1090F33FCAD}" presName="rect2" presStyleLbl="fgImgPlace1" presStyleIdx="1" presStyleCnt="4" custScaleX="118757"/>
      <dgm:spPr>
        <a:blipFill>
          <a:blip xmlns:r="http://schemas.openxmlformats.org/officeDocument/2006/relationships" r:embed="rId2"/>
          <a:srcRect/>
          <a:stretch>
            <a:fillRect l="-13000" r="-13000"/>
          </a:stretch>
        </a:blipFill>
      </dgm:spPr>
    </dgm:pt>
    <dgm:pt modelId="{DAE5C859-9629-4157-B9F2-A9ED1EC2CF4C}" type="pres">
      <dgm:prSet presAssocID="{D532520D-3C02-43FE-B483-2F3F86122C63}" presName="sibTrans" presStyleCnt="0"/>
      <dgm:spPr/>
    </dgm:pt>
    <dgm:pt modelId="{7759B935-9535-48C9-AE13-A95348C3F60C}" type="pres">
      <dgm:prSet presAssocID="{FCD7C937-A3DF-40D7-876A-D857D8D42603}" presName="composite" presStyleCnt="0"/>
      <dgm:spPr/>
    </dgm:pt>
    <dgm:pt modelId="{97241A35-C8F8-4E1C-9C85-D78E48EA6583}" type="pres">
      <dgm:prSet presAssocID="{FCD7C937-A3DF-40D7-876A-D857D8D42603}" presName="rect1" presStyleLbl="trAlignAcc1" presStyleIdx="2" presStyleCnt="4">
        <dgm:presLayoutVars>
          <dgm:bulletEnabled val="1"/>
        </dgm:presLayoutVars>
      </dgm:prSet>
      <dgm:spPr/>
    </dgm:pt>
    <dgm:pt modelId="{44DD6B2F-E054-4529-A146-ADEB589774B3}" type="pres">
      <dgm:prSet presAssocID="{FCD7C937-A3DF-40D7-876A-D857D8D42603}" presName="rect2" presStyleLbl="fgImgPlace1" presStyleIdx="2" presStyleCnt="4" custScaleX="116327"/>
      <dgm:spPr>
        <a:blipFill>
          <a:blip xmlns:r="http://schemas.openxmlformats.org/officeDocument/2006/relationships" r:embed="rId3"/>
          <a:srcRect/>
          <a:stretch>
            <a:fillRect l="-14000" r="-14000"/>
          </a:stretch>
        </a:blipFill>
      </dgm:spPr>
    </dgm:pt>
    <dgm:pt modelId="{3FCB1F0E-F606-4718-9A1C-F9235F754D15}" type="pres">
      <dgm:prSet presAssocID="{FA47D22F-AD98-4E11-B16C-AB18F802D9B6}" presName="sibTrans" presStyleCnt="0"/>
      <dgm:spPr/>
    </dgm:pt>
    <dgm:pt modelId="{A0804B6F-FAD8-444B-ADAD-139C2D1C0E30}" type="pres">
      <dgm:prSet presAssocID="{2555A207-7F98-41D4-A086-9C9D6C36E19F}" presName="composite" presStyleCnt="0"/>
      <dgm:spPr/>
    </dgm:pt>
    <dgm:pt modelId="{53FF92E8-AC3A-4579-8956-ED0DD9304977}" type="pres">
      <dgm:prSet presAssocID="{2555A207-7F98-41D4-A086-9C9D6C36E19F}" presName="rect1" presStyleLbl="trAlignAcc1" presStyleIdx="3" presStyleCnt="4">
        <dgm:presLayoutVars>
          <dgm:bulletEnabled val="1"/>
        </dgm:presLayoutVars>
      </dgm:prSet>
      <dgm:spPr/>
    </dgm:pt>
    <dgm:pt modelId="{2E6425E3-6030-4D9E-A24A-7E743C4EEF82}" type="pres">
      <dgm:prSet presAssocID="{2555A207-7F98-41D4-A086-9C9D6C36E19F}" presName="rect2" presStyleLbl="fgImgPlace1" presStyleIdx="3" presStyleCnt="4" custScaleX="116327"/>
      <dgm:spPr>
        <a:blipFill>
          <a:blip xmlns:r="http://schemas.openxmlformats.org/officeDocument/2006/relationships" r:embed="rId4"/>
          <a:srcRect/>
          <a:stretch>
            <a:fillRect l="-14000" r="-14000"/>
          </a:stretch>
        </a:blipFill>
      </dgm:spPr>
    </dgm:pt>
  </dgm:ptLst>
  <dgm:cxnLst>
    <dgm:cxn modelId="{A1029223-B4A0-4173-8659-7F618199E69D}" type="presOf" srcId="{C6A4A2A7-8B38-4F19-8478-E10739FC0FF5}" destId="{A98C72DD-3A48-4E3E-9EB8-1E99CC14123C}" srcOrd="0" destOrd="0" presId="urn:microsoft.com/office/officeart/2008/layout/PictureStrips"/>
    <dgm:cxn modelId="{15FAF72B-B6F7-4D4A-94FC-3CB1B80519C3}" type="presOf" srcId="{BDB99547-29AE-4812-80F1-B1090F33FCAD}" destId="{CF0AB844-D375-4B93-9244-83B858350F26}" srcOrd="0" destOrd="0" presId="urn:microsoft.com/office/officeart/2008/layout/PictureStrips"/>
    <dgm:cxn modelId="{43EDCA47-5610-457D-9DDD-D08EF799CA41}" type="presOf" srcId="{2555A207-7F98-41D4-A086-9C9D6C36E19F}" destId="{53FF92E8-AC3A-4579-8956-ED0DD9304977}" srcOrd="0" destOrd="0" presId="urn:microsoft.com/office/officeart/2008/layout/PictureStrips"/>
    <dgm:cxn modelId="{864EC56A-7374-4C14-96EB-8EFB8445FF0B}" srcId="{5229F570-5BAD-43BD-AB76-9401022DD403}" destId="{2555A207-7F98-41D4-A086-9C9D6C36E19F}" srcOrd="3" destOrd="0" parTransId="{F8FC7C6F-762B-421E-B51A-E76819251C21}" sibTransId="{91EEB41D-702E-4A65-A9B2-3262E6F25B74}"/>
    <dgm:cxn modelId="{F3377053-E7D9-4293-8CC9-A016A40209A2}" srcId="{5229F570-5BAD-43BD-AB76-9401022DD403}" destId="{FCD7C937-A3DF-40D7-876A-D857D8D42603}" srcOrd="2" destOrd="0" parTransId="{A019A1CE-A79C-418B-BFCD-C545461491C5}" sibTransId="{FA47D22F-AD98-4E11-B16C-AB18F802D9B6}"/>
    <dgm:cxn modelId="{84CFB37F-F1C2-4F7D-A9D4-E3B3418585AE}" srcId="{5229F570-5BAD-43BD-AB76-9401022DD403}" destId="{C6A4A2A7-8B38-4F19-8478-E10739FC0FF5}" srcOrd="0" destOrd="0" parTransId="{D5BA6AF1-6A01-4E7A-B263-92F75D9E34F8}" sibTransId="{0A23322B-F913-4F6A-B4D3-DF33FFCB2C16}"/>
    <dgm:cxn modelId="{15282E97-0C4E-4687-98FF-047FC2F1D969}" type="presOf" srcId="{FCD7C937-A3DF-40D7-876A-D857D8D42603}" destId="{97241A35-C8F8-4E1C-9C85-D78E48EA6583}" srcOrd="0" destOrd="0" presId="urn:microsoft.com/office/officeart/2008/layout/PictureStrips"/>
    <dgm:cxn modelId="{08853CA3-9A14-40FB-92AA-80DB803EA867}" type="presOf" srcId="{5229F570-5BAD-43BD-AB76-9401022DD403}" destId="{8973D91F-2A1A-4E78-819D-C526A9A399D1}" srcOrd="0" destOrd="0" presId="urn:microsoft.com/office/officeart/2008/layout/PictureStrips"/>
    <dgm:cxn modelId="{729E7DAE-D866-4DC6-8A32-06D50A564FF9}" srcId="{5229F570-5BAD-43BD-AB76-9401022DD403}" destId="{BDB99547-29AE-4812-80F1-B1090F33FCAD}" srcOrd="1" destOrd="0" parTransId="{521C1263-B9A8-4392-8785-58AF660B86F6}" sibTransId="{D532520D-3C02-43FE-B483-2F3F86122C63}"/>
    <dgm:cxn modelId="{4287F21A-67DB-4794-A72D-D218EEFF8C2C}" type="presParOf" srcId="{8973D91F-2A1A-4E78-819D-C526A9A399D1}" destId="{4479F97B-C870-4271-8C6D-9CB10B940A1A}" srcOrd="0" destOrd="0" presId="urn:microsoft.com/office/officeart/2008/layout/PictureStrips"/>
    <dgm:cxn modelId="{E614D80B-3625-41E2-A9A1-343B461D6B0F}" type="presParOf" srcId="{4479F97B-C870-4271-8C6D-9CB10B940A1A}" destId="{A98C72DD-3A48-4E3E-9EB8-1E99CC14123C}" srcOrd="0" destOrd="0" presId="urn:microsoft.com/office/officeart/2008/layout/PictureStrips"/>
    <dgm:cxn modelId="{FCE3E448-578F-4746-ACA1-2153FC54A1E9}" type="presParOf" srcId="{4479F97B-C870-4271-8C6D-9CB10B940A1A}" destId="{E1E71ADF-B3DD-4861-AED0-0725243294D7}" srcOrd="1" destOrd="0" presId="urn:microsoft.com/office/officeart/2008/layout/PictureStrips"/>
    <dgm:cxn modelId="{B89686F8-236E-41E9-994C-4BBE0F3B861B}" type="presParOf" srcId="{8973D91F-2A1A-4E78-819D-C526A9A399D1}" destId="{36A0F342-BD28-4790-91A0-EF14904205ED}" srcOrd="1" destOrd="0" presId="urn:microsoft.com/office/officeart/2008/layout/PictureStrips"/>
    <dgm:cxn modelId="{8A09C564-C5C2-434C-8D33-8231870457D9}" type="presParOf" srcId="{8973D91F-2A1A-4E78-819D-C526A9A399D1}" destId="{F2DD6963-AD62-4F1A-BD53-2B14559B4DD6}" srcOrd="2" destOrd="0" presId="urn:microsoft.com/office/officeart/2008/layout/PictureStrips"/>
    <dgm:cxn modelId="{4C38D4BD-906E-4F64-A66C-A80A9CDAEC6F}" type="presParOf" srcId="{F2DD6963-AD62-4F1A-BD53-2B14559B4DD6}" destId="{CF0AB844-D375-4B93-9244-83B858350F26}" srcOrd="0" destOrd="0" presId="urn:microsoft.com/office/officeart/2008/layout/PictureStrips"/>
    <dgm:cxn modelId="{1FF69999-DC63-4F08-9631-EDBAADB6116A}" type="presParOf" srcId="{F2DD6963-AD62-4F1A-BD53-2B14559B4DD6}" destId="{6F665ADE-C510-4A90-8A4C-B898EF648707}" srcOrd="1" destOrd="0" presId="urn:microsoft.com/office/officeart/2008/layout/PictureStrips"/>
    <dgm:cxn modelId="{26FF0A31-AD1C-41DA-8EE0-1432BF20E34E}" type="presParOf" srcId="{8973D91F-2A1A-4E78-819D-C526A9A399D1}" destId="{DAE5C859-9629-4157-B9F2-A9ED1EC2CF4C}" srcOrd="3" destOrd="0" presId="urn:microsoft.com/office/officeart/2008/layout/PictureStrips"/>
    <dgm:cxn modelId="{C701D4D3-09AE-441B-A7DF-1A1EA25E2130}" type="presParOf" srcId="{8973D91F-2A1A-4E78-819D-C526A9A399D1}" destId="{7759B935-9535-48C9-AE13-A95348C3F60C}" srcOrd="4" destOrd="0" presId="urn:microsoft.com/office/officeart/2008/layout/PictureStrips"/>
    <dgm:cxn modelId="{E2AC16A0-6500-41E5-B1FA-53D76DB42280}" type="presParOf" srcId="{7759B935-9535-48C9-AE13-A95348C3F60C}" destId="{97241A35-C8F8-4E1C-9C85-D78E48EA6583}" srcOrd="0" destOrd="0" presId="urn:microsoft.com/office/officeart/2008/layout/PictureStrips"/>
    <dgm:cxn modelId="{E299B612-CC8C-47DA-AF24-8D5C622E7CB0}" type="presParOf" srcId="{7759B935-9535-48C9-AE13-A95348C3F60C}" destId="{44DD6B2F-E054-4529-A146-ADEB589774B3}" srcOrd="1" destOrd="0" presId="urn:microsoft.com/office/officeart/2008/layout/PictureStrips"/>
    <dgm:cxn modelId="{4ABA2D60-E13D-4197-A483-BCDED3436097}" type="presParOf" srcId="{8973D91F-2A1A-4E78-819D-C526A9A399D1}" destId="{3FCB1F0E-F606-4718-9A1C-F9235F754D15}" srcOrd="5" destOrd="0" presId="urn:microsoft.com/office/officeart/2008/layout/PictureStrips"/>
    <dgm:cxn modelId="{2F41B540-1A9D-4253-AB20-F11D65D4FBDD}" type="presParOf" srcId="{8973D91F-2A1A-4E78-819D-C526A9A399D1}" destId="{A0804B6F-FAD8-444B-ADAD-139C2D1C0E30}" srcOrd="6" destOrd="0" presId="urn:microsoft.com/office/officeart/2008/layout/PictureStrips"/>
    <dgm:cxn modelId="{DF831DC0-6F90-4F7E-BB7D-92243E315B5D}" type="presParOf" srcId="{A0804B6F-FAD8-444B-ADAD-139C2D1C0E30}" destId="{53FF92E8-AC3A-4579-8956-ED0DD9304977}" srcOrd="0" destOrd="0" presId="urn:microsoft.com/office/officeart/2008/layout/PictureStrips"/>
    <dgm:cxn modelId="{F11F7F97-E9C7-4092-B3F0-A73978B24A9E}" type="presParOf" srcId="{A0804B6F-FAD8-444B-ADAD-139C2D1C0E30}" destId="{2E6425E3-6030-4D9E-A24A-7E743C4EEF82}"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B563145-258B-4069-AF32-FC51F8ED2C1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F4DECC4-B9D3-4AD9-ACC0-A99518C2AA4D}">
      <dgm:prSet phldrT="[Text]" custT="1"/>
      <dgm:spPr/>
      <dgm:t>
        <a:bodyPr/>
        <a:lstStyle/>
        <a:p>
          <a:pPr>
            <a:buFont typeface="Arial" panose="020B0604020202020204" pitchFamily="34" charset="0"/>
            <a:buChar char="•"/>
          </a:pPr>
          <a:r>
            <a:rPr lang="en-US" sz="1800" b="1" dirty="0">
              <a:latin typeface="Roboto Condensed Light" panose="02000000000000000000" pitchFamily="2" charset="0"/>
              <a:ea typeface="Roboto Condensed Light" panose="02000000000000000000" pitchFamily="2" charset="0"/>
            </a:rPr>
            <a:t>Kinematics: How Parts Are Connected and Move</a:t>
          </a:r>
          <a:endParaRPr lang="en-US" sz="1800" dirty="0">
            <a:latin typeface="Roboto Condensed Light" panose="02000000000000000000" pitchFamily="2" charset="0"/>
            <a:ea typeface="Roboto Condensed Light" panose="02000000000000000000" pitchFamily="2" charset="0"/>
          </a:endParaRPr>
        </a:p>
      </dgm:t>
    </dgm:pt>
    <dgm:pt modelId="{E0FD4A7D-3B4D-48B6-B533-A26335014A1D}" type="parTrans" cxnId="{87983D99-11B7-49F5-8576-DCDDBDB78928}">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753C8EF5-073B-470E-80A5-9489029BD0C1}" type="sibTrans" cxnId="{87983D99-11B7-49F5-8576-DCDDBDB78928}">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12516B20-26CA-4EF6-85F7-8132B5FA96A9}">
      <dgm:prSet phldrT="[Text]" custT="1"/>
      <dgm:spPr/>
      <dgm:t>
        <a:bodyPr/>
        <a:lstStyle/>
        <a:p>
          <a:r>
            <a:rPr lang="en-US" sz="1800" dirty="0">
              <a:latin typeface="Roboto Condensed Light" panose="02000000000000000000" pitchFamily="2" charset="0"/>
              <a:ea typeface="Roboto Condensed Light" panose="02000000000000000000" pitchFamily="2" charset="0"/>
            </a:rPr>
            <a:t>Kinematics just means how the parts of your robot are connected and how they can move.</a:t>
          </a:r>
        </a:p>
      </dgm:t>
    </dgm:pt>
    <dgm:pt modelId="{B072C41B-7800-412B-9096-7092E5357A6E}" type="parTrans" cxnId="{4B327133-2809-495E-B734-609BB6790B43}">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5DF301B5-5C9C-450D-995D-760637B36338}" type="sibTrans" cxnId="{4B327133-2809-495E-B734-609BB6790B43}">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5CB92C14-9501-43DE-8E86-5CC7C7C6A4F2}">
      <dgm:prSet phldrT="[Text]" custT="1"/>
      <dgm:spPr/>
      <dgm:t>
        <a:bodyPr/>
        <a:lstStyle/>
        <a:p>
          <a:r>
            <a:rPr lang="en-US" sz="1800" dirty="0">
              <a:latin typeface="Roboto Condensed Light" panose="02000000000000000000" pitchFamily="2" charset="0"/>
              <a:ea typeface="Roboto Condensed Light" panose="02000000000000000000" pitchFamily="2" charset="0"/>
            </a:rPr>
            <a:t>Links are the parts of the robot (like the arm or the base).</a:t>
          </a:r>
        </a:p>
      </dgm:t>
    </dgm:pt>
    <dgm:pt modelId="{E43B85F2-A863-4CBB-AE7A-A0BF6F0FC975}" type="parTrans" cxnId="{374EB8AB-FA26-4D6C-A5D9-CB59974DBDE1}">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18E01046-0AC7-4B2C-A8FC-A6BE66A49BD4}" type="sibTrans" cxnId="{374EB8AB-FA26-4D6C-A5D9-CB59974DBDE1}">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ADAB3C66-85F1-44C5-BFC6-4B8123E97F32}">
      <dgm:prSet phldrT="[Text]" custT="1"/>
      <dgm:spPr/>
      <dgm:t>
        <a:bodyPr/>
        <a:lstStyle/>
        <a:p>
          <a:r>
            <a:rPr lang="en-US" sz="1800" dirty="0">
              <a:latin typeface="Roboto Condensed Light" panose="02000000000000000000" pitchFamily="2" charset="0"/>
              <a:ea typeface="Roboto Condensed Light" panose="02000000000000000000" pitchFamily="2" charset="0"/>
            </a:rPr>
            <a:t>Joints are what connect the parts together (like the shoulder joint that connects the arm to the body).</a:t>
          </a:r>
        </a:p>
      </dgm:t>
    </dgm:pt>
    <dgm:pt modelId="{38327601-2E3D-4A02-992C-9D7E35AF95FE}" type="parTrans" cxnId="{57B2B9FE-95FF-47A2-8620-6229D307BAB9}">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F3534B6A-ECB5-4767-BBC1-0F75FD02E0E2}" type="sibTrans" cxnId="{57B2B9FE-95FF-47A2-8620-6229D307BAB9}">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4549C28E-C649-48A4-97F4-246BDEF76A2D}">
      <dgm:prSet phldrT="[Text]" custT="1"/>
      <dgm:spPr/>
      <dgm:t>
        <a:bodyPr/>
        <a:lstStyle/>
        <a:p>
          <a:r>
            <a:rPr lang="en-US" sz="1800" dirty="0">
              <a:latin typeface="Roboto Condensed Light" panose="02000000000000000000" pitchFamily="2" charset="0"/>
              <a:ea typeface="Roboto Condensed Light" panose="02000000000000000000" pitchFamily="2" charset="0"/>
            </a:rPr>
            <a:t>Parent and Child:</a:t>
          </a:r>
        </a:p>
      </dgm:t>
    </dgm:pt>
    <dgm:pt modelId="{F77B0D00-80D7-4047-93CF-CF0CD8AC52D0}" type="parTrans" cxnId="{B232CEDB-70FB-42FC-BF8B-64A6B6EE6B60}">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664CB507-4E6D-4E1E-A3CF-BBC9F5BFE314}" type="sibTrans" cxnId="{B232CEDB-70FB-42FC-BF8B-64A6B6EE6B60}">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C9FF7D72-E5D5-4895-91A2-BA73AA54EF8E}" type="pres">
      <dgm:prSet presAssocID="{6B563145-258B-4069-AF32-FC51F8ED2C1B}" presName="linear" presStyleCnt="0">
        <dgm:presLayoutVars>
          <dgm:animLvl val="lvl"/>
          <dgm:resizeHandles val="exact"/>
        </dgm:presLayoutVars>
      </dgm:prSet>
      <dgm:spPr/>
    </dgm:pt>
    <dgm:pt modelId="{66E176F9-4C5E-44C6-8148-73D706A386DF}" type="pres">
      <dgm:prSet presAssocID="{AF4DECC4-B9D3-4AD9-ACC0-A99518C2AA4D}" presName="parentText" presStyleLbl="node1" presStyleIdx="0" presStyleCnt="1">
        <dgm:presLayoutVars>
          <dgm:chMax val="0"/>
          <dgm:bulletEnabled val="1"/>
        </dgm:presLayoutVars>
      </dgm:prSet>
      <dgm:spPr/>
    </dgm:pt>
    <dgm:pt modelId="{6F81E584-1EEC-48D6-9D45-BB2D639C9B6A}" type="pres">
      <dgm:prSet presAssocID="{AF4DECC4-B9D3-4AD9-ACC0-A99518C2AA4D}" presName="childText" presStyleLbl="revTx" presStyleIdx="0" presStyleCnt="1">
        <dgm:presLayoutVars>
          <dgm:bulletEnabled val="1"/>
        </dgm:presLayoutVars>
      </dgm:prSet>
      <dgm:spPr/>
    </dgm:pt>
  </dgm:ptLst>
  <dgm:cxnLst>
    <dgm:cxn modelId="{D7F54A0A-3B09-4CEB-9268-536A0DADB77A}" type="presOf" srcId="{6B563145-258B-4069-AF32-FC51F8ED2C1B}" destId="{C9FF7D72-E5D5-4895-91A2-BA73AA54EF8E}" srcOrd="0" destOrd="0" presId="urn:microsoft.com/office/officeart/2005/8/layout/vList2"/>
    <dgm:cxn modelId="{E5F67C1C-53A9-497B-9AE2-FA884E92E4D9}" type="presOf" srcId="{AF4DECC4-B9D3-4AD9-ACC0-A99518C2AA4D}" destId="{66E176F9-4C5E-44C6-8148-73D706A386DF}" srcOrd="0" destOrd="0" presId="urn:microsoft.com/office/officeart/2005/8/layout/vList2"/>
    <dgm:cxn modelId="{4B327133-2809-495E-B734-609BB6790B43}" srcId="{AF4DECC4-B9D3-4AD9-ACC0-A99518C2AA4D}" destId="{12516B20-26CA-4EF6-85F7-8132B5FA96A9}" srcOrd="0" destOrd="0" parTransId="{B072C41B-7800-412B-9096-7092E5357A6E}" sibTransId="{5DF301B5-5C9C-450D-995D-760637B36338}"/>
    <dgm:cxn modelId="{4E1AC168-11C3-46A4-8389-8D0F22A86598}" type="presOf" srcId="{5CB92C14-9501-43DE-8E86-5CC7C7C6A4F2}" destId="{6F81E584-1EEC-48D6-9D45-BB2D639C9B6A}" srcOrd="0" destOrd="1" presId="urn:microsoft.com/office/officeart/2005/8/layout/vList2"/>
    <dgm:cxn modelId="{3DC7B498-DDDB-42A2-BBD5-C1B4DC284D44}" type="presOf" srcId="{4549C28E-C649-48A4-97F4-246BDEF76A2D}" destId="{6F81E584-1EEC-48D6-9D45-BB2D639C9B6A}" srcOrd="0" destOrd="3" presId="urn:microsoft.com/office/officeart/2005/8/layout/vList2"/>
    <dgm:cxn modelId="{87983D99-11B7-49F5-8576-DCDDBDB78928}" srcId="{6B563145-258B-4069-AF32-FC51F8ED2C1B}" destId="{AF4DECC4-B9D3-4AD9-ACC0-A99518C2AA4D}" srcOrd="0" destOrd="0" parTransId="{E0FD4A7D-3B4D-48B6-B533-A26335014A1D}" sibTransId="{753C8EF5-073B-470E-80A5-9489029BD0C1}"/>
    <dgm:cxn modelId="{374EB8AB-FA26-4D6C-A5D9-CB59974DBDE1}" srcId="{AF4DECC4-B9D3-4AD9-ACC0-A99518C2AA4D}" destId="{5CB92C14-9501-43DE-8E86-5CC7C7C6A4F2}" srcOrd="1" destOrd="0" parTransId="{E43B85F2-A863-4CBB-AE7A-A0BF6F0FC975}" sibTransId="{18E01046-0AC7-4B2C-A8FC-A6BE66A49BD4}"/>
    <dgm:cxn modelId="{2E9FB7C2-A159-41B0-9F6D-7C4617579A57}" type="presOf" srcId="{ADAB3C66-85F1-44C5-BFC6-4B8123E97F32}" destId="{6F81E584-1EEC-48D6-9D45-BB2D639C9B6A}" srcOrd="0" destOrd="2" presId="urn:microsoft.com/office/officeart/2005/8/layout/vList2"/>
    <dgm:cxn modelId="{D6273ED6-84E3-426E-B9FA-E9A2AD599C88}" type="presOf" srcId="{12516B20-26CA-4EF6-85F7-8132B5FA96A9}" destId="{6F81E584-1EEC-48D6-9D45-BB2D639C9B6A}" srcOrd="0" destOrd="0" presId="urn:microsoft.com/office/officeart/2005/8/layout/vList2"/>
    <dgm:cxn modelId="{B232CEDB-70FB-42FC-BF8B-64A6B6EE6B60}" srcId="{AF4DECC4-B9D3-4AD9-ACC0-A99518C2AA4D}" destId="{4549C28E-C649-48A4-97F4-246BDEF76A2D}" srcOrd="3" destOrd="0" parTransId="{F77B0D00-80D7-4047-93CF-CF0CD8AC52D0}" sibTransId="{664CB507-4E6D-4E1E-A3CF-BBC9F5BFE314}"/>
    <dgm:cxn modelId="{57B2B9FE-95FF-47A2-8620-6229D307BAB9}" srcId="{AF4DECC4-B9D3-4AD9-ACC0-A99518C2AA4D}" destId="{ADAB3C66-85F1-44C5-BFC6-4B8123E97F32}" srcOrd="2" destOrd="0" parTransId="{38327601-2E3D-4A02-992C-9D7E35AF95FE}" sibTransId="{F3534B6A-ECB5-4767-BBC1-0F75FD02E0E2}"/>
    <dgm:cxn modelId="{0A6E83D2-231F-4675-A403-ADC29347C8AF}" type="presParOf" srcId="{C9FF7D72-E5D5-4895-91A2-BA73AA54EF8E}" destId="{66E176F9-4C5E-44C6-8148-73D706A386DF}" srcOrd="0" destOrd="0" presId="urn:microsoft.com/office/officeart/2005/8/layout/vList2"/>
    <dgm:cxn modelId="{48C1C013-74D5-49CA-B9E8-055B076F7CE3}" type="presParOf" srcId="{C9FF7D72-E5D5-4895-91A2-BA73AA54EF8E}" destId="{6F81E584-1EEC-48D6-9D45-BB2D639C9B6A}"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B563145-258B-4069-AF32-FC51F8ED2C1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F4DECC4-B9D3-4AD9-ACC0-A99518C2AA4D}">
      <dgm:prSet phldrT="[Text]" custT="1"/>
      <dgm:spPr/>
      <dgm:t>
        <a:bodyPr/>
        <a:lstStyle/>
        <a:p>
          <a:pPr>
            <a:buFont typeface="Arial" panose="020B0604020202020204" pitchFamily="34" charset="0"/>
            <a:buChar char="•"/>
          </a:pPr>
          <a:r>
            <a:rPr lang="en-US" sz="1800" dirty="0">
              <a:latin typeface="Roboto Condensed Light" panose="02000000000000000000" pitchFamily="2" charset="0"/>
              <a:ea typeface="Roboto Condensed Light" panose="02000000000000000000" pitchFamily="2" charset="0"/>
            </a:rPr>
            <a:t>Dynamics: What the Robot is Made Of (Weight, Balance, etc.)</a:t>
          </a:r>
        </a:p>
      </dgm:t>
    </dgm:pt>
    <dgm:pt modelId="{E0FD4A7D-3B4D-48B6-B533-A26335014A1D}" type="parTrans" cxnId="{87983D99-11B7-49F5-8576-DCDDBDB78928}">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753C8EF5-073B-470E-80A5-9489029BD0C1}" type="sibTrans" cxnId="{87983D99-11B7-49F5-8576-DCDDBDB78928}">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AF50E4D6-15ED-4F9E-AAF7-11DCC9E86906}">
      <dgm:prSet phldrT="[Text]" custT="1"/>
      <dgm:spPr/>
      <dgm:t>
        <a:bodyPr/>
        <a:lstStyle/>
        <a:p>
          <a:r>
            <a:rPr lang="en-US" sz="1800" dirty="0">
              <a:latin typeface="Roboto Condensed Light" panose="02000000000000000000" pitchFamily="2" charset="0"/>
              <a:ea typeface="Roboto Condensed Light" panose="02000000000000000000" pitchFamily="2" charset="0"/>
            </a:rPr>
            <a:t>Dynamics are about the robot's weight and how it behaves physically.</a:t>
          </a:r>
        </a:p>
      </dgm:t>
    </dgm:pt>
    <dgm:pt modelId="{0B5277C2-D815-4463-9BA9-5927D064ACFD}" type="parTrans" cxnId="{721968DE-04CC-48FC-9FED-BC3D7E535BE1}">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B4F2F778-29DB-4B74-947A-C064E67BE1B0}" type="sibTrans" cxnId="{721968DE-04CC-48FC-9FED-BC3D7E535BE1}">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D20DB756-BF70-41C4-8E8D-790B8D89F921}">
      <dgm:prSet phldrT="[Text]" custT="1"/>
      <dgm:spPr/>
      <dgm:t>
        <a:bodyPr/>
        <a:lstStyle/>
        <a:p>
          <a:r>
            <a:rPr lang="en-US" sz="1800" dirty="0">
              <a:latin typeface="Roboto Condensed Light" panose="02000000000000000000" pitchFamily="2" charset="0"/>
              <a:ea typeface="Roboto Condensed Light" panose="02000000000000000000" pitchFamily="2" charset="0"/>
            </a:rPr>
            <a:t>Mass: This tells the computer how heavy each part of the robot is. For example, if the arm is made of metal, it will have a certain weight. </a:t>
          </a:r>
        </a:p>
      </dgm:t>
    </dgm:pt>
    <dgm:pt modelId="{17917C85-5268-425E-B57C-BF0CA0E308EE}" type="parTrans" cxnId="{3DD2B209-40EB-4813-AAEF-54EEB2F86E91}">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384B4211-82CC-4DA1-B1E5-4ACA3FF214BA}" type="sibTrans" cxnId="{3DD2B209-40EB-4813-AAEF-54EEB2F86E91}">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1BCBAD78-8EA5-47DE-A7EC-13DE3BF60397}">
      <dgm:prSet phldrT="[Text]" custT="1"/>
      <dgm:spPr/>
      <dgm:t>
        <a:bodyPr/>
        <a:lstStyle/>
        <a:p>
          <a:r>
            <a:rPr lang="en-US" sz="1800" dirty="0">
              <a:latin typeface="Roboto Condensed Light" panose="02000000000000000000" pitchFamily="2" charset="0"/>
              <a:ea typeface="Roboto Condensed Light" panose="02000000000000000000" pitchFamily="2" charset="0"/>
            </a:rPr>
            <a:t>Center of Mass: This is the balance point of the part. Imagine balancing a stick on your finger — the point where it balances is the center of mass. </a:t>
          </a:r>
        </a:p>
      </dgm:t>
    </dgm:pt>
    <dgm:pt modelId="{EC38CF97-3500-40FD-BA2D-DE9A7D924ED3}" type="parTrans" cxnId="{D1EAC5B9-A7AB-4F19-B5D8-A95310ABE065}">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4E7B184C-628D-47DA-B37E-9AED1C4CED5C}" type="sibTrans" cxnId="{D1EAC5B9-A7AB-4F19-B5D8-A95310ABE065}">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FA161487-ED74-4D4C-B342-2786EFBEB7BD}">
      <dgm:prSet phldrT="[Text]" custT="1"/>
      <dgm:spPr/>
      <dgm:t>
        <a:bodyPr/>
        <a:lstStyle/>
        <a:p>
          <a:r>
            <a:rPr lang="en-US" sz="1800" dirty="0">
              <a:latin typeface="Roboto Condensed Light" panose="02000000000000000000" pitchFamily="2" charset="0"/>
              <a:ea typeface="Roboto Condensed Light" panose="02000000000000000000" pitchFamily="2" charset="0"/>
            </a:rPr>
            <a:t>Inertia: This tells how much the part resists rotating or moving. For example, it’s harder to spin a heavy object than a light one.</a:t>
          </a:r>
        </a:p>
      </dgm:t>
    </dgm:pt>
    <dgm:pt modelId="{9458B76F-3C2C-478B-B6CD-68E8C5981ACF}" type="parTrans" cxnId="{4F8DFEDE-A2D9-4D41-8117-5E3FD71210C4}">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29BDFDFF-D66E-4262-98FB-45D52EAF2D8A}" type="sibTrans" cxnId="{4F8DFEDE-A2D9-4D41-8117-5E3FD71210C4}">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C9FF7D72-E5D5-4895-91A2-BA73AA54EF8E}" type="pres">
      <dgm:prSet presAssocID="{6B563145-258B-4069-AF32-FC51F8ED2C1B}" presName="linear" presStyleCnt="0">
        <dgm:presLayoutVars>
          <dgm:animLvl val="lvl"/>
          <dgm:resizeHandles val="exact"/>
        </dgm:presLayoutVars>
      </dgm:prSet>
      <dgm:spPr/>
    </dgm:pt>
    <dgm:pt modelId="{66E176F9-4C5E-44C6-8148-73D706A386DF}" type="pres">
      <dgm:prSet presAssocID="{AF4DECC4-B9D3-4AD9-ACC0-A99518C2AA4D}" presName="parentText" presStyleLbl="node1" presStyleIdx="0" presStyleCnt="1">
        <dgm:presLayoutVars>
          <dgm:chMax val="0"/>
          <dgm:bulletEnabled val="1"/>
        </dgm:presLayoutVars>
      </dgm:prSet>
      <dgm:spPr/>
    </dgm:pt>
    <dgm:pt modelId="{6F81E584-1EEC-48D6-9D45-BB2D639C9B6A}" type="pres">
      <dgm:prSet presAssocID="{AF4DECC4-B9D3-4AD9-ACC0-A99518C2AA4D}" presName="childText" presStyleLbl="revTx" presStyleIdx="0" presStyleCnt="1">
        <dgm:presLayoutVars>
          <dgm:bulletEnabled val="1"/>
        </dgm:presLayoutVars>
      </dgm:prSet>
      <dgm:spPr/>
    </dgm:pt>
  </dgm:ptLst>
  <dgm:cxnLst>
    <dgm:cxn modelId="{3DD2B209-40EB-4813-AAEF-54EEB2F86E91}" srcId="{AF4DECC4-B9D3-4AD9-ACC0-A99518C2AA4D}" destId="{D20DB756-BF70-41C4-8E8D-790B8D89F921}" srcOrd="1" destOrd="0" parTransId="{17917C85-5268-425E-B57C-BF0CA0E308EE}" sibTransId="{384B4211-82CC-4DA1-B1E5-4ACA3FF214BA}"/>
    <dgm:cxn modelId="{D7F54A0A-3B09-4CEB-9268-536A0DADB77A}" type="presOf" srcId="{6B563145-258B-4069-AF32-FC51F8ED2C1B}" destId="{C9FF7D72-E5D5-4895-91A2-BA73AA54EF8E}" srcOrd="0" destOrd="0" presId="urn:microsoft.com/office/officeart/2005/8/layout/vList2"/>
    <dgm:cxn modelId="{F703B50D-A130-4DA7-BE42-FC4441DABFCE}" type="presOf" srcId="{AF50E4D6-15ED-4F9E-AAF7-11DCC9E86906}" destId="{6F81E584-1EEC-48D6-9D45-BB2D639C9B6A}" srcOrd="0" destOrd="0" presId="urn:microsoft.com/office/officeart/2005/8/layout/vList2"/>
    <dgm:cxn modelId="{E5F67C1C-53A9-497B-9AE2-FA884E92E4D9}" type="presOf" srcId="{AF4DECC4-B9D3-4AD9-ACC0-A99518C2AA4D}" destId="{66E176F9-4C5E-44C6-8148-73D706A386DF}" srcOrd="0" destOrd="0" presId="urn:microsoft.com/office/officeart/2005/8/layout/vList2"/>
    <dgm:cxn modelId="{22DC6F1F-2996-4AD1-AA07-2360A48733F2}" type="presOf" srcId="{D20DB756-BF70-41C4-8E8D-790B8D89F921}" destId="{6F81E584-1EEC-48D6-9D45-BB2D639C9B6A}" srcOrd="0" destOrd="1" presId="urn:microsoft.com/office/officeart/2005/8/layout/vList2"/>
    <dgm:cxn modelId="{520A482F-70F8-4B85-8EA7-485DA95966E4}" type="presOf" srcId="{1BCBAD78-8EA5-47DE-A7EC-13DE3BF60397}" destId="{6F81E584-1EEC-48D6-9D45-BB2D639C9B6A}" srcOrd="0" destOrd="2" presId="urn:microsoft.com/office/officeart/2005/8/layout/vList2"/>
    <dgm:cxn modelId="{87983D99-11B7-49F5-8576-DCDDBDB78928}" srcId="{6B563145-258B-4069-AF32-FC51F8ED2C1B}" destId="{AF4DECC4-B9D3-4AD9-ACC0-A99518C2AA4D}" srcOrd="0" destOrd="0" parTransId="{E0FD4A7D-3B4D-48B6-B533-A26335014A1D}" sibTransId="{753C8EF5-073B-470E-80A5-9489029BD0C1}"/>
    <dgm:cxn modelId="{D1EAC5B9-A7AB-4F19-B5D8-A95310ABE065}" srcId="{AF4DECC4-B9D3-4AD9-ACC0-A99518C2AA4D}" destId="{1BCBAD78-8EA5-47DE-A7EC-13DE3BF60397}" srcOrd="2" destOrd="0" parTransId="{EC38CF97-3500-40FD-BA2D-DE9A7D924ED3}" sibTransId="{4E7B184C-628D-47DA-B37E-9AED1C4CED5C}"/>
    <dgm:cxn modelId="{AFA6FCCF-B477-42D9-8D93-2F7AB196CA25}" type="presOf" srcId="{FA161487-ED74-4D4C-B342-2786EFBEB7BD}" destId="{6F81E584-1EEC-48D6-9D45-BB2D639C9B6A}" srcOrd="0" destOrd="3" presId="urn:microsoft.com/office/officeart/2005/8/layout/vList2"/>
    <dgm:cxn modelId="{721968DE-04CC-48FC-9FED-BC3D7E535BE1}" srcId="{AF4DECC4-B9D3-4AD9-ACC0-A99518C2AA4D}" destId="{AF50E4D6-15ED-4F9E-AAF7-11DCC9E86906}" srcOrd="0" destOrd="0" parTransId="{0B5277C2-D815-4463-9BA9-5927D064ACFD}" sibTransId="{B4F2F778-29DB-4B74-947A-C064E67BE1B0}"/>
    <dgm:cxn modelId="{4F8DFEDE-A2D9-4D41-8117-5E3FD71210C4}" srcId="{AF4DECC4-B9D3-4AD9-ACC0-A99518C2AA4D}" destId="{FA161487-ED74-4D4C-B342-2786EFBEB7BD}" srcOrd="3" destOrd="0" parTransId="{9458B76F-3C2C-478B-B6CD-68E8C5981ACF}" sibTransId="{29BDFDFF-D66E-4262-98FB-45D52EAF2D8A}"/>
    <dgm:cxn modelId="{0A6E83D2-231F-4675-A403-ADC29347C8AF}" type="presParOf" srcId="{C9FF7D72-E5D5-4895-91A2-BA73AA54EF8E}" destId="{66E176F9-4C5E-44C6-8148-73D706A386DF}" srcOrd="0" destOrd="0" presId="urn:microsoft.com/office/officeart/2005/8/layout/vList2"/>
    <dgm:cxn modelId="{48C1C013-74D5-49CA-B9E8-055B076F7CE3}" type="presParOf" srcId="{C9FF7D72-E5D5-4895-91A2-BA73AA54EF8E}" destId="{6F81E584-1EEC-48D6-9D45-BB2D639C9B6A}"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B563145-258B-4069-AF32-FC51F8ED2C1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F4DECC4-B9D3-4AD9-ACC0-A99518C2AA4D}">
      <dgm:prSet phldrT="[Text]" custT="1"/>
      <dgm:spPr/>
      <dgm:t>
        <a:bodyPr/>
        <a:lstStyle/>
        <a:p>
          <a:pPr>
            <a:buFont typeface="Arial" panose="020B0604020202020204" pitchFamily="34" charset="0"/>
            <a:buChar char="•"/>
          </a:pPr>
          <a:r>
            <a:rPr lang="en-US" sz="1800" dirty="0">
              <a:latin typeface="Roboto Condensed Light" panose="02000000000000000000" pitchFamily="2" charset="0"/>
              <a:ea typeface="Roboto Condensed Light" panose="02000000000000000000" pitchFamily="2" charset="0"/>
            </a:rPr>
            <a:t>Additional Elements: Extra Details to Help with Simulation</a:t>
          </a:r>
        </a:p>
      </dgm:t>
    </dgm:pt>
    <dgm:pt modelId="{E0FD4A7D-3B4D-48B6-B533-A26335014A1D}" type="parTrans" cxnId="{87983D99-11B7-49F5-8576-DCDDBDB78928}">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753C8EF5-073B-470E-80A5-9489029BD0C1}" type="sibTrans" cxnId="{87983D99-11B7-49F5-8576-DCDDBDB78928}">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593065A3-110F-4E1D-9919-7A8B70ADF62F}">
      <dgm:prSet phldrT="[Text]" custT="1"/>
      <dgm:spPr/>
      <dgm:t>
        <a:bodyPr/>
        <a:lstStyle/>
        <a:p>
          <a:r>
            <a:rPr lang="en-US" sz="1800" dirty="0">
              <a:latin typeface="Roboto Condensed Light" panose="02000000000000000000" pitchFamily="2" charset="0"/>
              <a:ea typeface="Roboto Condensed Light" panose="02000000000000000000" pitchFamily="2" charset="0"/>
            </a:rPr>
            <a:t>Visualization: Seeing Your Robot Visualization helps you see what your robot looks like in the computer. </a:t>
          </a:r>
        </a:p>
      </dgm:t>
    </dgm:pt>
    <dgm:pt modelId="{9F396106-1278-4138-AA40-A15131A97008}" type="parTrans" cxnId="{BF5D92DA-975A-4DF7-A960-BCED2A1AE1E4}">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EABB19A8-9F79-455B-AE1B-2A33D34646F1}" type="sibTrans" cxnId="{BF5D92DA-975A-4DF7-A960-BCED2A1AE1E4}">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4FC562EC-221D-404A-959F-EB64F16868D6}">
      <dgm:prSet phldrT="[Text]" custT="1"/>
      <dgm:spPr/>
      <dgm:t>
        <a:bodyPr/>
        <a:lstStyle/>
        <a:p>
          <a:r>
            <a:rPr lang="en-US" sz="1800" dirty="0">
              <a:latin typeface="Roboto Condensed Light" panose="02000000000000000000" pitchFamily="2" charset="0"/>
              <a:ea typeface="Roboto Condensed Light" panose="02000000000000000000" pitchFamily="2" charset="0"/>
            </a:rPr>
            <a:t>Collision: Making Sure the Robot Doesn’t Go Through Things Collision is for checking if the robot runs into things while moving. </a:t>
          </a:r>
        </a:p>
      </dgm:t>
    </dgm:pt>
    <dgm:pt modelId="{6C8FAA7E-071E-4642-BA55-BB54CFCBC9BE}" type="parTrans" cxnId="{B4543448-A5F3-4AF3-B3C4-1DD4C9C4ED7F}">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A5CCD477-B78A-48D1-AED4-C56DAE78918D}" type="sibTrans" cxnId="{B4543448-A5F3-4AF3-B3C4-1DD4C9C4ED7F}">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46C5F2DF-3D73-4FE9-82AC-5DEF23CBC0D7}">
      <dgm:prSet phldrT="[Text]" custT="1"/>
      <dgm:spPr/>
      <dgm:t>
        <a:bodyPr/>
        <a:lstStyle/>
        <a:p>
          <a:pPr>
            <a:buFont typeface="Courier New" panose="02070309020205020404" pitchFamily="49" charset="0"/>
            <a:buChar char="o"/>
          </a:pPr>
          <a:r>
            <a:rPr lang="en-US" sz="1800" dirty="0">
              <a:latin typeface="Roboto Condensed Light" panose="02000000000000000000" pitchFamily="2" charset="0"/>
              <a:ea typeface="Roboto Condensed Light" panose="02000000000000000000" pitchFamily="2" charset="0"/>
            </a:rPr>
            <a:t>It’s like making sure the robot doesn’t walk through walls in a video game. </a:t>
          </a:r>
        </a:p>
      </dgm:t>
    </dgm:pt>
    <dgm:pt modelId="{527BF415-2CBB-44EC-B206-0143AA29DEFE}" type="parTrans" cxnId="{6A832DEB-F606-4B23-9579-F6AB4FA49DCF}">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F9E98750-3255-4D03-9F39-61371AD98422}" type="sibTrans" cxnId="{6A832DEB-F606-4B23-9579-F6AB4FA49DCF}">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F9FE7F10-5FEF-4266-8775-2226DB012B09}">
      <dgm:prSet phldrT="[Text]" custT="1"/>
      <dgm:spPr/>
      <dgm:t>
        <a:bodyPr/>
        <a:lstStyle/>
        <a:p>
          <a:pPr>
            <a:buFont typeface="Courier New" panose="02070309020205020404" pitchFamily="49" charset="0"/>
            <a:buChar char="o"/>
          </a:pPr>
          <a:r>
            <a:rPr lang="en-US" sz="1800" dirty="0">
              <a:latin typeface="Roboto Condensed Light" panose="02000000000000000000" pitchFamily="2" charset="0"/>
              <a:ea typeface="Roboto Condensed Light" panose="02000000000000000000" pitchFamily="2" charset="0"/>
            </a:rPr>
            <a:t>This helps make simulations realistic and avoids problems in real life.</a:t>
          </a:r>
        </a:p>
      </dgm:t>
    </dgm:pt>
    <dgm:pt modelId="{07ED32B5-46A8-4EB9-B865-5FF7450906DB}" type="parTrans" cxnId="{E7F2868D-1377-4CD9-9F29-69514C6BEB19}">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C4035FD8-631F-4142-B990-F07C6614BE42}" type="sibTrans" cxnId="{E7F2868D-1377-4CD9-9F29-69514C6BEB19}">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3652A4CB-9445-4F1D-903F-8F89A395BEC6}">
      <dgm:prSet phldrT="[Text]" custT="1"/>
      <dgm:spPr/>
      <dgm:t>
        <a:bodyPr/>
        <a:lstStyle/>
        <a:p>
          <a:pPr>
            <a:buFont typeface="Courier New" panose="02070309020205020404" pitchFamily="49" charset="0"/>
            <a:buChar char="o"/>
          </a:pPr>
          <a:r>
            <a:rPr lang="en-US" sz="1800" dirty="0">
              <a:latin typeface="Roboto Condensed Light" panose="02000000000000000000" pitchFamily="2" charset="0"/>
              <a:ea typeface="Roboto Condensed Light" panose="02000000000000000000" pitchFamily="2" charset="0"/>
            </a:rPr>
            <a:t>Think of it like creating a 3D model of the robot. </a:t>
          </a:r>
        </a:p>
      </dgm:t>
    </dgm:pt>
    <dgm:pt modelId="{36B0AAC9-AC2F-4EE7-AD70-CD454067F47F}" type="parTrans" cxnId="{6E215260-85D8-42C2-8D71-36E6345C79D1}">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E2934513-7662-455E-B68A-FB01D8B981C6}" type="sibTrans" cxnId="{6E215260-85D8-42C2-8D71-36E6345C79D1}">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B3ECA620-C0AB-44DA-9F02-3C695F583BAB}">
      <dgm:prSet phldrT="[Text]" custT="1"/>
      <dgm:spPr/>
      <dgm:t>
        <a:bodyPr/>
        <a:lstStyle/>
        <a:p>
          <a:pPr>
            <a:buFont typeface="Courier New" panose="02070309020205020404" pitchFamily="49" charset="0"/>
            <a:buChar char="o"/>
          </a:pPr>
          <a:r>
            <a:rPr lang="en-US" sz="1800" dirty="0">
              <a:latin typeface="Roboto Condensed Light" panose="02000000000000000000" pitchFamily="2" charset="0"/>
              <a:ea typeface="Roboto Condensed Light" panose="02000000000000000000" pitchFamily="2" charset="0"/>
            </a:rPr>
            <a:t>You can see what the robot’s parts look like (boxes, cylinders, etc.). </a:t>
          </a:r>
        </a:p>
      </dgm:t>
    </dgm:pt>
    <dgm:pt modelId="{F2BF0430-E92D-415A-A87B-1B5855ACD868}" type="parTrans" cxnId="{148E6BB4-CAD6-4ADA-8F87-B632030CC439}">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DCA7A111-C610-4EAC-9E34-3AD934CFA319}" type="sibTrans" cxnId="{148E6BB4-CAD6-4ADA-8F87-B632030CC439}">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C9FF7D72-E5D5-4895-91A2-BA73AA54EF8E}" type="pres">
      <dgm:prSet presAssocID="{6B563145-258B-4069-AF32-FC51F8ED2C1B}" presName="linear" presStyleCnt="0">
        <dgm:presLayoutVars>
          <dgm:animLvl val="lvl"/>
          <dgm:resizeHandles val="exact"/>
        </dgm:presLayoutVars>
      </dgm:prSet>
      <dgm:spPr/>
    </dgm:pt>
    <dgm:pt modelId="{66E176F9-4C5E-44C6-8148-73D706A386DF}" type="pres">
      <dgm:prSet presAssocID="{AF4DECC4-B9D3-4AD9-ACC0-A99518C2AA4D}" presName="parentText" presStyleLbl="node1" presStyleIdx="0" presStyleCnt="1">
        <dgm:presLayoutVars>
          <dgm:chMax val="0"/>
          <dgm:bulletEnabled val="1"/>
        </dgm:presLayoutVars>
      </dgm:prSet>
      <dgm:spPr/>
    </dgm:pt>
    <dgm:pt modelId="{6F81E584-1EEC-48D6-9D45-BB2D639C9B6A}" type="pres">
      <dgm:prSet presAssocID="{AF4DECC4-B9D3-4AD9-ACC0-A99518C2AA4D}" presName="childText" presStyleLbl="revTx" presStyleIdx="0" presStyleCnt="1">
        <dgm:presLayoutVars>
          <dgm:bulletEnabled val="1"/>
        </dgm:presLayoutVars>
      </dgm:prSet>
      <dgm:spPr/>
    </dgm:pt>
  </dgm:ptLst>
  <dgm:cxnLst>
    <dgm:cxn modelId="{D7F54A0A-3B09-4CEB-9268-536A0DADB77A}" type="presOf" srcId="{6B563145-258B-4069-AF32-FC51F8ED2C1B}" destId="{C9FF7D72-E5D5-4895-91A2-BA73AA54EF8E}" srcOrd="0" destOrd="0" presId="urn:microsoft.com/office/officeart/2005/8/layout/vList2"/>
    <dgm:cxn modelId="{E5F67C1C-53A9-497B-9AE2-FA884E92E4D9}" type="presOf" srcId="{AF4DECC4-B9D3-4AD9-ACC0-A99518C2AA4D}" destId="{66E176F9-4C5E-44C6-8148-73D706A386DF}" srcOrd="0" destOrd="0" presId="urn:microsoft.com/office/officeart/2005/8/layout/vList2"/>
    <dgm:cxn modelId="{229B2729-8416-4B52-B64A-095269308849}" type="presOf" srcId="{4FC562EC-221D-404A-959F-EB64F16868D6}" destId="{6F81E584-1EEC-48D6-9D45-BB2D639C9B6A}" srcOrd="0" destOrd="3" presId="urn:microsoft.com/office/officeart/2005/8/layout/vList2"/>
    <dgm:cxn modelId="{4E71B12F-BE0C-4A33-9B1B-862A77C309AA}" type="presOf" srcId="{3652A4CB-9445-4F1D-903F-8F89A395BEC6}" destId="{6F81E584-1EEC-48D6-9D45-BB2D639C9B6A}" srcOrd="0" destOrd="1" presId="urn:microsoft.com/office/officeart/2005/8/layout/vList2"/>
    <dgm:cxn modelId="{A6618839-3931-4304-95F8-192E2DB5E61E}" type="presOf" srcId="{46C5F2DF-3D73-4FE9-82AC-5DEF23CBC0D7}" destId="{6F81E584-1EEC-48D6-9D45-BB2D639C9B6A}" srcOrd="0" destOrd="4" presId="urn:microsoft.com/office/officeart/2005/8/layout/vList2"/>
    <dgm:cxn modelId="{6E215260-85D8-42C2-8D71-36E6345C79D1}" srcId="{593065A3-110F-4E1D-9919-7A8B70ADF62F}" destId="{3652A4CB-9445-4F1D-903F-8F89A395BEC6}" srcOrd="0" destOrd="0" parTransId="{36B0AAC9-AC2F-4EE7-AD70-CD454067F47F}" sibTransId="{E2934513-7662-455E-B68A-FB01D8B981C6}"/>
    <dgm:cxn modelId="{B4543448-A5F3-4AF3-B3C4-1DD4C9C4ED7F}" srcId="{AF4DECC4-B9D3-4AD9-ACC0-A99518C2AA4D}" destId="{4FC562EC-221D-404A-959F-EB64F16868D6}" srcOrd="1" destOrd="0" parTransId="{6C8FAA7E-071E-4642-BA55-BB54CFCBC9BE}" sibTransId="{A5CCD477-B78A-48D1-AED4-C56DAE78918D}"/>
    <dgm:cxn modelId="{E7F2868D-1377-4CD9-9F29-69514C6BEB19}" srcId="{4FC562EC-221D-404A-959F-EB64F16868D6}" destId="{F9FE7F10-5FEF-4266-8775-2226DB012B09}" srcOrd="1" destOrd="0" parTransId="{07ED32B5-46A8-4EB9-B865-5FF7450906DB}" sibTransId="{C4035FD8-631F-4142-B990-F07C6614BE42}"/>
    <dgm:cxn modelId="{87983D99-11B7-49F5-8576-DCDDBDB78928}" srcId="{6B563145-258B-4069-AF32-FC51F8ED2C1B}" destId="{AF4DECC4-B9D3-4AD9-ACC0-A99518C2AA4D}" srcOrd="0" destOrd="0" parTransId="{E0FD4A7D-3B4D-48B6-B533-A26335014A1D}" sibTransId="{753C8EF5-073B-470E-80A5-9489029BD0C1}"/>
    <dgm:cxn modelId="{285CC3A1-50BE-41BE-AD49-89A6B59E0AE1}" type="presOf" srcId="{593065A3-110F-4E1D-9919-7A8B70ADF62F}" destId="{6F81E584-1EEC-48D6-9D45-BB2D639C9B6A}" srcOrd="0" destOrd="0" presId="urn:microsoft.com/office/officeart/2005/8/layout/vList2"/>
    <dgm:cxn modelId="{90F060B2-7137-4DF0-99D1-798389B6346F}" type="presOf" srcId="{B3ECA620-C0AB-44DA-9F02-3C695F583BAB}" destId="{6F81E584-1EEC-48D6-9D45-BB2D639C9B6A}" srcOrd="0" destOrd="2" presId="urn:microsoft.com/office/officeart/2005/8/layout/vList2"/>
    <dgm:cxn modelId="{148E6BB4-CAD6-4ADA-8F87-B632030CC439}" srcId="{593065A3-110F-4E1D-9919-7A8B70ADF62F}" destId="{B3ECA620-C0AB-44DA-9F02-3C695F583BAB}" srcOrd="1" destOrd="0" parTransId="{F2BF0430-E92D-415A-A87B-1B5855ACD868}" sibTransId="{DCA7A111-C610-4EAC-9E34-3AD934CFA319}"/>
    <dgm:cxn modelId="{BF5D92DA-975A-4DF7-A960-BCED2A1AE1E4}" srcId="{AF4DECC4-B9D3-4AD9-ACC0-A99518C2AA4D}" destId="{593065A3-110F-4E1D-9919-7A8B70ADF62F}" srcOrd="0" destOrd="0" parTransId="{9F396106-1278-4138-AA40-A15131A97008}" sibTransId="{EABB19A8-9F79-455B-AE1B-2A33D34646F1}"/>
    <dgm:cxn modelId="{952C16DF-0E4B-4DB4-A0B3-DEC5BD01AA69}" type="presOf" srcId="{F9FE7F10-5FEF-4266-8775-2226DB012B09}" destId="{6F81E584-1EEC-48D6-9D45-BB2D639C9B6A}" srcOrd="0" destOrd="5" presId="urn:microsoft.com/office/officeart/2005/8/layout/vList2"/>
    <dgm:cxn modelId="{6A832DEB-F606-4B23-9579-F6AB4FA49DCF}" srcId="{4FC562EC-221D-404A-959F-EB64F16868D6}" destId="{46C5F2DF-3D73-4FE9-82AC-5DEF23CBC0D7}" srcOrd="0" destOrd="0" parTransId="{527BF415-2CBB-44EC-B206-0143AA29DEFE}" sibTransId="{F9E98750-3255-4D03-9F39-61371AD98422}"/>
    <dgm:cxn modelId="{0A6E83D2-231F-4675-A403-ADC29347C8AF}" type="presParOf" srcId="{C9FF7D72-E5D5-4895-91A2-BA73AA54EF8E}" destId="{66E176F9-4C5E-44C6-8148-73D706A386DF}" srcOrd="0" destOrd="0" presId="urn:microsoft.com/office/officeart/2005/8/layout/vList2"/>
    <dgm:cxn modelId="{48C1C013-74D5-49CA-B9E8-055B076F7CE3}" type="presParOf" srcId="{C9FF7D72-E5D5-4895-91A2-BA73AA54EF8E}" destId="{6F81E584-1EEC-48D6-9D45-BB2D639C9B6A}"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B0F8E79-2F61-4887-825F-E13506964F26}"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64B46D9B-AE84-4627-BA0C-F6119FCD1368}">
      <dgm:prSet phldrT="[Text]" custT="1"/>
      <dgm:spPr/>
      <dgm:t>
        <a:bodyPr/>
        <a:lstStyle/>
        <a:p>
          <a:r>
            <a:rPr lang="en-US" sz="1800" dirty="0">
              <a:latin typeface="Roboto Condensed Light" panose="02000000000000000000" pitchFamily="2" charset="0"/>
              <a:ea typeface="Roboto Condensed Light" panose="02000000000000000000" pitchFamily="2" charset="0"/>
            </a:rPr>
            <a:t>Geometry Elements</a:t>
          </a:r>
        </a:p>
      </dgm:t>
    </dgm:pt>
    <dgm:pt modelId="{EA77FBB5-EB71-4E57-8ACA-007F0610A61A}" type="parTrans" cxnId="{B92F8FBB-1689-498F-8F65-F367E7BCEBE5}">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E86A2C33-7C61-4CBE-AADC-2ADBA71C4DB5}" type="sibTrans" cxnId="{B92F8FBB-1689-498F-8F65-F367E7BCEBE5}">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C26A5281-FFE1-410A-875B-17FD128A9158}">
      <dgm:prSet phldrT="[Text]" custT="1"/>
      <dgm:spPr/>
      <dgm:t>
        <a:bodyPr/>
        <a:lstStyle/>
        <a:p>
          <a:r>
            <a:rPr lang="en-US" sz="1800" dirty="0">
              <a:latin typeface="Roboto Condensed Light" panose="02000000000000000000" pitchFamily="2" charset="0"/>
              <a:ea typeface="Roboto Condensed Light" panose="02000000000000000000" pitchFamily="2" charset="0"/>
            </a:rPr>
            <a:t>Box</a:t>
          </a:r>
        </a:p>
      </dgm:t>
    </dgm:pt>
    <dgm:pt modelId="{865DB695-8C0D-4DB5-B55C-78E63DEB2C71}" type="parTrans" cxnId="{1C2D2457-F465-4392-9C32-8BF50FC27C8C}">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EDDEE840-8A06-4E34-9CCC-1117F1CD4E67}" type="sibTrans" cxnId="{1C2D2457-F465-4392-9C32-8BF50FC27C8C}">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10186EC7-B254-4F83-A87A-4410C2F20276}">
      <dgm:prSet phldrT="[Text]" custT="1"/>
      <dgm:spPr/>
      <dgm:t>
        <a:bodyPr/>
        <a:lstStyle/>
        <a:p>
          <a:r>
            <a:rPr lang="en-US" sz="1800" dirty="0">
              <a:latin typeface="Roboto Condensed Light" panose="02000000000000000000" pitchFamily="2" charset="0"/>
              <a:ea typeface="Roboto Condensed Light" panose="02000000000000000000" pitchFamily="2" charset="0"/>
            </a:rPr>
            <a:t>Cylinder</a:t>
          </a:r>
        </a:p>
      </dgm:t>
    </dgm:pt>
    <dgm:pt modelId="{1E608044-1440-4FE4-B555-5BAF46AA9B6C}" type="parTrans" cxnId="{2B845A39-5E1D-4FAF-A67C-0E331FAEA7A5}">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7C173558-6C15-4DCC-AB08-55291D470BAA}" type="sibTrans" cxnId="{2B845A39-5E1D-4FAF-A67C-0E331FAEA7A5}">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47A56A45-47B5-462D-BC0A-8F10A83699EF}">
      <dgm:prSet phldrT="[Text]" custT="1"/>
      <dgm:spPr/>
      <dgm:t>
        <a:bodyPr/>
        <a:lstStyle/>
        <a:p>
          <a:r>
            <a:rPr lang="en-US" sz="1800" dirty="0">
              <a:latin typeface="Roboto Condensed Light" panose="02000000000000000000" pitchFamily="2" charset="0"/>
              <a:ea typeface="Roboto Condensed Light" panose="02000000000000000000" pitchFamily="2" charset="0"/>
            </a:rPr>
            <a:t>Sphere</a:t>
          </a:r>
        </a:p>
      </dgm:t>
    </dgm:pt>
    <dgm:pt modelId="{21033189-251E-4328-B436-7621416A9AEB}" type="parTrans" cxnId="{B80DDBBC-C7AA-4268-9CB2-8CCEA824C5B4}">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B8C579F7-48B2-4A13-84D8-5FA1815B342D}" type="sibTrans" cxnId="{B80DDBBC-C7AA-4268-9CB2-8CCEA824C5B4}">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66583F16-C27E-485C-B10A-DDD2E2416F36}">
      <dgm:prSet phldrT="[Text]" custT="1"/>
      <dgm:spPr/>
      <dgm:t>
        <a:bodyPr/>
        <a:lstStyle/>
        <a:p>
          <a:r>
            <a:rPr lang="en-US" sz="1800" dirty="0">
              <a:latin typeface="Roboto Condensed Light" panose="02000000000000000000" pitchFamily="2" charset="0"/>
              <a:ea typeface="Roboto Condensed Light" panose="02000000000000000000" pitchFamily="2" charset="0"/>
            </a:rPr>
            <a:t>Defined by: </a:t>
          </a:r>
        </a:p>
        <a:p>
          <a:r>
            <a:rPr lang="en-US" sz="1800" dirty="0" err="1">
              <a:latin typeface="Roboto Condensed Light" panose="02000000000000000000" pitchFamily="2" charset="0"/>
              <a:ea typeface="Roboto Condensed Light" panose="02000000000000000000" pitchFamily="2" charset="0"/>
            </a:rPr>
            <a:t>xyz</a:t>
          </a:r>
          <a:r>
            <a:rPr lang="en-US" sz="1800" dirty="0">
              <a:latin typeface="Roboto Condensed Light" panose="02000000000000000000" pitchFamily="2" charset="0"/>
              <a:ea typeface="Roboto Condensed Light" panose="02000000000000000000" pitchFamily="2" charset="0"/>
            </a:rPr>
            <a:t> dimensions</a:t>
          </a:r>
        </a:p>
      </dgm:t>
    </dgm:pt>
    <dgm:pt modelId="{DC39FDBC-E20A-4BF3-9E54-53F504DE8AC6}" type="parTrans" cxnId="{E22C684A-0713-469D-9416-887074E88AD4}">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97A2CC54-B3DF-4BC3-9F53-3035A8F06597}" type="sibTrans" cxnId="{E22C684A-0713-469D-9416-887074E88AD4}">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953493DD-176B-46AC-88D0-EACE5D2F4744}">
      <dgm:prSet phldrT="[Text]" custT="1"/>
      <dgm:spPr/>
      <dgm:t>
        <a:bodyPr/>
        <a:lstStyle/>
        <a:p>
          <a:r>
            <a:rPr lang="en-US" sz="1800" dirty="0">
              <a:latin typeface="Roboto Condensed Light" panose="02000000000000000000" pitchFamily="2" charset="0"/>
              <a:ea typeface="Roboto Condensed Light" panose="02000000000000000000" pitchFamily="2" charset="0"/>
            </a:rPr>
            <a:t>&lt;box size="1 1 1"/&gt;</a:t>
          </a:r>
        </a:p>
      </dgm:t>
    </dgm:pt>
    <dgm:pt modelId="{2F3B1341-898D-408D-B9C9-FAAC678EDEF8}" type="parTrans" cxnId="{118CDDDA-D782-41AA-9BA4-50D9C77D2D9A}">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C9EB2CDE-5D17-4194-908E-D42151A7F727}" type="sibTrans" cxnId="{118CDDDA-D782-41AA-9BA4-50D9C77D2D9A}">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CDF1CC93-E99C-49D0-AA59-49674B987650}">
      <dgm:prSet phldrT="[Text]" custT="1"/>
      <dgm:spPr/>
      <dgm:t>
        <a:bodyPr/>
        <a:lstStyle/>
        <a:p>
          <a:r>
            <a:rPr lang="en-US" sz="1800" dirty="0">
              <a:latin typeface="Roboto Condensed Light" panose="02000000000000000000" pitchFamily="2" charset="0"/>
              <a:ea typeface="Roboto Condensed Light" panose="02000000000000000000" pitchFamily="2" charset="0"/>
            </a:rPr>
            <a:t>Defined by:</a:t>
          </a:r>
        </a:p>
        <a:p>
          <a:r>
            <a:rPr lang="en-US" sz="1800" dirty="0">
              <a:latin typeface="Roboto Condensed Light" panose="02000000000000000000" pitchFamily="2" charset="0"/>
              <a:ea typeface="Roboto Condensed Light" panose="02000000000000000000" pitchFamily="2" charset="0"/>
            </a:rPr>
            <a:t>radius and height.</a:t>
          </a:r>
        </a:p>
      </dgm:t>
    </dgm:pt>
    <dgm:pt modelId="{6EB2FC78-2FD4-4358-9F56-35AE25B22C92}" type="parTrans" cxnId="{41CAA33C-8613-40A3-A7EC-98B1832CB945}">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4CC5BB9B-9F24-42E0-A065-C809E6B63876}" type="sibTrans" cxnId="{41CAA33C-8613-40A3-A7EC-98B1832CB945}">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3BD19955-70B1-4D27-BC26-E4B461996220}">
      <dgm:prSet phldrT="[Text]" custT="1"/>
      <dgm:spPr/>
      <dgm:t>
        <a:bodyPr/>
        <a:lstStyle/>
        <a:p>
          <a:r>
            <a:rPr lang="en-US" sz="1800" dirty="0">
              <a:latin typeface="Roboto Condensed Light" panose="02000000000000000000" pitchFamily="2" charset="0"/>
              <a:ea typeface="Roboto Condensed Light" panose="02000000000000000000" pitchFamily="2" charset="0"/>
            </a:rPr>
            <a:t>&lt;cylinder radius="0.2" length="1"/&gt;</a:t>
          </a:r>
        </a:p>
      </dgm:t>
    </dgm:pt>
    <dgm:pt modelId="{16A9DFFC-2AE4-47B1-A9E6-21D1AAF6CB58}" type="parTrans" cxnId="{BF599209-98B3-4FA6-BBDF-D5A72C9ED619}">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065D166F-BC11-41AB-B767-AA31376C0C5B}" type="sibTrans" cxnId="{BF599209-98B3-4FA6-BBDF-D5A72C9ED619}">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F5892069-6440-4BED-BA8D-67C31F8ED1EC}">
      <dgm:prSet phldrT="[Text]" custT="1"/>
      <dgm:spPr/>
      <dgm:t>
        <a:bodyPr/>
        <a:lstStyle/>
        <a:p>
          <a:r>
            <a:rPr lang="en-US" sz="1800" dirty="0">
              <a:latin typeface="Roboto Condensed Light" panose="02000000000000000000" pitchFamily="2" charset="0"/>
              <a:ea typeface="Roboto Condensed Light" panose="02000000000000000000" pitchFamily="2" charset="0"/>
            </a:rPr>
            <a:t>Defined by:</a:t>
          </a:r>
        </a:p>
        <a:p>
          <a:r>
            <a:rPr lang="en-US" sz="1800" dirty="0">
              <a:latin typeface="Roboto Condensed Light" panose="02000000000000000000" pitchFamily="2" charset="0"/>
              <a:ea typeface="Roboto Condensed Light" panose="02000000000000000000" pitchFamily="2" charset="0"/>
            </a:rPr>
            <a:t>radius.</a:t>
          </a:r>
        </a:p>
      </dgm:t>
    </dgm:pt>
    <dgm:pt modelId="{ACEF0434-7C3A-42B0-B686-705F6B61D35A}" type="parTrans" cxnId="{5FC2D99E-D87A-46DA-94BA-89FE8429159C}">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5EE80477-3D09-4224-873E-9ACA9347628C}" type="sibTrans" cxnId="{5FC2D99E-D87A-46DA-94BA-89FE8429159C}">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5CF240A2-B48C-40DD-8B06-BA33347BFD6A}">
      <dgm:prSet phldrT="[Text]" custT="1"/>
      <dgm:spPr/>
      <dgm:t>
        <a:bodyPr/>
        <a:lstStyle/>
        <a:p>
          <a:r>
            <a:rPr lang="en-US" sz="1800" dirty="0">
              <a:latin typeface="Roboto Condensed Light" panose="02000000000000000000" pitchFamily="2" charset="0"/>
              <a:ea typeface="Roboto Condensed Light" panose="02000000000000000000" pitchFamily="2" charset="0"/>
            </a:rPr>
            <a:t>&lt;sphere radius="0.1"/&gt;</a:t>
          </a:r>
        </a:p>
      </dgm:t>
    </dgm:pt>
    <dgm:pt modelId="{AC9B7097-5832-44C8-AADF-E95CA95D3274}" type="parTrans" cxnId="{37F72911-5321-4ECA-8064-4C26278F8F44}">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A8F603D7-89D3-470E-92C4-737C12215E6D}" type="sibTrans" cxnId="{37F72911-5321-4ECA-8064-4C26278F8F44}">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A92063FB-0700-40F0-B293-DD16B92685EE}">
      <dgm:prSet phldrT="[Text]" custT="1"/>
      <dgm:spPr/>
      <dgm:t>
        <a:bodyPr/>
        <a:lstStyle/>
        <a:p>
          <a:r>
            <a:rPr lang="en-US" sz="1800" dirty="0">
              <a:latin typeface="Roboto Condensed Light" panose="02000000000000000000" pitchFamily="2" charset="0"/>
              <a:ea typeface="Roboto Condensed Light" panose="02000000000000000000" pitchFamily="2" charset="0"/>
            </a:rPr>
            <a:t>Mesh</a:t>
          </a:r>
        </a:p>
      </dgm:t>
    </dgm:pt>
    <dgm:pt modelId="{1BD23CF5-933E-41C3-B394-EFB35C37417B}" type="parTrans" cxnId="{7D0B6012-16FB-4790-A97D-CF612A33008F}">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6D36ECA9-7C4E-479A-A188-FF407F73EAEE}" type="sibTrans" cxnId="{7D0B6012-16FB-4790-A97D-CF612A33008F}">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7DB1D3D6-CA67-4214-86EC-0E8DC0A3FD70}">
      <dgm:prSet phldrT="[Text]" custT="1"/>
      <dgm:spPr/>
      <dgm:t>
        <a:bodyPr/>
        <a:lstStyle/>
        <a:p>
          <a:r>
            <a:rPr lang="en-US" sz="1800" dirty="0">
              <a:latin typeface="Roboto Condensed Light" panose="02000000000000000000" pitchFamily="2" charset="0"/>
              <a:ea typeface="Roboto Condensed Light" panose="02000000000000000000" pitchFamily="2" charset="0"/>
            </a:rPr>
            <a:t>References an external file for complex shapes</a:t>
          </a:r>
        </a:p>
      </dgm:t>
    </dgm:pt>
    <dgm:pt modelId="{0D7A8A73-9D17-4FAE-8497-91192CD9F9FA}" type="parTrans" cxnId="{CD8D9D5C-145F-47A6-8EB5-200BB1772D42}">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1A13603F-E494-426A-ADE3-40684BC42051}" type="sibTrans" cxnId="{CD8D9D5C-145F-47A6-8EB5-200BB1772D42}">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33F3B169-54C3-48D2-AB5C-663473176EF4}">
      <dgm:prSet phldrT="[Text]" custT="1"/>
      <dgm:spPr/>
      <dgm:t>
        <a:bodyPr/>
        <a:lstStyle/>
        <a:p>
          <a:r>
            <a:rPr lang="en-US" sz="1800" dirty="0">
              <a:latin typeface="Roboto Condensed Light" panose="02000000000000000000" pitchFamily="2" charset="0"/>
              <a:ea typeface="Roboto Condensed Light" panose="02000000000000000000" pitchFamily="2" charset="0"/>
            </a:rPr>
            <a:t>&lt;mesh filename="</a:t>
          </a:r>
          <a:r>
            <a:rPr lang="en-US" sz="1800" dirty="0" err="1">
              <a:latin typeface="Roboto Condensed Light" panose="02000000000000000000" pitchFamily="2" charset="0"/>
              <a:ea typeface="Roboto Condensed Light" panose="02000000000000000000" pitchFamily="2" charset="0"/>
            </a:rPr>
            <a:t>filename.stl</a:t>
          </a:r>
          <a:r>
            <a:rPr lang="en-US" sz="1800" dirty="0">
              <a:latin typeface="Roboto Condensed Light" panose="02000000000000000000" pitchFamily="2" charset="0"/>
              <a:ea typeface="Roboto Condensed Light" panose="02000000000000000000" pitchFamily="2" charset="0"/>
            </a:rPr>
            <a:t>" </a:t>
          </a:r>
          <a:br>
            <a:rPr lang="en-US" sz="1800" dirty="0">
              <a:latin typeface="Roboto Condensed Light" panose="02000000000000000000" pitchFamily="2" charset="0"/>
              <a:ea typeface="Roboto Condensed Light" panose="02000000000000000000" pitchFamily="2" charset="0"/>
            </a:rPr>
          </a:br>
          <a:r>
            <a:rPr lang="en-US" sz="1800" dirty="0">
              <a:latin typeface="Roboto Condensed Light" panose="02000000000000000000" pitchFamily="2" charset="0"/>
              <a:ea typeface="Roboto Condensed Light" panose="02000000000000000000" pitchFamily="2" charset="0"/>
            </a:rPr>
            <a:t>scale="1 1 1"/&gt;</a:t>
          </a:r>
        </a:p>
      </dgm:t>
    </dgm:pt>
    <dgm:pt modelId="{3A13F410-6E2F-4422-BEBB-F8CE09F663B9}" type="parTrans" cxnId="{9EEFC149-ADD9-474F-8C86-0B50BF357099}">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DCFD8495-5783-4344-BADC-9F3BE60A357B}" type="sibTrans" cxnId="{9EEFC149-ADD9-474F-8C86-0B50BF357099}">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1170DD9A-46ED-4053-9114-2D7233311570}" type="pres">
      <dgm:prSet presAssocID="{5B0F8E79-2F61-4887-825F-E13506964F26}" presName="hierChild1" presStyleCnt="0">
        <dgm:presLayoutVars>
          <dgm:orgChart val="1"/>
          <dgm:chPref val="1"/>
          <dgm:dir/>
          <dgm:animOne val="branch"/>
          <dgm:animLvl val="lvl"/>
          <dgm:resizeHandles/>
        </dgm:presLayoutVars>
      </dgm:prSet>
      <dgm:spPr/>
    </dgm:pt>
    <dgm:pt modelId="{A874BFEE-0675-4985-ACF3-936290D5F904}" type="pres">
      <dgm:prSet presAssocID="{64B46D9B-AE84-4627-BA0C-F6119FCD1368}" presName="hierRoot1" presStyleCnt="0">
        <dgm:presLayoutVars>
          <dgm:hierBranch val="init"/>
        </dgm:presLayoutVars>
      </dgm:prSet>
      <dgm:spPr/>
    </dgm:pt>
    <dgm:pt modelId="{2AC1D022-867A-46DB-A11F-5F045E18D96A}" type="pres">
      <dgm:prSet presAssocID="{64B46D9B-AE84-4627-BA0C-F6119FCD1368}" presName="rootComposite1" presStyleCnt="0"/>
      <dgm:spPr/>
    </dgm:pt>
    <dgm:pt modelId="{2FBADC58-9C2B-4B66-B941-9F1E67422479}" type="pres">
      <dgm:prSet presAssocID="{64B46D9B-AE84-4627-BA0C-F6119FCD1368}" presName="rootText1" presStyleLbl="node0" presStyleIdx="0" presStyleCnt="1" custScaleX="65055">
        <dgm:presLayoutVars>
          <dgm:chPref val="3"/>
        </dgm:presLayoutVars>
      </dgm:prSet>
      <dgm:spPr/>
    </dgm:pt>
    <dgm:pt modelId="{9C11C58E-60EE-4274-B1C8-2A3CC5DD6E83}" type="pres">
      <dgm:prSet presAssocID="{64B46D9B-AE84-4627-BA0C-F6119FCD1368}" presName="rootConnector1" presStyleLbl="node1" presStyleIdx="0" presStyleCnt="0"/>
      <dgm:spPr/>
    </dgm:pt>
    <dgm:pt modelId="{95F5AD30-F5E1-4B92-A7C4-6B3DF3BEE425}" type="pres">
      <dgm:prSet presAssocID="{64B46D9B-AE84-4627-BA0C-F6119FCD1368}" presName="hierChild2" presStyleCnt="0"/>
      <dgm:spPr/>
    </dgm:pt>
    <dgm:pt modelId="{9F771258-FFAE-4455-9EE7-EADB2BA2FA50}" type="pres">
      <dgm:prSet presAssocID="{865DB695-8C0D-4DB5-B55C-78E63DEB2C71}" presName="Name64" presStyleLbl="parChTrans1D2" presStyleIdx="0" presStyleCnt="4"/>
      <dgm:spPr/>
    </dgm:pt>
    <dgm:pt modelId="{B4FF2EB8-A5ED-4857-9DBA-055A7AD06788}" type="pres">
      <dgm:prSet presAssocID="{C26A5281-FFE1-410A-875B-17FD128A9158}" presName="hierRoot2" presStyleCnt="0">
        <dgm:presLayoutVars>
          <dgm:hierBranch val="init"/>
        </dgm:presLayoutVars>
      </dgm:prSet>
      <dgm:spPr/>
    </dgm:pt>
    <dgm:pt modelId="{D4352C6C-EDAF-4FFB-AD8E-59416FB30F99}" type="pres">
      <dgm:prSet presAssocID="{C26A5281-FFE1-410A-875B-17FD128A9158}" presName="rootComposite" presStyleCnt="0"/>
      <dgm:spPr/>
    </dgm:pt>
    <dgm:pt modelId="{1CFADA1F-A435-491C-85F6-87ABECE91256}" type="pres">
      <dgm:prSet presAssocID="{C26A5281-FFE1-410A-875B-17FD128A9158}" presName="rootText" presStyleLbl="node2" presStyleIdx="0" presStyleCnt="4" custScaleX="46954">
        <dgm:presLayoutVars>
          <dgm:chPref val="3"/>
        </dgm:presLayoutVars>
      </dgm:prSet>
      <dgm:spPr/>
    </dgm:pt>
    <dgm:pt modelId="{B11C1356-1FDC-43C3-9C0D-A43DA46355B9}" type="pres">
      <dgm:prSet presAssocID="{C26A5281-FFE1-410A-875B-17FD128A9158}" presName="rootConnector" presStyleLbl="node2" presStyleIdx="0" presStyleCnt="4"/>
      <dgm:spPr/>
    </dgm:pt>
    <dgm:pt modelId="{D9C3480F-4B2A-4AD2-971F-F37D065199D5}" type="pres">
      <dgm:prSet presAssocID="{C26A5281-FFE1-410A-875B-17FD128A9158}" presName="hierChild4" presStyleCnt="0"/>
      <dgm:spPr/>
    </dgm:pt>
    <dgm:pt modelId="{01CFAD2B-C128-49B3-BBCB-3FF6E6A4CAB6}" type="pres">
      <dgm:prSet presAssocID="{DC39FDBC-E20A-4BF3-9E54-53F504DE8AC6}" presName="Name64" presStyleLbl="parChTrans1D3" presStyleIdx="0" presStyleCnt="4"/>
      <dgm:spPr/>
    </dgm:pt>
    <dgm:pt modelId="{E634EFDC-EE45-4485-A018-2AD444772746}" type="pres">
      <dgm:prSet presAssocID="{66583F16-C27E-485C-B10A-DDD2E2416F36}" presName="hierRoot2" presStyleCnt="0">
        <dgm:presLayoutVars>
          <dgm:hierBranch val="init"/>
        </dgm:presLayoutVars>
      </dgm:prSet>
      <dgm:spPr/>
    </dgm:pt>
    <dgm:pt modelId="{9C05EB0C-550C-43D7-8188-126E08461FB3}" type="pres">
      <dgm:prSet presAssocID="{66583F16-C27E-485C-B10A-DDD2E2416F36}" presName="rootComposite" presStyleCnt="0"/>
      <dgm:spPr/>
    </dgm:pt>
    <dgm:pt modelId="{93FF2BF0-8791-4458-8724-B430764519F6}" type="pres">
      <dgm:prSet presAssocID="{66583F16-C27E-485C-B10A-DDD2E2416F36}" presName="rootText" presStyleLbl="node3" presStyleIdx="0" presStyleCnt="4" custScaleX="99858" custScaleY="114305">
        <dgm:presLayoutVars>
          <dgm:chPref val="3"/>
        </dgm:presLayoutVars>
      </dgm:prSet>
      <dgm:spPr/>
    </dgm:pt>
    <dgm:pt modelId="{9373ADDF-E757-4087-8D65-33F2C896E6DB}" type="pres">
      <dgm:prSet presAssocID="{66583F16-C27E-485C-B10A-DDD2E2416F36}" presName="rootConnector" presStyleLbl="node3" presStyleIdx="0" presStyleCnt="4"/>
      <dgm:spPr/>
    </dgm:pt>
    <dgm:pt modelId="{EB0924AF-34C4-4707-BB9F-4E9315999739}" type="pres">
      <dgm:prSet presAssocID="{66583F16-C27E-485C-B10A-DDD2E2416F36}" presName="hierChild4" presStyleCnt="0"/>
      <dgm:spPr/>
    </dgm:pt>
    <dgm:pt modelId="{FEA6B0B5-0D73-42EE-AB73-731FE79DC7D5}" type="pres">
      <dgm:prSet presAssocID="{2F3B1341-898D-408D-B9C9-FAAC678EDEF8}" presName="Name64" presStyleLbl="parChTrans1D4" presStyleIdx="0" presStyleCnt="4"/>
      <dgm:spPr/>
    </dgm:pt>
    <dgm:pt modelId="{AC23F874-32B0-4205-A8D4-1C27030FCDEE}" type="pres">
      <dgm:prSet presAssocID="{953493DD-176B-46AC-88D0-EACE5D2F4744}" presName="hierRoot2" presStyleCnt="0">
        <dgm:presLayoutVars>
          <dgm:hierBranch val="init"/>
        </dgm:presLayoutVars>
      </dgm:prSet>
      <dgm:spPr/>
    </dgm:pt>
    <dgm:pt modelId="{006FDA44-1E63-4C2A-BC48-12FFE68880E3}" type="pres">
      <dgm:prSet presAssocID="{953493DD-176B-46AC-88D0-EACE5D2F4744}" presName="rootComposite" presStyleCnt="0"/>
      <dgm:spPr/>
    </dgm:pt>
    <dgm:pt modelId="{05849981-9B06-4095-994E-E4961CF6A8CF}" type="pres">
      <dgm:prSet presAssocID="{953493DD-176B-46AC-88D0-EACE5D2F4744}" presName="rootText" presStyleLbl="node4" presStyleIdx="0" presStyleCnt="4" custScaleX="196608">
        <dgm:presLayoutVars>
          <dgm:chPref val="3"/>
        </dgm:presLayoutVars>
      </dgm:prSet>
      <dgm:spPr/>
    </dgm:pt>
    <dgm:pt modelId="{6500A0B3-AEAB-4FC9-8B81-B117BEBFB164}" type="pres">
      <dgm:prSet presAssocID="{953493DD-176B-46AC-88D0-EACE5D2F4744}" presName="rootConnector" presStyleLbl="node4" presStyleIdx="0" presStyleCnt="4"/>
      <dgm:spPr/>
    </dgm:pt>
    <dgm:pt modelId="{D26350E0-F604-4678-A496-2B1EE0AC6862}" type="pres">
      <dgm:prSet presAssocID="{953493DD-176B-46AC-88D0-EACE5D2F4744}" presName="hierChild4" presStyleCnt="0"/>
      <dgm:spPr/>
    </dgm:pt>
    <dgm:pt modelId="{AB88E49A-1686-4D46-85FD-B97289425C4A}" type="pres">
      <dgm:prSet presAssocID="{953493DD-176B-46AC-88D0-EACE5D2F4744}" presName="hierChild5" presStyleCnt="0"/>
      <dgm:spPr/>
    </dgm:pt>
    <dgm:pt modelId="{80A22A3E-4893-4691-90EC-7C6CC7ABDB25}" type="pres">
      <dgm:prSet presAssocID="{66583F16-C27E-485C-B10A-DDD2E2416F36}" presName="hierChild5" presStyleCnt="0"/>
      <dgm:spPr/>
    </dgm:pt>
    <dgm:pt modelId="{962C2BD2-F3E4-4103-BA5B-CD635550C91E}" type="pres">
      <dgm:prSet presAssocID="{C26A5281-FFE1-410A-875B-17FD128A9158}" presName="hierChild5" presStyleCnt="0"/>
      <dgm:spPr/>
    </dgm:pt>
    <dgm:pt modelId="{D079F7AA-1E3A-428A-B823-3AE8DFD167D1}" type="pres">
      <dgm:prSet presAssocID="{1E608044-1440-4FE4-B555-5BAF46AA9B6C}" presName="Name64" presStyleLbl="parChTrans1D2" presStyleIdx="1" presStyleCnt="4"/>
      <dgm:spPr/>
    </dgm:pt>
    <dgm:pt modelId="{96457676-3BCC-484E-982C-7955653B635F}" type="pres">
      <dgm:prSet presAssocID="{10186EC7-B254-4F83-A87A-4410C2F20276}" presName="hierRoot2" presStyleCnt="0">
        <dgm:presLayoutVars>
          <dgm:hierBranch val="init"/>
        </dgm:presLayoutVars>
      </dgm:prSet>
      <dgm:spPr/>
    </dgm:pt>
    <dgm:pt modelId="{1C39E18E-33E3-42D4-A3CF-03EF8486BC9A}" type="pres">
      <dgm:prSet presAssocID="{10186EC7-B254-4F83-A87A-4410C2F20276}" presName="rootComposite" presStyleCnt="0"/>
      <dgm:spPr/>
    </dgm:pt>
    <dgm:pt modelId="{0C677EF4-D5A9-48E8-A912-649191365979}" type="pres">
      <dgm:prSet presAssocID="{10186EC7-B254-4F83-A87A-4410C2F20276}" presName="rootText" presStyleLbl="node2" presStyleIdx="1" presStyleCnt="4" custScaleX="46954">
        <dgm:presLayoutVars>
          <dgm:chPref val="3"/>
        </dgm:presLayoutVars>
      </dgm:prSet>
      <dgm:spPr/>
    </dgm:pt>
    <dgm:pt modelId="{B8650ED1-460C-4CB4-ADE7-D88FC284E0D4}" type="pres">
      <dgm:prSet presAssocID="{10186EC7-B254-4F83-A87A-4410C2F20276}" presName="rootConnector" presStyleLbl="node2" presStyleIdx="1" presStyleCnt="4"/>
      <dgm:spPr/>
    </dgm:pt>
    <dgm:pt modelId="{85ED1766-D141-4566-ACEE-241E22156CEA}" type="pres">
      <dgm:prSet presAssocID="{10186EC7-B254-4F83-A87A-4410C2F20276}" presName="hierChild4" presStyleCnt="0"/>
      <dgm:spPr/>
    </dgm:pt>
    <dgm:pt modelId="{E01A1A2F-D210-4CFB-9470-9B52683C8A5F}" type="pres">
      <dgm:prSet presAssocID="{6EB2FC78-2FD4-4358-9F56-35AE25B22C92}" presName="Name64" presStyleLbl="parChTrans1D3" presStyleIdx="1" presStyleCnt="4"/>
      <dgm:spPr/>
    </dgm:pt>
    <dgm:pt modelId="{FD4763AA-AA52-429F-A9C9-6CA86DE4828F}" type="pres">
      <dgm:prSet presAssocID="{CDF1CC93-E99C-49D0-AA59-49674B987650}" presName="hierRoot2" presStyleCnt="0">
        <dgm:presLayoutVars>
          <dgm:hierBranch val="init"/>
        </dgm:presLayoutVars>
      </dgm:prSet>
      <dgm:spPr/>
    </dgm:pt>
    <dgm:pt modelId="{E26AFAB3-4824-49B1-8047-15CB739FBA95}" type="pres">
      <dgm:prSet presAssocID="{CDF1CC93-E99C-49D0-AA59-49674B987650}" presName="rootComposite" presStyleCnt="0"/>
      <dgm:spPr/>
    </dgm:pt>
    <dgm:pt modelId="{7F967172-0385-4110-8D2A-906F72207405}" type="pres">
      <dgm:prSet presAssocID="{CDF1CC93-E99C-49D0-AA59-49674B987650}" presName="rootText" presStyleLbl="node3" presStyleIdx="1" presStyleCnt="4" custScaleX="99858" custScaleY="114305">
        <dgm:presLayoutVars>
          <dgm:chPref val="3"/>
        </dgm:presLayoutVars>
      </dgm:prSet>
      <dgm:spPr/>
    </dgm:pt>
    <dgm:pt modelId="{BEB9DA45-8E5F-4868-9BB9-C0AE6AB6ED24}" type="pres">
      <dgm:prSet presAssocID="{CDF1CC93-E99C-49D0-AA59-49674B987650}" presName="rootConnector" presStyleLbl="node3" presStyleIdx="1" presStyleCnt="4"/>
      <dgm:spPr/>
    </dgm:pt>
    <dgm:pt modelId="{AA8388AA-5DE7-4559-B016-4DFF3A7782A1}" type="pres">
      <dgm:prSet presAssocID="{CDF1CC93-E99C-49D0-AA59-49674B987650}" presName="hierChild4" presStyleCnt="0"/>
      <dgm:spPr/>
    </dgm:pt>
    <dgm:pt modelId="{75BA2B24-168B-486D-85D8-285A08BE605C}" type="pres">
      <dgm:prSet presAssocID="{16A9DFFC-2AE4-47B1-A9E6-21D1AAF6CB58}" presName="Name64" presStyleLbl="parChTrans1D4" presStyleIdx="1" presStyleCnt="4"/>
      <dgm:spPr/>
    </dgm:pt>
    <dgm:pt modelId="{C13B7409-67D7-4EDD-99C4-772C99CDD9DD}" type="pres">
      <dgm:prSet presAssocID="{3BD19955-70B1-4D27-BC26-E4B461996220}" presName="hierRoot2" presStyleCnt="0">
        <dgm:presLayoutVars>
          <dgm:hierBranch val="init"/>
        </dgm:presLayoutVars>
      </dgm:prSet>
      <dgm:spPr/>
    </dgm:pt>
    <dgm:pt modelId="{C78C6F1C-9B11-4F63-AB5D-9BEE7E0FFB01}" type="pres">
      <dgm:prSet presAssocID="{3BD19955-70B1-4D27-BC26-E4B461996220}" presName="rootComposite" presStyleCnt="0"/>
      <dgm:spPr/>
    </dgm:pt>
    <dgm:pt modelId="{7C07F71E-31E1-424A-96E2-F717269A7B50}" type="pres">
      <dgm:prSet presAssocID="{3BD19955-70B1-4D27-BC26-E4B461996220}" presName="rootText" presStyleLbl="node4" presStyleIdx="1" presStyleCnt="4" custScaleX="196608">
        <dgm:presLayoutVars>
          <dgm:chPref val="3"/>
        </dgm:presLayoutVars>
      </dgm:prSet>
      <dgm:spPr/>
    </dgm:pt>
    <dgm:pt modelId="{3752E0D0-6897-41BA-A409-1397A065AC20}" type="pres">
      <dgm:prSet presAssocID="{3BD19955-70B1-4D27-BC26-E4B461996220}" presName="rootConnector" presStyleLbl="node4" presStyleIdx="1" presStyleCnt="4"/>
      <dgm:spPr/>
    </dgm:pt>
    <dgm:pt modelId="{70F04D21-8B20-4519-A2F5-40A768E7C920}" type="pres">
      <dgm:prSet presAssocID="{3BD19955-70B1-4D27-BC26-E4B461996220}" presName="hierChild4" presStyleCnt="0"/>
      <dgm:spPr/>
    </dgm:pt>
    <dgm:pt modelId="{D398D023-D489-4256-BC3B-32784CE85100}" type="pres">
      <dgm:prSet presAssocID="{3BD19955-70B1-4D27-BC26-E4B461996220}" presName="hierChild5" presStyleCnt="0"/>
      <dgm:spPr/>
    </dgm:pt>
    <dgm:pt modelId="{4BC0AD84-1DB1-49C1-9BA9-C2E42C7E50D5}" type="pres">
      <dgm:prSet presAssocID="{CDF1CC93-E99C-49D0-AA59-49674B987650}" presName="hierChild5" presStyleCnt="0"/>
      <dgm:spPr/>
    </dgm:pt>
    <dgm:pt modelId="{1107034B-96CC-4930-9C81-F4DA73FBB2C1}" type="pres">
      <dgm:prSet presAssocID="{10186EC7-B254-4F83-A87A-4410C2F20276}" presName="hierChild5" presStyleCnt="0"/>
      <dgm:spPr/>
    </dgm:pt>
    <dgm:pt modelId="{AEBCFE8F-E694-4142-8D1D-50E6EEFB1AD9}" type="pres">
      <dgm:prSet presAssocID="{21033189-251E-4328-B436-7621416A9AEB}" presName="Name64" presStyleLbl="parChTrans1D2" presStyleIdx="2" presStyleCnt="4"/>
      <dgm:spPr/>
    </dgm:pt>
    <dgm:pt modelId="{691E20DE-A6BA-4F7D-85E3-176A85B9438E}" type="pres">
      <dgm:prSet presAssocID="{47A56A45-47B5-462D-BC0A-8F10A83699EF}" presName="hierRoot2" presStyleCnt="0">
        <dgm:presLayoutVars>
          <dgm:hierBranch val="init"/>
        </dgm:presLayoutVars>
      </dgm:prSet>
      <dgm:spPr/>
    </dgm:pt>
    <dgm:pt modelId="{00EDC6DB-0668-48AE-A1ED-34561AC62093}" type="pres">
      <dgm:prSet presAssocID="{47A56A45-47B5-462D-BC0A-8F10A83699EF}" presName="rootComposite" presStyleCnt="0"/>
      <dgm:spPr/>
    </dgm:pt>
    <dgm:pt modelId="{BECCA67C-6301-46D1-BAA7-750E99C7D9DB}" type="pres">
      <dgm:prSet presAssocID="{47A56A45-47B5-462D-BC0A-8F10A83699EF}" presName="rootText" presStyleLbl="node2" presStyleIdx="2" presStyleCnt="4" custScaleX="46954">
        <dgm:presLayoutVars>
          <dgm:chPref val="3"/>
        </dgm:presLayoutVars>
      </dgm:prSet>
      <dgm:spPr/>
    </dgm:pt>
    <dgm:pt modelId="{A4505559-AC87-4656-BD24-3E82DA9D02E4}" type="pres">
      <dgm:prSet presAssocID="{47A56A45-47B5-462D-BC0A-8F10A83699EF}" presName="rootConnector" presStyleLbl="node2" presStyleIdx="2" presStyleCnt="4"/>
      <dgm:spPr/>
    </dgm:pt>
    <dgm:pt modelId="{828784EB-5D79-4EC9-883A-8E5EB1629DA4}" type="pres">
      <dgm:prSet presAssocID="{47A56A45-47B5-462D-BC0A-8F10A83699EF}" presName="hierChild4" presStyleCnt="0"/>
      <dgm:spPr/>
    </dgm:pt>
    <dgm:pt modelId="{3F95AC3F-E348-4BE4-8A33-443AD3AC0D3D}" type="pres">
      <dgm:prSet presAssocID="{ACEF0434-7C3A-42B0-B686-705F6B61D35A}" presName="Name64" presStyleLbl="parChTrans1D3" presStyleIdx="2" presStyleCnt="4"/>
      <dgm:spPr/>
    </dgm:pt>
    <dgm:pt modelId="{DDF59B8C-B3E0-4758-A689-862261EC5086}" type="pres">
      <dgm:prSet presAssocID="{F5892069-6440-4BED-BA8D-67C31F8ED1EC}" presName="hierRoot2" presStyleCnt="0">
        <dgm:presLayoutVars>
          <dgm:hierBranch val="init"/>
        </dgm:presLayoutVars>
      </dgm:prSet>
      <dgm:spPr/>
    </dgm:pt>
    <dgm:pt modelId="{BEA3482F-3415-41F0-B1DA-8E89AE701467}" type="pres">
      <dgm:prSet presAssocID="{F5892069-6440-4BED-BA8D-67C31F8ED1EC}" presName="rootComposite" presStyleCnt="0"/>
      <dgm:spPr/>
    </dgm:pt>
    <dgm:pt modelId="{3D307D93-A814-4D79-AE20-0AE6623D0DB9}" type="pres">
      <dgm:prSet presAssocID="{F5892069-6440-4BED-BA8D-67C31F8ED1EC}" presName="rootText" presStyleLbl="node3" presStyleIdx="2" presStyleCnt="4" custScaleX="99858" custScaleY="114305">
        <dgm:presLayoutVars>
          <dgm:chPref val="3"/>
        </dgm:presLayoutVars>
      </dgm:prSet>
      <dgm:spPr/>
    </dgm:pt>
    <dgm:pt modelId="{23FB919F-C4D5-4C21-8655-7281E5D86B94}" type="pres">
      <dgm:prSet presAssocID="{F5892069-6440-4BED-BA8D-67C31F8ED1EC}" presName="rootConnector" presStyleLbl="node3" presStyleIdx="2" presStyleCnt="4"/>
      <dgm:spPr/>
    </dgm:pt>
    <dgm:pt modelId="{75358016-35C3-448A-82A0-00E8577CA039}" type="pres">
      <dgm:prSet presAssocID="{F5892069-6440-4BED-BA8D-67C31F8ED1EC}" presName="hierChild4" presStyleCnt="0"/>
      <dgm:spPr/>
    </dgm:pt>
    <dgm:pt modelId="{C7F560C4-2E93-4DE9-B006-6ECB8E334432}" type="pres">
      <dgm:prSet presAssocID="{AC9B7097-5832-44C8-AADF-E95CA95D3274}" presName="Name64" presStyleLbl="parChTrans1D4" presStyleIdx="2" presStyleCnt="4"/>
      <dgm:spPr/>
    </dgm:pt>
    <dgm:pt modelId="{95A5A202-76F7-4B40-BA21-7DF90C753A65}" type="pres">
      <dgm:prSet presAssocID="{5CF240A2-B48C-40DD-8B06-BA33347BFD6A}" presName="hierRoot2" presStyleCnt="0">
        <dgm:presLayoutVars>
          <dgm:hierBranch val="init"/>
        </dgm:presLayoutVars>
      </dgm:prSet>
      <dgm:spPr/>
    </dgm:pt>
    <dgm:pt modelId="{DF3BB481-DD91-4B00-A314-6F1E99A43436}" type="pres">
      <dgm:prSet presAssocID="{5CF240A2-B48C-40DD-8B06-BA33347BFD6A}" presName="rootComposite" presStyleCnt="0"/>
      <dgm:spPr/>
    </dgm:pt>
    <dgm:pt modelId="{3230272D-4D4A-4447-B0ED-BCD680A38D4E}" type="pres">
      <dgm:prSet presAssocID="{5CF240A2-B48C-40DD-8B06-BA33347BFD6A}" presName="rootText" presStyleLbl="node4" presStyleIdx="2" presStyleCnt="4" custScaleX="196608">
        <dgm:presLayoutVars>
          <dgm:chPref val="3"/>
        </dgm:presLayoutVars>
      </dgm:prSet>
      <dgm:spPr/>
    </dgm:pt>
    <dgm:pt modelId="{782C9850-26A8-469B-AAB2-203B74730FB2}" type="pres">
      <dgm:prSet presAssocID="{5CF240A2-B48C-40DD-8B06-BA33347BFD6A}" presName="rootConnector" presStyleLbl="node4" presStyleIdx="2" presStyleCnt="4"/>
      <dgm:spPr/>
    </dgm:pt>
    <dgm:pt modelId="{2B1FD9E3-6875-43B6-AFC2-0AD6A42FACFC}" type="pres">
      <dgm:prSet presAssocID="{5CF240A2-B48C-40DD-8B06-BA33347BFD6A}" presName="hierChild4" presStyleCnt="0"/>
      <dgm:spPr/>
    </dgm:pt>
    <dgm:pt modelId="{AE09FB14-818A-4B97-AF19-9610049D2649}" type="pres">
      <dgm:prSet presAssocID="{5CF240A2-B48C-40DD-8B06-BA33347BFD6A}" presName="hierChild5" presStyleCnt="0"/>
      <dgm:spPr/>
    </dgm:pt>
    <dgm:pt modelId="{F5E3C8A9-0C5A-4F54-B28A-BBA473BC00C6}" type="pres">
      <dgm:prSet presAssocID="{F5892069-6440-4BED-BA8D-67C31F8ED1EC}" presName="hierChild5" presStyleCnt="0"/>
      <dgm:spPr/>
    </dgm:pt>
    <dgm:pt modelId="{40F01217-2F9D-4443-87A1-C06A45AEAEB5}" type="pres">
      <dgm:prSet presAssocID="{47A56A45-47B5-462D-BC0A-8F10A83699EF}" presName="hierChild5" presStyleCnt="0"/>
      <dgm:spPr/>
    </dgm:pt>
    <dgm:pt modelId="{E519A3AD-1DEA-4852-A3F4-22F10F13B080}" type="pres">
      <dgm:prSet presAssocID="{1BD23CF5-933E-41C3-B394-EFB35C37417B}" presName="Name64" presStyleLbl="parChTrans1D2" presStyleIdx="3" presStyleCnt="4"/>
      <dgm:spPr/>
    </dgm:pt>
    <dgm:pt modelId="{0950017F-95DE-4E4D-ABA8-B2C28D1549F6}" type="pres">
      <dgm:prSet presAssocID="{A92063FB-0700-40F0-B293-DD16B92685EE}" presName="hierRoot2" presStyleCnt="0">
        <dgm:presLayoutVars>
          <dgm:hierBranch val="init"/>
        </dgm:presLayoutVars>
      </dgm:prSet>
      <dgm:spPr/>
    </dgm:pt>
    <dgm:pt modelId="{C15BAB14-94C2-4B55-BC34-A62F4734FA8C}" type="pres">
      <dgm:prSet presAssocID="{A92063FB-0700-40F0-B293-DD16B92685EE}" presName="rootComposite" presStyleCnt="0"/>
      <dgm:spPr/>
    </dgm:pt>
    <dgm:pt modelId="{2A5D78FD-AD73-4B66-99C2-97F9C1947D5F}" type="pres">
      <dgm:prSet presAssocID="{A92063FB-0700-40F0-B293-DD16B92685EE}" presName="rootText" presStyleLbl="node2" presStyleIdx="3" presStyleCnt="4" custScaleX="46954">
        <dgm:presLayoutVars>
          <dgm:chPref val="3"/>
        </dgm:presLayoutVars>
      </dgm:prSet>
      <dgm:spPr/>
    </dgm:pt>
    <dgm:pt modelId="{FB7A848D-47DC-45AC-B5D0-FE1EE66069DD}" type="pres">
      <dgm:prSet presAssocID="{A92063FB-0700-40F0-B293-DD16B92685EE}" presName="rootConnector" presStyleLbl="node2" presStyleIdx="3" presStyleCnt="4"/>
      <dgm:spPr/>
    </dgm:pt>
    <dgm:pt modelId="{31AE7E50-2017-4939-BF7D-7B9D78795B91}" type="pres">
      <dgm:prSet presAssocID="{A92063FB-0700-40F0-B293-DD16B92685EE}" presName="hierChild4" presStyleCnt="0"/>
      <dgm:spPr/>
    </dgm:pt>
    <dgm:pt modelId="{298177B5-0FF8-4DA9-BE8E-691332F04B10}" type="pres">
      <dgm:prSet presAssocID="{0D7A8A73-9D17-4FAE-8497-91192CD9F9FA}" presName="Name64" presStyleLbl="parChTrans1D3" presStyleIdx="3" presStyleCnt="4"/>
      <dgm:spPr/>
    </dgm:pt>
    <dgm:pt modelId="{E0D053D7-1920-4FFC-876F-97FC3F1CB9CD}" type="pres">
      <dgm:prSet presAssocID="{7DB1D3D6-CA67-4214-86EC-0E8DC0A3FD70}" presName="hierRoot2" presStyleCnt="0">
        <dgm:presLayoutVars>
          <dgm:hierBranch val="init"/>
        </dgm:presLayoutVars>
      </dgm:prSet>
      <dgm:spPr/>
    </dgm:pt>
    <dgm:pt modelId="{9CE2BB0F-FF73-4C08-8575-75D5BF980191}" type="pres">
      <dgm:prSet presAssocID="{7DB1D3D6-CA67-4214-86EC-0E8DC0A3FD70}" presName="rootComposite" presStyleCnt="0"/>
      <dgm:spPr/>
    </dgm:pt>
    <dgm:pt modelId="{9B0FE622-B862-4174-A9EE-32390E3EBB00}" type="pres">
      <dgm:prSet presAssocID="{7DB1D3D6-CA67-4214-86EC-0E8DC0A3FD70}" presName="rootText" presStyleLbl="node3" presStyleIdx="3" presStyleCnt="4" custScaleX="99858" custScaleY="114305">
        <dgm:presLayoutVars>
          <dgm:chPref val="3"/>
        </dgm:presLayoutVars>
      </dgm:prSet>
      <dgm:spPr/>
    </dgm:pt>
    <dgm:pt modelId="{1641CC43-CAFA-49EB-9223-099E80D8EF6D}" type="pres">
      <dgm:prSet presAssocID="{7DB1D3D6-CA67-4214-86EC-0E8DC0A3FD70}" presName="rootConnector" presStyleLbl="node3" presStyleIdx="3" presStyleCnt="4"/>
      <dgm:spPr/>
    </dgm:pt>
    <dgm:pt modelId="{8E896BA3-0319-4E1C-BA2A-A2C7B1413D4A}" type="pres">
      <dgm:prSet presAssocID="{7DB1D3D6-CA67-4214-86EC-0E8DC0A3FD70}" presName="hierChild4" presStyleCnt="0"/>
      <dgm:spPr/>
    </dgm:pt>
    <dgm:pt modelId="{B1D82173-F5FF-4A94-96B3-50706AFAC7C7}" type="pres">
      <dgm:prSet presAssocID="{3A13F410-6E2F-4422-BEBB-F8CE09F663B9}" presName="Name64" presStyleLbl="parChTrans1D4" presStyleIdx="3" presStyleCnt="4"/>
      <dgm:spPr/>
    </dgm:pt>
    <dgm:pt modelId="{BFBEFB8F-BBAB-4961-B364-806CC4432290}" type="pres">
      <dgm:prSet presAssocID="{33F3B169-54C3-48D2-AB5C-663473176EF4}" presName="hierRoot2" presStyleCnt="0">
        <dgm:presLayoutVars>
          <dgm:hierBranch val="init"/>
        </dgm:presLayoutVars>
      </dgm:prSet>
      <dgm:spPr/>
    </dgm:pt>
    <dgm:pt modelId="{EE3F214C-788A-42FB-83E4-AACED3027E48}" type="pres">
      <dgm:prSet presAssocID="{33F3B169-54C3-48D2-AB5C-663473176EF4}" presName="rootComposite" presStyleCnt="0"/>
      <dgm:spPr/>
    </dgm:pt>
    <dgm:pt modelId="{5E0AA805-906A-4446-97BA-8EBD27EE1BA5}" type="pres">
      <dgm:prSet presAssocID="{33F3B169-54C3-48D2-AB5C-663473176EF4}" presName="rootText" presStyleLbl="node4" presStyleIdx="3" presStyleCnt="4" custScaleX="196548">
        <dgm:presLayoutVars>
          <dgm:chPref val="3"/>
        </dgm:presLayoutVars>
      </dgm:prSet>
      <dgm:spPr/>
    </dgm:pt>
    <dgm:pt modelId="{5D2BED6B-A7FE-413A-9004-6945611ED2D0}" type="pres">
      <dgm:prSet presAssocID="{33F3B169-54C3-48D2-AB5C-663473176EF4}" presName="rootConnector" presStyleLbl="node4" presStyleIdx="3" presStyleCnt="4"/>
      <dgm:spPr/>
    </dgm:pt>
    <dgm:pt modelId="{46C15572-15B2-42F0-8590-38993503FCC1}" type="pres">
      <dgm:prSet presAssocID="{33F3B169-54C3-48D2-AB5C-663473176EF4}" presName="hierChild4" presStyleCnt="0"/>
      <dgm:spPr/>
    </dgm:pt>
    <dgm:pt modelId="{C1996B20-9324-44AF-98FB-E1380DA90E26}" type="pres">
      <dgm:prSet presAssocID="{33F3B169-54C3-48D2-AB5C-663473176EF4}" presName="hierChild5" presStyleCnt="0"/>
      <dgm:spPr/>
    </dgm:pt>
    <dgm:pt modelId="{67689A4F-E917-49EA-9FC8-2E80BBC205AA}" type="pres">
      <dgm:prSet presAssocID="{7DB1D3D6-CA67-4214-86EC-0E8DC0A3FD70}" presName="hierChild5" presStyleCnt="0"/>
      <dgm:spPr/>
    </dgm:pt>
    <dgm:pt modelId="{395B1B97-1FD8-46B9-931B-7D9A001C6F28}" type="pres">
      <dgm:prSet presAssocID="{A92063FB-0700-40F0-B293-DD16B92685EE}" presName="hierChild5" presStyleCnt="0"/>
      <dgm:spPr/>
    </dgm:pt>
    <dgm:pt modelId="{45BABBBA-38B0-4618-85B0-279F3E5774AD}" type="pres">
      <dgm:prSet presAssocID="{64B46D9B-AE84-4627-BA0C-F6119FCD1368}" presName="hierChild3" presStyleCnt="0"/>
      <dgm:spPr/>
    </dgm:pt>
  </dgm:ptLst>
  <dgm:cxnLst>
    <dgm:cxn modelId="{A4A1EC02-7172-4EC5-864A-EF649386AE3F}" type="presOf" srcId="{3A13F410-6E2F-4422-BEBB-F8CE09F663B9}" destId="{B1D82173-F5FF-4A94-96B3-50706AFAC7C7}" srcOrd="0" destOrd="0" presId="urn:microsoft.com/office/officeart/2009/3/layout/HorizontalOrganizationChart"/>
    <dgm:cxn modelId="{31C69F03-8646-4CF9-8870-203B4B9442B7}" type="presOf" srcId="{DC39FDBC-E20A-4BF3-9E54-53F504DE8AC6}" destId="{01CFAD2B-C128-49B3-BBCB-3FF6E6A4CAB6}" srcOrd="0" destOrd="0" presId="urn:microsoft.com/office/officeart/2009/3/layout/HorizontalOrganizationChart"/>
    <dgm:cxn modelId="{87948E07-9A73-48D3-A0AF-E5EEE6A5706B}" type="presOf" srcId="{0D7A8A73-9D17-4FAE-8497-91192CD9F9FA}" destId="{298177B5-0FF8-4DA9-BE8E-691332F04B10}" srcOrd="0" destOrd="0" presId="urn:microsoft.com/office/officeart/2009/3/layout/HorizontalOrganizationChart"/>
    <dgm:cxn modelId="{CFC6E608-E40D-434D-A5E9-22C5526A59F9}" type="presOf" srcId="{3BD19955-70B1-4D27-BC26-E4B461996220}" destId="{3752E0D0-6897-41BA-A409-1397A065AC20}" srcOrd="1" destOrd="0" presId="urn:microsoft.com/office/officeart/2009/3/layout/HorizontalOrganizationChart"/>
    <dgm:cxn modelId="{BF599209-98B3-4FA6-BBDF-D5A72C9ED619}" srcId="{CDF1CC93-E99C-49D0-AA59-49674B987650}" destId="{3BD19955-70B1-4D27-BC26-E4B461996220}" srcOrd="0" destOrd="0" parTransId="{16A9DFFC-2AE4-47B1-A9E6-21D1AAF6CB58}" sibTransId="{065D166F-BC11-41AB-B767-AA31376C0C5B}"/>
    <dgm:cxn modelId="{BB4F480A-0569-4229-BDE2-E31AF5797A25}" type="presOf" srcId="{5CF240A2-B48C-40DD-8B06-BA33347BFD6A}" destId="{3230272D-4D4A-4447-B0ED-BCD680A38D4E}" srcOrd="0" destOrd="0" presId="urn:microsoft.com/office/officeart/2009/3/layout/HorizontalOrganizationChart"/>
    <dgm:cxn modelId="{8DC8350B-5BA0-49B0-8E18-581AF75E7359}" type="presOf" srcId="{A92063FB-0700-40F0-B293-DD16B92685EE}" destId="{FB7A848D-47DC-45AC-B5D0-FE1EE66069DD}" srcOrd="1" destOrd="0" presId="urn:microsoft.com/office/officeart/2009/3/layout/HorizontalOrganizationChart"/>
    <dgm:cxn modelId="{31A6BA10-64E4-4B92-847A-483048649996}" type="presOf" srcId="{1E608044-1440-4FE4-B555-5BAF46AA9B6C}" destId="{D079F7AA-1E3A-428A-B823-3AE8DFD167D1}" srcOrd="0" destOrd="0" presId="urn:microsoft.com/office/officeart/2009/3/layout/HorizontalOrganizationChart"/>
    <dgm:cxn modelId="{37F72911-5321-4ECA-8064-4C26278F8F44}" srcId="{F5892069-6440-4BED-BA8D-67C31F8ED1EC}" destId="{5CF240A2-B48C-40DD-8B06-BA33347BFD6A}" srcOrd="0" destOrd="0" parTransId="{AC9B7097-5832-44C8-AADF-E95CA95D3274}" sibTransId="{A8F603D7-89D3-470E-92C4-737C12215E6D}"/>
    <dgm:cxn modelId="{7EB3F611-ECA8-40E0-886D-E54B216CA932}" type="presOf" srcId="{64B46D9B-AE84-4627-BA0C-F6119FCD1368}" destId="{2FBADC58-9C2B-4B66-B941-9F1E67422479}" srcOrd="0" destOrd="0" presId="urn:microsoft.com/office/officeart/2009/3/layout/HorizontalOrganizationChart"/>
    <dgm:cxn modelId="{7D0B6012-16FB-4790-A97D-CF612A33008F}" srcId="{64B46D9B-AE84-4627-BA0C-F6119FCD1368}" destId="{A92063FB-0700-40F0-B293-DD16B92685EE}" srcOrd="3" destOrd="0" parTransId="{1BD23CF5-933E-41C3-B394-EFB35C37417B}" sibTransId="{6D36ECA9-7C4E-479A-A188-FF407F73EAEE}"/>
    <dgm:cxn modelId="{FBDB3819-6544-46C7-8964-41FF4BCD8F18}" type="presOf" srcId="{33F3B169-54C3-48D2-AB5C-663473176EF4}" destId="{5E0AA805-906A-4446-97BA-8EBD27EE1BA5}" srcOrd="0" destOrd="0" presId="urn:microsoft.com/office/officeart/2009/3/layout/HorizontalOrganizationChart"/>
    <dgm:cxn modelId="{FC6B8619-6EED-49F5-BE81-93ABE2559EF3}" type="presOf" srcId="{1BD23CF5-933E-41C3-B394-EFB35C37417B}" destId="{E519A3AD-1DEA-4852-A3F4-22F10F13B080}" srcOrd="0" destOrd="0" presId="urn:microsoft.com/office/officeart/2009/3/layout/HorizontalOrganizationChart"/>
    <dgm:cxn modelId="{0AAC6C35-E547-4CFB-AA51-70A5AADC393C}" type="presOf" srcId="{47A56A45-47B5-462D-BC0A-8F10A83699EF}" destId="{BECCA67C-6301-46D1-BAA7-750E99C7D9DB}" srcOrd="0" destOrd="0" presId="urn:microsoft.com/office/officeart/2009/3/layout/HorizontalOrganizationChart"/>
    <dgm:cxn modelId="{C05DB336-D217-4246-B9A0-ED343843FBCA}" type="presOf" srcId="{ACEF0434-7C3A-42B0-B686-705F6B61D35A}" destId="{3F95AC3F-E348-4BE4-8A33-443AD3AC0D3D}" srcOrd="0" destOrd="0" presId="urn:microsoft.com/office/officeart/2009/3/layout/HorizontalOrganizationChart"/>
    <dgm:cxn modelId="{2B845A39-5E1D-4FAF-A67C-0E331FAEA7A5}" srcId="{64B46D9B-AE84-4627-BA0C-F6119FCD1368}" destId="{10186EC7-B254-4F83-A87A-4410C2F20276}" srcOrd="1" destOrd="0" parTransId="{1E608044-1440-4FE4-B555-5BAF46AA9B6C}" sibTransId="{7C173558-6C15-4DCC-AB08-55291D470BAA}"/>
    <dgm:cxn modelId="{41CAA33C-8613-40A3-A7EC-98B1832CB945}" srcId="{10186EC7-B254-4F83-A87A-4410C2F20276}" destId="{CDF1CC93-E99C-49D0-AA59-49674B987650}" srcOrd="0" destOrd="0" parTransId="{6EB2FC78-2FD4-4358-9F56-35AE25B22C92}" sibTransId="{4CC5BB9B-9F24-42E0-A065-C809E6B63876}"/>
    <dgm:cxn modelId="{CD8D9D5C-145F-47A6-8EB5-200BB1772D42}" srcId="{A92063FB-0700-40F0-B293-DD16B92685EE}" destId="{7DB1D3D6-CA67-4214-86EC-0E8DC0A3FD70}" srcOrd="0" destOrd="0" parTransId="{0D7A8A73-9D17-4FAE-8497-91192CD9F9FA}" sibTransId="{1A13603F-E494-426A-ADE3-40684BC42051}"/>
    <dgm:cxn modelId="{FFC58D5D-6CB2-473C-83A5-3D549A15C655}" type="presOf" srcId="{2F3B1341-898D-408D-B9C9-FAAC678EDEF8}" destId="{FEA6B0B5-0D73-42EE-AB73-731FE79DC7D5}" srcOrd="0" destOrd="0" presId="urn:microsoft.com/office/officeart/2009/3/layout/HorizontalOrganizationChart"/>
    <dgm:cxn modelId="{FEA71446-EBF4-4976-8B49-FFA2CAB5291B}" type="presOf" srcId="{C26A5281-FFE1-410A-875B-17FD128A9158}" destId="{B11C1356-1FDC-43C3-9C0D-A43DA46355B9}" srcOrd="1" destOrd="0" presId="urn:microsoft.com/office/officeart/2009/3/layout/HorizontalOrganizationChart"/>
    <dgm:cxn modelId="{1E836947-B9AD-4BD9-92BB-B42EC1B525C8}" type="presOf" srcId="{5CF240A2-B48C-40DD-8B06-BA33347BFD6A}" destId="{782C9850-26A8-469B-AAB2-203B74730FB2}" srcOrd="1" destOrd="0" presId="urn:microsoft.com/office/officeart/2009/3/layout/HorizontalOrganizationChart"/>
    <dgm:cxn modelId="{9EEFC149-ADD9-474F-8C86-0B50BF357099}" srcId="{7DB1D3D6-CA67-4214-86EC-0E8DC0A3FD70}" destId="{33F3B169-54C3-48D2-AB5C-663473176EF4}" srcOrd="0" destOrd="0" parTransId="{3A13F410-6E2F-4422-BEBB-F8CE09F663B9}" sibTransId="{DCFD8495-5783-4344-BADC-9F3BE60A357B}"/>
    <dgm:cxn modelId="{E22C684A-0713-469D-9416-887074E88AD4}" srcId="{C26A5281-FFE1-410A-875B-17FD128A9158}" destId="{66583F16-C27E-485C-B10A-DDD2E2416F36}" srcOrd="0" destOrd="0" parTransId="{DC39FDBC-E20A-4BF3-9E54-53F504DE8AC6}" sibTransId="{97A2CC54-B3DF-4BC3-9F53-3035A8F06597}"/>
    <dgm:cxn modelId="{2728ED70-58B5-434E-B5A8-270F8F4C133D}" type="presOf" srcId="{33F3B169-54C3-48D2-AB5C-663473176EF4}" destId="{5D2BED6B-A7FE-413A-9004-6945611ED2D0}" srcOrd="1" destOrd="0" presId="urn:microsoft.com/office/officeart/2009/3/layout/HorizontalOrganizationChart"/>
    <dgm:cxn modelId="{7BF8DD51-6F88-4F1B-B2F6-43232920B5F1}" type="presOf" srcId="{7DB1D3D6-CA67-4214-86EC-0E8DC0A3FD70}" destId="{9B0FE622-B862-4174-A9EE-32390E3EBB00}" srcOrd="0" destOrd="0" presId="urn:microsoft.com/office/officeart/2009/3/layout/HorizontalOrganizationChart"/>
    <dgm:cxn modelId="{B0A96972-7B6B-4A72-B9A3-855DC927C8D8}" type="presOf" srcId="{F5892069-6440-4BED-BA8D-67C31F8ED1EC}" destId="{3D307D93-A814-4D79-AE20-0AE6623D0DB9}" srcOrd="0" destOrd="0" presId="urn:microsoft.com/office/officeart/2009/3/layout/HorizontalOrganizationChart"/>
    <dgm:cxn modelId="{B91EAC54-60EA-476A-871F-46408AC85F42}" type="presOf" srcId="{865DB695-8C0D-4DB5-B55C-78E63DEB2C71}" destId="{9F771258-FFAE-4455-9EE7-EADB2BA2FA50}" srcOrd="0" destOrd="0" presId="urn:microsoft.com/office/officeart/2009/3/layout/HorizontalOrganizationChart"/>
    <dgm:cxn modelId="{1C2D2457-F465-4392-9C32-8BF50FC27C8C}" srcId="{64B46D9B-AE84-4627-BA0C-F6119FCD1368}" destId="{C26A5281-FFE1-410A-875B-17FD128A9158}" srcOrd="0" destOrd="0" parTransId="{865DB695-8C0D-4DB5-B55C-78E63DEB2C71}" sibTransId="{EDDEE840-8A06-4E34-9CCC-1117F1CD4E67}"/>
    <dgm:cxn modelId="{FA1B205A-DCBD-4DD2-8C3B-BC366D52F21C}" type="presOf" srcId="{F5892069-6440-4BED-BA8D-67C31F8ED1EC}" destId="{23FB919F-C4D5-4C21-8655-7281E5D86B94}" srcOrd="1" destOrd="0" presId="urn:microsoft.com/office/officeart/2009/3/layout/HorizontalOrganizationChart"/>
    <dgm:cxn modelId="{9C835089-3D19-4192-8033-C75B8EF289F3}" type="presOf" srcId="{64B46D9B-AE84-4627-BA0C-F6119FCD1368}" destId="{9C11C58E-60EE-4274-B1C8-2A3CC5DD6E83}" srcOrd="1" destOrd="0" presId="urn:microsoft.com/office/officeart/2009/3/layout/HorizontalOrganizationChart"/>
    <dgm:cxn modelId="{694A248A-11D3-439D-B7EB-D03ABC8E04F3}" type="presOf" srcId="{5B0F8E79-2F61-4887-825F-E13506964F26}" destId="{1170DD9A-46ED-4053-9114-2D7233311570}" srcOrd="0" destOrd="0" presId="urn:microsoft.com/office/officeart/2009/3/layout/HorizontalOrganizationChart"/>
    <dgm:cxn modelId="{C7435D8A-E028-47B0-9031-73265BF850F1}" type="presOf" srcId="{3BD19955-70B1-4D27-BC26-E4B461996220}" destId="{7C07F71E-31E1-424A-96E2-F717269A7B50}" srcOrd="0" destOrd="0" presId="urn:microsoft.com/office/officeart/2009/3/layout/HorizontalOrganizationChart"/>
    <dgm:cxn modelId="{8E19999C-7AA3-47DD-BC33-2DCB969A1128}" type="presOf" srcId="{7DB1D3D6-CA67-4214-86EC-0E8DC0A3FD70}" destId="{1641CC43-CAFA-49EB-9223-099E80D8EF6D}" srcOrd="1" destOrd="0" presId="urn:microsoft.com/office/officeart/2009/3/layout/HorizontalOrganizationChart"/>
    <dgm:cxn modelId="{5FC2D99E-D87A-46DA-94BA-89FE8429159C}" srcId="{47A56A45-47B5-462D-BC0A-8F10A83699EF}" destId="{F5892069-6440-4BED-BA8D-67C31F8ED1EC}" srcOrd="0" destOrd="0" parTransId="{ACEF0434-7C3A-42B0-B686-705F6B61D35A}" sibTransId="{5EE80477-3D09-4224-873E-9ACA9347628C}"/>
    <dgm:cxn modelId="{00E4FAA9-9053-4CEC-98D2-ED54FBECFA68}" type="presOf" srcId="{10186EC7-B254-4F83-A87A-4410C2F20276}" destId="{B8650ED1-460C-4CB4-ADE7-D88FC284E0D4}" srcOrd="1" destOrd="0" presId="urn:microsoft.com/office/officeart/2009/3/layout/HorizontalOrganizationChart"/>
    <dgm:cxn modelId="{A4D8E3AC-40EB-46E9-91E4-33227A08EEB4}" type="presOf" srcId="{AC9B7097-5832-44C8-AADF-E95CA95D3274}" destId="{C7F560C4-2E93-4DE9-B006-6ECB8E334432}" srcOrd="0" destOrd="0" presId="urn:microsoft.com/office/officeart/2009/3/layout/HorizontalOrganizationChart"/>
    <dgm:cxn modelId="{0B3B35B6-BA0A-495B-BB97-2236E4D78A2D}" type="presOf" srcId="{CDF1CC93-E99C-49D0-AA59-49674B987650}" destId="{BEB9DA45-8E5F-4868-9BB9-C0AE6AB6ED24}" srcOrd="1" destOrd="0" presId="urn:microsoft.com/office/officeart/2009/3/layout/HorizontalOrganizationChart"/>
    <dgm:cxn modelId="{B92F8FBB-1689-498F-8F65-F367E7BCEBE5}" srcId="{5B0F8E79-2F61-4887-825F-E13506964F26}" destId="{64B46D9B-AE84-4627-BA0C-F6119FCD1368}" srcOrd="0" destOrd="0" parTransId="{EA77FBB5-EB71-4E57-8ACA-007F0610A61A}" sibTransId="{E86A2C33-7C61-4CBE-AADC-2ADBA71C4DB5}"/>
    <dgm:cxn modelId="{B80DDBBC-C7AA-4268-9CB2-8CCEA824C5B4}" srcId="{64B46D9B-AE84-4627-BA0C-F6119FCD1368}" destId="{47A56A45-47B5-462D-BC0A-8F10A83699EF}" srcOrd="2" destOrd="0" parTransId="{21033189-251E-4328-B436-7621416A9AEB}" sibTransId="{B8C579F7-48B2-4A13-84D8-5FA1815B342D}"/>
    <dgm:cxn modelId="{49F876C9-148E-40C8-924D-E2CD858E9BE1}" type="presOf" srcId="{47A56A45-47B5-462D-BC0A-8F10A83699EF}" destId="{A4505559-AC87-4656-BD24-3E82DA9D02E4}" srcOrd="1" destOrd="0" presId="urn:microsoft.com/office/officeart/2009/3/layout/HorizontalOrganizationChart"/>
    <dgm:cxn modelId="{A85B6ECA-0715-4DFF-8FC2-01113314C7BF}" type="presOf" srcId="{66583F16-C27E-485C-B10A-DDD2E2416F36}" destId="{93FF2BF0-8791-4458-8724-B430764519F6}" srcOrd="0" destOrd="0" presId="urn:microsoft.com/office/officeart/2009/3/layout/HorizontalOrganizationChart"/>
    <dgm:cxn modelId="{15AB87D4-93DF-40E1-87C2-4A917132E75F}" type="presOf" srcId="{21033189-251E-4328-B436-7621416A9AEB}" destId="{AEBCFE8F-E694-4142-8D1D-50E6EEFB1AD9}" srcOrd="0" destOrd="0" presId="urn:microsoft.com/office/officeart/2009/3/layout/HorizontalOrganizationChart"/>
    <dgm:cxn modelId="{A89CD8D5-B7A9-496C-9B28-DAB91BF02C16}" type="presOf" srcId="{A92063FB-0700-40F0-B293-DD16B92685EE}" destId="{2A5D78FD-AD73-4B66-99C2-97F9C1947D5F}" srcOrd="0" destOrd="0" presId="urn:microsoft.com/office/officeart/2009/3/layout/HorizontalOrganizationChart"/>
    <dgm:cxn modelId="{118CDDDA-D782-41AA-9BA4-50D9C77D2D9A}" srcId="{66583F16-C27E-485C-B10A-DDD2E2416F36}" destId="{953493DD-176B-46AC-88D0-EACE5D2F4744}" srcOrd="0" destOrd="0" parTransId="{2F3B1341-898D-408D-B9C9-FAAC678EDEF8}" sibTransId="{C9EB2CDE-5D17-4194-908E-D42151A7F727}"/>
    <dgm:cxn modelId="{32629BDB-91EF-49CB-818D-ACDFF6BF2F5B}" type="presOf" srcId="{66583F16-C27E-485C-B10A-DDD2E2416F36}" destId="{9373ADDF-E757-4087-8D65-33F2C896E6DB}" srcOrd="1" destOrd="0" presId="urn:microsoft.com/office/officeart/2009/3/layout/HorizontalOrganizationChart"/>
    <dgm:cxn modelId="{3310B4DD-BA6F-4680-894A-3C7F78DB30B6}" type="presOf" srcId="{C26A5281-FFE1-410A-875B-17FD128A9158}" destId="{1CFADA1F-A435-491C-85F6-87ABECE91256}" srcOrd="0" destOrd="0" presId="urn:microsoft.com/office/officeart/2009/3/layout/HorizontalOrganizationChart"/>
    <dgm:cxn modelId="{BB6B5FE2-4F85-4781-8474-52691635CCD6}" type="presOf" srcId="{6EB2FC78-2FD4-4358-9F56-35AE25B22C92}" destId="{E01A1A2F-D210-4CFB-9470-9B52683C8A5F}" srcOrd="0" destOrd="0" presId="urn:microsoft.com/office/officeart/2009/3/layout/HorizontalOrganizationChart"/>
    <dgm:cxn modelId="{1B6E7CE2-3201-4B0C-900E-C0A08C93525D}" type="presOf" srcId="{CDF1CC93-E99C-49D0-AA59-49674B987650}" destId="{7F967172-0385-4110-8D2A-906F72207405}" srcOrd="0" destOrd="0" presId="urn:microsoft.com/office/officeart/2009/3/layout/HorizontalOrganizationChart"/>
    <dgm:cxn modelId="{5AC590EB-82FD-431C-9FC4-1166EA37F510}" type="presOf" srcId="{953493DD-176B-46AC-88D0-EACE5D2F4744}" destId="{6500A0B3-AEAB-4FC9-8B81-B117BEBFB164}" srcOrd="1" destOrd="0" presId="urn:microsoft.com/office/officeart/2009/3/layout/HorizontalOrganizationChart"/>
    <dgm:cxn modelId="{5CFF1DF0-543B-410D-B844-B8E1CA317B6B}" type="presOf" srcId="{10186EC7-B254-4F83-A87A-4410C2F20276}" destId="{0C677EF4-D5A9-48E8-A912-649191365979}" srcOrd="0" destOrd="0" presId="urn:microsoft.com/office/officeart/2009/3/layout/HorizontalOrganizationChart"/>
    <dgm:cxn modelId="{ABE438F1-8B69-4028-8124-9E8E025135D0}" type="presOf" srcId="{16A9DFFC-2AE4-47B1-A9E6-21D1AAF6CB58}" destId="{75BA2B24-168B-486D-85D8-285A08BE605C}" srcOrd="0" destOrd="0" presId="urn:microsoft.com/office/officeart/2009/3/layout/HorizontalOrganizationChart"/>
    <dgm:cxn modelId="{5A5B96F7-9B32-4C30-9D4F-2F973A32362E}" type="presOf" srcId="{953493DD-176B-46AC-88D0-EACE5D2F4744}" destId="{05849981-9B06-4095-994E-E4961CF6A8CF}" srcOrd="0" destOrd="0" presId="urn:microsoft.com/office/officeart/2009/3/layout/HorizontalOrganizationChart"/>
    <dgm:cxn modelId="{7B9AF90E-F0D3-426D-BA6C-4644D6A35E78}" type="presParOf" srcId="{1170DD9A-46ED-4053-9114-2D7233311570}" destId="{A874BFEE-0675-4985-ACF3-936290D5F904}" srcOrd="0" destOrd="0" presId="urn:microsoft.com/office/officeart/2009/3/layout/HorizontalOrganizationChart"/>
    <dgm:cxn modelId="{80D9295E-A285-40F0-B585-E0E1F2C2F18F}" type="presParOf" srcId="{A874BFEE-0675-4985-ACF3-936290D5F904}" destId="{2AC1D022-867A-46DB-A11F-5F045E18D96A}" srcOrd="0" destOrd="0" presId="urn:microsoft.com/office/officeart/2009/3/layout/HorizontalOrganizationChart"/>
    <dgm:cxn modelId="{D1DC1117-F02C-4796-A65B-989C4BE54411}" type="presParOf" srcId="{2AC1D022-867A-46DB-A11F-5F045E18D96A}" destId="{2FBADC58-9C2B-4B66-B941-9F1E67422479}" srcOrd="0" destOrd="0" presId="urn:microsoft.com/office/officeart/2009/3/layout/HorizontalOrganizationChart"/>
    <dgm:cxn modelId="{6E6D4092-852D-42E1-832E-EBFFCEB9772F}" type="presParOf" srcId="{2AC1D022-867A-46DB-A11F-5F045E18D96A}" destId="{9C11C58E-60EE-4274-B1C8-2A3CC5DD6E83}" srcOrd="1" destOrd="0" presId="urn:microsoft.com/office/officeart/2009/3/layout/HorizontalOrganizationChart"/>
    <dgm:cxn modelId="{C6A8A13E-08EC-4CC4-A4D3-4FB569620A3E}" type="presParOf" srcId="{A874BFEE-0675-4985-ACF3-936290D5F904}" destId="{95F5AD30-F5E1-4B92-A7C4-6B3DF3BEE425}" srcOrd="1" destOrd="0" presId="urn:microsoft.com/office/officeart/2009/3/layout/HorizontalOrganizationChart"/>
    <dgm:cxn modelId="{004CDD66-5215-4169-B4DF-3A0E57C9D6E6}" type="presParOf" srcId="{95F5AD30-F5E1-4B92-A7C4-6B3DF3BEE425}" destId="{9F771258-FFAE-4455-9EE7-EADB2BA2FA50}" srcOrd="0" destOrd="0" presId="urn:microsoft.com/office/officeart/2009/3/layout/HorizontalOrganizationChart"/>
    <dgm:cxn modelId="{65F8A4CF-89F8-472E-A53C-8179FD892960}" type="presParOf" srcId="{95F5AD30-F5E1-4B92-A7C4-6B3DF3BEE425}" destId="{B4FF2EB8-A5ED-4857-9DBA-055A7AD06788}" srcOrd="1" destOrd="0" presId="urn:microsoft.com/office/officeart/2009/3/layout/HorizontalOrganizationChart"/>
    <dgm:cxn modelId="{2D1DD5EF-EB3E-4CD3-8CC3-4452A310D9C8}" type="presParOf" srcId="{B4FF2EB8-A5ED-4857-9DBA-055A7AD06788}" destId="{D4352C6C-EDAF-4FFB-AD8E-59416FB30F99}" srcOrd="0" destOrd="0" presId="urn:microsoft.com/office/officeart/2009/3/layout/HorizontalOrganizationChart"/>
    <dgm:cxn modelId="{6C44235A-0F09-41A9-B79A-F597AD225BB6}" type="presParOf" srcId="{D4352C6C-EDAF-4FFB-AD8E-59416FB30F99}" destId="{1CFADA1F-A435-491C-85F6-87ABECE91256}" srcOrd="0" destOrd="0" presId="urn:microsoft.com/office/officeart/2009/3/layout/HorizontalOrganizationChart"/>
    <dgm:cxn modelId="{02694C1A-6DC3-46CC-9342-97A749D5B274}" type="presParOf" srcId="{D4352C6C-EDAF-4FFB-AD8E-59416FB30F99}" destId="{B11C1356-1FDC-43C3-9C0D-A43DA46355B9}" srcOrd="1" destOrd="0" presId="urn:microsoft.com/office/officeart/2009/3/layout/HorizontalOrganizationChart"/>
    <dgm:cxn modelId="{417C1FC2-A903-4FE4-B646-A9ED6B507CFB}" type="presParOf" srcId="{B4FF2EB8-A5ED-4857-9DBA-055A7AD06788}" destId="{D9C3480F-4B2A-4AD2-971F-F37D065199D5}" srcOrd="1" destOrd="0" presId="urn:microsoft.com/office/officeart/2009/3/layout/HorizontalOrganizationChart"/>
    <dgm:cxn modelId="{42ECE602-8BE7-4529-A065-9BF1F9B7619D}" type="presParOf" srcId="{D9C3480F-4B2A-4AD2-971F-F37D065199D5}" destId="{01CFAD2B-C128-49B3-BBCB-3FF6E6A4CAB6}" srcOrd="0" destOrd="0" presId="urn:microsoft.com/office/officeart/2009/3/layout/HorizontalOrganizationChart"/>
    <dgm:cxn modelId="{573708BB-0A87-4F9A-BB60-59EC2784E492}" type="presParOf" srcId="{D9C3480F-4B2A-4AD2-971F-F37D065199D5}" destId="{E634EFDC-EE45-4485-A018-2AD444772746}" srcOrd="1" destOrd="0" presId="urn:microsoft.com/office/officeart/2009/3/layout/HorizontalOrganizationChart"/>
    <dgm:cxn modelId="{AEE85494-555D-41D5-881D-E1B3D26DDC33}" type="presParOf" srcId="{E634EFDC-EE45-4485-A018-2AD444772746}" destId="{9C05EB0C-550C-43D7-8188-126E08461FB3}" srcOrd="0" destOrd="0" presId="urn:microsoft.com/office/officeart/2009/3/layout/HorizontalOrganizationChart"/>
    <dgm:cxn modelId="{2E3ADDDD-D0F3-406D-91B2-607349AC672F}" type="presParOf" srcId="{9C05EB0C-550C-43D7-8188-126E08461FB3}" destId="{93FF2BF0-8791-4458-8724-B430764519F6}" srcOrd="0" destOrd="0" presId="urn:microsoft.com/office/officeart/2009/3/layout/HorizontalOrganizationChart"/>
    <dgm:cxn modelId="{98818ADA-C9F8-445D-B7EB-2A7C5C95EAF9}" type="presParOf" srcId="{9C05EB0C-550C-43D7-8188-126E08461FB3}" destId="{9373ADDF-E757-4087-8D65-33F2C896E6DB}" srcOrd="1" destOrd="0" presId="urn:microsoft.com/office/officeart/2009/3/layout/HorizontalOrganizationChart"/>
    <dgm:cxn modelId="{6B38A562-C7B4-4FEA-8D22-705FBA7AADEC}" type="presParOf" srcId="{E634EFDC-EE45-4485-A018-2AD444772746}" destId="{EB0924AF-34C4-4707-BB9F-4E9315999739}" srcOrd="1" destOrd="0" presId="urn:microsoft.com/office/officeart/2009/3/layout/HorizontalOrganizationChart"/>
    <dgm:cxn modelId="{BE441CE3-D7DB-4799-B173-BB0E69112FD9}" type="presParOf" srcId="{EB0924AF-34C4-4707-BB9F-4E9315999739}" destId="{FEA6B0B5-0D73-42EE-AB73-731FE79DC7D5}" srcOrd="0" destOrd="0" presId="urn:microsoft.com/office/officeart/2009/3/layout/HorizontalOrganizationChart"/>
    <dgm:cxn modelId="{C4DFC04C-4236-4DCB-847B-D603556A2626}" type="presParOf" srcId="{EB0924AF-34C4-4707-BB9F-4E9315999739}" destId="{AC23F874-32B0-4205-A8D4-1C27030FCDEE}" srcOrd="1" destOrd="0" presId="urn:microsoft.com/office/officeart/2009/3/layout/HorizontalOrganizationChart"/>
    <dgm:cxn modelId="{AA040479-6C2D-4439-ADE8-A3DAE0DAFFA2}" type="presParOf" srcId="{AC23F874-32B0-4205-A8D4-1C27030FCDEE}" destId="{006FDA44-1E63-4C2A-BC48-12FFE68880E3}" srcOrd="0" destOrd="0" presId="urn:microsoft.com/office/officeart/2009/3/layout/HorizontalOrganizationChart"/>
    <dgm:cxn modelId="{46940E38-E8A5-4C0A-B186-DEFC36E00CD8}" type="presParOf" srcId="{006FDA44-1E63-4C2A-BC48-12FFE68880E3}" destId="{05849981-9B06-4095-994E-E4961CF6A8CF}" srcOrd="0" destOrd="0" presId="urn:microsoft.com/office/officeart/2009/3/layout/HorizontalOrganizationChart"/>
    <dgm:cxn modelId="{FE08F312-8064-437C-AD8F-19A79ED2881B}" type="presParOf" srcId="{006FDA44-1E63-4C2A-BC48-12FFE68880E3}" destId="{6500A0B3-AEAB-4FC9-8B81-B117BEBFB164}" srcOrd="1" destOrd="0" presId="urn:microsoft.com/office/officeart/2009/3/layout/HorizontalOrganizationChart"/>
    <dgm:cxn modelId="{DA9845E2-A5EA-4C5C-BEFD-474C2EA10284}" type="presParOf" srcId="{AC23F874-32B0-4205-A8D4-1C27030FCDEE}" destId="{D26350E0-F604-4678-A496-2B1EE0AC6862}" srcOrd="1" destOrd="0" presId="urn:microsoft.com/office/officeart/2009/3/layout/HorizontalOrganizationChart"/>
    <dgm:cxn modelId="{E5FC56A7-9B23-4BB4-8263-D91406572CD9}" type="presParOf" srcId="{AC23F874-32B0-4205-A8D4-1C27030FCDEE}" destId="{AB88E49A-1686-4D46-85FD-B97289425C4A}" srcOrd="2" destOrd="0" presId="urn:microsoft.com/office/officeart/2009/3/layout/HorizontalOrganizationChart"/>
    <dgm:cxn modelId="{36AF8D0F-1E03-421E-8B78-51B882B29728}" type="presParOf" srcId="{E634EFDC-EE45-4485-A018-2AD444772746}" destId="{80A22A3E-4893-4691-90EC-7C6CC7ABDB25}" srcOrd="2" destOrd="0" presId="urn:microsoft.com/office/officeart/2009/3/layout/HorizontalOrganizationChart"/>
    <dgm:cxn modelId="{E44284E4-139B-436E-8DA6-7A3D47BBA9FE}" type="presParOf" srcId="{B4FF2EB8-A5ED-4857-9DBA-055A7AD06788}" destId="{962C2BD2-F3E4-4103-BA5B-CD635550C91E}" srcOrd="2" destOrd="0" presId="urn:microsoft.com/office/officeart/2009/3/layout/HorizontalOrganizationChart"/>
    <dgm:cxn modelId="{DB4988F7-8EF9-4F62-9509-A96984D2E307}" type="presParOf" srcId="{95F5AD30-F5E1-4B92-A7C4-6B3DF3BEE425}" destId="{D079F7AA-1E3A-428A-B823-3AE8DFD167D1}" srcOrd="2" destOrd="0" presId="urn:microsoft.com/office/officeart/2009/3/layout/HorizontalOrganizationChart"/>
    <dgm:cxn modelId="{DF5CE434-469F-432D-B9C0-4DFC5F9DB532}" type="presParOf" srcId="{95F5AD30-F5E1-4B92-A7C4-6B3DF3BEE425}" destId="{96457676-3BCC-484E-982C-7955653B635F}" srcOrd="3" destOrd="0" presId="urn:microsoft.com/office/officeart/2009/3/layout/HorizontalOrganizationChart"/>
    <dgm:cxn modelId="{C8B6EF55-7D0F-4C57-B379-6268A8F05362}" type="presParOf" srcId="{96457676-3BCC-484E-982C-7955653B635F}" destId="{1C39E18E-33E3-42D4-A3CF-03EF8486BC9A}" srcOrd="0" destOrd="0" presId="urn:microsoft.com/office/officeart/2009/3/layout/HorizontalOrganizationChart"/>
    <dgm:cxn modelId="{B5229492-8C82-4492-99E4-B625ACEE58F2}" type="presParOf" srcId="{1C39E18E-33E3-42D4-A3CF-03EF8486BC9A}" destId="{0C677EF4-D5A9-48E8-A912-649191365979}" srcOrd="0" destOrd="0" presId="urn:microsoft.com/office/officeart/2009/3/layout/HorizontalOrganizationChart"/>
    <dgm:cxn modelId="{F0BCF308-4843-4547-8395-AA27181A2A54}" type="presParOf" srcId="{1C39E18E-33E3-42D4-A3CF-03EF8486BC9A}" destId="{B8650ED1-460C-4CB4-ADE7-D88FC284E0D4}" srcOrd="1" destOrd="0" presId="urn:microsoft.com/office/officeart/2009/3/layout/HorizontalOrganizationChart"/>
    <dgm:cxn modelId="{9DB7C7A6-824F-4B68-82B7-64DA183688DC}" type="presParOf" srcId="{96457676-3BCC-484E-982C-7955653B635F}" destId="{85ED1766-D141-4566-ACEE-241E22156CEA}" srcOrd="1" destOrd="0" presId="urn:microsoft.com/office/officeart/2009/3/layout/HorizontalOrganizationChart"/>
    <dgm:cxn modelId="{E9759D6B-0CA6-437A-B9F4-3EFBCD179E2C}" type="presParOf" srcId="{85ED1766-D141-4566-ACEE-241E22156CEA}" destId="{E01A1A2F-D210-4CFB-9470-9B52683C8A5F}" srcOrd="0" destOrd="0" presId="urn:microsoft.com/office/officeart/2009/3/layout/HorizontalOrganizationChart"/>
    <dgm:cxn modelId="{BC05B28D-DBDE-40D0-A40F-99169562A28F}" type="presParOf" srcId="{85ED1766-D141-4566-ACEE-241E22156CEA}" destId="{FD4763AA-AA52-429F-A9C9-6CA86DE4828F}" srcOrd="1" destOrd="0" presId="urn:microsoft.com/office/officeart/2009/3/layout/HorizontalOrganizationChart"/>
    <dgm:cxn modelId="{EDDFEFDC-07D7-4C7D-AA8A-B38B368F8D72}" type="presParOf" srcId="{FD4763AA-AA52-429F-A9C9-6CA86DE4828F}" destId="{E26AFAB3-4824-49B1-8047-15CB739FBA95}" srcOrd="0" destOrd="0" presId="urn:microsoft.com/office/officeart/2009/3/layout/HorizontalOrganizationChart"/>
    <dgm:cxn modelId="{ACDEE5C9-8CCC-4BDF-8056-CF02F7D2E4D6}" type="presParOf" srcId="{E26AFAB3-4824-49B1-8047-15CB739FBA95}" destId="{7F967172-0385-4110-8D2A-906F72207405}" srcOrd="0" destOrd="0" presId="urn:microsoft.com/office/officeart/2009/3/layout/HorizontalOrganizationChart"/>
    <dgm:cxn modelId="{0A26020E-FC6D-455A-8376-0046AB750A9D}" type="presParOf" srcId="{E26AFAB3-4824-49B1-8047-15CB739FBA95}" destId="{BEB9DA45-8E5F-4868-9BB9-C0AE6AB6ED24}" srcOrd="1" destOrd="0" presId="urn:microsoft.com/office/officeart/2009/3/layout/HorizontalOrganizationChart"/>
    <dgm:cxn modelId="{206B8032-5776-4824-8334-2E5441A20247}" type="presParOf" srcId="{FD4763AA-AA52-429F-A9C9-6CA86DE4828F}" destId="{AA8388AA-5DE7-4559-B016-4DFF3A7782A1}" srcOrd="1" destOrd="0" presId="urn:microsoft.com/office/officeart/2009/3/layout/HorizontalOrganizationChart"/>
    <dgm:cxn modelId="{22914E09-714A-4B8B-941B-9AC6B2883591}" type="presParOf" srcId="{AA8388AA-5DE7-4559-B016-4DFF3A7782A1}" destId="{75BA2B24-168B-486D-85D8-285A08BE605C}" srcOrd="0" destOrd="0" presId="urn:microsoft.com/office/officeart/2009/3/layout/HorizontalOrganizationChart"/>
    <dgm:cxn modelId="{41C081E1-B7CD-4ED4-B75A-67C6DACC2651}" type="presParOf" srcId="{AA8388AA-5DE7-4559-B016-4DFF3A7782A1}" destId="{C13B7409-67D7-4EDD-99C4-772C99CDD9DD}" srcOrd="1" destOrd="0" presId="urn:microsoft.com/office/officeart/2009/3/layout/HorizontalOrganizationChart"/>
    <dgm:cxn modelId="{BFD0BA2B-B3DF-4FA1-AE0F-47BD92883954}" type="presParOf" srcId="{C13B7409-67D7-4EDD-99C4-772C99CDD9DD}" destId="{C78C6F1C-9B11-4F63-AB5D-9BEE7E0FFB01}" srcOrd="0" destOrd="0" presId="urn:microsoft.com/office/officeart/2009/3/layout/HorizontalOrganizationChart"/>
    <dgm:cxn modelId="{F503D6D1-821B-44E6-89EA-EE5E4E05C85A}" type="presParOf" srcId="{C78C6F1C-9B11-4F63-AB5D-9BEE7E0FFB01}" destId="{7C07F71E-31E1-424A-96E2-F717269A7B50}" srcOrd="0" destOrd="0" presId="urn:microsoft.com/office/officeart/2009/3/layout/HorizontalOrganizationChart"/>
    <dgm:cxn modelId="{BC0E19C0-16FA-460A-BBEC-63A010787EDA}" type="presParOf" srcId="{C78C6F1C-9B11-4F63-AB5D-9BEE7E0FFB01}" destId="{3752E0D0-6897-41BA-A409-1397A065AC20}" srcOrd="1" destOrd="0" presId="urn:microsoft.com/office/officeart/2009/3/layout/HorizontalOrganizationChart"/>
    <dgm:cxn modelId="{C403E2D9-EDAE-49A8-8C47-19AED6251F49}" type="presParOf" srcId="{C13B7409-67D7-4EDD-99C4-772C99CDD9DD}" destId="{70F04D21-8B20-4519-A2F5-40A768E7C920}" srcOrd="1" destOrd="0" presId="urn:microsoft.com/office/officeart/2009/3/layout/HorizontalOrganizationChart"/>
    <dgm:cxn modelId="{72921F6D-9C1E-4FC3-8ED1-4271B68205C3}" type="presParOf" srcId="{C13B7409-67D7-4EDD-99C4-772C99CDD9DD}" destId="{D398D023-D489-4256-BC3B-32784CE85100}" srcOrd="2" destOrd="0" presId="urn:microsoft.com/office/officeart/2009/3/layout/HorizontalOrganizationChart"/>
    <dgm:cxn modelId="{F61EAF11-F6CA-42AC-9E17-D617A440442B}" type="presParOf" srcId="{FD4763AA-AA52-429F-A9C9-6CA86DE4828F}" destId="{4BC0AD84-1DB1-49C1-9BA9-C2E42C7E50D5}" srcOrd="2" destOrd="0" presId="urn:microsoft.com/office/officeart/2009/3/layout/HorizontalOrganizationChart"/>
    <dgm:cxn modelId="{C503220A-8C97-4B96-BB4A-5DB554E1DF8C}" type="presParOf" srcId="{96457676-3BCC-484E-982C-7955653B635F}" destId="{1107034B-96CC-4930-9C81-F4DA73FBB2C1}" srcOrd="2" destOrd="0" presId="urn:microsoft.com/office/officeart/2009/3/layout/HorizontalOrganizationChart"/>
    <dgm:cxn modelId="{E415DA25-9AC1-4E31-9956-849F4605435E}" type="presParOf" srcId="{95F5AD30-F5E1-4B92-A7C4-6B3DF3BEE425}" destId="{AEBCFE8F-E694-4142-8D1D-50E6EEFB1AD9}" srcOrd="4" destOrd="0" presId="urn:microsoft.com/office/officeart/2009/3/layout/HorizontalOrganizationChart"/>
    <dgm:cxn modelId="{3228CE73-9414-4908-9B3C-8A765241E254}" type="presParOf" srcId="{95F5AD30-F5E1-4B92-A7C4-6B3DF3BEE425}" destId="{691E20DE-A6BA-4F7D-85E3-176A85B9438E}" srcOrd="5" destOrd="0" presId="urn:microsoft.com/office/officeart/2009/3/layout/HorizontalOrganizationChart"/>
    <dgm:cxn modelId="{28C3274B-383D-417D-A897-BC21F51DE176}" type="presParOf" srcId="{691E20DE-A6BA-4F7D-85E3-176A85B9438E}" destId="{00EDC6DB-0668-48AE-A1ED-34561AC62093}" srcOrd="0" destOrd="0" presId="urn:microsoft.com/office/officeart/2009/3/layout/HorizontalOrganizationChart"/>
    <dgm:cxn modelId="{393A8544-E12F-4435-B220-692A81D02FBB}" type="presParOf" srcId="{00EDC6DB-0668-48AE-A1ED-34561AC62093}" destId="{BECCA67C-6301-46D1-BAA7-750E99C7D9DB}" srcOrd="0" destOrd="0" presId="urn:microsoft.com/office/officeart/2009/3/layout/HorizontalOrganizationChart"/>
    <dgm:cxn modelId="{56E4A613-B3BE-4DD6-BFBF-7243792A254C}" type="presParOf" srcId="{00EDC6DB-0668-48AE-A1ED-34561AC62093}" destId="{A4505559-AC87-4656-BD24-3E82DA9D02E4}" srcOrd="1" destOrd="0" presId="urn:microsoft.com/office/officeart/2009/3/layout/HorizontalOrganizationChart"/>
    <dgm:cxn modelId="{0D41A991-B5DA-4DB3-AAD9-A523DFDDF226}" type="presParOf" srcId="{691E20DE-A6BA-4F7D-85E3-176A85B9438E}" destId="{828784EB-5D79-4EC9-883A-8E5EB1629DA4}" srcOrd="1" destOrd="0" presId="urn:microsoft.com/office/officeart/2009/3/layout/HorizontalOrganizationChart"/>
    <dgm:cxn modelId="{65DC4152-A3E2-4554-ADC6-5F26296E956C}" type="presParOf" srcId="{828784EB-5D79-4EC9-883A-8E5EB1629DA4}" destId="{3F95AC3F-E348-4BE4-8A33-443AD3AC0D3D}" srcOrd="0" destOrd="0" presId="urn:microsoft.com/office/officeart/2009/3/layout/HorizontalOrganizationChart"/>
    <dgm:cxn modelId="{0C8EF048-ECE8-4D5F-B646-9EEE5DC01DBB}" type="presParOf" srcId="{828784EB-5D79-4EC9-883A-8E5EB1629DA4}" destId="{DDF59B8C-B3E0-4758-A689-862261EC5086}" srcOrd="1" destOrd="0" presId="urn:microsoft.com/office/officeart/2009/3/layout/HorizontalOrganizationChart"/>
    <dgm:cxn modelId="{2B08CBC1-C80D-4565-9AF4-B83DBD5E6515}" type="presParOf" srcId="{DDF59B8C-B3E0-4758-A689-862261EC5086}" destId="{BEA3482F-3415-41F0-B1DA-8E89AE701467}" srcOrd="0" destOrd="0" presId="urn:microsoft.com/office/officeart/2009/3/layout/HorizontalOrganizationChart"/>
    <dgm:cxn modelId="{C07CF888-A027-4CFF-8383-DBB4CC773D3A}" type="presParOf" srcId="{BEA3482F-3415-41F0-B1DA-8E89AE701467}" destId="{3D307D93-A814-4D79-AE20-0AE6623D0DB9}" srcOrd="0" destOrd="0" presId="urn:microsoft.com/office/officeart/2009/3/layout/HorizontalOrganizationChart"/>
    <dgm:cxn modelId="{EE260AE7-04EF-4476-9FBE-1384B6BF3020}" type="presParOf" srcId="{BEA3482F-3415-41F0-B1DA-8E89AE701467}" destId="{23FB919F-C4D5-4C21-8655-7281E5D86B94}" srcOrd="1" destOrd="0" presId="urn:microsoft.com/office/officeart/2009/3/layout/HorizontalOrganizationChart"/>
    <dgm:cxn modelId="{31973275-E38B-4BA4-9CA7-D42C758F34B3}" type="presParOf" srcId="{DDF59B8C-B3E0-4758-A689-862261EC5086}" destId="{75358016-35C3-448A-82A0-00E8577CA039}" srcOrd="1" destOrd="0" presId="urn:microsoft.com/office/officeart/2009/3/layout/HorizontalOrganizationChart"/>
    <dgm:cxn modelId="{51424DAC-F12F-4154-A7D8-8BFDC0686909}" type="presParOf" srcId="{75358016-35C3-448A-82A0-00E8577CA039}" destId="{C7F560C4-2E93-4DE9-B006-6ECB8E334432}" srcOrd="0" destOrd="0" presId="urn:microsoft.com/office/officeart/2009/3/layout/HorizontalOrganizationChart"/>
    <dgm:cxn modelId="{03EB343F-E0D7-4A16-86A8-0FC976475B67}" type="presParOf" srcId="{75358016-35C3-448A-82A0-00E8577CA039}" destId="{95A5A202-76F7-4B40-BA21-7DF90C753A65}" srcOrd="1" destOrd="0" presId="urn:microsoft.com/office/officeart/2009/3/layout/HorizontalOrganizationChart"/>
    <dgm:cxn modelId="{4369A7CD-D83D-4885-A16A-DD99967037D7}" type="presParOf" srcId="{95A5A202-76F7-4B40-BA21-7DF90C753A65}" destId="{DF3BB481-DD91-4B00-A314-6F1E99A43436}" srcOrd="0" destOrd="0" presId="urn:microsoft.com/office/officeart/2009/3/layout/HorizontalOrganizationChart"/>
    <dgm:cxn modelId="{F5871A86-9A51-4CBD-BA8B-212BA03E5ED3}" type="presParOf" srcId="{DF3BB481-DD91-4B00-A314-6F1E99A43436}" destId="{3230272D-4D4A-4447-B0ED-BCD680A38D4E}" srcOrd="0" destOrd="0" presId="urn:microsoft.com/office/officeart/2009/3/layout/HorizontalOrganizationChart"/>
    <dgm:cxn modelId="{C06DAAF9-779C-420A-B330-3B91AD3AAA3E}" type="presParOf" srcId="{DF3BB481-DD91-4B00-A314-6F1E99A43436}" destId="{782C9850-26A8-469B-AAB2-203B74730FB2}" srcOrd="1" destOrd="0" presId="urn:microsoft.com/office/officeart/2009/3/layout/HorizontalOrganizationChart"/>
    <dgm:cxn modelId="{D0717C69-A323-4933-BBE8-2FB239458328}" type="presParOf" srcId="{95A5A202-76F7-4B40-BA21-7DF90C753A65}" destId="{2B1FD9E3-6875-43B6-AFC2-0AD6A42FACFC}" srcOrd="1" destOrd="0" presId="urn:microsoft.com/office/officeart/2009/3/layout/HorizontalOrganizationChart"/>
    <dgm:cxn modelId="{57F76EAE-1B44-41FD-8356-069A102AD9D4}" type="presParOf" srcId="{95A5A202-76F7-4B40-BA21-7DF90C753A65}" destId="{AE09FB14-818A-4B97-AF19-9610049D2649}" srcOrd="2" destOrd="0" presId="urn:microsoft.com/office/officeart/2009/3/layout/HorizontalOrganizationChart"/>
    <dgm:cxn modelId="{07313DF1-C3BC-4D53-ABF5-84D55918A4A6}" type="presParOf" srcId="{DDF59B8C-B3E0-4758-A689-862261EC5086}" destId="{F5E3C8A9-0C5A-4F54-B28A-BBA473BC00C6}" srcOrd="2" destOrd="0" presId="urn:microsoft.com/office/officeart/2009/3/layout/HorizontalOrganizationChart"/>
    <dgm:cxn modelId="{C1907073-62AB-4D87-9196-B059DBE8D37D}" type="presParOf" srcId="{691E20DE-A6BA-4F7D-85E3-176A85B9438E}" destId="{40F01217-2F9D-4443-87A1-C06A45AEAEB5}" srcOrd="2" destOrd="0" presId="urn:microsoft.com/office/officeart/2009/3/layout/HorizontalOrganizationChart"/>
    <dgm:cxn modelId="{5A881420-7BA1-460A-8516-01515114A1C2}" type="presParOf" srcId="{95F5AD30-F5E1-4B92-A7C4-6B3DF3BEE425}" destId="{E519A3AD-1DEA-4852-A3F4-22F10F13B080}" srcOrd="6" destOrd="0" presId="urn:microsoft.com/office/officeart/2009/3/layout/HorizontalOrganizationChart"/>
    <dgm:cxn modelId="{CE90A9BA-8AC2-4FAB-91A2-02824CCF6CEC}" type="presParOf" srcId="{95F5AD30-F5E1-4B92-A7C4-6B3DF3BEE425}" destId="{0950017F-95DE-4E4D-ABA8-B2C28D1549F6}" srcOrd="7" destOrd="0" presId="urn:microsoft.com/office/officeart/2009/3/layout/HorizontalOrganizationChart"/>
    <dgm:cxn modelId="{90548991-9944-493F-8CFD-3069E07B9AC6}" type="presParOf" srcId="{0950017F-95DE-4E4D-ABA8-B2C28D1549F6}" destId="{C15BAB14-94C2-4B55-BC34-A62F4734FA8C}" srcOrd="0" destOrd="0" presId="urn:microsoft.com/office/officeart/2009/3/layout/HorizontalOrganizationChart"/>
    <dgm:cxn modelId="{32FDCB10-0268-464A-8042-B3D5CC97E879}" type="presParOf" srcId="{C15BAB14-94C2-4B55-BC34-A62F4734FA8C}" destId="{2A5D78FD-AD73-4B66-99C2-97F9C1947D5F}" srcOrd="0" destOrd="0" presId="urn:microsoft.com/office/officeart/2009/3/layout/HorizontalOrganizationChart"/>
    <dgm:cxn modelId="{65361B60-AD0A-416E-B62A-DDFB390FABED}" type="presParOf" srcId="{C15BAB14-94C2-4B55-BC34-A62F4734FA8C}" destId="{FB7A848D-47DC-45AC-B5D0-FE1EE66069DD}" srcOrd="1" destOrd="0" presId="urn:microsoft.com/office/officeart/2009/3/layout/HorizontalOrganizationChart"/>
    <dgm:cxn modelId="{EC56D6E6-8C8B-4DC4-A65E-94CC6EEF8E21}" type="presParOf" srcId="{0950017F-95DE-4E4D-ABA8-B2C28D1549F6}" destId="{31AE7E50-2017-4939-BF7D-7B9D78795B91}" srcOrd="1" destOrd="0" presId="urn:microsoft.com/office/officeart/2009/3/layout/HorizontalOrganizationChart"/>
    <dgm:cxn modelId="{DF0CA488-D06D-4BBA-A42F-B05CDF9A6ED2}" type="presParOf" srcId="{31AE7E50-2017-4939-BF7D-7B9D78795B91}" destId="{298177B5-0FF8-4DA9-BE8E-691332F04B10}" srcOrd="0" destOrd="0" presId="urn:microsoft.com/office/officeart/2009/3/layout/HorizontalOrganizationChart"/>
    <dgm:cxn modelId="{42F7F6C0-B8F2-4C56-9DB3-9D35993A9C7B}" type="presParOf" srcId="{31AE7E50-2017-4939-BF7D-7B9D78795B91}" destId="{E0D053D7-1920-4FFC-876F-97FC3F1CB9CD}" srcOrd="1" destOrd="0" presId="urn:microsoft.com/office/officeart/2009/3/layout/HorizontalOrganizationChart"/>
    <dgm:cxn modelId="{45901216-68B2-4152-A8FC-5DA09A7ADC98}" type="presParOf" srcId="{E0D053D7-1920-4FFC-876F-97FC3F1CB9CD}" destId="{9CE2BB0F-FF73-4C08-8575-75D5BF980191}" srcOrd="0" destOrd="0" presId="urn:microsoft.com/office/officeart/2009/3/layout/HorizontalOrganizationChart"/>
    <dgm:cxn modelId="{9422960E-04E3-4DD9-97C4-5DDCEB8ADB43}" type="presParOf" srcId="{9CE2BB0F-FF73-4C08-8575-75D5BF980191}" destId="{9B0FE622-B862-4174-A9EE-32390E3EBB00}" srcOrd="0" destOrd="0" presId="urn:microsoft.com/office/officeart/2009/3/layout/HorizontalOrganizationChart"/>
    <dgm:cxn modelId="{8BBAD64F-4F01-4DCC-ABFA-4BC83A1F6CEC}" type="presParOf" srcId="{9CE2BB0F-FF73-4C08-8575-75D5BF980191}" destId="{1641CC43-CAFA-49EB-9223-099E80D8EF6D}" srcOrd="1" destOrd="0" presId="urn:microsoft.com/office/officeart/2009/3/layout/HorizontalOrganizationChart"/>
    <dgm:cxn modelId="{707A9100-09E6-47FE-B615-43AE9BA18888}" type="presParOf" srcId="{E0D053D7-1920-4FFC-876F-97FC3F1CB9CD}" destId="{8E896BA3-0319-4E1C-BA2A-A2C7B1413D4A}" srcOrd="1" destOrd="0" presId="urn:microsoft.com/office/officeart/2009/3/layout/HorizontalOrganizationChart"/>
    <dgm:cxn modelId="{5A6B87CD-200D-4B85-BE5E-AC0DBAD6D126}" type="presParOf" srcId="{8E896BA3-0319-4E1C-BA2A-A2C7B1413D4A}" destId="{B1D82173-F5FF-4A94-96B3-50706AFAC7C7}" srcOrd="0" destOrd="0" presId="urn:microsoft.com/office/officeart/2009/3/layout/HorizontalOrganizationChart"/>
    <dgm:cxn modelId="{AE37636C-7C21-429E-92D8-A5F18B0A75E9}" type="presParOf" srcId="{8E896BA3-0319-4E1C-BA2A-A2C7B1413D4A}" destId="{BFBEFB8F-BBAB-4961-B364-806CC4432290}" srcOrd="1" destOrd="0" presId="urn:microsoft.com/office/officeart/2009/3/layout/HorizontalOrganizationChart"/>
    <dgm:cxn modelId="{E8214F7B-1DF1-44DD-A224-16E1B35FBD89}" type="presParOf" srcId="{BFBEFB8F-BBAB-4961-B364-806CC4432290}" destId="{EE3F214C-788A-42FB-83E4-AACED3027E48}" srcOrd="0" destOrd="0" presId="urn:microsoft.com/office/officeart/2009/3/layout/HorizontalOrganizationChart"/>
    <dgm:cxn modelId="{C8C88FC7-7250-4E5A-9592-A0E6C7F45CFA}" type="presParOf" srcId="{EE3F214C-788A-42FB-83E4-AACED3027E48}" destId="{5E0AA805-906A-4446-97BA-8EBD27EE1BA5}" srcOrd="0" destOrd="0" presId="urn:microsoft.com/office/officeart/2009/3/layout/HorizontalOrganizationChart"/>
    <dgm:cxn modelId="{CDAF9BDB-693C-45BE-81CF-019E25E17D13}" type="presParOf" srcId="{EE3F214C-788A-42FB-83E4-AACED3027E48}" destId="{5D2BED6B-A7FE-413A-9004-6945611ED2D0}" srcOrd="1" destOrd="0" presId="urn:microsoft.com/office/officeart/2009/3/layout/HorizontalOrganizationChart"/>
    <dgm:cxn modelId="{B6CCCD5F-3A32-47F7-A8DB-5740FCB161EC}" type="presParOf" srcId="{BFBEFB8F-BBAB-4961-B364-806CC4432290}" destId="{46C15572-15B2-42F0-8590-38993503FCC1}" srcOrd="1" destOrd="0" presId="urn:microsoft.com/office/officeart/2009/3/layout/HorizontalOrganizationChart"/>
    <dgm:cxn modelId="{C76FBE8C-6CCE-435A-95F0-9CBCCEE0E5AA}" type="presParOf" srcId="{BFBEFB8F-BBAB-4961-B364-806CC4432290}" destId="{C1996B20-9324-44AF-98FB-E1380DA90E26}" srcOrd="2" destOrd="0" presId="urn:microsoft.com/office/officeart/2009/3/layout/HorizontalOrganizationChart"/>
    <dgm:cxn modelId="{EA81340E-1BFF-498E-AF3F-303573DE4910}" type="presParOf" srcId="{E0D053D7-1920-4FFC-876F-97FC3F1CB9CD}" destId="{67689A4F-E917-49EA-9FC8-2E80BBC205AA}" srcOrd="2" destOrd="0" presId="urn:microsoft.com/office/officeart/2009/3/layout/HorizontalOrganizationChart"/>
    <dgm:cxn modelId="{AD233F16-0B06-4FB4-BA1E-7CA26F04D409}" type="presParOf" srcId="{0950017F-95DE-4E4D-ABA8-B2C28D1549F6}" destId="{395B1B97-1FD8-46B9-931B-7D9A001C6F28}" srcOrd="2" destOrd="0" presId="urn:microsoft.com/office/officeart/2009/3/layout/HorizontalOrganizationChart"/>
    <dgm:cxn modelId="{5481992E-9490-4E8E-83F3-B4DE7577BC7D}" type="presParOf" srcId="{A874BFEE-0675-4985-ACF3-936290D5F904}" destId="{45BABBBA-38B0-4618-85B0-279F3E5774AD}"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621CDB-F2A1-428E-94E1-B2AC9F8F654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A516B1D-56FE-4AC2-8401-41808C2186CD}">
      <dgm:prSet phldrT="[Text]" custT="1"/>
      <dgm:spPr/>
      <dgm:t>
        <a:bodyPr/>
        <a:lstStyle/>
        <a:p>
          <a:r>
            <a:rPr lang="en-US" sz="1800" b="1" dirty="0">
              <a:latin typeface="Roboto Condensed Light" panose="02000000000000000000" pitchFamily="2" charset="0"/>
              <a:ea typeface="Roboto Condensed Light" panose="02000000000000000000" pitchFamily="2" charset="0"/>
            </a:rPr>
            <a:t>Definition</a:t>
          </a:r>
          <a:endParaRPr lang="en-US" sz="1800" dirty="0">
            <a:latin typeface="Roboto Condensed Light" panose="02000000000000000000" pitchFamily="2" charset="0"/>
            <a:ea typeface="Roboto Condensed Light" panose="02000000000000000000" pitchFamily="2" charset="0"/>
          </a:endParaRPr>
        </a:p>
      </dgm:t>
    </dgm:pt>
    <dgm:pt modelId="{0159924C-D49C-401E-AEC1-B6E23F6BCB63}" type="parTrans" cxnId="{90F2B0ED-AC67-4D00-B1B6-E8BFD263F4AD}">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D0EB6471-889D-4216-92C8-E77BD6FD202B}" type="sibTrans" cxnId="{90F2B0ED-AC67-4D00-B1B6-E8BFD263F4AD}">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AA5BDFE1-26B3-4087-A88D-7FE15D5F4493}">
      <dgm:prSet phldrT="[Text]" custT="1"/>
      <dgm:spPr/>
      <dgm:t>
        <a:bodyPr/>
        <a:lstStyle/>
        <a:p>
          <a:r>
            <a:rPr lang="en-US" sz="1800" dirty="0">
              <a:latin typeface="Roboto Condensed Light" panose="02000000000000000000" pitchFamily="2" charset="0"/>
              <a:ea typeface="Roboto Condensed Light" panose="02000000000000000000" pitchFamily="2" charset="0"/>
            </a:rPr>
            <a:t>study of forces and torques that cause motion in a robot. It involves modeling the physical interactions between the robot's joints, links, and environment.</a:t>
          </a:r>
        </a:p>
      </dgm:t>
    </dgm:pt>
    <dgm:pt modelId="{51EFEFAD-8835-46A1-AFA1-FDEA92419D1F}" type="parTrans" cxnId="{8D78F4FE-4B9A-4855-BA6A-0E9ECFA3D73F}">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7C3FCEA7-CB01-49EE-92AA-2D12981560F0}" type="sibTrans" cxnId="{8D78F4FE-4B9A-4855-BA6A-0E9ECFA3D73F}">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C0E295F7-9F91-4004-AB5F-753883DECC2C}">
      <dgm:prSet phldrT="[Text]" custT="1"/>
      <dgm:spPr/>
      <dgm:t>
        <a:bodyPr/>
        <a:lstStyle/>
        <a:p>
          <a:pPr>
            <a:buNone/>
          </a:pPr>
          <a:r>
            <a:rPr lang="en-US" sz="1800" b="1" dirty="0">
              <a:latin typeface="Roboto Condensed Light" panose="02000000000000000000" pitchFamily="2" charset="0"/>
              <a:ea typeface="Roboto Condensed Light" panose="02000000000000000000" pitchFamily="2" charset="0"/>
            </a:rPr>
            <a:t>Key Concepts</a:t>
          </a:r>
          <a:endParaRPr lang="en-US" sz="1800" dirty="0">
            <a:latin typeface="Roboto Condensed Light" panose="02000000000000000000" pitchFamily="2" charset="0"/>
            <a:ea typeface="Roboto Condensed Light" panose="02000000000000000000" pitchFamily="2" charset="0"/>
          </a:endParaRPr>
        </a:p>
      </dgm:t>
    </dgm:pt>
    <dgm:pt modelId="{89CF59DF-8C24-4775-93A4-2FF433B4BCC6}" type="parTrans" cxnId="{D8817BAC-724E-4BF8-A660-69AE9643BE22}">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0EF0C530-BBB6-416C-9B6A-6B9100047627}" type="sibTrans" cxnId="{D8817BAC-724E-4BF8-A660-69AE9643BE22}">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6699F05A-601C-472C-BF58-E776DE03BB97}">
      <dgm:prSet phldrT="[Text]" custT="1"/>
      <dgm:spPr/>
      <dgm:t>
        <a:bodyPr/>
        <a:lstStyle/>
        <a:p>
          <a:pPr>
            <a:buFont typeface="Arial" panose="020B0604020202020204" pitchFamily="34" charset="0"/>
            <a:buChar char="•"/>
          </a:pPr>
          <a:r>
            <a:rPr lang="en-US" sz="1800" b="1" dirty="0">
              <a:latin typeface="Roboto Condensed Light" panose="02000000000000000000" pitchFamily="2" charset="0"/>
              <a:ea typeface="Roboto Condensed Light" panose="02000000000000000000" pitchFamily="2" charset="0"/>
            </a:rPr>
            <a:t>Equations of Motion: Describes the dynamic behavior of the robot using Newton-Euler or </a:t>
          </a:r>
          <a:r>
            <a:rPr lang="en-US" sz="1800" b="1" dirty="0" err="1">
              <a:latin typeface="Roboto Condensed Light" panose="02000000000000000000" pitchFamily="2" charset="0"/>
              <a:ea typeface="Roboto Condensed Light" panose="02000000000000000000" pitchFamily="2" charset="0"/>
            </a:rPr>
            <a:t>Lagrangian</a:t>
          </a:r>
          <a:r>
            <a:rPr lang="en-US" sz="1800" b="1" dirty="0">
              <a:latin typeface="Roboto Condensed Light" panose="02000000000000000000" pitchFamily="2" charset="0"/>
              <a:ea typeface="Roboto Condensed Light" panose="02000000000000000000" pitchFamily="2" charset="0"/>
            </a:rPr>
            <a:t> methods.</a:t>
          </a:r>
          <a:endParaRPr lang="en-US" sz="1800" dirty="0">
            <a:latin typeface="Roboto Condensed Light" panose="02000000000000000000" pitchFamily="2" charset="0"/>
            <a:ea typeface="Roboto Condensed Light" panose="02000000000000000000" pitchFamily="2" charset="0"/>
          </a:endParaRPr>
        </a:p>
      </dgm:t>
    </dgm:pt>
    <dgm:pt modelId="{FBB0F459-CFA5-48E3-BFFC-1855BA9B221F}" type="parTrans" cxnId="{A64F620F-F72C-4DB6-BD6D-E14FD9BF2AE4}">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8D01EC71-AA5F-4CC2-94E4-005025A9E386}" type="sibTrans" cxnId="{A64F620F-F72C-4DB6-BD6D-E14FD9BF2AE4}">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A84AB294-7A53-470F-A904-6C9D06EE4DA5}">
      <dgm:prSet phldrT="[Text]" custT="1"/>
      <dgm:spPr/>
      <dgm:t>
        <a:bodyPr/>
        <a:lstStyle/>
        <a:p>
          <a:pPr>
            <a:buNone/>
          </a:pPr>
          <a:r>
            <a:rPr lang="en-US" sz="1800" b="1" dirty="0">
              <a:latin typeface="Roboto Condensed Light" panose="02000000000000000000" pitchFamily="2" charset="0"/>
              <a:ea typeface="Roboto Condensed Light" panose="02000000000000000000" pitchFamily="2" charset="0"/>
            </a:rPr>
            <a:t>Key Terms</a:t>
          </a:r>
          <a:r>
            <a:rPr lang="en-US" sz="1800" dirty="0">
              <a:latin typeface="Roboto Condensed Light" panose="02000000000000000000" pitchFamily="2" charset="0"/>
              <a:ea typeface="Roboto Condensed Light" panose="02000000000000000000" pitchFamily="2" charset="0"/>
            </a:rPr>
            <a:t>:</a:t>
          </a:r>
        </a:p>
      </dgm:t>
    </dgm:pt>
    <dgm:pt modelId="{E00A7D54-9185-4628-B5B4-023106A71FD4}" type="parTrans" cxnId="{3FC84E58-E4C9-4F5D-B7A4-FB7B4DF514AE}">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8B7A29A3-7934-44E1-9443-F57EAA418E56}" type="sibTrans" cxnId="{3FC84E58-E4C9-4F5D-B7A4-FB7B4DF514AE}">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27DEF152-A2A6-444D-8B61-D6BE7DE850C6}">
      <dgm:prSet phldrT="[Text]" custT="1"/>
      <dgm:spPr/>
      <dgm:t>
        <a:bodyPr/>
        <a:lstStyle/>
        <a:p>
          <a:pPr>
            <a:buFont typeface="Arial" panose="020B0604020202020204" pitchFamily="34" charset="0"/>
            <a:buChar char="•"/>
          </a:pPr>
          <a:r>
            <a:rPr lang="en-US" sz="1800" b="1" dirty="0">
              <a:latin typeface="Roboto Condensed Light" panose="02000000000000000000" pitchFamily="2" charset="0"/>
              <a:ea typeface="Roboto Condensed Light" panose="02000000000000000000" pitchFamily="2" charset="0"/>
            </a:rPr>
            <a:t>Inertia Matrix: Describes the distribution of mass and its effect on the robot’s motion. </a:t>
          </a:r>
          <a:endParaRPr lang="en-US" sz="1800" dirty="0">
            <a:latin typeface="Roboto Condensed Light" panose="02000000000000000000" pitchFamily="2" charset="0"/>
            <a:ea typeface="Roboto Condensed Light" panose="02000000000000000000" pitchFamily="2" charset="0"/>
          </a:endParaRPr>
        </a:p>
      </dgm:t>
    </dgm:pt>
    <dgm:pt modelId="{5192458C-0E98-4D39-9FCD-35295A5B6932}" type="parTrans" cxnId="{0D5FE927-1129-42DF-8484-D28876696129}">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87C56175-E891-4C13-BC5C-335AA2B576A2}" type="sibTrans" cxnId="{0D5FE927-1129-42DF-8484-D28876696129}">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F3E4A863-283D-4869-916C-5D1172AD22FA}">
      <dgm:prSet phldrT="[Text]" custT="1"/>
      <dgm:spPr/>
      <dgm:t>
        <a:bodyPr/>
        <a:lstStyle/>
        <a:p>
          <a:pPr>
            <a:buFont typeface="Arial" panose="020B0604020202020204" pitchFamily="34" charset="0"/>
            <a:buChar char="•"/>
          </a:pPr>
          <a:r>
            <a:rPr lang="en-US" sz="1800" b="1" dirty="0">
              <a:latin typeface="Roboto Condensed Light" panose="02000000000000000000" pitchFamily="2" charset="0"/>
              <a:ea typeface="Roboto Condensed Light" panose="02000000000000000000" pitchFamily="2" charset="0"/>
            </a:rPr>
            <a:t>Coriolis and Centrifugal Forces: Forces that arise in rotating systems, affecting the robot's movement. </a:t>
          </a:r>
          <a:endParaRPr lang="en-US" sz="1800" dirty="0">
            <a:latin typeface="Roboto Condensed Light" panose="02000000000000000000" pitchFamily="2" charset="0"/>
            <a:ea typeface="Roboto Condensed Light" panose="02000000000000000000" pitchFamily="2" charset="0"/>
          </a:endParaRPr>
        </a:p>
      </dgm:t>
    </dgm:pt>
    <dgm:pt modelId="{B9621C58-CAEA-4B14-8596-6E321AEBAAB3}" type="parTrans" cxnId="{AF72F6BB-70F9-443C-B9EE-EA02755F79D1}">
      <dgm:prSet/>
      <dgm:spPr/>
      <dgm:t>
        <a:bodyPr/>
        <a:lstStyle/>
        <a:p>
          <a:endParaRPr lang="en-US">
            <a:latin typeface="Roboto Condensed Light" panose="02000000000000000000" pitchFamily="2" charset="0"/>
            <a:ea typeface="Roboto Condensed Light" panose="02000000000000000000" pitchFamily="2" charset="0"/>
          </a:endParaRPr>
        </a:p>
      </dgm:t>
    </dgm:pt>
    <dgm:pt modelId="{5D2E833C-4F82-40D9-B004-420686B28943}" type="sibTrans" cxnId="{AF72F6BB-70F9-443C-B9EE-EA02755F79D1}">
      <dgm:prSet/>
      <dgm:spPr/>
      <dgm:t>
        <a:bodyPr/>
        <a:lstStyle/>
        <a:p>
          <a:endParaRPr lang="en-US">
            <a:latin typeface="Roboto Condensed Light" panose="02000000000000000000" pitchFamily="2" charset="0"/>
            <a:ea typeface="Roboto Condensed Light" panose="02000000000000000000" pitchFamily="2" charset="0"/>
          </a:endParaRPr>
        </a:p>
      </dgm:t>
    </dgm:pt>
    <dgm:pt modelId="{1DBC831C-CFDB-4FB1-8A29-22DBBE9BE00B}">
      <dgm:prSet phldrT="[Text]" custT="1"/>
      <dgm:spPr/>
      <dgm:t>
        <a:bodyPr/>
        <a:lstStyle/>
        <a:p>
          <a:pPr>
            <a:buFont typeface="Arial" panose="020B0604020202020204" pitchFamily="34" charset="0"/>
            <a:buChar char="•"/>
          </a:pPr>
          <a:r>
            <a:rPr lang="en-US" sz="1800" b="1" dirty="0">
              <a:latin typeface="Roboto Condensed Light" panose="02000000000000000000" pitchFamily="2" charset="0"/>
              <a:ea typeface="Roboto Condensed Light" panose="02000000000000000000" pitchFamily="2" charset="0"/>
            </a:rPr>
            <a:t>Gravitational Forces: Forces acting on the robot due to gravity, influencing joint torques and motions.</a:t>
          </a:r>
          <a:endParaRPr lang="en-US" sz="1800" dirty="0">
            <a:latin typeface="Roboto Condensed Light" panose="02000000000000000000" pitchFamily="2" charset="0"/>
            <a:ea typeface="Roboto Condensed Light" panose="02000000000000000000" pitchFamily="2" charset="0"/>
          </a:endParaRPr>
        </a:p>
      </dgm:t>
    </dgm:pt>
    <dgm:pt modelId="{67A1DE3A-09CB-4795-BDDF-EC49B900CFBC}" type="parTrans" cxnId="{B3415050-1306-4377-895E-6EF761BD8C0E}">
      <dgm:prSet/>
      <dgm:spPr/>
      <dgm:t>
        <a:bodyPr/>
        <a:lstStyle/>
        <a:p>
          <a:endParaRPr lang="en-US">
            <a:latin typeface="Roboto Condensed Light" panose="02000000000000000000" pitchFamily="2" charset="0"/>
            <a:ea typeface="Roboto Condensed Light" panose="02000000000000000000" pitchFamily="2" charset="0"/>
          </a:endParaRPr>
        </a:p>
      </dgm:t>
    </dgm:pt>
    <dgm:pt modelId="{A8B6B706-6078-44EE-9E43-EA0092E48FD6}" type="sibTrans" cxnId="{B3415050-1306-4377-895E-6EF761BD8C0E}">
      <dgm:prSet/>
      <dgm:spPr/>
      <dgm:t>
        <a:bodyPr/>
        <a:lstStyle/>
        <a:p>
          <a:endParaRPr lang="en-US">
            <a:latin typeface="Roboto Condensed Light" panose="02000000000000000000" pitchFamily="2" charset="0"/>
            <a:ea typeface="Roboto Condensed Light" panose="02000000000000000000" pitchFamily="2" charset="0"/>
          </a:endParaRPr>
        </a:p>
      </dgm:t>
    </dgm:pt>
    <dgm:pt modelId="{FDB489C6-A0CC-40DA-BBBD-9817CBD69B66}" type="pres">
      <dgm:prSet presAssocID="{6D621CDB-F2A1-428E-94E1-B2AC9F8F6547}" presName="Name0" presStyleCnt="0">
        <dgm:presLayoutVars>
          <dgm:dir/>
          <dgm:animLvl val="lvl"/>
          <dgm:resizeHandles val="exact"/>
        </dgm:presLayoutVars>
      </dgm:prSet>
      <dgm:spPr/>
    </dgm:pt>
    <dgm:pt modelId="{6AE1B53F-D2B4-4685-A735-B0859324AB37}" type="pres">
      <dgm:prSet presAssocID="{FA516B1D-56FE-4AC2-8401-41808C2186CD}" presName="linNode" presStyleCnt="0"/>
      <dgm:spPr/>
    </dgm:pt>
    <dgm:pt modelId="{F316E6FF-D34B-4072-A7C7-673221D2B552}" type="pres">
      <dgm:prSet presAssocID="{FA516B1D-56FE-4AC2-8401-41808C2186CD}" presName="parentText" presStyleLbl="node1" presStyleIdx="0" presStyleCnt="3" custScaleX="46544">
        <dgm:presLayoutVars>
          <dgm:chMax val="1"/>
          <dgm:bulletEnabled val="1"/>
        </dgm:presLayoutVars>
      </dgm:prSet>
      <dgm:spPr/>
    </dgm:pt>
    <dgm:pt modelId="{6483AE79-C0CC-4BCC-8EA1-01EAC651280F}" type="pres">
      <dgm:prSet presAssocID="{FA516B1D-56FE-4AC2-8401-41808C2186CD}" presName="descendantText" presStyleLbl="alignAccFollowNode1" presStyleIdx="0" presStyleCnt="3" custScaleX="129154" custScaleY="122563">
        <dgm:presLayoutVars>
          <dgm:bulletEnabled val="1"/>
        </dgm:presLayoutVars>
      </dgm:prSet>
      <dgm:spPr/>
    </dgm:pt>
    <dgm:pt modelId="{AF445036-539D-49C9-A4EB-81B6B36CB60D}" type="pres">
      <dgm:prSet presAssocID="{D0EB6471-889D-4216-92C8-E77BD6FD202B}" presName="sp" presStyleCnt="0"/>
      <dgm:spPr/>
    </dgm:pt>
    <dgm:pt modelId="{D954BFBC-4786-4198-A199-62DC4EA78513}" type="pres">
      <dgm:prSet presAssocID="{C0E295F7-9F91-4004-AB5F-753883DECC2C}" presName="linNode" presStyleCnt="0"/>
      <dgm:spPr/>
    </dgm:pt>
    <dgm:pt modelId="{9ECDFA18-D7D3-4B68-9E91-B972CA9E7E05}" type="pres">
      <dgm:prSet presAssocID="{C0E295F7-9F91-4004-AB5F-753883DECC2C}" presName="parentText" presStyleLbl="node1" presStyleIdx="1" presStyleCnt="3" custScaleX="46544">
        <dgm:presLayoutVars>
          <dgm:chMax val="1"/>
          <dgm:bulletEnabled val="1"/>
        </dgm:presLayoutVars>
      </dgm:prSet>
      <dgm:spPr/>
    </dgm:pt>
    <dgm:pt modelId="{44562762-2F51-4F32-AE4A-12111CB69AEE}" type="pres">
      <dgm:prSet presAssocID="{C0E295F7-9F91-4004-AB5F-753883DECC2C}" presName="descendantText" presStyleLbl="alignAccFollowNode1" presStyleIdx="1" presStyleCnt="3" custScaleX="129154" custScaleY="122563">
        <dgm:presLayoutVars>
          <dgm:bulletEnabled val="1"/>
        </dgm:presLayoutVars>
      </dgm:prSet>
      <dgm:spPr/>
    </dgm:pt>
    <dgm:pt modelId="{62EBF7BF-9F0C-4FD4-B93C-9063A0BD4D21}" type="pres">
      <dgm:prSet presAssocID="{0EF0C530-BBB6-416C-9B6A-6B9100047627}" presName="sp" presStyleCnt="0"/>
      <dgm:spPr/>
    </dgm:pt>
    <dgm:pt modelId="{35A1AC9A-3863-4112-A12F-3D9403877D38}" type="pres">
      <dgm:prSet presAssocID="{A84AB294-7A53-470F-A904-6C9D06EE4DA5}" presName="linNode" presStyleCnt="0"/>
      <dgm:spPr/>
    </dgm:pt>
    <dgm:pt modelId="{3F7D4FF3-2322-41DA-AAAD-63654916430E}" type="pres">
      <dgm:prSet presAssocID="{A84AB294-7A53-470F-A904-6C9D06EE4DA5}" presName="parentText" presStyleLbl="node1" presStyleIdx="2" presStyleCnt="3" custScaleX="46544">
        <dgm:presLayoutVars>
          <dgm:chMax val="1"/>
          <dgm:bulletEnabled val="1"/>
        </dgm:presLayoutVars>
      </dgm:prSet>
      <dgm:spPr/>
    </dgm:pt>
    <dgm:pt modelId="{073B114C-B1BB-47E7-A272-07194D5A1CAF}" type="pres">
      <dgm:prSet presAssocID="{A84AB294-7A53-470F-A904-6C9D06EE4DA5}" presName="descendantText" presStyleLbl="alignAccFollowNode1" presStyleIdx="2" presStyleCnt="3" custScaleX="129154" custScaleY="122563">
        <dgm:presLayoutVars>
          <dgm:bulletEnabled val="1"/>
        </dgm:presLayoutVars>
      </dgm:prSet>
      <dgm:spPr/>
    </dgm:pt>
  </dgm:ptLst>
  <dgm:cxnLst>
    <dgm:cxn modelId="{A64F620F-F72C-4DB6-BD6D-E14FD9BF2AE4}" srcId="{C0E295F7-9F91-4004-AB5F-753883DECC2C}" destId="{6699F05A-601C-472C-BF58-E776DE03BB97}" srcOrd="0" destOrd="0" parTransId="{FBB0F459-CFA5-48E3-BFFC-1855BA9B221F}" sibTransId="{8D01EC71-AA5F-4CC2-94E4-005025A9E386}"/>
    <dgm:cxn modelId="{20D6830F-E38D-4A55-AEC3-C41EFB443309}" type="presOf" srcId="{F3E4A863-283D-4869-916C-5D1172AD22FA}" destId="{073B114C-B1BB-47E7-A272-07194D5A1CAF}" srcOrd="0" destOrd="1" presId="urn:microsoft.com/office/officeart/2005/8/layout/vList5"/>
    <dgm:cxn modelId="{C1177F13-4D2B-4817-98EB-547A28730ECB}" type="presOf" srcId="{6D621CDB-F2A1-428E-94E1-B2AC9F8F6547}" destId="{FDB489C6-A0CC-40DA-BBBD-9817CBD69B66}" srcOrd="0" destOrd="0" presId="urn:microsoft.com/office/officeart/2005/8/layout/vList5"/>
    <dgm:cxn modelId="{F503FF16-E741-403A-B39B-5F773A150FFB}" type="presOf" srcId="{AA5BDFE1-26B3-4087-A88D-7FE15D5F4493}" destId="{6483AE79-C0CC-4BCC-8EA1-01EAC651280F}" srcOrd="0" destOrd="0" presId="urn:microsoft.com/office/officeart/2005/8/layout/vList5"/>
    <dgm:cxn modelId="{677BC219-48EB-4828-BC1F-EECB8F85EFAC}" type="presOf" srcId="{6699F05A-601C-472C-BF58-E776DE03BB97}" destId="{44562762-2F51-4F32-AE4A-12111CB69AEE}" srcOrd="0" destOrd="0" presId="urn:microsoft.com/office/officeart/2005/8/layout/vList5"/>
    <dgm:cxn modelId="{0D5FE927-1129-42DF-8484-D28876696129}" srcId="{A84AB294-7A53-470F-A904-6C9D06EE4DA5}" destId="{27DEF152-A2A6-444D-8B61-D6BE7DE850C6}" srcOrd="0" destOrd="0" parTransId="{5192458C-0E98-4D39-9FCD-35295A5B6932}" sibTransId="{87C56175-E891-4C13-BC5C-335AA2B576A2}"/>
    <dgm:cxn modelId="{1834986E-3831-456C-A2F0-64CCA7754FE4}" type="presOf" srcId="{27DEF152-A2A6-444D-8B61-D6BE7DE850C6}" destId="{073B114C-B1BB-47E7-A272-07194D5A1CAF}" srcOrd="0" destOrd="0" presId="urn:microsoft.com/office/officeart/2005/8/layout/vList5"/>
    <dgm:cxn modelId="{B3415050-1306-4377-895E-6EF761BD8C0E}" srcId="{A84AB294-7A53-470F-A904-6C9D06EE4DA5}" destId="{1DBC831C-CFDB-4FB1-8A29-22DBBE9BE00B}" srcOrd="2" destOrd="0" parTransId="{67A1DE3A-09CB-4795-BDDF-EC49B900CFBC}" sibTransId="{A8B6B706-6078-44EE-9E43-EA0092E48FD6}"/>
    <dgm:cxn modelId="{3FC84E58-E4C9-4F5D-B7A4-FB7B4DF514AE}" srcId="{6D621CDB-F2A1-428E-94E1-B2AC9F8F6547}" destId="{A84AB294-7A53-470F-A904-6C9D06EE4DA5}" srcOrd="2" destOrd="0" parTransId="{E00A7D54-9185-4628-B5B4-023106A71FD4}" sibTransId="{8B7A29A3-7934-44E1-9443-F57EAA418E56}"/>
    <dgm:cxn modelId="{D8817BAC-724E-4BF8-A660-69AE9643BE22}" srcId="{6D621CDB-F2A1-428E-94E1-B2AC9F8F6547}" destId="{C0E295F7-9F91-4004-AB5F-753883DECC2C}" srcOrd="1" destOrd="0" parTransId="{89CF59DF-8C24-4775-93A4-2FF433B4BCC6}" sibTransId="{0EF0C530-BBB6-416C-9B6A-6B9100047627}"/>
    <dgm:cxn modelId="{DDF104AD-A914-4F72-959D-B2F634C916C5}" type="presOf" srcId="{1DBC831C-CFDB-4FB1-8A29-22DBBE9BE00B}" destId="{073B114C-B1BB-47E7-A272-07194D5A1CAF}" srcOrd="0" destOrd="2" presId="urn:microsoft.com/office/officeart/2005/8/layout/vList5"/>
    <dgm:cxn modelId="{F17906B4-D54D-4DC1-B522-ADAA685AA2FA}" type="presOf" srcId="{A84AB294-7A53-470F-A904-6C9D06EE4DA5}" destId="{3F7D4FF3-2322-41DA-AAAD-63654916430E}" srcOrd="0" destOrd="0" presId="urn:microsoft.com/office/officeart/2005/8/layout/vList5"/>
    <dgm:cxn modelId="{AF72F6BB-70F9-443C-B9EE-EA02755F79D1}" srcId="{A84AB294-7A53-470F-A904-6C9D06EE4DA5}" destId="{F3E4A863-283D-4869-916C-5D1172AD22FA}" srcOrd="1" destOrd="0" parTransId="{B9621C58-CAEA-4B14-8596-6E321AEBAAB3}" sibTransId="{5D2E833C-4F82-40D9-B004-420686B28943}"/>
    <dgm:cxn modelId="{6ECF84DB-BAD7-4CFF-8F56-3AF64B72E4AA}" type="presOf" srcId="{FA516B1D-56FE-4AC2-8401-41808C2186CD}" destId="{F316E6FF-D34B-4072-A7C7-673221D2B552}" srcOrd="0" destOrd="0" presId="urn:microsoft.com/office/officeart/2005/8/layout/vList5"/>
    <dgm:cxn modelId="{8060BEE3-5AC2-4B9B-A3BB-43248ADB5B9A}" type="presOf" srcId="{C0E295F7-9F91-4004-AB5F-753883DECC2C}" destId="{9ECDFA18-D7D3-4B68-9E91-B972CA9E7E05}" srcOrd="0" destOrd="0" presId="urn:microsoft.com/office/officeart/2005/8/layout/vList5"/>
    <dgm:cxn modelId="{90F2B0ED-AC67-4D00-B1B6-E8BFD263F4AD}" srcId="{6D621CDB-F2A1-428E-94E1-B2AC9F8F6547}" destId="{FA516B1D-56FE-4AC2-8401-41808C2186CD}" srcOrd="0" destOrd="0" parTransId="{0159924C-D49C-401E-AEC1-B6E23F6BCB63}" sibTransId="{D0EB6471-889D-4216-92C8-E77BD6FD202B}"/>
    <dgm:cxn modelId="{8D78F4FE-4B9A-4855-BA6A-0E9ECFA3D73F}" srcId="{FA516B1D-56FE-4AC2-8401-41808C2186CD}" destId="{AA5BDFE1-26B3-4087-A88D-7FE15D5F4493}" srcOrd="0" destOrd="0" parTransId="{51EFEFAD-8835-46A1-AFA1-FDEA92419D1F}" sibTransId="{7C3FCEA7-CB01-49EE-92AA-2D12981560F0}"/>
    <dgm:cxn modelId="{F622EDDE-4690-40E4-813A-FD003A2250C8}" type="presParOf" srcId="{FDB489C6-A0CC-40DA-BBBD-9817CBD69B66}" destId="{6AE1B53F-D2B4-4685-A735-B0859324AB37}" srcOrd="0" destOrd="0" presId="urn:microsoft.com/office/officeart/2005/8/layout/vList5"/>
    <dgm:cxn modelId="{A868B34D-7BC5-4D93-BE5D-368DAC8F525A}" type="presParOf" srcId="{6AE1B53F-D2B4-4685-A735-B0859324AB37}" destId="{F316E6FF-D34B-4072-A7C7-673221D2B552}" srcOrd="0" destOrd="0" presId="urn:microsoft.com/office/officeart/2005/8/layout/vList5"/>
    <dgm:cxn modelId="{38C359F6-6778-46A1-9648-5412D66874E6}" type="presParOf" srcId="{6AE1B53F-D2B4-4685-A735-B0859324AB37}" destId="{6483AE79-C0CC-4BCC-8EA1-01EAC651280F}" srcOrd="1" destOrd="0" presId="urn:microsoft.com/office/officeart/2005/8/layout/vList5"/>
    <dgm:cxn modelId="{6BA80F4E-1163-43F6-81F3-7B83BDB65EB9}" type="presParOf" srcId="{FDB489C6-A0CC-40DA-BBBD-9817CBD69B66}" destId="{AF445036-539D-49C9-A4EB-81B6B36CB60D}" srcOrd="1" destOrd="0" presId="urn:microsoft.com/office/officeart/2005/8/layout/vList5"/>
    <dgm:cxn modelId="{CD449EA7-9641-4F54-9778-4F382C938613}" type="presParOf" srcId="{FDB489C6-A0CC-40DA-BBBD-9817CBD69B66}" destId="{D954BFBC-4786-4198-A199-62DC4EA78513}" srcOrd="2" destOrd="0" presId="urn:microsoft.com/office/officeart/2005/8/layout/vList5"/>
    <dgm:cxn modelId="{0156FFBF-767A-474D-9F56-D6D318B3A837}" type="presParOf" srcId="{D954BFBC-4786-4198-A199-62DC4EA78513}" destId="{9ECDFA18-D7D3-4B68-9E91-B972CA9E7E05}" srcOrd="0" destOrd="0" presId="urn:microsoft.com/office/officeart/2005/8/layout/vList5"/>
    <dgm:cxn modelId="{7B2DC720-7E94-484D-8686-B2FCD26F8597}" type="presParOf" srcId="{D954BFBC-4786-4198-A199-62DC4EA78513}" destId="{44562762-2F51-4F32-AE4A-12111CB69AEE}" srcOrd="1" destOrd="0" presId="urn:microsoft.com/office/officeart/2005/8/layout/vList5"/>
    <dgm:cxn modelId="{C490C0D5-4796-490A-886F-991ED706176B}" type="presParOf" srcId="{FDB489C6-A0CC-40DA-BBBD-9817CBD69B66}" destId="{62EBF7BF-9F0C-4FD4-B93C-9063A0BD4D21}" srcOrd="3" destOrd="0" presId="urn:microsoft.com/office/officeart/2005/8/layout/vList5"/>
    <dgm:cxn modelId="{B7F033B5-E10E-4D66-8A82-1A9E77C9E452}" type="presParOf" srcId="{FDB489C6-A0CC-40DA-BBBD-9817CBD69B66}" destId="{35A1AC9A-3863-4112-A12F-3D9403877D38}" srcOrd="4" destOrd="0" presId="urn:microsoft.com/office/officeart/2005/8/layout/vList5"/>
    <dgm:cxn modelId="{3846E40D-032F-4A24-8800-108BEEE0D374}" type="presParOf" srcId="{35A1AC9A-3863-4112-A12F-3D9403877D38}" destId="{3F7D4FF3-2322-41DA-AAAD-63654916430E}" srcOrd="0" destOrd="0" presId="urn:microsoft.com/office/officeart/2005/8/layout/vList5"/>
    <dgm:cxn modelId="{736C429E-5409-49F1-85C1-2098934F2021}" type="presParOf" srcId="{35A1AC9A-3863-4112-A12F-3D9403877D38}" destId="{073B114C-B1BB-47E7-A272-07194D5A1CAF}" srcOrd="1" destOrd="0" presId="urn:microsoft.com/office/officeart/2005/8/layout/vList5"/>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621CDB-F2A1-428E-94E1-B2AC9F8F654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A516B1D-56FE-4AC2-8401-41808C2186CD}">
      <dgm:prSet phldrT="[Text]" custT="1"/>
      <dgm:spPr/>
      <dgm:t>
        <a:bodyPr/>
        <a:lstStyle/>
        <a:p>
          <a:r>
            <a:rPr lang="en-US" sz="1800" b="1" dirty="0">
              <a:latin typeface="Roboto Condensed Light" panose="02000000000000000000" pitchFamily="2" charset="0"/>
              <a:ea typeface="Roboto Condensed Light" panose="02000000000000000000" pitchFamily="2" charset="0"/>
            </a:rPr>
            <a:t>What it means</a:t>
          </a:r>
          <a:endParaRPr lang="en-US" sz="1800" dirty="0">
            <a:latin typeface="Roboto Condensed Light" panose="02000000000000000000" pitchFamily="2" charset="0"/>
            <a:ea typeface="Roboto Condensed Light" panose="02000000000000000000" pitchFamily="2" charset="0"/>
          </a:endParaRPr>
        </a:p>
      </dgm:t>
    </dgm:pt>
    <dgm:pt modelId="{0159924C-D49C-401E-AEC1-B6E23F6BCB63}" type="parTrans" cxnId="{90F2B0ED-AC67-4D00-B1B6-E8BFD263F4AD}">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D0EB6471-889D-4216-92C8-E77BD6FD202B}" type="sibTrans" cxnId="{90F2B0ED-AC67-4D00-B1B6-E8BFD263F4AD}">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AA5BDFE1-26B3-4087-A88D-7FE15D5F4493}">
      <dgm:prSet phldrT="[Text]" custT="1"/>
      <dgm:spPr/>
      <dgm:t>
        <a:bodyPr/>
        <a:lstStyle/>
        <a:p>
          <a:r>
            <a:rPr lang="en-US" sz="1800" dirty="0">
              <a:latin typeface="Roboto Condensed Light" panose="02000000000000000000" pitchFamily="2" charset="0"/>
              <a:ea typeface="Roboto Condensed Light" panose="02000000000000000000" pitchFamily="2" charset="0"/>
            </a:rPr>
            <a:t>This equation connects the forces on a robot's end-effector to the required torques at the robot's joints.</a:t>
          </a:r>
        </a:p>
      </dgm:t>
    </dgm:pt>
    <dgm:pt modelId="{51EFEFAD-8835-46A1-AFA1-FDEA92419D1F}" type="parTrans" cxnId="{8D78F4FE-4B9A-4855-BA6A-0E9ECFA3D73F}">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7C3FCEA7-CB01-49EE-92AA-2D12981560F0}" type="sibTrans" cxnId="{8D78F4FE-4B9A-4855-BA6A-0E9ECFA3D73F}">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C0E295F7-9F91-4004-AB5F-753883DECC2C}">
      <dgm:prSet phldrT="[Text]" custT="1"/>
      <dgm:spPr/>
      <dgm:t>
        <a:bodyPr/>
        <a:lstStyle/>
        <a:p>
          <a:pPr>
            <a:buNone/>
          </a:pPr>
          <a:r>
            <a:rPr lang="en-US" sz="1800" b="1" dirty="0">
              <a:latin typeface="Roboto Condensed Light" panose="02000000000000000000" pitchFamily="2" charset="0"/>
              <a:ea typeface="Roboto Condensed Light" panose="02000000000000000000" pitchFamily="2" charset="0"/>
            </a:rPr>
            <a:t>Key Concepts</a:t>
          </a:r>
          <a:r>
            <a:rPr lang="en-US" sz="1800" dirty="0">
              <a:latin typeface="Roboto Condensed Light" panose="02000000000000000000" pitchFamily="2" charset="0"/>
              <a:ea typeface="Roboto Condensed Light" panose="02000000000000000000" pitchFamily="2" charset="0"/>
            </a:rPr>
            <a:t>:</a:t>
          </a:r>
        </a:p>
      </dgm:t>
    </dgm:pt>
    <dgm:pt modelId="{89CF59DF-8C24-4775-93A4-2FF433B4BCC6}" type="parTrans" cxnId="{D8817BAC-724E-4BF8-A660-69AE9643BE22}">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0EF0C530-BBB6-416C-9B6A-6B9100047627}" type="sibTrans" cxnId="{D8817BAC-724E-4BF8-A660-69AE9643BE22}">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6699F05A-601C-472C-BF58-E776DE03BB97}">
      <dgm:prSet phldrT="[Text]" custT="1"/>
      <dgm:spPr/>
      <dgm:t>
        <a:bodyPr/>
        <a:lstStyle/>
        <a:p>
          <a:pPr>
            <a:buFont typeface="Arial" panose="020B0604020202020204" pitchFamily="34" charset="0"/>
            <a:buChar char="•"/>
          </a:pPr>
          <a:endParaRPr lang="en-US" sz="1800" b="0" dirty="0">
            <a:latin typeface="Roboto Condensed Light" panose="02000000000000000000" pitchFamily="2" charset="0"/>
            <a:ea typeface="Roboto Condensed Light" panose="02000000000000000000" pitchFamily="2" charset="0"/>
          </a:endParaRPr>
        </a:p>
      </dgm:t>
    </dgm:pt>
    <dgm:pt modelId="{FBB0F459-CFA5-48E3-BFFC-1855BA9B221F}" type="parTrans" cxnId="{A64F620F-F72C-4DB6-BD6D-E14FD9BF2AE4}">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8D01EC71-AA5F-4CC2-94E4-005025A9E386}" type="sibTrans" cxnId="{A64F620F-F72C-4DB6-BD6D-E14FD9BF2AE4}">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A84AB294-7A53-470F-A904-6C9D06EE4DA5}">
      <dgm:prSet phldrT="[Text]" custT="1"/>
      <dgm:spPr/>
      <dgm:t>
        <a:bodyPr/>
        <a:lstStyle/>
        <a:p>
          <a:pPr>
            <a:buNone/>
          </a:pPr>
          <a:r>
            <a:rPr lang="en-US" sz="1800" b="1" dirty="0">
              <a:latin typeface="Roboto Condensed Light" panose="02000000000000000000" pitchFamily="2" charset="0"/>
              <a:ea typeface="Roboto Condensed Light" panose="02000000000000000000" pitchFamily="2" charset="0"/>
            </a:rPr>
            <a:t>Why It's Important:</a:t>
          </a:r>
          <a:endParaRPr lang="en-US" sz="1800" dirty="0">
            <a:latin typeface="Roboto Condensed Light" panose="02000000000000000000" pitchFamily="2" charset="0"/>
            <a:ea typeface="Roboto Condensed Light" panose="02000000000000000000" pitchFamily="2" charset="0"/>
          </a:endParaRPr>
        </a:p>
      </dgm:t>
    </dgm:pt>
    <dgm:pt modelId="{E00A7D54-9185-4628-B5B4-023106A71FD4}" type="parTrans" cxnId="{3FC84E58-E4C9-4F5D-B7A4-FB7B4DF514AE}">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8B7A29A3-7934-44E1-9443-F57EAA418E56}" type="sibTrans" cxnId="{3FC84E58-E4C9-4F5D-B7A4-FB7B4DF514AE}">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27DEF152-A2A6-444D-8B61-D6BE7DE850C6}">
      <dgm:prSet phldrT="[Text]" custT="1"/>
      <dgm:spPr/>
      <dgm:t>
        <a:bodyPr/>
        <a:lstStyle/>
        <a:p>
          <a:pPr>
            <a:buFont typeface="Arial" panose="020B0604020202020204" pitchFamily="34" charset="0"/>
            <a:buChar char="•"/>
          </a:pPr>
          <a:r>
            <a:rPr lang="en-US" sz="1800" b="1" dirty="0">
              <a:latin typeface="Roboto Condensed Light" panose="02000000000000000000" pitchFamily="2" charset="0"/>
              <a:ea typeface="Roboto Condensed Light" panose="02000000000000000000" pitchFamily="2" charset="0"/>
            </a:rPr>
            <a:t>Force Control: Helps control the forces the robot applies.</a:t>
          </a:r>
          <a:endParaRPr lang="en-US" sz="1800" b="0" dirty="0">
            <a:latin typeface="Roboto Condensed Light" panose="02000000000000000000" pitchFamily="2" charset="0"/>
            <a:ea typeface="Roboto Condensed Light" panose="02000000000000000000" pitchFamily="2" charset="0"/>
          </a:endParaRPr>
        </a:p>
      </dgm:t>
    </dgm:pt>
    <dgm:pt modelId="{5192458C-0E98-4D39-9FCD-35295A5B6932}" type="parTrans" cxnId="{0D5FE927-1129-42DF-8484-D28876696129}">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87C56175-E891-4C13-BC5C-335AA2B576A2}" type="sibTrans" cxnId="{0D5FE927-1129-42DF-8484-D28876696129}">
      <dgm:prSet/>
      <dgm:spPr/>
      <dgm:t>
        <a:bodyPr/>
        <a:lstStyle/>
        <a:p>
          <a:endParaRPr lang="en-US" sz="1800">
            <a:latin typeface="Roboto Condensed Light" panose="02000000000000000000" pitchFamily="2" charset="0"/>
            <a:ea typeface="Roboto Condensed Light" panose="02000000000000000000" pitchFamily="2" charset="0"/>
          </a:endParaRPr>
        </a:p>
      </dgm:t>
    </dgm:pt>
    <mc:AlternateContent xmlns:mc="http://schemas.openxmlformats.org/markup-compatibility/2006" xmlns:a14="http://schemas.microsoft.com/office/drawing/2010/main">
      <mc:Choice Requires="a14">
        <dgm:pt modelId="{7FB29B77-4B73-4D07-B952-915FCCC75F5F}">
          <dgm:prSet custT="1"/>
          <dgm:spPr/>
          <dgm:t>
            <a:bodyPr/>
            <a:lstStyle/>
            <a:p>
              <a:pPr>
                <a:buFont typeface="Arial" panose="020B0604020202020204" pitchFamily="34" charset="0"/>
                <a:buChar char="•"/>
              </a:pPr>
              <a14:m>
                <m:oMath xmlns:m="http://schemas.openxmlformats.org/officeDocument/2006/math">
                  <m:r>
                    <m:rPr>
                      <m:sty m:val="p"/>
                    </m:rPr>
                    <a:rPr lang="en-US" sz="1800" b="0" i="0" smtClean="0">
                      <a:latin typeface="Cambria Math" panose="02040503050406030204" pitchFamily="18" charset="0"/>
                    </a:rPr>
                    <m:t>τ</m:t>
                  </m:r>
                  <m:r>
                    <a:rPr lang="en-US" sz="1800" b="0" i="0" smtClean="0">
                      <a:latin typeface="Cambria Math" panose="02040503050406030204" pitchFamily="18" charset="0"/>
                    </a:rPr>
                    <m:t> →</m:t>
                  </m:r>
                </m:oMath>
              </a14:m>
              <a:r>
                <a:rPr lang="en-US" sz="1800" b="0" i="0" dirty="0">
                  <a:latin typeface="Roboto Condensed Light" panose="02000000000000000000" pitchFamily="2" charset="0"/>
                  <a:ea typeface="Roboto Condensed Light" panose="02000000000000000000" pitchFamily="2" charset="0"/>
                </a:rPr>
                <a:t> Torques needed at each joint to keep the robot in balance.</a:t>
              </a:r>
              <a14:m>
                <m:oMath xmlns:m="http://schemas.openxmlformats.org/officeDocument/2006/math">
                  <m:r>
                    <a:rPr lang="en-US" sz="1800" b="0" i="0" smtClean="0">
                      <a:latin typeface="Cambria Math" panose="02040503050406030204" pitchFamily="18" charset="0"/>
                    </a:rPr>
                    <m:t> </m:t>
                  </m:r>
                </m:oMath>
              </a14:m>
              <a:endParaRPr lang="en-US" sz="1800" i="0" dirty="0">
                <a:latin typeface="Roboto Condensed Light" panose="02000000000000000000" pitchFamily="2" charset="0"/>
                <a:ea typeface="Roboto Condensed Light" panose="02000000000000000000" pitchFamily="2" charset="0"/>
              </a:endParaRPr>
            </a:p>
          </dgm:t>
        </dgm:pt>
      </mc:Choice>
      <mc:Fallback xmlns="">
        <dgm:pt modelId="{7FB29B77-4B73-4D07-B952-915FCCC75F5F}">
          <dgm:prSet custT="1"/>
          <dgm:spPr/>
          <dgm:t>
            <a:bodyPr/>
            <a:lstStyle/>
            <a:p>
              <a:pPr>
                <a:buFont typeface="Arial" panose="020B0604020202020204" pitchFamily="34" charset="0"/>
                <a:buChar char="•"/>
              </a:pPr>
              <a:r>
                <a:rPr lang="en-US" sz="1800" b="0" i="0">
                  <a:latin typeface="Cambria Math" panose="02040503050406030204" pitchFamily="18" charset="0"/>
                </a:rPr>
                <a:t>τ →</a:t>
              </a:r>
              <a:r>
                <a:rPr lang="en-US" sz="1800" b="0" i="0" dirty="0">
                  <a:latin typeface="Roboto Condensed Light" panose="02000000000000000000" pitchFamily="2" charset="0"/>
                  <a:ea typeface="Roboto Condensed Light" panose="02000000000000000000" pitchFamily="2" charset="0"/>
                </a:rPr>
                <a:t> Torques needed at each joint to keep the robot in balance.</a:t>
              </a:r>
              <a:r>
                <a:rPr lang="en-US" sz="1800" b="0" i="0">
                  <a:latin typeface="Cambria Math" panose="02040503050406030204" pitchFamily="18" charset="0"/>
                </a:rPr>
                <a:t> </a:t>
              </a:r>
              <a:endParaRPr lang="en-US" sz="1800" i="0" dirty="0">
                <a:latin typeface="Roboto Condensed Light" panose="02000000000000000000" pitchFamily="2" charset="0"/>
                <a:ea typeface="Roboto Condensed Light" panose="02000000000000000000" pitchFamily="2" charset="0"/>
              </a:endParaRPr>
            </a:p>
          </dgm:t>
        </dgm:pt>
      </mc:Fallback>
    </mc:AlternateContent>
    <dgm:pt modelId="{8B58D02C-7EF8-41A0-B6A5-65FEC677EB90}" type="parTrans" cxnId="{1B96DA80-1AF4-445B-A2FD-791922E15AAE}">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8D8CEB67-90B0-43E0-AB42-F443CCD1E2FA}" type="sibTrans" cxnId="{1B96DA80-1AF4-445B-A2FD-791922E15AAE}">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F06247B2-50BA-477E-BB19-ACE14271BA87}">
      <dgm:prSet custT="1"/>
      <dgm:spPr/>
      <dgm:t>
        <a:bodyPr/>
        <a:lstStyle/>
        <a:p>
          <a:pPr>
            <a:buFont typeface="Arial" panose="020B0604020202020204" pitchFamily="34" charset="0"/>
            <a:buChar char="•"/>
          </a:pPr>
          <a:endParaRPr lang="en-US" sz="1800" i="0" dirty="0">
            <a:latin typeface="Roboto Condensed Light" panose="02000000000000000000" pitchFamily="2" charset="0"/>
            <a:ea typeface="Roboto Condensed Light" panose="02000000000000000000" pitchFamily="2" charset="0"/>
          </a:endParaRPr>
        </a:p>
      </dgm:t>
    </dgm:pt>
    <dgm:pt modelId="{1AD36EE2-7254-41BD-825C-788BEBD1FD8A}" type="parTrans" cxnId="{A683BFEE-9991-45BA-BCB5-98B9DBBC773E}">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10BE6BDD-AB45-462E-9C53-F7ED76E8E1D3}" type="sibTrans" cxnId="{A683BFEE-9991-45BA-BCB5-98B9DBBC773E}">
      <dgm:prSet/>
      <dgm:spPr/>
      <dgm:t>
        <a:bodyPr/>
        <a:lstStyle/>
        <a:p>
          <a:endParaRPr lang="en-US" sz="1800">
            <a:latin typeface="Roboto Condensed Light" panose="02000000000000000000" pitchFamily="2" charset="0"/>
            <a:ea typeface="Roboto Condensed Light" panose="02000000000000000000" pitchFamily="2" charset="0"/>
          </a:endParaRPr>
        </a:p>
      </dgm:t>
    </dgm:pt>
    <mc:AlternateContent xmlns:mc="http://schemas.openxmlformats.org/markup-compatibility/2006" xmlns:a14="http://schemas.microsoft.com/office/drawing/2010/main">
      <mc:Choice Requires="a14">
        <dgm:pt modelId="{8888A3B5-E5B8-4309-BCD6-B1FF3EDCF34D}">
          <dgm:prSet custT="1"/>
          <dgm:spPr/>
          <dgm:t>
            <a:bodyPr/>
            <a:lstStyle/>
            <a:p>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𝐽</m:t>
                      </m:r>
                    </m:e>
                    <m:sup>
                      <m:r>
                        <a:rPr lang="en-US" sz="1800" b="0" i="1" smtClean="0">
                          <a:latin typeface="Cambria Math" panose="02040503050406030204" pitchFamily="18" charset="0"/>
                        </a:rPr>
                        <m:t>𝑇</m:t>
                      </m:r>
                    </m:sup>
                  </m:sSup>
                </m:oMath>
              </a14:m>
              <a:r>
                <a:rPr lang="en-US" sz="1800" i="0" dirty="0">
                  <a:latin typeface="Roboto Condensed Light" panose="02000000000000000000" pitchFamily="2" charset="0"/>
                  <a:ea typeface="Roboto Condensed Light" panose="02000000000000000000" pitchFamily="2" charset="0"/>
                </a:rPr>
                <a:t>→ Matrix that helps translate forces from the end-effector to the joints.</a:t>
              </a:r>
            </a:p>
          </dgm:t>
        </dgm:pt>
      </mc:Choice>
      <mc:Fallback xmlns="">
        <dgm:pt modelId="{8888A3B5-E5B8-4309-BCD6-B1FF3EDCF34D}">
          <dgm:prSet custT="1"/>
          <dgm:spPr/>
          <dgm:t>
            <a:bodyPr/>
            <a:lstStyle/>
            <a:p>
              <a:r>
                <a:rPr lang="en-US" sz="1800" b="0" i="0">
                  <a:latin typeface="Cambria Math" panose="02040503050406030204" pitchFamily="18" charset="0"/>
                </a:rPr>
                <a:t>𝐽^𝑇</a:t>
              </a:r>
              <a:r>
                <a:rPr lang="en-US" sz="1800" i="0" dirty="0">
                  <a:latin typeface="Roboto Condensed Light" panose="02000000000000000000" pitchFamily="2" charset="0"/>
                  <a:ea typeface="Roboto Condensed Light" panose="02000000000000000000" pitchFamily="2" charset="0"/>
                </a:rPr>
                <a:t>→ Matrix that helps translate forces from the end-effector to the joints.</a:t>
              </a:r>
            </a:p>
          </dgm:t>
        </dgm:pt>
      </mc:Fallback>
    </mc:AlternateContent>
    <dgm:pt modelId="{E7ADE0D4-C84E-41ED-84D3-E421FC3A4E42}" type="parTrans" cxnId="{2477F677-496C-4739-A9B0-905644761805}">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EA7D642C-D921-4CA4-A4B7-43C3B003DC8C}" type="sibTrans" cxnId="{2477F677-496C-4739-A9B0-905644761805}">
      <dgm:prSet/>
      <dgm:spPr/>
      <dgm:t>
        <a:bodyPr/>
        <a:lstStyle/>
        <a:p>
          <a:endParaRPr lang="en-US" sz="1800">
            <a:latin typeface="Roboto Condensed Light" panose="02000000000000000000" pitchFamily="2" charset="0"/>
            <a:ea typeface="Roboto Condensed Light" panose="02000000000000000000" pitchFamily="2" charset="0"/>
          </a:endParaRPr>
        </a:p>
      </dgm:t>
    </dgm:pt>
    <mc:AlternateContent xmlns:mc="http://schemas.openxmlformats.org/markup-compatibility/2006" xmlns:a14="http://schemas.microsoft.com/office/drawing/2010/main">
      <mc:Choice Requires="a14">
        <dgm:pt modelId="{489D1D4E-A46B-4881-B3FB-DD53F7F6CBAE}">
          <dgm:prSet custT="1"/>
          <dgm:spPr/>
          <dgm:t>
            <a:bodyPr/>
            <a:lstStyle/>
            <a:p>
              <a14:m>
                <m:oMath xmlns:m="http://schemas.openxmlformats.org/officeDocument/2006/math">
                  <m:r>
                    <a:rPr lang="en-US" sz="1800" b="0" i="1" smtClean="0">
                      <a:latin typeface="Cambria Math" panose="02040503050406030204" pitchFamily="18" charset="0"/>
                    </a:rPr>
                    <m:t>𝐹</m:t>
                  </m:r>
                </m:oMath>
              </a14:m>
              <a:r>
                <a:rPr lang="en-US" sz="1800" i="0" dirty="0">
                  <a:latin typeface="Roboto Condensed Light" panose="02000000000000000000" pitchFamily="2" charset="0"/>
                  <a:ea typeface="Roboto Condensed Light" panose="02000000000000000000" pitchFamily="2" charset="0"/>
                </a:rPr>
                <a:t> → Forces acting on the robot's end-effector </a:t>
              </a:r>
              <a:br>
                <a:rPr lang="en-US" sz="1800" i="0" dirty="0">
                  <a:latin typeface="Roboto Condensed Light" panose="02000000000000000000" pitchFamily="2" charset="0"/>
                  <a:ea typeface="Roboto Condensed Light" panose="02000000000000000000" pitchFamily="2" charset="0"/>
                </a:rPr>
              </a:br>
              <a:r>
                <a:rPr lang="en-US" sz="1800" i="0" dirty="0">
                  <a:latin typeface="Roboto Condensed Light" panose="02000000000000000000" pitchFamily="2" charset="0"/>
                  <a:ea typeface="Roboto Condensed Light" panose="02000000000000000000" pitchFamily="2" charset="0"/>
                </a:rPr>
                <a:t>(like holding an object or interacting with the environment).</a:t>
              </a:r>
            </a:p>
          </dgm:t>
        </dgm:pt>
      </mc:Choice>
      <mc:Fallback xmlns="">
        <dgm:pt modelId="{489D1D4E-A46B-4881-B3FB-DD53F7F6CBAE}">
          <dgm:prSet custT="1"/>
          <dgm:spPr/>
          <dgm:t>
            <a:bodyPr/>
            <a:lstStyle/>
            <a:p>
              <a:r>
                <a:rPr lang="en-US" sz="1800" b="0" i="0">
                  <a:latin typeface="Cambria Math" panose="02040503050406030204" pitchFamily="18" charset="0"/>
                </a:rPr>
                <a:t>𝐹</a:t>
              </a:r>
              <a:r>
                <a:rPr lang="en-US" sz="1800" i="0" dirty="0">
                  <a:latin typeface="Roboto Condensed Light" panose="02000000000000000000" pitchFamily="2" charset="0"/>
                  <a:ea typeface="Roboto Condensed Light" panose="02000000000000000000" pitchFamily="2" charset="0"/>
                </a:rPr>
                <a:t> → Forces acting on the robot's end-effector </a:t>
              </a:r>
              <a:br>
                <a:rPr lang="en-US" sz="1800" i="0" dirty="0">
                  <a:latin typeface="Roboto Condensed Light" panose="02000000000000000000" pitchFamily="2" charset="0"/>
                  <a:ea typeface="Roboto Condensed Light" panose="02000000000000000000" pitchFamily="2" charset="0"/>
                </a:rPr>
              </a:br>
              <a:r>
                <a:rPr lang="en-US" sz="1800" i="0" dirty="0">
                  <a:latin typeface="Roboto Condensed Light" panose="02000000000000000000" pitchFamily="2" charset="0"/>
                  <a:ea typeface="Roboto Condensed Light" panose="02000000000000000000" pitchFamily="2" charset="0"/>
                </a:rPr>
                <a:t>(like holding an object or interacting with the environment).</a:t>
              </a:r>
            </a:p>
          </dgm:t>
        </dgm:pt>
      </mc:Fallback>
    </mc:AlternateContent>
    <dgm:pt modelId="{F794B916-A6F2-4CF5-9926-58347889CDB5}" type="parTrans" cxnId="{1BB01657-9DFE-48DF-811C-1C5C97A1EA61}">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13FC03B2-B041-49AD-A911-A93ECD91CE22}" type="sibTrans" cxnId="{1BB01657-9DFE-48DF-811C-1C5C97A1EA61}">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36311C64-7A05-416E-ABF6-A06FEC4B4E1E}">
      <dgm:prSet phldrT="[Text]" custT="1"/>
      <dgm:spPr/>
      <dgm:t>
        <a:bodyPr/>
        <a:lstStyle/>
        <a:p>
          <a:pPr>
            <a:buFont typeface="Arial" panose="020B0604020202020204" pitchFamily="34" charset="0"/>
            <a:buChar char="•"/>
          </a:pPr>
          <a:r>
            <a:rPr lang="en-US" sz="1800" b="0" dirty="0">
              <a:latin typeface="Roboto Condensed Light" panose="02000000000000000000" pitchFamily="2" charset="0"/>
              <a:ea typeface="Roboto Condensed Light" panose="02000000000000000000" pitchFamily="2" charset="0"/>
            </a:rPr>
            <a:t>Static Analysis: Determines how much force each joint needs to balance the robot when external forces are applied.</a:t>
          </a:r>
        </a:p>
      </dgm:t>
    </dgm:pt>
    <dgm:pt modelId="{AC11972A-F1F1-4FAF-84D0-E82CC65745B6}" type="parTrans" cxnId="{3466524D-7F06-47DD-8234-1A291683EE23}">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8FE0045D-BF2D-4C27-B1BA-E0C7649CA0C8}" type="sibTrans" cxnId="{3466524D-7F06-47DD-8234-1A291683EE23}">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FDB489C6-A0CC-40DA-BBBD-9817CBD69B66}" type="pres">
      <dgm:prSet presAssocID="{6D621CDB-F2A1-428E-94E1-B2AC9F8F6547}" presName="Name0" presStyleCnt="0">
        <dgm:presLayoutVars>
          <dgm:dir/>
          <dgm:animLvl val="lvl"/>
          <dgm:resizeHandles val="exact"/>
        </dgm:presLayoutVars>
      </dgm:prSet>
      <dgm:spPr/>
    </dgm:pt>
    <dgm:pt modelId="{6AE1B53F-D2B4-4685-A735-B0859324AB37}" type="pres">
      <dgm:prSet presAssocID="{FA516B1D-56FE-4AC2-8401-41808C2186CD}" presName="linNode" presStyleCnt="0"/>
      <dgm:spPr/>
    </dgm:pt>
    <dgm:pt modelId="{F316E6FF-D34B-4072-A7C7-673221D2B552}" type="pres">
      <dgm:prSet presAssocID="{FA516B1D-56FE-4AC2-8401-41808C2186CD}" presName="parentText" presStyleLbl="node1" presStyleIdx="0" presStyleCnt="3" custScaleX="46544">
        <dgm:presLayoutVars>
          <dgm:chMax val="1"/>
          <dgm:bulletEnabled val="1"/>
        </dgm:presLayoutVars>
      </dgm:prSet>
      <dgm:spPr/>
    </dgm:pt>
    <dgm:pt modelId="{6483AE79-C0CC-4BCC-8EA1-01EAC651280F}" type="pres">
      <dgm:prSet presAssocID="{FA516B1D-56FE-4AC2-8401-41808C2186CD}" presName="descendantText" presStyleLbl="alignAccFollowNode1" presStyleIdx="0" presStyleCnt="3" custScaleX="129154" custScaleY="122563">
        <dgm:presLayoutVars>
          <dgm:bulletEnabled val="1"/>
        </dgm:presLayoutVars>
      </dgm:prSet>
      <dgm:spPr/>
    </dgm:pt>
    <dgm:pt modelId="{AF445036-539D-49C9-A4EB-81B6B36CB60D}" type="pres">
      <dgm:prSet presAssocID="{D0EB6471-889D-4216-92C8-E77BD6FD202B}" presName="sp" presStyleCnt="0"/>
      <dgm:spPr/>
    </dgm:pt>
    <dgm:pt modelId="{D954BFBC-4786-4198-A199-62DC4EA78513}" type="pres">
      <dgm:prSet presAssocID="{C0E295F7-9F91-4004-AB5F-753883DECC2C}" presName="linNode" presStyleCnt="0"/>
      <dgm:spPr/>
    </dgm:pt>
    <dgm:pt modelId="{9ECDFA18-D7D3-4B68-9E91-B972CA9E7E05}" type="pres">
      <dgm:prSet presAssocID="{C0E295F7-9F91-4004-AB5F-753883DECC2C}" presName="parentText" presStyleLbl="node1" presStyleIdx="1" presStyleCnt="3" custScaleX="46544">
        <dgm:presLayoutVars>
          <dgm:chMax val="1"/>
          <dgm:bulletEnabled val="1"/>
        </dgm:presLayoutVars>
      </dgm:prSet>
      <dgm:spPr/>
    </dgm:pt>
    <dgm:pt modelId="{44562762-2F51-4F32-AE4A-12111CB69AEE}" type="pres">
      <dgm:prSet presAssocID="{C0E295F7-9F91-4004-AB5F-753883DECC2C}" presName="descendantText" presStyleLbl="alignAccFollowNode1" presStyleIdx="1" presStyleCnt="3" custScaleX="129154" custScaleY="122563">
        <dgm:presLayoutVars>
          <dgm:bulletEnabled val="1"/>
        </dgm:presLayoutVars>
      </dgm:prSet>
      <dgm:spPr/>
    </dgm:pt>
    <dgm:pt modelId="{62EBF7BF-9F0C-4FD4-B93C-9063A0BD4D21}" type="pres">
      <dgm:prSet presAssocID="{0EF0C530-BBB6-416C-9B6A-6B9100047627}" presName="sp" presStyleCnt="0"/>
      <dgm:spPr/>
    </dgm:pt>
    <dgm:pt modelId="{35A1AC9A-3863-4112-A12F-3D9403877D38}" type="pres">
      <dgm:prSet presAssocID="{A84AB294-7A53-470F-A904-6C9D06EE4DA5}" presName="linNode" presStyleCnt="0"/>
      <dgm:spPr/>
    </dgm:pt>
    <dgm:pt modelId="{3F7D4FF3-2322-41DA-AAAD-63654916430E}" type="pres">
      <dgm:prSet presAssocID="{A84AB294-7A53-470F-A904-6C9D06EE4DA5}" presName="parentText" presStyleLbl="node1" presStyleIdx="2" presStyleCnt="3" custScaleX="46544">
        <dgm:presLayoutVars>
          <dgm:chMax val="1"/>
          <dgm:bulletEnabled val="1"/>
        </dgm:presLayoutVars>
      </dgm:prSet>
      <dgm:spPr/>
    </dgm:pt>
    <dgm:pt modelId="{073B114C-B1BB-47E7-A272-07194D5A1CAF}" type="pres">
      <dgm:prSet presAssocID="{A84AB294-7A53-470F-A904-6C9D06EE4DA5}" presName="descendantText" presStyleLbl="alignAccFollowNode1" presStyleIdx="2" presStyleCnt="3" custScaleX="129154" custScaleY="122563">
        <dgm:presLayoutVars>
          <dgm:bulletEnabled val="1"/>
        </dgm:presLayoutVars>
      </dgm:prSet>
      <dgm:spPr/>
    </dgm:pt>
  </dgm:ptLst>
  <dgm:cxnLst>
    <dgm:cxn modelId="{A64F620F-F72C-4DB6-BD6D-E14FD9BF2AE4}" srcId="{C0E295F7-9F91-4004-AB5F-753883DECC2C}" destId="{6699F05A-601C-472C-BF58-E776DE03BB97}" srcOrd="0" destOrd="0" parTransId="{FBB0F459-CFA5-48E3-BFFC-1855BA9B221F}" sibTransId="{8D01EC71-AA5F-4CC2-94E4-005025A9E386}"/>
    <dgm:cxn modelId="{C1177F13-4D2B-4817-98EB-547A28730ECB}" type="presOf" srcId="{6D621CDB-F2A1-428E-94E1-B2AC9F8F6547}" destId="{FDB489C6-A0CC-40DA-BBBD-9817CBD69B66}" srcOrd="0" destOrd="0" presId="urn:microsoft.com/office/officeart/2005/8/layout/vList5"/>
    <dgm:cxn modelId="{F503FF16-E741-403A-B39B-5F773A150FFB}" type="presOf" srcId="{AA5BDFE1-26B3-4087-A88D-7FE15D5F4493}" destId="{6483AE79-C0CC-4BCC-8EA1-01EAC651280F}" srcOrd="0" destOrd="0" presId="urn:microsoft.com/office/officeart/2005/8/layout/vList5"/>
    <dgm:cxn modelId="{677BC219-48EB-4828-BC1F-EECB8F85EFAC}" type="presOf" srcId="{6699F05A-601C-472C-BF58-E776DE03BB97}" destId="{44562762-2F51-4F32-AE4A-12111CB69AEE}" srcOrd="0" destOrd="0" presId="urn:microsoft.com/office/officeart/2005/8/layout/vList5"/>
    <dgm:cxn modelId="{5413D822-3B15-45A9-B2FE-07A2B8708AE4}" type="presOf" srcId="{36311C64-7A05-416E-ABF6-A06FEC4B4E1E}" destId="{073B114C-B1BB-47E7-A272-07194D5A1CAF}" srcOrd="0" destOrd="1" presId="urn:microsoft.com/office/officeart/2005/8/layout/vList5"/>
    <dgm:cxn modelId="{72A85526-5295-45C9-8A42-6B588ED3284D}" type="presOf" srcId="{489D1D4E-A46B-4881-B3FB-DD53F7F6CBAE}" destId="{44562762-2F51-4F32-AE4A-12111CB69AEE}" srcOrd="0" destOrd="3" presId="urn:microsoft.com/office/officeart/2005/8/layout/vList5"/>
    <dgm:cxn modelId="{0D5FE927-1129-42DF-8484-D28876696129}" srcId="{A84AB294-7A53-470F-A904-6C9D06EE4DA5}" destId="{27DEF152-A2A6-444D-8B61-D6BE7DE850C6}" srcOrd="0" destOrd="0" parTransId="{5192458C-0E98-4D39-9FCD-35295A5B6932}" sibTransId="{87C56175-E891-4C13-BC5C-335AA2B576A2}"/>
    <dgm:cxn modelId="{3466524D-7F06-47DD-8234-1A291683EE23}" srcId="{A84AB294-7A53-470F-A904-6C9D06EE4DA5}" destId="{36311C64-7A05-416E-ABF6-A06FEC4B4E1E}" srcOrd="1" destOrd="0" parTransId="{AC11972A-F1F1-4FAF-84D0-E82CC65745B6}" sibTransId="{8FE0045D-BF2D-4C27-B1BA-E0C7649CA0C8}"/>
    <dgm:cxn modelId="{1834986E-3831-456C-A2F0-64CCA7754FE4}" type="presOf" srcId="{27DEF152-A2A6-444D-8B61-D6BE7DE850C6}" destId="{073B114C-B1BB-47E7-A272-07194D5A1CAF}" srcOrd="0" destOrd="0" presId="urn:microsoft.com/office/officeart/2005/8/layout/vList5"/>
    <dgm:cxn modelId="{1BB01657-9DFE-48DF-811C-1C5C97A1EA61}" srcId="{C0E295F7-9F91-4004-AB5F-753883DECC2C}" destId="{489D1D4E-A46B-4881-B3FB-DD53F7F6CBAE}" srcOrd="3" destOrd="0" parTransId="{F794B916-A6F2-4CF5-9926-58347889CDB5}" sibTransId="{13FC03B2-B041-49AD-A911-A93ECD91CE22}"/>
    <dgm:cxn modelId="{79156857-1467-4F2F-9CFD-210BE90447C7}" type="presOf" srcId="{7FB29B77-4B73-4D07-B952-915FCCC75F5F}" destId="{44562762-2F51-4F32-AE4A-12111CB69AEE}" srcOrd="0" destOrd="1" presId="urn:microsoft.com/office/officeart/2005/8/layout/vList5"/>
    <dgm:cxn modelId="{2477F677-496C-4739-A9B0-905644761805}" srcId="{C0E295F7-9F91-4004-AB5F-753883DECC2C}" destId="{8888A3B5-E5B8-4309-BCD6-B1FF3EDCF34D}" srcOrd="2" destOrd="0" parTransId="{E7ADE0D4-C84E-41ED-84D3-E421FC3A4E42}" sibTransId="{EA7D642C-D921-4CA4-A4B7-43C3B003DC8C}"/>
    <dgm:cxn modelId="{3FC84E58-E4C9-4F5D-B7A4-FB7B4DF514AE}" srcId="{6D621CDB-F2A1-428E-94E1-B2AC9F8F6547}" destId="{A84AB294-7A53-470F-A904-6C9D06EE4DA5}" srcOrd="2" destOrd="0" parTransId="{E00A7D54-9185-4628-B5B4-023106A71FD4}" sibTransId="{8B7A29A3-7934-44E1-9443-F57EAA418E56}"/>
    <dgm:cxn modelId="{1B96DA80-1AF4-445B-A2FD-791922E15AAE}" srcId="{C0E295F7-9F91-4004-AB5F-753883DECC2C}" destId="{7FB29B77-4B73-4D07-B952-915FCCC75F5F}" srcOrd="1" destOrd="0" parTransId="{8B58D02C-7EF8-41A0-B6A5-65FEC677EB90}" sibTransId="{8D8CEB67-90B0-43E0-AB42-F443CCD1E2FA}"/>
    <dgm:cxn modelId="{6586F398-3C89-4794-A59E-21F19D70EB72}" type="presOf" srcId="{8888A3B5-E5B8-4309-BCD6-B1FF3EDCF34D}" destId="{44562762-2F51-4F32-AE4A-12111CB69AEE}" srcOrd="0" destOrd="2" presId="urn:microsoft.com/office/officeart/2005/8/layout/vList5"/>
    <dgm:cxn modelId="{F4E5809E-CF18-455F-8CC9-E5441DF3DAFD}" type="presOf" srcId="{F06247B2-50BA-477E-BB19-ACE14271BA87}" destId="{44562762-2F51-4F32-AE4A-12111CB69AEE}" srcOrd="0" destOrd="4" presId="urn:microsoft.com/office/officeart/2005/8/layout/vList5"/>
    <dgm:cxn modelId="{D8817BAC-724E-4BF8-A660-69AE9643BE22}" srcId="{6D621CDB-F2A1-428E-94E1-B2AC9F8F6547}" destId="{C0E295F7-9F91-4004-AB5F-753883DECC2C}" srcOrd="1" destOrd="0" parTransId="{89CF59DF-8C24-4775-93A4-2FF433B4BCC6}" sibTransId="{0EF0C530-BBB6-416C-9B6A-6B9100047627}"/>
    <dgm:cxn modelId="{F17906B4-D54D-4DC1-B522-ADAA685AA2FA}" type="presOf" srcId="{A84AB294-7A53-470F-A904-6C9D06EE4DA5}" destId="{3F7D4FF3-2322-41DA-AAAD-63654916430E}" srcOrd="0" destOrd="0" presId="urn:microsoft.com/office/officeart/2005/8/layout/vList5"/>
    <dgm:cxn modelId="{6ECF84DB-BAD7-4CFF-8F56-3AF64B72E4AA}" type="presOf" srcId="{FA516B1D-56FE-4AC2-8401-41808C2186CD}" destId="{F316E6FF-D34B-4072-A7C7-673221D2B552}" srcOrd="0" destOrd="0" presId="urn:microsoft.com/office/officeart/2005/8/layout/vList5"/>
    <dgm:cxn modelId="{8060BEE3-5AC2-4B9B-A3BB-43248ADB5B9A}" type="presOf" srcId="{C0E295F7-9F91-4004-AB5F-753883DECC2C}" destId="{9ECDFA18-D7D3-4B68-9E91-B972CA9E7E05}" srcOrd="0" destOrd="0" presId="urn:microsoft.com/office/officeart/2005/8/layout/vList5"/>
    <dgm:cxn modelId="{90F2B0ED-AC67-4D00-B1B6-E8BFD263F4AD}" srcId="{6D621CDB-F2A1-428E-94E1-B2AC9F8F6547}" destId="{FA516B1D-56FE-4AC2-8401-41808C2186CD}" srcOrd="0" destOrd="0" parTransId="{0159924C-D49C-401E-AEC1-B6E23F6BCB63}" sibTransId="{D0EB6471-889D-4216-92C8-E77BD6FD202B}"/>
    <dgm:cxn modelId="{A683BFEE-9991-45BA-BCB5-98B9DBBC773E}" srcId="{C0E295F7-9F91-4004-AB5F-753883DECC2C}" destId="{F06247B2-50BA-477E-BB19-ACE14271BA87}" srcOrd="4" destOrd="0" parTransId="{1AD36EE2-7254-41BD-825C-788BEBD1FD8A}" sibTransId="{10BE6BDD-AB45-462E-9C53-F7ED76E8E1D3}"/>
    <dgm:cxn modelId="{8D78F4FE-4B9A-4855-BA6A-0E9ECFA3D73F}" srcId="{FA516B1D-56FE-4AC2-8401-41808C2186CD}" destId="{AA5BDFE1-26B3-4087-A88D-7FE15D5F4493}" srcOrd="0" destOrd="0" parTransId="{51EFEFAD-8835-46A1-AFA1-FDEA92419D1F}" sibTransId="{7C3FCEA7-CB01-49EE-92AA-2D12981560F0}"/>
    <dgm:cxn modelId="{F622EDDE-4690-40E4-813A-FD003A2250C8}" type="presParOf" srcId="{FDB489C6-A0CC-40DA-BBBD-9817CBD69B66}" destId="{6AE1B53F-D2B4-4685-A735-B0859324AB37}" srcOrd="0" destOrd="0" presId="urn:microsoft.com/office/officeart/2005/8/layout/vList5"/>
    <dgm:cxn modelId="{A868B34D-7BC5-4D93-BE5D-368DAC8F525A}" type="presParOf" srcId="{6AE1B53F-D2B4-4685-A735-B0859324AB37}" destId="{F316E6FF-D34B-4072-A7C7-673221D2B552}" srcOrd="0" destOrd="0" presId="urn:microsoft.com/office/officeart/2005/8/layout/vList5"/>
    <dgm:cxn modelId="{38C359F6-6778-46A1-9648-5412D66874E6}" type="presParOf" srcId="{6AE1B53F-D2B4-4685-A735-B0859324AB37}" destId="{6483AE79-C0CC-4BCC-8EA1-01EAC651280F}" srcOrd="1" destOrd="0" presId="urn:microsoft.com/office/officeart/2005/8/layout/vList5"/>
    <dgm:cxn modelId="{6BA80F4E-1163-43F6-81F3-7B83BDB65EB9}" type="presParOf" srcId="{FDB489C6-A0CC-40DA-BBBD-9817CBD69B66}" destId="{AF445036-539D-49C9-A4EB-81B6B36CB60D}" srcOrd="1" destOrd="0" presId="urn:microsoft.com/office/officeart/2005/8/layout/vList5"/>
    <dgm:cxn modelId="{CD449EA7-9641-4F54-9778-4F382C938613}" type="presParOf" srcId="{FDB489C6-A0CC-40DA-BBBD-9817CBD69B66}" destId="{D954BFBC-4786-4198-A199-62DC4EA78513}" srcOrd="2" destOrd="0" presId="urn:microsoft.com/office/officeart/2005/8/layout/vList5"/>
    <dgm:cxn modelId="{0156FFBF-767A-474D-9F56-D6D318B3A837}" type="presParOf" srcId="{D954BFBC-4786-4198-A199-62DC4EA78513}" destId="{9ECDFA18-D7D3-4B68-9E91-B972CA9E7E05}" srcOrd="0" destOrd="0" presId="urn:microsoft.com/office/officeart/2005/8/layout/vList5"/>
    <dgm:cxn modelId="{7B2DC720-7E94-484D-8686-B2FCD26F8597}" type="presParOf" srcId="{D954BFBC-4786-4198-A199-62DC4EA78513}" destId="{44562762-2F51-4F32-AE4A-12111CB69AEE}" srcOrd="1" destOrd="0" presId="urn:microsoft.com/office/officeart/2005/8/layout/vList5"/>
    <dgm:cxn modelId="{C490C0D5-4796-490A-886F-991ED706176B}" type="presParOf" srcId="{FDB489C6-A0CC-40DA-BBBD-9817CBD69B66}" destId="{62EBF7BF-9F0C-4FD4-B93C-9063A0BD4D21}" srcOrd="3" destOrd="0" presId="urn:microsoft.com/office/officeart/2005/8/layout/vList5"/>
    <dgm:cxn modelId="{B7F033B5-E10E-4D66-8A82-1A9E77C9E452}" type="presParOf" srcId="{FDB489C6-A0CC-40DA-BBBD-9817CBD69B66}" destId="{35A1AC9A-3863-4112-A12F-3D9403877D38}" srcOrd="4" destOrd="0" presId="urn:microsoft.com/office/officeart/2005/8/layout/vList5"/>
    <dgm:cxn modelId="{3846E40D-032F-4A24-8800-108BEEE0D374}" type="presParOf" srcId="{35A1AC9A-3863-4112-A12F-3D9403877D38}" destId="{3F7D4FF3-2322-41DA-AAAD-63654916430E}" srcOrd="0" destOrd="0" presId="urn:microsoft.com/office/officeart/2005/8/layout/vList5"/>
    <dgm:cxn modelId="{736C429E-5409-49F1-85C1-2098934F2021}" type="presParOf" srcId="{35A1AC9A-3863-4112-A12F-3D9403877D38}" destId="{073B114C-B1BB-47E7-A272-07194D5A1CAF}"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621CDB-F2A1-428E-94E1-B2AC9F8F654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A516B1D-56FE-4AC2-8401-41808C2186CD}">
      <dgm:prSet phldrT="[Text]" custT="1"/>
      <dgm:spPr/>
      <dgm:t>
        <a:bodyPr/>
        <a:lstStyle/>
        <a:p>
          <a:r>
            <a:rPr lang="en-US" sz="1800" b="1" dirty="0">
              <a:latin typeface="Roboto Condensed Light" panose="02000000000000000000" pitchFamily="2" charset="0"/>
              <a:ea typeface="Roboto Condensed Light" panose="02000000000000000000" pitchFamily="2" charset="0"/>
            </a:rPr>
            <a:t>What it means</a:t>
          </a:r>
          <a:endParaRPr lang="en-US" sz="1800" dirty="0">
            <a:latin typeface="Roboto Condensed Light" panose="02000000000000000000" pitchFamily="2" charset="0"/>
            <a:ea typeface="Roboto Condensed Light" panose="02000000000000000000" pitchFamily="2" charset="0"/>
          </a:endParaRPr>
        </a:p>
      </dgm:t>
    </dgm:pt>
    <dgm:pt modelId="{0159924C-D49C-401E-AEC1-B6E23F6BCB63}" type="parTrans" cxnId="{90F2B0ED-AC67-4D00-B1B6-E8BFD263F4AD}">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D0EB6471-889D-4216-92C8-E77BD6FD202B}" type="sibTrans" cxnId="{90F2B0ED-AC67-4D00-B1B6-E8BFD263F4AD}">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AA5BDFE1-26B3-4087-A88D-7FE15D5F4493}">
      <dgm:prSet phldrT="[Text]" custT="1"/>
      <dgm:spPr/>
      <dgm:t>
        <a:bodyPr/>
        <a:lstStyle/>
        <a:p>
          <a:r>
            <a:rPr lang="en-US" sz="1800" dirty="0">
              <a:latin typeface="Roboto Condensed Light" panose="02000000000000000000" pitchFamily="2" charset="0"/>
              <a:ea typeface="Roboto Condensed Light" panose="02000000000000000000" pitchFamily="2" charset="0"/>
            </a:rPr>
            <a:t>This equation connects the forces on a robot's end-effector to the required torques at the robot's joints.</a:t>
          </a:r>
        </a:p>
      </dgm:t>
    </dgm:pt>
    <dgm:pt modelId="{51EFEFAD-8835-46A1-AFA1-FDEA92419D1F}" type="parTrans" cxnId="{8D78F4FE-4B9A-4855-BA6A-0E9ECFA3D73F}">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7C3FCEA7-CB01-49EE-92AA-2D12981560F0}" type="sibTrans" cxnId="{8D78F4FE-4B9A-4855-BA6A-0E9ECFA3D73F}">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C0E295F7-9F91-4004-AB5F-753883DECC2C}">
      <dgm:prSet phldrT="[Text]" custT="1"/>
      <dgm:spPr/>
      <dgm:t>
        <a:bodyPr/>
        <a:lstStyle/>
        <a:p>
          <a:pPr>
            <a:buNone/>
          </a:pPr>
          <a:r>
            <a:rPr lang="en-US" sz="1800" b="1" dirty="0">
              <a:latin typeface="Roboto Condensed Light" panose="02000000000000000000" pitchFamily="2" charset="0"/>
              <a:ea typeface="Roboto Condensed Light" panose="02000000000000000000" pitchFamily="2" charset="0"/>
            </a:rPr>
            <a:t>Key Concepts</a:t>
          </a:r>
          <a:r>
            <a:rPr lang="en-US" sz="1800" dirty="0">
              <a:latin typeface="Roboto Condensed Light" panose="02000000000000000000" pitchFamily="2" charset="0"/>
              <a:ea typeface="Roboto Condensed Light" panose="02000000000000000000" pitchFamily="2" charset="0"/>
            </a:rPr>
            <a:t>:</a:t>
          </a:r>
        </a:p>
      </dgm:t>
    </dgm:pt>
    <dgm:pt modelId="{89CF59DF-8C24-4775-93A4-2FF433B4BCC6}" type="parTrans" cxnId="{D8817BAC-724E-4BF8-A660-69AE9643BE22}">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0EF0C530-BBB6-416C-9B6A-6B9100047627}" type="sibTrans" cxnId="{D8817BAC-724E-4BF8-A660-69AE9643BE22}">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6699F05A-601C-472C-BF58-E776DE03BB97}">
      <dgm:prSet phldrT="[Text]" custT="1"/>
      <dgm:spPr>
        <a:blipFill>
          <a:blip xmlns:r="http://schemas.openxmlformats.org/officeDocument/2006/relationships" r:embed="rId1"/>
          <a:stretch>
            <a:fillRect t="-10277" b="-13439"/>
          </a:stretch>
        </a:blipFill>
      </dgm:spPr>
      <dgm:t>
        <a:bodyPr/>
        <a:lstStyle/>
        <a:p>
          <a:r>
            <a:rPr lang="en-US">
              <a:noFill/>
            </a:rPr>
            <a:t> </a:t>
          </a:r>
        </a:p>
      </dgm:t>
    </dgm:pt>
    <dgm:pt modelId="{FBB0F459-CFA5-48E3-BFFC-1855BA9B221F}" type="parTrans" cxnId="{A64F620F-F72C-4DB6-BD6D-E14FD9BF2AE4}">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8D01EC71-AA5F-4CC2-94E4-005025A9E386}" type="sibTrans" cxnId="{A64F620F-F72C-4DB6-BD6D-E14FD9BF2AE4}">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A84AB294-7A53-470F-A904-6C9D06EE4DA5}">
      <dgm:prSet phldrT="[Text]" custT="1"/>
      <dgm:spPr/>
      <dgm:t>
        <a:bodyPr/>
        <a:lstStyle/>
        <a:p>
          <a:pPr>
            <a:buNone/>
          </a:pPr>
          <a:r>
            <a:rPr lang="en-US" sz="1800" b="1" dirty="0">
              <a:latin typeface="Roboto Condensed Light" panose="02000000000000000000" pitchFamily="2" charset="0"/>
              <a:ea typeface="Roboto Condensed Light" panose="02000000000000000000" pitchFamily="2" charset="0"/>
            </a:rPr>
            <a:t>Why It's Important:</a:t>
          </a:r>
          <a:endParaRPr lang="en-US" sz="1800" dirty="0">
            <a:latin typeface="Roboto Condensed Light" panose="02000000000000000000" pitchFamily="2" charset="0"/>
            <a:ea typeface="Roboto Condensed Light" panose="02000000000000000000" pitchFamily="2" charset="0"/>
          </a:endParaRPr>
        </a:p>
      </dgm:t>
    </dgm:pt>
    <dgm:pt modelId="{E00A7D54-9185-4628-B5B4-023106A71FD4}" type="parTrans" cxnId="{3FC84E58-E4C9-4F5D-B7A4-FB7B4DF514AE}">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8B7A29A3-7934-44E1-9443-F57EAA418E56}" type="sibTrans" cxnId="{3FC84E58-E4C9-4F5D-B7A4-FB7B4DF514AE}">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27DEF152-A2A6-444D-8B61-D6BE7DE850C6}">
      <dgm:prSet phldrT="[Text]" custT="1"/>
      <dgm:spPr/>
      <dgm:t>
        <a:bodyPr/>
        <a:lstStyle/>
        <a:p>
          <a:pPr>
            <a:buFont typeface="Arial" panose="020B0604020202020204" pitchFamily="34" charset="0"/>
            <a:buChar char="•"/>
          </a:pPr>
          <a:r>
            <a:rPr lang="en-US" sz="1800" b="1" dirty="0">
              <a:latin typeface="Roboto Condensed Light" panose="02000000000000000000" pitchFamily="2" charset="0"/>
              <a:ea typeface="Roboto Condensed Light" panose="02000000000000000000" pitchFamily="2" charset="0"/>
            </a:rPr>
            <a:t>Force Control: Helps control the forces the robot applies.</a:t>
          </a:r>
          <a:endParaRPr lang="en-US" sz="1800" b="0" dirty="0">
            <a:latin typeface="Roboto Condensed Light" panose="02000000000000000000" pitchFamily="2" charset="0"/>
            <a:ea typeface="Roboto Condensed Light" panose="02000000000000000000" pitchFamily="2" charset="0"/>
          </a:endParaRPr>
        </a:p>
      </dgm:t>
    </dgm:pt>
    <dgm:pt modelId="{5192458C-0E98-4D39-9FCD-35295A5B6932}" type="parTrans" cxnId="{0D5FE927-1129-42DF-8484-D28876696129}">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87C56175-E891-4C13-BC5C-335AA2B576A2}" type="sibTrans" cxnId="{0D5FE927-1129-42DF-8484-D28876696129}">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7FB29B77-4B73-4D07-B952-915FCCC75F5F}">
      <dgm:prSet custT="1"/>
      <dgm:spPr/>
      <dgm:t>
        <a:bodyPr/>
        <a:lstStyle/>
        <a:p>
          <a:r>
            <a:rPr lang="en-US">
              <a:noFill/>
            </a:rPr>
            <a:t> </a:t>
          </a:r>
        </a:p>
      </dgm:t>
    </dgm:pt>
    <dgm:pt modelId="{8B58D02C-7EF8-41A0-B6A5-65FEC677EB90}" type="parTrans" cxnId="{1B96DA80-1AF4-445B-A2FD-791922E15AAE}">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8D8CEB67-90B0-43E0-AB42-F443CCD1E2FA}" type="sibTrans" cxnId="{1B96DA80-1AF4-445B-A2FD-791922E15AAE}">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F06247B2-50BA-477E-BB19-ACE14271BA87}">
      <dgm:prSet custT="1"/>
      <dgm:spPr/>
      <dgm:t>
        <a:bodyPr/>
        <a:lstStyle/>
        <a:p>
          <a:r>
            <a:rPr lang="en-US">
              <a:noFill/>
            </a:rPr>
            <a:t> </a:t>
          </a:r>
        </a:p>
      </dgm:t>
    </dgm:pt>
    <dgm:pt modelId="{1AD36EE2-7254-41BD-825C-788BEBD1FD8A}" type="parTrans" cxnId="{A683BFEE-9991-45BA-BCB5-98B9DBBC773E}">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10BE6BDD-AB45-462E-9C53-F7ED76E8E1D3}" type="sibTrans" cxnId="{A683BFEE-9991-45BA-BCB5-98B9DBBC773E}">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8888A3B5-E5B8-4309-BCD6-B1FF3EDCF34D}">
      <dgm:prSet custT="1"/>
      <dgm:spPr/>
      <dgm:t>
        <a:bodyPr/>
        <a:lstStyle/>
        <a:p>
          <a:r>
            <a:rPr lang="en-US">
              <a:noFill/>
            </a:rPr>
            <a:t> </a:t>
          </a:r>
        </a:p>
      </dgm:t>
    </dgm:pt>
    <dgm:pt modelId="{E7ADE0D4-C84E-41ED-84D3-E421FC3A4E42}" type="parTrans" cxnId="{2477F677-496C-4739-A9B0-905644761805}">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EA7D642C-D921-4CA4-A4B7-43C3B003DC8C}" type="sibTrans" cxnId="{2477F677-496C-4739-A9B0-905644761805}">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489D1D4E-A46B-4881-B3FB-DD53F7F6CBAE}">
      <dgm:prSet custT="1"/>
      <dgm:spPr/>
      <dgm:t>
        <a:bodyPr/>
        <a:lstStyle/>
        <a:p>
          <a:r>
            <a:rPr lang="en-US">
              <a:noFill/>
            </a:rPr>
            <a:t> </a:t>
          </a:r>
        </a:p>
      </dgm:t>
    </dgm:pt>
    <dgm:pt modelId="{F794B916-A6F2-4CF5-9926-58347889CDB5}" type="parTrans" cxnId="{1BB01657-9DFE-48DF-811C-1C5C97A1EA61}">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13FC03B2-B041-49AD-A911-A93ECD91CE22}" type="sibTrans" cxnId="{1BB01657-9DFE-48DF-811C-1C5C97A1EA61}">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36311C64-7A05-416E-ABF6-A06FEC4B4E1E}">
      <dgm:prSet phldrT="[Text]" custT="1"/>
      <dgm:spPr/>
      <dgm:t>
        <a:bodyPr/>
        <a:lstStyle/>
        <a:p>
          <a:pPr>
            <a:buFont typeface="Arial" panose="020B0604020202020204" pitchFamily="34" charset="0"/>
            <a:buChar char="•"/>
          </a:pPr>
          <a:r>
            <a:rPr lang="en-US" sz="1800" b="0" dirty="0">
              <a:latin typeface="Roboto Condensed Light" panose="02000000000000000000" pitchFamily="2" charset="0"/>
              <a:ea typeface="Roboto Condensed Light" panose="02000000000000000000" pitchFamily="2" charset="0"/>
            </a:rPr>
            <a:t>Static Analysis: Determines how much force each joint needs to balance the robot when external forces are applied.</a:t>
          </a:r>
        </a:p>
      </dgm:t>
    </dgm:pt>
    <dgm:pt modelId="{AC11972A-F1F1-4FAF-84D0-E82CC65745B6}" type="parTrans" cxnId="{3466524D-7F06-47DD-8234-1A291683EE23}">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8FE0045D-BF2D-4C27-B1BA-E0C7649CA0C8}" type="sibTrans" cxnId="{3466524D-7F06-47DD-8234-1A291683EE23}">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FDB489C6-A0CC-40DA-BBBD-9817CBD69B66}" type="pres">
      <dgm:prSet presAssocID="{6D621CDB-F2A1-428E-94E1-B2AC9F8F6547}" presName="Name0" presStyleCnt="0">
        <dgm:presLayoutVars>
          <dgm:dir/>
          <dgm:animLvl val="lvl"/>
          <dgm:resizeHandles val="exact"/>
        </dgm:presLayoutVars>
      </dgm:prSet>
      <dgm:spPr/>
    </dgm:pt>
    <dgm:pt modelId="{6AE1B53F-D2B4-4685-A735-B0859324AB37}" type="pres">
      <dgm:prSet presAssocID="{FA516B1D-56FE-4AC2-8401-41808C2186CD}" presName="linNode" presStyleCnt="0"/>
      <dgm:spPr/>
    </dgm:pt>
    <dgm:pt modelId="{F316E6FF-D34B-4072-A7C7-673221D2B552}" type="pres">
      <dgm:prSet presAssocID="{FA516B1D-56FE-4AC2-8401-41808C2186CD}" presName="parentText" presStyleLbl="node1" presStyleIdx="0" presStyleCnt="3" custScaleX="46544">
        <dgm:presLayoutVars>
          <dgm:chMax val="1"/>
          <dgm:bulletEnabled val="1"/>
        </dgm:presLayoutVars>
      </dgm:prSet>
      <dgm:spPr/>
    </dgm:pt>
    <dgm:pt modelId="{6483AE79-C0CC-4BCC-8EA1-01EAC651280F}" type="pres">
      <dgm:prSet presAssocID="{FA516B1D-56FE-4AC2-8401-41808C2186CD}" presName="descendantText" presStyleLbl="alignAccFollowNode1" presStyleIdx="0" presStyleCnt="3" custScaleX="129154" custScaleY="122563">
        <dgm:presLayoutVars>
          <dgm:bulletEnabled val="1"/>
        </dgm:presLayoutVars>
      </dgm:prSet>
      <dgm:spPr/>
    </dgm:pt>
    <dgm:pt modelId="{AF445036-539D-49C9-A4EB-81B6B36CB60D}" type="pres">
      <dgm:prSet presAssocID="{D0EB6471-889D-4216-92C8-E77BD6FD202B}" presName="sp" presStyleCnt="0"/>
      <dgm:spPr/>
    </dgm:pt>
    <dgm:pt modelId="{D954BFBC-4786-4198-A199-62DC4EA78513}" type="pres">
      <dgm:prSet presAssocID="{C0E295F7-9F91-4004-AB5F-753883DECC2C}" presName="linNode" presStyleCnt="0"/>
      <dgm:spPr/>
    </dgm:pt>
    <dgm:pt modelId="{9ECDFA18-D7D3-4B68-9E91-B972CA9E7E05}" type="pres">
      <dgm:prSet presAssocID="{C0E295F7-9F91-4004-AB5F-753883DECC2C}" presName="parentText" presStyleLbl="node1" presStyleIdx="1" presStyleCnt="3" custScaleX="46544">
        <dgm:presLayoutVars>
          <dgm:chMax val="1"/>
          <dgm:bulletEnabled val="1"/>
        </dgm:presLayoutVars>
      </dgm:prSet>
      <dgm:spPr/>
    </dgm:pt>
    <dgm:pt modelId="{44562762-2F51-4F32-AE4A-12111CB69AEE}" type="pres">
      <dgm:prSet presAssocID="{C0E295F7-9F91-4004-AB5F-753883DECC2C}" presName="descendantText" presStyleLbl="alignAccFollowNode1" presStyleIdx="1" presStyleCnt="3" custScaleX="129154" custScaleY="122563">
        <dgm:presLayoutVars>
          <dgm:bulletEnabled val="1"/>
        </dgm:presLayoutVars>
      </dgm:prSet>
      <dgm:spPr/>
    </dgm:pt>
    <dgm:pt modelId="{62EBF7BF-9F0C-4FD4-B93C-9063A0BD4D21}" type="pres">
      <dgm:prSet presAssocID="{0EF0C530-BBB6-416C-9B6A-6B9100047627}" presName="sp" presStyleCnt="0"/>
      <dgm:spPr/>
    </dgm:pt>
    <dgm:pt modelId="{35A1AC9A-3863-4112-A12F-3D9403877D38}" type="pres">
      <dgm:prSet presAssocID="{A84AB294-7A53-470F-A904-6C9D06EE4DA5}" presName="linNode" presStyleCnt="0"/>
      <dgm:spPr/>
    </dgm:pt>
    <dgm:pt modelId="{3F7D4FF3-2322-41DA-AAAD-63654916430E}" type="pres">
      <dgm:prSet presAssocID="{A84AB294-7A53-470F-A904-6C9D06EE4DA5}" presName="parentText" presStyleLbl="node1" presStyleIdx="2" presStyleCnt="3" custScaleX="46544">
        <dgm:presLayoutVars>
          <dgm:chMax val="1"/>
          <dgm:bulletEnabled val="1"/>
        </dgm:presLayoutVars>
      </dgm:prSet>
      <dgm:spPr/>
    </dgm:pt>
    <dgm:pt modelId="{073B114C-B1BB-47E7-A272-07194D5A1CAF}" type="pres">
      <dgm:prSet presAssocID="{A84AB294-7A53-470F-A904-6C9D06EE4DA5}" presName="descendantText" presStyleLbl="alignAccFollowNode1" presStyleIdx="2" presStyleCnt="3" custScaleX="129154" custScaleY="122563">
        <dgm:presLayoutVars>
          <dgm:bulletEnabled val="1"/>
        </dgm:presLayoutVars>
      </dgm:prSet>
      <dgm:spPr/>
    </dgm:pt>
  </dgm:ptLst>
  <dgm:cxnLst>
    <dgm:cxn modelId="{A64F620F-F72C-4DB6-BD6D-E14FD9BF2AE4}" srcId="{C0E295F7-9F91-4004-AB5F-753883DECC2C}" destId="{6699F05A-601C-472C-BF58-E776DE03BB97}" srcOrd="0" destOrd="0" parTransId="{FBB0F459-CFA5-48E3-BFFC-1855BA9B221F}" sibTransId="{8D01EC71-AA5F-4CC2-94E4-005025A9E386}"/>
    <dgm:cxn modelId="{C1177F13-4D2B-4817-98EB-547A28730ECB}" type="presOf" srcId="{6D621CDB-F2A1-428E-94E1-B2AC9F8F6547}" destId="{FDB489C6-A0CC-40DA-BBBD-9817CBD69B66}" srcOrd="0" destOrd="0" presId="urn:microsoft.com/office/officeart/2005/8/layout/vList5"/>
    <dgm:cxn modelId="{F503FF16-E741-403A-B39B-5F773A150FFB}" type="presOf" srcId="{AA5BDFE1-26B3-4087-A88D-7FE15D5F4493}" destId="{6483AE79-C0CC-4BCC-8EA1-01EAC651280F}" srcOrd="0" destOrd="0" presId="urn:microsoft.com/office/officeart/2005/8/layout/vList5"/>
    <dgm:cxn modelId="{677BC219-48EB-4828-BC1F-EECB8F85EFAC}" type="presOf" srcId="{6699F05A-601C-472C-BF58-E776DE03BB97}" destId="{44562762-2F51-4F32-AE4A-12111CB69AEE}" srcOrd="0" destOrd="0" presId="urn:microsoft.com/office/officeart/2005/8/layout/vList5"/>
    <dgm:cxn modelId="{5413D822-3B15-45A9-B2FE-07A2B8708AE4}" type="presOf" srcId="{36311C64-7A05-416E-ABF6-A06FEC4B4E1E}" destId="{073B114C-B1BB-47E7-A272-07194D5A1CAF}" srcOrd="0" destOrd="1" presId="urn:microsoft.com/office/officeart/2005/8/layout/vList5"/>
    <dgm:cxn modelId="{72A85526-5295-45C9-8A42-6B588ED3284D}" type="presOf" srcId="{489D1D4E-A46B-4881-B3FB-DD53F7F6CBAE}" destId="{44562762-2F51-4F32-AE4A-12111CB69AEE}" srcOrd="0" destOrd="3" presId="urn:microsoft.com/office/officeart/2005/8/layout/vList5"/>
    <dgm:cxn modelId="{0D5FE927-1129-42DF-8484-D28876696129}" srcId="{A84AB294-7A53-470F-A904-6C9D06EE4DA5}" destId="{27DEF152-A2A6-444D-8B61-D6BE7DE850C6}" srcOrd="0" destOrd="0" parTransId="{5192458C-0E98-4D39-9FCD-35295A5B6932}" sibTransId="{87C56175-E891-4C13-BC5C-335AA2B576A2}"/>
    <dgm:cxn modelId="{3466524D-7F06-47DD-8234-1A291683EE23}" srcId="{A84AB294-7A53-470F-A904-6C9D06EE4DA5}" destId="{36311C64-7A05-416E-ABF6-A06FEC4B4E1E}" srcOrd="1" destOrd="0" parTransId="{AC11972A-F1F1-4FAF-84D0-E82CC65745B6}" sibTransId="{8FE0045D-BF2D-4C27-B1BA-E0C7649CA0C8}"/>
    <dgm:cxn modelId="{1834986E-3831-456C-A2F0-64CCA7754FE4}" type="presOf" srcId="{27DEF152-A2A6-444D-8B61-D6BE7DE850C6}" destId="{073B114C-B1BB-47E7-A272-07194D5A1CAF}" srcOrd="0" destOrd="0" presId="urn:microsoft.com/office/officeart/2005/8/layout/vList5"/>
    <dgm:cxn modelId="{1BB01657-9DFE-48DF-811C-1C5C97A1EA61}" srcId="{C0E295F7-9F91-4004-AB5F-753883DECC2C}" destId="{489D1D4E-A46B-4881-B3FB-DD53F7F6CBAE}" srcOrd="3" destOrd="0" parTransId="{F794B916-A6F2-4CF5-9926-58347889CDB5}" sibTransId="{13FC03B2-B041-49AD-A911-A93ECD91CE22}"/>
    <dgm:cxn modelId="{79156857-1467-4F2F-9CFD-210BE90447C7}" type="presOf" srcId="{7FB29B77-4B73-4D07-B952-915FCCC75F5F}" destId="{44562762-2F51-4F32-AE4A-12111CB69AEE}" srcOrd="0" destOrd="1" presId="urn:microsoft.com/office/officeart/2005/8/layout/vList5"/>
    <dgm:cxn modelId="{2477F677-496C-4739-A9B0-905644761805}" srcId="{C0E295F7-9F91-4004-AB5F-753883DECC2C}" destId="{8888A3B5-E5B8-4309-BCD6-B1FF3EDCF34D}" srcOrd="2" destOrd="0" parTransId="{E7ADE0D4-C84E-41ED-84D3-E421FC3A4E42}" sibTransId="{EA7D642C-D921-4CA4-A4B7-43C3B003DC8C}"/>
    <dgm:cxn modelId="{3FC84E58-E4C9-4F5D-B7A4-FB7B4DF514AE}" srcId="{6D621CDB-F2A1-428E-94E1-B2AC9F8F6547}" destId="{A84AB294-7A53-470F-A904-6C9D06EE4DA5}" srcOrd="2" destOrd="0" parTransId="{E00A7D54-9185-4628-B5B4-023106A71FD4}" sibTransId="{8B7A29A3-7934-44E1-9443-F57EAA418E56}"/>
    <dgm:cxn modelId="{1B96DA80-1AF4-445B-A2FD-791922E15AAE}" srcId="{C0E295F7-9F91-4004-AB5F-753883DECC2C}" destId="{7FB29B77-4B73-4D07-B952-915FCCC75F5F}" srcOrd="1" destOrd="0" parTransId="{8B58D02C-7EF8-41A0-B6A5-65FEC677EB90}" sibTransId="{8D8CEB67-90B0-43E0-AB42-F443CCD1E2FA}"/>
    <dgm:cxn modelId="{6586F398-3C89-4794-A59E-21F19D70EB72}" type="presOf" srcId="{8888A3B5-E5B8-4309-BCD6-B1FF3EDCF34D}" destId="{44562762-2F51-4F32-AE4A-12111CB69AEE}" srcOrd="0" destOrd="2" presId="urn:microsoft.com/office/officeart/2005/8/layout/vList5"/>
    <dgm:cxn modelId="{F4E5809E-CF18-455F-8CC9-E5441DF3DAFD}" type="presOf" srcId="{F06247B2-50BA-477E-BB19-ACE14271BA87}" destId="{44562762-2F51-4F32-AE4A-12111CB69AEE}" srcOrd="0" destOrd="4" presId="urn:microsoft.com/office/officeart/2005/8/layout/vList5"/>
    <dgm:cxn modelId="{D8817BAC-724E-4BF8-A660-69AE9643BE22}" srcId="{6D621CDB-F2A1-428E-94E1-B2AC9F8F6547}" destId="{C0E295F7-9F91-4004-AB5F-753883DECC2C}" srcOrd="1" destOrd="0" parTransId="{89CF59DF-8C24-4775-93A4-2FF433B4BCC6}" sibTransId="{0EF0C530-BBB6-416C-9B6A-6B9100047627}"/>
    <dgm:cxn modelId="{F17906B4-D54D-4DC1-B522-ADAA685AA2FA}" type="presOf" srcId="{A84AB294-7A53-470F-A904-6C9D06EE4DA5}" destId="{3F7D4FF3-2322-41DA-AAAD-63654916430E}" srcOrd="0" destOrd="0" presId="urn:microsoft.com/office/officeart/2005/8/layout/vList5"/>
    <dgm:cxn modelId="{6ECF84DB-BAD7-4CFF-8F56-3AF64B72E4AA}" type="presOf" srcId="{FA516B1D-56FE-4AC2-8401-41808C2186CD}" destId="{F316E6FF-D34B-4072-A7C7-673221D2B552}" srcOrd="0" destOrd="0" presId="urn:microsoft.com/office/officeart/2005/8/layout/vList5"/>
    <dgm:cxn modelId="{8060BEE3-5AC2-4B9B-A3BB-43248ADB5B9A}" type="presOf" srcId="{C0E295F7-9F91-4004-AB5F-753883DECC2C}" destId="{9ECDFA18-D7D3-4B68-9E91-B972CA9E7E05}" srcOrd="0" destOrd="0" presId="urn:microsoft.com/office/officeart/2005/8/layout/vList5"/>
    <dgm:cxn modelId="{90F2B0ED-AC67-4D00-B1B6-E8BFD263F4AD}" srcId="{6D621CDB-F2A1-428E-94E1-B2AC9F8F6547}" destId="{FA516B1D-56FE-4AC2-8401-41808C2186CD}" srcOrd="0" destOrd="0" parTransId="{0159924C-D49C-401E-AEC1-B6E23F6BCB63}" sibTransId="{D0EB6471-889D-4216-92C8-E77BD6FD202B}"/>
    <dgm:cxn modelId="{A683BFEE-9991-45BA-BCB5-98B9DBBC773E}" srcId="{C0E295F7-9F91-4004-AB5F-753883DECC2C}" destId="{F06247B2-50BA-477E-BB19-ACE14271BA87}" srcOrd="4" destOrd="0" parTransId="{1AD36EE2-7254-41BD-825C-788BEBD1FD8A}" sibTransId="{10BE6BDD-AB45-462E-9C53-F7ED76E8E1D3}"/>
    <dgm:cxn modelId="{8D78F4FE-4B9A-4855-BA6A-0E9ECFA3D73F}" srcId="{FA516B1D-56FE-4AC2-8401-41808C2186CD}" destId="{AA5BDFE1-26B3-4087-A88D-7FE15D5F4493}" srcOrd="0" destOrd="0" parTransId="{51EFEFAD-8835-46A1-AFA1-FDEA92419D1F}" sibTransId="{7C3FCEA7-CB01-49EE-92AA-2D12981560F0}"/>
    <dgm:cxn modelId="{F622EDDE-4690-40E4-813A-FD003A2250C8}" type="presParOf" srcId="{FDB489C6-A0CC-40DA-BBBD-9817CBD69B66}" destId="{6AE1B53F-D2B4-4685-A735-B0859324AB37}" srcOrd="0" destOrd="0" presId="urn:microsoft.com/office/officeart/2005/8/layout/vList5"/>
    <dgm:cxn modelId="{A868B34D-7BC5-4D93-BE5D-368DAC8F525A}" type="presParOf" srcId="{6AE1B53F-D2B4-4685-A735-B0859324AB37}" destId="{F316E6FF-D34B-4072-A7C7-673221D2B552}" srcOrd="0" destOrd="0" presId="urn:microsoft.com/office/officeart/2005/8/layout/vList5"/>
    <dgm:cxn modelId="{38C359F6-6778-46A1-9648-5412D66874E6}" type="presParOf" srcId="{6AE1B53F-D2B4-4685-A735-B0859324AB37}" destId="{6483AE79-C0CC-4BCC-8EA1-01EAC651280F}" srcOrd="1" destOrd="0" presId="urn:microsoft.com/office/officeart/2005/8/layout/vList5"/>
    <dgm:cxn modelId="{6BA80F4E-1163-43F6-81F3-7B83BDB65EB9}" type="presParOf" srcId="{FDB489C6-A0CC-40DA-BBBD-9817CBD69B66}" destId="{AF445036-539D-49C9-A4EB-81B6B36CB60D}" srcOrd="1" destOrd="0" presId="urn:microsoft.com/office/officeart/2005/8/layout/vList5"/>
    <dgm:cxn modelId="{CD449EA7-9641-4F54-9778-4F382C938613}" type="presParOf" srcId="{FDB489C6-A0CC-40DA-BBBD-9817CBD69B66}" destId="{D954BFBC-4786-4198-A199-62DC4EA78513}" srcOrd="2" destOrd="0" presId="urn:microsoft.com/office/officeart/2005/8/layout/vList5"/>
    <dgm:cxn modelId="{0156FFBF-767A-474D-9F56-D6D318B3A837}" type="presParOf" srcId="{D954BFBC-4786-4198-A199-62DC4EA78513}" destId="{9ECDFA18-D7D3-4B68-9E91-B972CA9E7E05}" srcOrd="0" destOrd="0" presId="urn:microsoft.com/office/officeart/2005/8/layout/vList5"/>
    <dgm:cxn modelId="{7B2DC720-7E94-484D-8686-B2FCD26F8597}" type="presParOf" srcId="{D954BFBC-4786-4198-A199-62DC4EA78513}" destId="{44562762-2F51-4F32-AE4A-12111CB69AEE}" srcOrd="1" destOrd="0" presId="urn:microsoft.com/office/officeart/2005/8/layout/vList5"/>
    <dgm:cxn modelId="{C490C0D5-4796-490A-886F-991ED706176B}" type="presParOf" srcId="{FDB489C6-A0CC-40DA-BBBD-9817CBD69B66}" destId="{62EBF7BF-9F0C-4FD4-B93C-9063A0BD4D21}" srcOrd="3" destOrd="0" presId="urn:microsoft.com/office/officeart/2005/8/layout/vList5"/>
    <dgm:cxn modelId="{B7F033B5-E10E-4D66-8A82-1A9E77C9E452}" type="presParOf" srcId="{FDB489C6-A0CC-40DA-BBBD-9817CBD69B66}" destId="{35A1AC9A-3863-4112-A12F-3D9403877D38}" srcOrd="4" destOrd="0" presId="urn:microsoft.com/office/officeart/2005/8/layout/vList5"/>
    <dgm:cxn modelId="{3846E40D-032F-4A24-8800-108BEEE0D374}" type="presParOf" srcId="{35A1AC9A-3863-4112-A12F-3D9403877D38}" destId="{3F7D4FF3-2322-41DA-AAAD-63654916430E}" srcOrd="0" destOrd="0" presId="urn:microsoft.com/office/officeart/2005/8/layout/vList5"/>
    <dgm:cxn modelId="{736C429E-5409-49F1-85C1-2098934F2021}" type="presParOf" srcId="{35A1AC9A-3863-4112-A12F-3D9403877D38}" destId="{073B114C-B1BB-47E7-A272-07194D5A1CAF}" srcOrd="1" destOrd="0" presId="urn:microsoft.com/office/officeart/2005/8/layout/vList5"/>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621CDB-F2A1-428E-94E1-B2AC9F8F654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A516B1D-56FE-4AC2-8401-41808C2186CD}">
      <dgm:prSet phldrT="[Text]" custT="1"/>
      <dgm:spPr/>
      <dgm:t>
        <a:bodyPr/>
        <a:lstStyle/>
        <a:p>
          <a:r>
            <a:rPr lang="en-US" sz="1800" b="1" dirty="0">
              <a:latin typeface="Roboto Condensed Light" panose="02000000000000000000" pitchFamily="2" charset="0"/>
              <a:ea typeface="Roboto Condensed Light" panose="02000000000000000000" pitchFamily="2" charset="0"/>
            </a:rPr>
            <a:t>What it means</a:t>
          </a:r>
          <a:endParaRPr lang="en-US" sz="1800" dirty="0">
            <a:latin typeface="Roboto Condensed Light" panose="02000000000000000000" pitchFamily="2" charset="0"/>
            <a:ea typeface="Roboto Condensed Light" panose="02000000000000000000" pitchFamily="2" charset="0"/>
          </a:endParaRPr>
        </a:p>
      </dgm:t>
    </dgm:pt>
    <dgm:pt modelId="{0159924C-D49C-401E-AEC1-B6E23F6BCB63}" type="parTrans" cxnId="{90F2B0ED-AC67-4D00-B1B6-E8BFD263F4AD}">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D0EB6471-889D-4216-92C8-E77BD6FD202B}" type="sibTrans" cxnId="{90F2B0ED-AC67-4D00-B1B6-E8BFD263F4AD}">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AA5BDFE1-26B3-4087-A88D-7FE15D5F4493}">
      <dgm:prSet phldrT="[Text]" custT="1"/>
      <dgm:spPr/>
      <dgm:t>
        <a:bodyPr/>
        <a:lstStyle/>
        <a:p>
          <a:r>
            <a:rPr lang="en-US" sz="1800" dirty="0">
              <a:latin typeface="Roboto Condensed Light" panose="02000000000000000000" pitchFamily="2" charset="0"/>
              <a:ea typeface="Roboto Condensed Light" panose="02000000000000000000" pitchFamily="2" charset="0"/>
            </a:rPr>
            <a:t>script was used to simulate a robot, follow a trajectory, and calculate the necessary forces and energy.</a:t>
          </a:r>
        </a:p>
      </dgm:t>
    </dgm:pt>
    <dgm:pt modelId="{51EFEFAD-8835-46A1-AFA1-FDEA92419D1F}" type="parTrans" cxnId="{8D78F4FE-4B9A-4855-BA6A-0E9ECFA3D73F}">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7C3FCEA7-CB01-49EE-92AA-2D12981560F0}" type="sibTrans" cxnId="{8D78F4FE-4B9A-4855-BA6A-0E9ECFA3D73F}">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C0E295F7-9F91-4004-AB5F-753883DECC2C}">
      <dgm:prSet phldrT="[Text]" custT="1"/>
      <dgm:spPr/>
      <dgm:t>
        <a:bodyPr/>
        <a:lstStyle/>
        <a:p>
          <a:pPr>
            <a:buNone/>
          </a:pPr>
          <a:r>
            <a:rPr lang="en-US" sz="1800" b="1" dirty="0">
              <a:latin typeface="Roboto Condensed Light" panose="02000000000000000000" pitchFamily="2" charset="0"/>
              <a:ea typeface="Roboto Condensed Light" panose="02000000000000000000" pitchFamily="2" charset="0"/>
            </a:rPr>
            <a:t>Steps in the Script</a:t>
          </a:r>
          <a:r>
            <a:rPr lang="en-US" sz="1800" dirty="0">
              <a:latin typeface="Roboto Condensed Light" panose="02000000000000000000" pitchFamily="2" charset="0"/>
              <a:ea typeface="Roboto Condensed Light" panose="02000000000000000000" pitchFamily="2" charset="0"/>
            </a:rPr>
            <a:t>:</a:t>
          </a:r>
        </a:p>
      </dgm:t>
    </dgm:pt>
    <dgm:pt modelId="{89CF59DF-8C24-4775-93A4-2FF433B4BCC6}" type="parTrans" cxnId="{D8817BAC-724E-4BF8-A660-69AE9643BE22}">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0EF0C530-BBB6-416C-9B6A-6B9100047627}" type="sibTrans" cxnId="{D8817BAC-724E-4BF8-A660-69AE9643BE22}">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6699F05A-601C-472C-BF58-E776DE03BB97}">
      <dgm:prSet phldrT="[Text]" custT="1"/>
      <dgm:spPr/>
      <dgm:t>
        <a:bodyPr/>
        <a:lstStyle/>
        <a:p>
          <a:pPr>
            <a:buFont typeface="Arial" panose="020B0604020202020204" pitchFamily="34" charset="0"/>
            <a:buChar char="•"/>
          </a:pPr>
          <a:r>
            <a:rPr lang="en-US" sz="1800" b="0" dirty="0">
              <a:latin typeface="Roboto Condensed Light" panose="02000000000000000000" pitchFamily="2" charset="0"/>
              <a:ea typeface="Roboto Condensed Light" panose="02000000000000000000" pitchFamily="2" charset="0"/>
            </a:rPr>
            <a:t>Trajectory Following (Inverse Kinematics): The robot follows a desired path by calculating the joint angles needed to reach the end-effector's target position.</a:t>
          </a:r>
        </a:p>
      </dgm:t>
    </dgm:pt>
    <dgm:pt modelId="{FBB0F459-CFA5-48E3-BFFC-1855BA9B221F}" type="parTrans" cxnId="{A64F620F-F72C-4DB6-BD6D-E14FD9BF2AE4}">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8D01EC71-AA5F-4CC2-94E4-005025A9E386}" type="sibTrans" cxnId="{A64F620F-F72C-4DB6-BD6D-E14FD9BF2AE4}">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BCC84F5F-0E0B-4FFB-AB24-07FCE1682E5B}">
      <dgm:prSet phldrT="[Text]" custT="1"/>
      <dgm:spPr/>
      <dgm:t>
        <a:bodyPr/>
        <a:lstStyle/>
        <a:p>
          <a:pPr>
            <a:buFont typeface="Arial" panose="020B0604020202020204" pitchFamily="34" charset="0"/>
            <a:buChar char="•"/>
          </a:pPr>
          <a:r>
            <a:rPr lang="en-US" sz="1800" b="0" dirty="0">
              <a:latin typeface="Roboto Condensed Light" panose="02000000000000000000" pitchFamily="2" charset="0"/>
              <a:ea typeface="Roboto Condensed Light" panose="02000000000000000000" pitchFamily="2" charset="0"/>
            </a:rPr>
            <a:t>Torque Calculation (Inverse Dynamics): Inverse Dynamics is used to compute the torques required at each joint to follow the trajectory. </a:t>
          </a:r>
        </a:p>
      </dgm:t>
    </dgm:pt>
    <dgm:pt modelId="{6A6B9B13-0E57-45EC-8D1F-120E93298348}" type="parTrans" cxnId="{760C3F08-CE39-46F2-BEF2-124ED0197199}">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4793CF86-4B0B-4846-96F6-96EB72EDDD88}" type="sibTrans" cxnId="{760C3F08-CE39-46F2-BEF2-124ED0197199}">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C2D49709-90C7-4DB9-A4D2-EE4048B0E024}">
      <dgm:prSet phldrT="[Text]" custT="1"/>
      <dgm:spPr/>
      <dgm:t>
        <a:bodyPr/>
        <a:lstStyle/>
        <a:p>
          <a:pPr>
            <a:buFont typeface="Arial" panose="020B0604020202020204" pitchFamily="34" charset="0"/>
            <a:buChar char="•"/>
          </a:pPr>
          <a:r>
            <a:rPr lang="en-US" sz="1800" b="0" dirty="0">
              <a:latin typeface="Roboto Condensed Light" panose="02000000000000000000" pitchFamily="2" charset="0"/>
              <a:ea typeface="Roboto Condensed Light" panose="02000000000000000000" pitchFamily="2" charset="0"/>
            </a:rPr>
            <a:t>The torques are determined by considering the robot's mass, acceleration, and forces acting on the system.</a:t>
          </a:r>
        </a:p>
      </dgm:t>
    </dgm:pt>
    <dgm:pt modelId="{C7950FEE-3AAB-4597-894D-3167E50CC254}" type="parTrans" cxnId="{1A40B4F5-721E-490A-8234-509869AC9ED0}">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42C1A0A4-E064-44CD-8E67-5BC7CF27B7B7}" type="sibTrans" cxnId="{1A40B4F5-721E-490A-8234-509869AC9ED0}">
      <dgm:prSet/>
      <dgm:spPr/>
      <dgm:t>
        <a:bodyPr/>
        <a:lstStyle/>
        <a:p>
          <a:endParaRPr lang="en-US" sz="1800">
            <a:latin typeface="Roboto Condensed Light" panose="02000000000000000000" pitchFamily="2" charset="0"/>
            <a:ea typeface="Roboto Condensed Light" panose="02000000000000000000" pitchFamily="2" charset="0"/>
          </a:endParaRPr>
        </a:p>
      </dgm:t>
    </dgm:pt>
    <mc:AlternateContent xmlns:mc="http://schemas.openxmlformats.org/markup-compatibility/2006" xmlns:a14="http://schemas.microsoft.com/office/drawing/2010/main">
      <mc:Choice Requires="a14">
        <dgm:pt modelId="{CD34B788-A71B-483E-9A4B-B0D9D42680CE}">
          <dgm:prSet phldrT="[Text]" custT="1"/>
          <dgm:spPr/>
          <dgm:t>
            <a:bodyPr/>
            <a:lstStyle/>
            <a:p>
              <a:pPr>
                <a:buFont typeface="Arial" panose="020B0604020202020204" pitchFamily="34" charset="0"/>
                <a:buChar char="•"/>
              </a:pPr>
              <a:r>
                <a:rPr lang="en-US" sz="1800" b="0" dirty="0">
                  <a:latin typeface="Roboto Condensed Light" panose="02000000000000000000" pitchFamily="2" charset="0"/>
                  <a:ea typeface="Roboto Condensed Light" panose="02000000000000000000" pitchFamily="2" charset="0"/>
                </a:rPr>
                <a:t>Power </a:t>
              </a:r>
              <a:r>
                <a:rPr lang="en-US" sz="1800" b="0" dirty="0" err="1">
                  <a:latin typeface="Roboto Condensed Light" panose="02000000000000000000" pitchFamily="2" charset="0"/>
                  <a:ea typeface="Roboto Condensed Light" panose="02000000000000000000" pitchFamily="2" charset="0"/>
                </a:rPr>
                <a:t>Calculation:The</a:t>
              </a:r>
              <a:r>
                <a:rPr lang="en-US" sz="1800" b="0" dirty="0">
                  <a:latin typeface="Roboto Condensed Light" panose="02000000000000000000" pitchFamily="2" charset="0"/>
                  <a:ea typeface="Roboto Condensed Light" panose="02000000000000000000" pitchFamily="2" charset="0"/>
                </a:rPr>
                <a:t> power required at each joint is calculated using the formula: </a:t>
              </a:r>
              <a:br>
                <a:rPr lang="en-US" sz="1800" b="0" dirty="0">
                  <a:latin typeface="Roboto Condensed Light" panose="02000000000000000000" pitchFamily="2" charset="0"/>
                  <a:ea typeface="Roboto Condensed Light" panose="02000000000000000000" pitchFamily="2" charset="0"/>
                </a:rPr>
              </a:br>
              <a14:m>
                <m:oMath xmlns:m="http://schemas.openxmlformats.org/officeDocument/2006/math">
                  <m:r>
                    <a:rPr lang="en-US" sz="1800" b="0" i="1" smtClean="0">
                      <a:latin typeface="Cambria Math" panose="02040503050406030204" pitchFamily="18" charset="0"/>
                      <a:ea typeface="Roboto Condensed Light" panose="02000000000000000000" pitchFamily="2" charset="0"/>
                    </a:rPr>
                    <m:t>𝑃</m:t>
                  </m:r>
                  <m:r>
                    <a:rPr lang="en-US" sz="1800" b="0" i="1" smtClean="0">
                      <a:latin typeface="Cambria Math" panose="02040503050406030204" pitchFamily="18" charset="0"/>
                      <a:ea typeface="Roboto Condensed Light" panose="02000000000000000000" pitchFamily="2" charset="0"/>
                    </a:rPr>
                    <m:t>=</m:t>
                  </m:r>
                  <m:r>
                    <a:rPr lang="en-US" sz="1800" b="0" i="1" smtClean="0">
                      <a:latin typeface="Cambria Math" panose="02040503050406030204" pitchFamily="18" charset="0"/>
                      <a:ea typeface="Roboto Condensed Light" panose="02000000000000000000" pitchFamily="2" charset="0"/>
                    </a:rPr>
                    <m:t>𝜏</m:t>
                  </m:r>
                  <m:r>
                    <a:rPr lang="en-US" sz="1800" b="0" i="1" smtClean="0">
                      <a:latin typeface="Cambria Math" panose="02040503050406030204" pitchFamily="18" charset="0"/>
                      <a:ea typeface="Roboto Condensed Light" panose="02000000000000000000" pitchFamily="2" charset="0"/>
                    </a:rPr>
                    <m:t>⋅</m:t>
                  </m:r>
                  <m:acc>
                    <m:accPr>
                      <m:chr m:val="̇"/>
                      <m:ctrlPr>
                        <a:rPr lang="en-US" sz="1800" b="0" i="1" smtClean="0">
                          <a:latin typeface="Cambria Math" panose="02040503050406030204" pitchFamily="18" charset="0"/>
                          <a:ea typeface="Roboto Condensed Light" panose="02000000000000000000" pitchFamily="2" charset="0"/>
                        </a:rPr>
                      </m:ctrlPr>
                    </m:accPr>
                    <m:e>
                      <m:r>
                        <a:rPr lang="en-US" sz="1800" b="0" i="1" smtClean="0">
                          <a:latin typeface="Cambria Math" panose="02040503050406030204" pitchFamily="18" charset="0"/>
                          <a:ea typeface="Roboto Condensed Light" panose="02000000000000000000" pitchFamily="2" charset="0"/>
                        </a:rPr>
                        <m:t>𝑞</m:t>
                      </m:r>
                    </m:e>
                  </m:acc>
                </m:oMath>
              </a14:m>
              <a:endParaRPr lang="en-US" sz="1800" b="0" dirty="0">
                <a:latin typeface="Roboto Condensed Light" panose="02000000000000000000" pitchFamily="2" charset="0"/>
                <a:ea typeface="Roboto Condensed Light" panose="02000000000000000000" pitchFamily="2" charset="0"/>
              </a:endParaRPr>
            </a:p>
          </dgm:t>
        </dgm:pt>
      </mc:Choice>
      <mc:Fallback xmlns="">
        <dgm:pt modelId="{CD34B788-A71B-483E-9A4B-B0D9D42680CE}">
          <dgm:prSet phldrT="[Text]" custT="1"/>
          <dgm:spPr/>
          <dgm:t>
            <a:bodyPr/>
            <a:lstStyle/>
            <a:p>
              <a:pPr>
                <a:buFont typeface="Arial" panose="020B0604020202020204" pitchFamily="34" charset="0"/>
                <a:buChar char="•"/>
              </a:pPr>
              <a:r>
                <a:rPr lang="en-US" sz="1800" b="0" dirty="0">
                  <a:latin typeface="Roboto Condensed Light" panose="02000000000000000000" pitchFamily="2" charset="0"/>
                  <a:ea typeface="Roboto Condensed Light" panose="02000000000000000000" pitchFamily="2" charset="0"/>
                </a:rPr>
                <a:t>Power </a:t>
              </a:r>
              <a:r>
                <a:rPr lang="en-US" sz="1800" b="0" dirty="0" err="1">
                  <a:latin typeface="Roboto Condensed Light" panose="02000000000000000000" pitchFamily="2" charset="0"/>
                  <a:ea typeface="Roboto Condensed Light" panose="02000000000000000000" pitchFamily="2" charset="0"/>
                </a:rPr>
                <a:t>Calculation:The</a:t>
              </a:r>
              <a:r>
                <a:rPr lang="en-US" sz="1800" b="0" dirty="0">
                  <a:latin typeface="Roboto Condensed Light" panose="02000000000000000000" pitchFamily="2" charset="0"/>
                  <a:ea typeface="Roboto Condensed Light" panose="02000000000000000000" pitchFamily="2" charset="0"/>
                </a:rPr>
                <a:t> power required at each joint is calculated using the formula: </a:t>
              </a:r>
              <a:br>
                <a:rPr lang="en-US" sz="1800" b="0" dirty="0">
                  <a:latin typeface="Roboto Condensed Light" panose="02000000000000000000" pitchFamily="2" charset="0"/>
                  <a:ea typeface="Roboto Condensed Light" panose="02000000000000000000" pitchFamily="2" charset="0"/>
                </a:rPr>
              </a:br>
              <a:r>
                <a:rPr lang="en-US" sz="1800" b="0" i="0">
                  <a:latin typeface="Cambria Math" panose="02040503050406030204" pitchFamily="18" charset="0"/>
                  <a:ea typeface="Roboto Condensed Light" panose="02000000000000000000" pitchFamily="2" charset="0"/>
                </a:rPr>
                <a:t>𝑃=𝜏⋅𝑞 ̇</a:t>
              </a:r>
              <a:endParaRPr lang="en-US" sz="1800" b="0" dirty="0">
                <a:latin typeface="Roboto Condensed Light" panose="02000000000000000000" pitchFamily="2" charset="0"/>
                <a:ea typeface="Roboto Condensed Light" panose="02000000000000000000" pitchFamily="2" charset="0"/>
              </a:endParaRPr>
            </a:p>
          </dgm:t>
        </dgm:pt>
      </mc:Fallback>
    </mc:AlternateContent>
    <dgm:pt modelId="{6CE272A7-9429-4F51-97EF-9AD542814066}" type="parTrans" cxnId="{F9A7138B-8D47-4F71-B781-09A2D155F7DD}">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3086E15B-D32B-47B1-9264-CA61CAE38A96}" type="sibTrans" cxnId="{F9A7138B-8D47-4F71-B781-09A2D155F7DD}">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FDB489C6-A0CC-40DA-BBBD-9817CBD69B66}" type="pres">
      <dgm:prSet presAssocID="{6D621CDB-F2A1-428E-94E1-B2AC9F8F6547}" presName="Name0" presStyleCnt="0">
        <dgm:presLayoutVars>
          <dgm:dir/>
          <dgm:animLvl val="lvl"/>
          <dgm:resizeHandles val="exact"/>
        </dgm:presLayoutVars>
      </dgm:prSet>
      <dgm:spPr/>
    </dgm:pt>
    <dgm:pt modelId="{6AE1B53F-D2B4-4685-A735-B0859324AB37}" type="pres">
      <dgm:prSet presAssocID="{FA516B1D-56FE-4AC2-8401-41808C2186CD}" presName="linNode" presStyleCnt="0"/>
      <dgm:spPr/>
    </dgm:pt>
    <dgm:pt modelId="{F316E6FF-D34B-4072-A7C7-673221D2B552}" type="pres">
      <dgm:prSet presAssocID="{FA516B1D-56FE-4AC2-8401-41808C2186CD}" presName="parentText" presStyleLbl="node1" presStyleIdx="0" presStyleCnt="2" custScaleX="46544">
        <dgm:presLayoutVars>
          <dgm:chMax val="1"/>
          <dgm:bulletEnabled val="1"/>
        </dgm:presLayoutVars>
      </dgm:prSet>
      <dgm:spPr/>
    </dgm:pt>
    <dgm:pt modelId="{6483AE79-C0CC-4BCC-8EA1-01EAC651280F}" type="pres">
      <dgm:prSet presAssocID="{FA516B1D-56FE-4AC2-8401-41808C2186CD}" presName="descendantText" presStyleLbl="alignAccFollowNode1" presStyleIdx="0" presStyleCnt="2" custScaleX="129154" custScaleY="122563">
        <dgm:presLayoutVars>
          <dgm:bulletEnabled val="1"/>
        </dgm:presLayoutVars>
      </dgm:prSet>
      <dgm:spPr/>
    </dgm:pt>
    <dgm:pt modelId="{AF445036-539D-49C9-A4EB-81B6B36CB60D}" type="pres">
      <dgm:prSet presAssocID="{D0EB6471-889D-4216-92C8-E77BD6FD202B}" presName="sp" presStyleCnt="0"/>
      <dgm:spPr/>
    </dgm:pt>
    <dgm:pt modelId="{D954BFBC-4786-4198-A199-62DC4EA78513}" type="pres">
      <dgm:prSet presAssocID="{C0E295F7-9F91-4004-AB5F-753883DECC2C}" presName="linNode" presStyleCnt="0"/>
      <dgm:spPr/>
    </dgm:pt>
    <dgm:pt modelId="{9ECDFA18-D7D3-4B68-9E91-B972CA9E7E05}" type="pres">
      <dgm:prSet presAssocID="{C0E295F7-9F91-4004-AB5F-753883DECC2C}" presName="parentText" presStyleLbl="node1" presStyleIdx="1" presStyleCnt="2" custScaleX="46544">
        <dgm:presLayoutVars>
          <dgm:chMax val="1"/>
          <dgm:bulletEnabled val="1"/>
        </dgm:presLayoutVars>
      </dgm:prSet>
      <dgm:spPr/>
    </dgm:pt>
    <dgm:pt modelId="{44562762-2F51-4F32-AE4A-12111CB69AEE}" type="pres">
      <dgm:prSet presAssocID="{C0E295F7-9F91-4004-AB5F-753883DECC2C}" presName="descendantText" presStyleLbl="alignAccFollowNode1" presStyleIdx="1" presStyleCnt="2" custScaleX="129154" custScaleY="122563">
        <dgm:presLayoutVars>
          <dgm:bulletEnabled val="1"/>
        </dgm:presLayoutVars>
      </dgm:prSet>
      <dgm:spPr/>
    </dgm:pt>
  </dgm:ptLst>
  <dgm:cxnLst>
    <dgm:cxn modelId="{760C3F08-CE39-46F2-BEF2-124ED0197199}" srcId="{C0E295F7-9F91-4004-AB5F-753883DECC2C}" destId="{BCC84F5F-0E0B-4FFB-AB24-07FCE1682E5B}" srcOrd="1" destOrd="0" parTransId="{6A6B9B13-0E57-45EC-8D1F-120E93298348}" sibTransId="{4793CF86-4B0B-4846-96F6-96EB72EDDD88}"/>
    <dgm:cxn modelId="{A64F620F-F72C-4DB6-BD6D-E14FD9BF2AE4}" srcId="{C0E295F7-9F91-4004-AB5F-753883DECC2C}" destId="{6699F05A-601C-472C-BF58-E776DE03BB97}" srcOrd="0" destOrd="0" parTransId="{FBB0F459-CFA5-48E3-BFFC-1855BA9B221F}" sibTransId="{8D01EC71-AA5F-4CC2-94E4-005025A9E386}"/>
    <dgm:cxn modelId="{C1177F13-4D2B-4817-98EB-547A28730ECB}" type="presOf" srcId="{6D621CDB-F2A1-428E-94E1-B2AC9F8F6547}" destId="{FDB489C6-A0CC-40DA-BBBD-9817CBD69B66}" srcOrd="0" destOrd="0" presId="urn:microsoft.com/office/officeart/2005/8/layout/vList5"/>
    <dgm:cxn modelId="{F503FF16-E741-403A-B39B-5F773A150FFB}" type="presOf" srcId="{AA5BDFE1-26B3-4087-A88D-7FE15D5F4493}" destId="{6483AE79-C0CC-4BCC-8EA1-01EAC651280F}" srcOrd="0" destOrd="0" presId="urn:microsoft.com/office/officeart/2005/8/layout/vList5"/>
    <dgm:cxn modelId="{677BC219-48EB-4828-BC1F-EECB8F85EFAC}" type="presOf" srcId="{6699F05A-601C-472C-BF58-E776DE03BB97}" destId="{44562762-2F51-4F32-AE4A-12111CB69AEE}" srcOrd="0" destOrd="0" presId="urn:microsoft.com/office/officeart/2005/8/layout/vList5"/>
    <dgm:cxn modelId="{05C0EA34-F23E-4B13-926C-671F8DB6EAD1}" type="presOf" srcId="{CD34B788-A71B-483E-9A4B-B0D9D42680CE}" destId="{44562762-2F51-4F32-AE4A-12111CB69AEE}" srcOrd="0" destOrd="3" presId="urn:microsoft.com/office/officeart/2005/8/layout/vList5"/>
    <dgm:cxn modelId="{A752D76C-4A13-43C2-95A5-EA27E92C155D}" type="presOf" srcId="{C2D49709-90C7-4DB9-A4D2-EE4048B0E024}" destId="{44562762-2F51-4F32-AE4A-12111CB69AEE}" srcOrd="0" destOrd="2" presId="urn:microsoft.com/office/officeart/2005/8/layout/vList5"/>
    <dgm:cxn modelId="{F9A7138B-8D47-4F71-B781-09A2D155F7DD}" srcId="{C0E295F7-9F91-4004-AB5F-753883DECC2C}" destId="{CD34B788-A71B-483E-9A4B-B0D9D42680CE}" srcOrd="3" destOrd="0" parTransId="{6CE272A7-9429-4F51-97EF-9AD542814066}" sibTransId="{3086E15B-D32B-47B1-9264-CA61CAE38A96}"/>
    <dgm:cxn modelId="{D8817BAC-724E-4BF8-A660-69AE9643BE22}" srcId="{6D621CDB-F2A1-428E-94E1-B2AC9F8F6547}" destId="{C0E295F7-9F91-4004-AB5F-753883DECC2C}" srcOrd="1" destOrd="0" parTransId="{89CF59DF-8C24-4775-93A4-2FF433B4BCC6}" sibTransId="{0EF0C530-BBB6-416C-9B6A-6B9100047627}"/>
    <dgm:cxn modelId="{799DADD2-0B25-4AFE-9B2F-F7C51EBD53FE}" type="presOf" srcId="{BCC84F5F-0E0B-4FFB-AB24-07FCE1682E5B}" destId="{44562762-2F51-4F32-AE4A-12111CB69AEE}" srcOrd="0" destOrd="1" presId="urn:microsoft.com/office/officeart/2005/8/layout/vList5"/>
    <dgm:cxn modelId="{6ECF84DB-BAD7-4CFF-8F56-3AF64B72E4AA}" type="presOf" srcId="{FA516B1D-56FE-4AC2-8401-41808C2186CD}" destId="{F316E6FF-D34B-4072-A7C7-673221D2B552}" srcOrd="0" destOrd="0" presId="urn:microsoft.com/office/officeart/2005/8/layout/vList5"/>
    <dgm:cxn modelId="{8060BEE3-5AC2-4B9B-A3BB-43248ADB5B9A}" type="presOf" srcId="{C0E295F7-9F91-4004-AB5F-753883DECC2C}" destId="{9ECDFA18-D7D3-4B68-9E91-B972CA9E7E05}" srcOrd="0" destOrd="0" presId="urn:microsoft.com/office/officeart/2005/8/layout/vList5"/>
    <dgm:cxn modelId="{90F2B0ED-AC67-4D00-B1B6-E8BFD263F4AD}" srcId="{6D621CDB-F2A1-428E-94E1-B2AC9F8F6547}" destId="{FA516B1D-56FE-4AC2-8401-41808C2186CD}" srcOrd="0" destOrd="0" parTransId="{0159924C-D49C-401E-AEC1-B6E23F6BCB63}" sibTransId="{D0EB6471-889D-4216-92C8-E77BD6FD202B}"/>
    <dgm:cxn modelId="{1A40B4F5-721E-490A-8234-509869AC9ED0}" srcId="{C0E295F7-9F91-4004-AB5F-753883DECC2C}" destId="{C2D49709-90C7-4DB9-A4D2-EE4048B0E024}" srcOrd="2" destOrd="0" parTransId="{C7950FEE-3AAB-4597-894D-3167E50CC254}" sibTransId="{42C1A0A4-E064-44CD-8E67-5BC7CF27B7B7}"/>
    <dgm:cxn modelId="{8D78F4FE-4B9A-4855-BA6A-0E9ECFA3D73F}" srcId="{FA516B1D-56FE-4AC2-8401-41808C2186CD}" destId="{AA5BDFE1-26B3-4087-A88D-7FE15D5F4493}" srcOrd="0" destOrd="0" parTransId="{51EFEFAD-8835-46A1-AFA1-FDEA92419D1F}" sibTransId="{7C3FCEA7-CB01-49EE-92AA-2D12981560F0}"/>
    <dgm:cxn modelId="{F622EDDE-4690-40E4-813A-FD003A2250C8}" type="presParOf" srcId="{FDB489C6-A0CC-40DA-BBBD-9817CBD69B66}" destId="{6AE1B53F-D2B4-4685-A735-B0859324AB37}" srcOrd="0" destOrd="0" presId="urn:microsoft.com/office/officeart/2005/8/layout/vList5"/>
    <dgm:cxn modelId="{A868B34D-7BC5-4D93-BE5D-368DAC8F525A}" type="presParOf" srcId="{6AE1B53F-D2B4-4685-A735-B0859324AB37}" destId="{F316E6FF-D34B-4072-A7C7-673221D2B552}" srcOrd="0" destOrd="0" presId="urn:microsoft.com/office/officeart/2005/8/layout/vList5"/>
    <dgm:cxn modelId="{38C359F6-6778-46A1-9648-5412D66874E6}" type="presParOf" srcId="{6AE1B53F-D2B4-4685-A735-B0859324AB37}" destId="{6483AE79-C0CC-4BCC-8EA1-01EAC651280F}" srcOrd="1" destOrd="0" presId="urn:microsoft.com/office/officeart/2005/8/layout/vList5"/>
    <dgm:cxn modelId="{6BA80F4E-1163-43F6-81F3-7B83BDB65EB9}" type="presParOf" srcId="{FDB489C6-A0CC-40DA-BBBD-9817CBD69B66}" destId="{AF445036-539D-49C9-A4EB-81B6B36CB60D}" srcOrd="1" destOrd="0" presId="urn:microsoft.com/office/officeart/2005/8/layout/vList5"/>
    <dgm:cxn modelId="{CD449EA7-9641-4F54-9778-4F382C938613}" type="presParOf" srcId="{FDB489C6-A0CC-40DA-BBBD-9817CBD69B66}" destId="{D954BFBC-4786-4198-A199-62DC4EA78513}" srcOrd="2" destOrd="0" presId="urn:microsoft.com/office/officeart/2005/8/layout/vList5"/>
    <dgm:cxn modelId="{0156FFBF-767A-474D-9F56-D6D318B3A837}" type="presParOf" srcId="{D954BFBC-4786-4198-A199-62DC4EA78513}" destId="{9ECDFA18-D7D3-4B68-9E91-B972CA9E7E05}" srcOrd="0" destOrd="0" presId="urn:microsoft.com/office/officeart/2005/8/layout/vList5"/>
    <dgm:cxn modelId="{7B2DC720-7E94-484D-8686-B2FCD26F8597}" type="presParOf" srcId="{D954BFBC-4786-4198-A199-62DC4EA78513}" destId="{44562762-2F51-4F32-AE4A-12111CB69AE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621CDB-F2A1-428E-94E1-B2AC9F8F654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A516B1D-56FE-4AC2-8401-41808C2186CD}">
      <dgm:prSet phldrT="[Text]" custT="1"/>
      <dgm:spPr/>
      <dgm:t>
        <a:bodyPr/>
        <a:lstStyle/>
        <a:p>
          <a:r>
            <a:rPr lang="en-US" sz="1800" b="1" dirty="0">
              <a:latin typeface="Roboto Condensed Light" panose="02000000000000000000" pitchFamily="2" charset="0"/>
              <a:ea typeface="Roboto Condensed Light" panose="02000000000000000000" pitchFamily="2" charset="0"/>
            </a:rPr>
            <a:t>What it means</a:t>
          </a:r>
          <a:endParaRPr lang="en-US" sz="1800" dirty="0">
            <a:latin typeface="Roboto Condensed Light" panose="02000000000000000000" pitchFamily="2" charset="0"/>
            <a:ea typeface="Roboto Condensed Light" panose="02000000000000000000" pitchFamily="2" charset="0"/>
          </a:endParaRPr>
        </a:p>
      </dgm:t>
    </dgm:pt>
    <dgm:pt modelId="{0159924C-D49C-401E-AEC1-B6E23F6BCB63}" type="parTrans" cxnId="{90F2B0ED-AC67-4D00-B1B6-E8BFD263F4AD}">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D0EB6471-889D-4216-92C8-E77BD6FD202B}" type="sibTrans" cxnId="{90F2B0ED-AC67-4D00-B1B6-E8BFD263F4AD}">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AA5BDFE1-26B3-4087-A88D-7FE15D5F4493}">
      <dgm:prSet phldrT="[Text]" custT="1"/>
      <dgm:spPr/>
      <dgm:t>
        <a:bodyPr/>
        <a:lstStyle/>
        <a:p>
          <a:r>
            <a:rPr lang="en-US" sz="1800" dirty="0">
              <a:latin typeface="Roboto Condensed Light" panose="02000000000000000000" pitchFamily="2" charset="0"/>
              <a:ea typeface="Roboto Condensed Light" panose="02000000000000000000" pitchFamily="2" charset="0"/>
            </a:rPr>
            <a:t>script was used to simulate a robot, follow a trajectory, and calculate the necessary forces and energy.</a:t>
          </a:r>
        </a:p>
      </dgm:t>
    </dgm:pt>
    <dgm:pt modelId="{51EFEFAD-8835-46A1-AFA1-FDEA92419D1F}" type="parTrans" cxnId="{8D78F4FE-4B9A-4855-BA6A-0E9ECFA3D73F}">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7C3FCEA7-CB01-49EE-92AA-2D12981560F0}" type="sibTrans" cxnId="{8D78F4FE-4B9A-4855-BA6A-0E9ECFA3D73F}">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C0E295F7-9F91-4004-AB5F-753883DECC2C}">
      <dgm:prSet phldrT="[Text]" custT="1"/>
      <dgm:spPr/>
      <dgm:t>
        <a:bodyPr/>
        <a:lstStyle/>
        <a:p>
          <a:pPr>
            <a:buNone/>
          </a:pPr>
          <a:r>
            <a:rPr lang="en-US" sz="1800" b="1" dirty="0">
              <a:latin typeface="Roboto Condensed Light" panose="02000000000000000000" pitchFamily="2" charset="0"/>
              <a:ea typeface="Roboto Condensed Light" panose="02000000000000000000" pitchFamily="2" charset="0"/>
            </a:rPr>
            <a:t>Steps in the Script</a:t>
          </a:r>
          <a:r>
            <a:rPr lang="en-US" sz="1800" dirty="0">
              <a:latin typeface="Roboto Condensed Light" panose="02000000000000000000" pitchFamily="2" charset="0"/>
              <a:ea typeface="Roboto Condensed Light" panose="02000000000000000000" pitchFamily="2" charset="0"/>
            </a:rPr>
            <a:t>:</a:t>
          </a:r>
        </a:p>
      </dgm:t>
    </dgm:pt>
    <dgm:pt modelId="{89CF59DF-8C24-4775-93A4-2FF433B4BCC6}" type="parTrans" cxnId="{D8817BAC-724E-4BF8-A660-69AE9643BE22}">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0EF0C530-BBB6-416C-9B6A-6B9100047627}" type="sibTrans" cxnId="{D8817BAC-724E-4BF8-A660-69AE9643BE22}">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6699F05A-601C-472C-BF58-E776DE03BB97}">
      <dgm:prSet phldrT="[Text]" custT="1"/>
      <dgm:spPr>
        <a:blipFill>
          <a:blip xmlns:r="http://schemas.openxmlformats.org/officeDocument/2006/relationships" r:embed="rId1"/>
          <a:stretch>
            <a:fillRect t="-261" b="-261"/>
          </a:stretch>
        </a:blipFill>
      </dgm:spPr>
      <dgm:t>
        <a:bodyPr/>
        <a:lstStyle/>
        <a:p>
          <a:r>
            <a:rPr lang="en-US">
              <a:noFill/>
            </a:rPr>
            <a:t> </a:t>
          </a:r>
        </a:p>
      </dgm:t>
    </dgm:pt>
    <dgm:pt modelId="{FBB0F459-CFA5-48E3-BFFC-1855BA9B221F}" type="parTrans" cxnId="{A64F620F-F72C-4DB6-BD6D-E14FD9BF2AE4}">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8D01EC71-AA5F-4CC2-94E4-005025A9E386}" type="sibTrans" cxnId="{A64F620F-F72C-4DB6-BD6D-E14FD9BF2AE4}">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BCC84F5F-0E0B-4FFB-AB24-07FCE1682E5B}">
      <dgm:prSet phldrT="[Text]" custT="1"/>
      <dgm:spPr/>
      <dgm:t>
        <a:bodyPr/>
        <a:lstStyle/>
        <a:p>
          <a:r>
            <a:rPr lang="en-US">
              <a:noFill/>
            </a:rPr>
            <a:t> </a:t>
          </a:r>
        </a:p>
      </dgm:t>
    </dgm:pt>
    <dgm:pt modelId="{6A6B9B13-0E57-45EC-8D1F-120E93298348}" type="parTrans" cxnId="{760C3F08-CE39-46F2-BEF2-124ED0197199}">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4793CF86-4B0B-4846-96F6-96EB72EDDD88}" type="sibTrans" cxnId="{760C3F08-CE39-46F2-BEF2-124ED0197199}">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C2D49709-90C7-4DB9-A4D2-EE4048B0E024}">
      <dgm:prSet phldrT="[Text]" custT="1"/>
      <dgm:spPr/>
      <dgm:t>
        <a:bodyPr/>
        <a:lstStyle/>
        <a:p>
          <a:r>
            <a:rPr lang="en-US">
              <a:noFill/>
            </a:rPr>
            <a:t> </a:t>
          </a:r>
        </a:p>
      </dgm:t>
    </dgm:pt>
    <dgm:pt modelId="{C7950FEE-3AAB-4597-894D-3167E50CC254}" type="parTrans" cxnId="{1A40B4F5-721E-490A-8234-509869AC9ED0}">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42C1A0A4-E064-44CD-8E67-5BC7CF27B7B7}" type="sibTrans" cxnId="{1A40B4F5-721E-490A-8234-509869AC9ED0}">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CD34B788-A71B-483E-9A4B-B0D9D42680CE}">
      <dgm:prSet phldrT="[Text]" custT="1"/>
      <dgm:spPr/>
      <dgm:t>
        <a:bodyPr/>
        <a:lstStyle/>
        <a:p>
          <a:r>
            <a:rPr lang="en-US">
              <a:noFill/>
            </a:rPr>
            <a:t> </a:t>
          </a:r>
        </a:p>
      </dgm:t>
    </dgm:pt>
    <dgm:pt modelId="{6CE272A7-9429-4F51-97EF-9AD542814066}" type="parTrans" cxnId="{F9A7138B-8D47-4F71-B781-09A2D155F7DD}">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3086E15B-D32B-47B1-9264-CA61CAE38A96}" type="sibTrans" cxnId="{F9A7138B-8D47-4F71-B781-09A2D155F7DD}">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FDB489C6-A0CC-40DA-BBBD-9817CBD69B66}" type="pres">
      <dgm:prSet presAssocID="{6D621CDB-F2A1-428E-94E1-B2AC9F8F6547}" presName="Name0" presStyleCnt="0">
        <dgm:presLayoutVars>
          <dgm:dir/>
          <dgm:animLvl val="lvl"/>
          <dgm:resizeHandles val="exact"/>
        </dgm:presLayoutVars>
      </dgm:prSet>
      <dgm:spPr/>
    </dgm:pt>
    <dgm:pt modelId="{6AE1B53F-D2B4-4685-A735-B0859324AB37}" type="pres">
      <dgm:prSet presAssocID="{FA516B1D-56FE-4AC2-8401-41808C2186CD}" presName="linNode" presStyleCnt="0"/>
      <dgm:spPr/>
    </dgm:pt>
    <dgm:pt modelId="{F316E6FF-D34B-4072-A7C7-673221D2B552}" type="pres">
      <dgm:prSet presAssocID="{FA516B1D-56FE-4AC2-8401-41808C2186CD}" presName="parentText" presStyleLbl="node1" presStyleIdx="0" presStyleCnt="2" custScaleX="46544">
        <dgm:presLayoutVars>
          <dgm:chMax val="1"/>
          <dgm:bulletEnabled val="1"/>
        </dgm:presLayoutVars>
      </dgm:prSet>
      <dgm:spPr/>
    </dgm:pt>
    <dgm:pt modelId="{6483AE79-C0CC-4BCC-8EA1-01EAC651280F}" type="pres">
      <dgm:prSet presAssocID="{FA516B1D-56FE-4AC2-8401-41808C2186CD}" presName="descendantText" presStyleLbl="alignAccFollowNode1" presStyleIdx="0" presStyleCnt="2" custScaleX="129154" custScaleY="122563">
        <dgm:presLayoutVars>
          <dgm:bulletEnabled val="1"/>
        </dgm:presLayoutVars>
      </dgm:prSet>
      <dgm:spPr/>
    </dgm:pt>
    <dgm:pt modelId="{AF445036-539D-49C9-A4EB-81B6B36CB60D}" type="pres">
      <dgm:prSet presAssocID="{D0EB6471-889D-4216-92C8-E77BD6FD202B}" presName="sp" presStyleCnt="0"/>
      <dgm:spPr/>
    </dgm:pt>
    <dgm:pt modelId="{D954BFBC-4786-4198-A199-62DC4EA78513}" type="pres">
      <dgm:prSet presAssocID="{C0E295F7-9F91-4004-AB5F-753883DECC2C}" presName="linNode" presStyleCnt="0"/>
      <dgm:spPr/>
    </dgm:pt>
    <dgm:pt modelId="{9ECDFA18-D7D3-4B68-9E91-B972CA9E7E05}" type="pres">
      <dgm:prSet presAssocID="{C0E295F7-9F91-4004-AB5F-753883DECC2C}" presName="parentText" presStyleLbl="node1" presStyleIdx="1" presStyleCnt="2" custScaleX="46544">
        <dgm:presLayoutVars>
          <dgm:chMax val="1"/>
          <dgm:bulletEnabled val="1"/>
        </dgm:presLayoutVars>
      </dgm:prSet>
      <dgm:spPr/>
    </dgm:pt>
    <dgm:pt modelId="{44562762-2F51-4F32-AE4A-12111CB69AEE}" type="pres">
      <dgm:prSet presAssocID="{C0E295F7-9F91-4004-AB5F-753883DECC2C}" presName="descendantText" presStyleLbl="alignAccFollowNode1" presStyleIdx="1" presStyleCnt="2" custScaleX="129154" custScaleY="122563">
        <dgm:presLayoutVars>
          <dgm:bulletEnabled val="1"/>
        </dgm:presLayoutVars>
      </dgm:prSet>
      <dgm:spPr/>
    </dgm:pt>
  </dgm:ptLst>
  <dgm:cxnLst>
    <dgm:cxn modelId="{760C3F08-CE39-46F2-BEF2-124ED0197199}" srcId="{C0E295F7-9F91-4004-AB5F-753883DECC2C}" destId="{BCC84F5F-0E0B-4FFB-AB24-07FCE1682E5B}" srcOrd="1" destOrd="0" parTransId="{6A6B9B13-0E57-45EC-8D1F-120E93298348}" sibTransId="{4793CF86-4B0B-4846-96F6-96EB72EDDD88}"/>
    <dgm:cxn modelId="{A64F620F-F72C-4DB6-BD6D-E14FD9BF2AE4}" srcId="{C0E295F7-9F91-4004-AB5F-753883DECC2C}" destId="{6699F05A-601C-472C-BF58-E776DE03BB97}" srcOrd="0" destOrd="0" parTransId="{FBB0F459-CFA5-48E3-BFFC-1855BA9B221F}" sibTransId="{8D01EC71-AA5F-4CC2-94E4-005025A9E386}"/>
    <dgm:cxn modelId="{C1177F13-4D2B-4817-98EB-547A28730ECB}" type="presOf" srcId="{6D621CDB-F2A1-428E-94E1-B2AC9F8F6547}" destId="{FDB489C6-A0CC-40DA-BBBD-9817CBD69B66}" srcOrd="0" destOrd="0" presId="urn:microsoft.com/office/officeart/2005/8/layout/vList5"/>
    <dgm:cxn modelId="{F503FF16-E741-403A-B39B-5F773A150FFB}" type="presOf" srcId="{AA5BDFE1-26B3-4087-A88D-7FE15D5F4493}" destId="{6483AE79-C0CC-4BCC-8EA1-01EAC651280F}" srcOrd="0" destOrd="0" presId="urn:microsoft.com/office/officeart/2005/8/layout/vList5"/>
    <dgm:cxn modelId="{677BC219-48EB-4828-BC1F-EECB8F85EFAC}" type="presOf" srcId="{6699F05A-601C-472C-BF58-E776DE03BB97}" destId="{44562762-2F51-4F32-AE4A-12111CB69AEE}" srcOrd="0" destOrd="0" presId="urn:microsoft.com/office/officeart/2005/8/layout/vList5"/>
    <dgm:cxn modelId="{05C0EA34-F23E-4B13-926C-671F8DB6EAD1}" type="presOf" srcId="{CD34B788-A71B-483E-9A4B-B0D9D42680CE}" destId="{44562762-2F51-4F32-AE4A-12111CB69AEE}" srcOrd="0" destOrd="3" presId="urn:microsoft.com/office/officeart/2005/8/layout/vList5"/>
    <dgm:cxn modelId="{A752D76C-4A13-43C2-95A5-EA27E92C155D}" type="presOf" srcId="{C2D49709-90C7-4DB9-A4D2-EE4048B0E024}" destId="{44562762-2F51-4F32-AE4A-12111CB69AEE}" srcOrd="0" destOrd="2" presId="urn:microsoft.com/office/officeart/2005/8/layout/vList5"/>
    <dgm:cxn modelId="{F9A7138B-8D47-4F71-B781-09A2D155F7DD}" srcId="{C0E295F7-9F91-4004-AB5F-753883DECC2C}" destId="{CD34B788-A71B-483E-9A4B-B0D9D42680CE}" srcOrd="3" destOrd="0" parTransId="{6CE272A7-9429-4F51-97EF-9AD542814066}" sibTransId="{3086E15B-D32B-47B1-9264-CA61CAE38A96}"/>
    <dgm:cxn modelId="{D8817BAC-724E-4BF8-A660-69AE9643BE22}" srcId="{6D621CDB-F2A1-428E-94E1-B2AC9F8F6547}" destId="{C0E295F7-9F91-4004-AB5F-753883DECC2C}" srcOrd="1" destOrd="0" parTransId="{89CF59DF-8C24-4775-93A4-2FF433B4BCC6}" sibTransId="{0EF0C530-BBB6-416C-9B6A-6B9100047627}"/>
    <dgm:cxn modelId="{799DADD2-0B25-4AFE-9B2F-F7C51EBD53FE}" type="presOf" srcId="{BCC84F5F-0E0B-4FFB-AB24-07FCE1682E5B}" destId="{44562762-2F51-4F32-AE4A-12111CB69AEE}" srcOrd="0" destOrd="1" presId="urn:microsoft.com/office/officeart/2005/8/layout/vList5"/>
    <dgm:cxn modelId="{6ECF84DB-BAD7-4CFF-8F56-3AF64B72E4AA}" type="presOf" srcId="{FA516B1D-56FE-4AC2-8401-41808C2186CD}" destId="{F316E6FF-D34B-4072-A7C7-673221D2B552}" srcOrd="0" destOrd="0" presId="urn:microsoft.com/office/officeart/2005/8/layout/vList5"/>
    <dgm:cxn modelId="{8060BEE3-5AC2-4B9B-A3BB-43248ADB5B9A}" type="presOf" srcId="{C0E295F7-9F91-4004-AB5F-753883DECC2C}" destId="{9ECDFA18-D7D3-4B68-9E91-B972CA9E7E05}" srcOrd="0" destOrd="0" presId="urn:microsoft.com/office/officeart/2005/8/layout/vList5"/>
    <dgm:cxn modelId="{90F2B0ED-AC67-4D00-B1B6-E8BFD263F4AD}" srcId="{6D621CDB-F2A1-428E-94E1-B2AC9F8F6547}" destId="{FA516B1D-56FE-4AC2-8401-41808C2186CD}" srcOrd="0" destOrd="0" parTransId="{0159924C-D49C-401E-AEC1-B6E23F6BCB63}" sibTransId="{D0EB6471-889D-4216-92C8-E77BD6FD202B}"/>
    <dgm:cxn modelId="{1A40B4F5-721E-490A-8234-509869AC9ED0}" srcId="{C0E295F7-9F91-4004-AB5F-753883DECC2C}" destId="{C2D49709-90C7-4DB9-A4D2-EE4048B0E024}" srcOrd="2" destOrd="0" parTransId="{C7950FEE-3AAB-4597-894D-3167E50CC254}" sibTransId="{42C1A0A4-E064-44CD-8E67-5BC7CF27B7B7}"/>
    <dgm:cxn modelId="{8D78F4FE-4B9A-4855-BA6A-0E9ECFA3D73F}" srcId="{FA516B1D-56FE-4AC2-8401-41808C2186CD}" destId="{AA5BDFE1-26B3-4087-A88D-7FE15D5F4493}" srcOrd="0" destOrd="0" parTransId="{51EFEFAD-8835-46A1-AFA1-FDEA92419D1F}" sibTransId="{7C3FCEA7-CB01-49EE-92AA-2D12981560F0}"/>
    <dgm:cxn modelId="{F622EDDE-4690-40E4-813A-FD003A2250C8}" type="presParOf" srcId="{FDB489C6-A0CC-40DA-BBBD-9817CBD69B66}" destId="{6AE1B53F-D2B4-4685-A735-B0859324AB37}" srcOrd="0" destOrd="0" presId="urn:microsoft.com/office/officeart/2005/8/layout/vList5"/>
    <dgm:cxn modelId="{A868B34D-7BC5-4D93-BE5D-368DAC8F525A}" type="presParOf" srcId="{6AE1B53F-D2B4-4685-A735-B0859324AB37}" destId="{F316E6FF-D34B-4072-A7C7-673221D2B552}" srcOrd="0" destOrd="0" presId="urn:microsoft.com/office/officeart/2005/8/layout/vList5"/>
    <dgm:cxn modelId="{38C359F6-6778-46A1-9648-5412D66874E6}" type="presParOf" srcId="{6AE1B53F-D2B4-4685-A735-B0859324AB37}" destId="{6483AE79-C0CC-4BCC-8EA1-01EAC651280F}" srcOrd="1" destOrd="0" presId="urn:microsoft.com/office/officeart/2005/8/layout/vList5"/>
    <dgm:cxn modelId="{6BA80F4E-1163-43F6-81F3-7B83BDB65EB9}" type="presParOf" srcId="{FDB489C6-A0CC-40DA-BBBD-9817CBD69B66}" destId="{AF445036-539D-49C9-A4EB-81B6B36CB60D}" srcOrd="1" destOrd="0" presId="urn:microsoft.com/office/officeart/2005/8/layout/vList5"/>
    <dgm:cxn modelId="{CD449EA7-9641-4F54-9778-4F382C938613}" type="presParOf" srcId="{FDB489C6-A0CC-40DA-BBBD-9817CBD69B66}" destId="{D954BFBC-4786-4198-A199-62DC4EA78513}" srcOrd="2" destOrd="0" presId="urn:microsoft.com/office/officeart/2005/8/layout/vList5"/>
    <dgm:cxn modelId="{0156FFBF-767A-474D-9F56-D6D318B3A837}" type="presParOf" srcId="{D954BFBC-4786-4198-A199-62DC4EA78513}" destId="{9ECDFA18-D7D3-4B68-9E91-B972CA9E7E05}" srcOrd="0" destOrd="0" presId="urn:microsoft.com/office/officeart/2005/8/layout/vList5"/>
    <dgm:cxn modelId="{7B2DC720-7E94-484D-8686-B2FCD26F8597}" type="presParOf" srcId="{D954BFBC-4786-4198-A199-62DC4EA78513}" destId="{44562762-2F51-4F32-AE4A-12111CB69AEE}" srcOrd="1" destOrd="0" presId="urn:microsoft.com/office/officeart/2005/8/layout/vList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D621CDB-F2A1-428E-94E1-B2AC9F8F654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A516B1D-56FE-4AC2-8401-41808C2186CD}">
      <dgm:prSet phldrT="[Text]" custT="1"/>
      <dgm:spPr/>
      <dgm:t>
        <a:bodyPr/>
        <a:lstStyle/>
        <a:p>
          <a:r>
            <a:rPr lang="en-US" sz="1800" b="1" dirty="0">
              <a:latin typeface="Roboto Condensed Light" panose="02000000000000000000" pitchFamily="2" charset="0"/>
              <a:ea typeface="Roboto Condensed Light" panose="02000000000000000000" pitchFamily="2" charset="0"/>
            </a:rPr>
            <a:t>Scenario</a:t>
          </a:r>
          <a:endParaRPr lang="en-US" sz="1800" dirty="0">
            <a:latin typeface="Roboto Condensed Light" panose="02000000000000000000" pitchFamily="2" charset="0"/>
            <a:ea typeface="Roboto Condensed Light" panose="02000000000000000000" pitchFamily="2" charset="0"/>
          </a:endParaRPr>
        </a:p>
      </dgm:t>
    </dgm:pt>
    <dgm:pt modelId="{0159924C-D49C-401E-AEC1-B6E23F6BCB63}" type="parTrans" cxnId="{90F2B0ED-AC67-4D00-B1B6-E8BFD263F4AD}">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D0EB6471-889D-4216-92C8-E77BD6FD202B}" type="sibTrans" cxnId="{90F2B0ED-AC67-4D00-B1B6-E8BFD263F4AD}">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AA5BDFE1-26B3-4087-A88D-7FE15D5F4493}">
      <dgm:prSet phldrT="[Text]" custT="1"/>
      <dgm:spPr/>
      <dgm:t>
        <a:bodyPr/>
        <a:lstStyle/>
        <a:p>
          <a:r>
            <a:rPr lang="en-US" sz="1800" dirty="0">
              <a:latin typeface="Roboto Condensed Light" panose="02000000000000000000" pitchFamily="2" charset="0"/>
              <a:ea typeface="Roboto Condensed Light" panose="02000000000000000000" pitchFamily="2" charset="0"/>
            </a:rPr>
            <a:t>You are designing a robot and need to make important decisions about its components, like motors, joint parameters, and dynamics.</a:t>
          </a:r>
        </a:p>
      </dgm:t>
    </dgm:pt>
    <dgm:pt modelId="{51EFEFAD-8835-46A1-AFA1-FDEA92419D1F}" type="parTrans" cxnId="{8D78F4FE-4B9A-4855-BA6A-0E9ECFA3D73F}">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7C3FCEA7-CB01-49EE-92AA-2D12981560F0}" type="sibTrans" cxnId="{8D78F4FE-4B9A-4855-BA6A-0E9ECFA3D73F}">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C0E295F7-9F91-4004-AB5F-753883DECC2C}">
      <dgm:prSet phldrT="[Text]" custT="1"/>
      <dgm:spPr/>
      <dgm:t>
        <a:bodyPr/>
        <a:lstStyle/>
        <a:p>
          <a:pPr>
            <a:buNone/>
          </a:pPr>
          <a:r>
            <a:rPr lang="en-US" sz="1800" b="1" dirty="0">
              <a:latin typeface="Roboto Condensed Light" panose="02000000000000000000" pitchFamily="2" charset="0"/>
              <a:ea typeface="Roboto Condensed Light" panose="02000000000000000000" pitchFamily="2" charset="0"/>
            </a:rPr>
            <a:t>Challenges</a:t>
          </a:r>
          <a:endParaRPr lang="en-US" sz="1800" dirty="0">
            <a:latin typeface="Roboto Condensed Light" panose="02000000000000000000" pitchFamily="2" charset="0"/>
            <a:ea typeface="Roboto Condensed Light" panose="02000000000000000000" pitchFamily="2" charset="0"/>
          </a:endParaRPr>
        </a:p>
      </dgm:t>
    </dgm:pt>
    <dgm:pt modelId="{89CF59DF-8C24-4775-93A4-2FF433B4BCC6}" type="parTrans" cxnId="{D8817BAC-724E-4BF8-A660-69AE9643BE22}">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0EF0C530-BBB6-416C-9B6A-6B9100047627}" type="sibTrans" cxnId="{D8817BAC-724E-4BF8-A660-69AE9643BE22}">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6699F05A-601C-472C-BF58-E776DE03BB97}">
      <dgm:prSet phldrT="[Text]" custT="1"/>
      <dgm:spPr/>
      <dgm:t>
        <a:bodyPr/>
        <a:lstStyle/>
        <a:p>
          <a:pPr>
            <a:buFont typeface="Arial" panose="020B0604020202020204" pitchFamily="34" charset="0"/>
            <a:buChar char="•"/>
          </a:pPr>
          <a:r>
            <a:rPr lang="en-US" sz="1800" b="0" dirty="0">
              <a:latin typeface="Roboto Condensed Light" panose="02000000000000000000" pitchFamily="2" charset="0"/>
              <a:ea typeface="Roboto Condensed Light" panose="02000000000000000000" pitchFamily="2" charset="0"/>
            </a:rPr>
            <a:t>Prototyping: Building and testing physical prototypes is time-consuming and costly. </a:t>
          </a:r>
        </a:p>
      </dgm:t>
    </dgm:pt>
    <dgm:pt modelId="{FBB0F459-CFA5-48E3-BFFC-1855BA9B221F}" type="parTrans" cxnId="{A64F620F-F72C-4DB6-BD6D-E14FD9BF2AE4}">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8D01EC71-AA5F-4CC2-94E4-005025A9E386}" type="sibTrans" cxnId="{A64F620F-F72C-4DB6-BD6D-E14FD9BF2AE4}">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672EC9A1-263A-44E4-A0B9-D61131BD0177}">
      <dgm:prSet phldrT="[Text]" custT="1"/>
      <dgm:spPr/>
      <dgm:t>
        <a:bodyPr/>
        <a:lstStyle/>
        <a:p>
          <a:pPr>
            <a:buFont typeface="Arial" panose="020B0604020202020204" pitchFamily="34" charset="0"/>
            <a:buChar char="•"/>
          </a:pPr>
          <a:r>
            <a:rPr lang="en-US" sz="1800" b="0" dirty="0">
              <a:latin typeface="Roboto Condensed Light" panose="02000000000000000000" pitchFamily="2" charset="0"/>
              <a:ea typeface="Roboto Condensed Light" panose="02000000000000000000" pitchFamily="2" charset="0"/>
            </a:rPr>
            <a:t>Simplified Calculations: Basic calculations might only consider part of the system (like the payload), leading to inaccurate results. </a:t>
          </a:r>
        </a:p>
      </dgm:t>
    </dgm:pt>
    <dgm:pt modelId="{8C307B32-DC9E-4164-A8DE-457ECDF80DA4}" type="parTrans" cxnId="{40AA223C-67E7-4403-8948-F070A311BEDB}">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B028DDD4-59F7-4C62-A82A-E0A41762A98D}" type="sibTrans" cxnId="{40AA223C-67E7-4403-8948-F070A311BEDB}">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4BD0605B-4339-45A0-A616-B4CEC7BD2BCD}">
      <dgm:prSet phldrT="[Text]" custT="1"/>
      <dgm:spPr/>
      <dgm:t>
        <a:bodyPr/>
        <a:lstStyle/>
        <a:p>
          <a:pPr>
            <a:buFont typeface="Arial" panose="020B0604020202020204" pitchFamily="34" charset="0"/>
            <a:buChar char="•"/>
          </a:pPr>
          <a:r>
            <a:rPr lang="en-US" sz="1800" b="0" dirty="0">
              <a:latin typeface="Roboto Condensed Light" panose="02000000000000000000" pitchFamily="2" charset="0"/>
              <a:ea typeface="Roboto Condensed Light" panose="02000000000000000000" pitchFamily="2" charset="0"/>
            </a:rPr>
            <a:t>Complex Analytical Solutions: Trying to solve everything manually with traditional analytical methods can be very difficult and slow.</a:t>
          </a:r>
        </a:p>
      </dgm:t>
    </dgm:pt>
    <dgm:pt modelId="{4A9AAC1B-6D22-436F-A51B-48C46B2C604D}" type="parTrans" cxnId="{3AD8473C-45B1-45A9-A984-2145D6168C99}">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CAE969D1-2221-4D31-A2A7-1FF5258F6730}" type="sibTrans" cxnId="{3AD8473C-45B1-45A9-A984-2145D6168C99}">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FDB489C6-A0CC-40DA-BBBD-9817CBD69B66}" type="pres">
      <dgm:prSet presAssocID="{6D621CDB-F2A1-428E-94E1-B2AC9F8F6547}" presName="Name0" presStyleCnt="0">
        <dgm:presLayoutVars>
          <dgm:dir/>
          <dgm:animLvl val="lvl"/>
          <dgm:resizeHandles val="exact"/>
        </dgm:presLayoutVars>
      </dgm:prSet>
      <dgm:spPr/>
    </dgm:pt>
    <dgm:pt modelId="{6AE1B53F-D2B4-4685-A735-B0859324AB37}" type="pres">
      <dgm:prSet presAssocID="{FA516B1D-56FE-4AC2-8401-41808C2186CD}" presName="linNode" presStyleCnt="0"/>
      <dgm:spPr/>
    </dgm:pt>
    <dgm:pt modelId="{F316E6FF-D34B-4072-A7C7-673221D2B552}" type="pres">
      <dgm:prSet presAssocID="{FA516B1D-56FE-4AC2-8401-41808C2186CD}" presName="parentText" presStyleLbl="node1" presStyleIdx="0" presStyleCnt="2" custScaleX="46544">
        <dgm:presLayoutVars>
          <dgm:chMax val="1"/>
          <dgm:bulletEnabled val="1"/>
        </dgm:presLayoutVars>
      </dgm:prSet>
      <dgm:spPr/>
    </dgm:pt>
    <dgm:pt modelId="{6483AE79-C0CC-4BCC-8EA1-01EAC651280F}" type="pres">
      <dgm:prSet presAssocID="{FA516B1D-56FE-4AC2-8401-41808C2186CD}" presName="descendantText" presStyleLbl="alignAccFollowNode1" presStyleIdx="0" presStyleCnt="2" custScaleX="129154" custScaleY="122563">
        <dgm:presLayoutVars>
          <dgm:bulletEnabled val="1"/>
        </dgm:presLayoutVars>
      </dgm:prSet>
      <dgm:spPr/>
    </dgm:pt>
    <dgm:pt modelId="{AF445036-539D-49C9-A4EB-81B6B36CB60D}" type="pres">
      <dgm:prSet presAssocID="{D0EB6471-889D-4216-92C8-E77BD6FD202B}" presName="sp" presStyleCnt="0"/>
      <dgm:spPr/>
    </dgm:pt>
    <dgm:pt modelId="{D954BFBC-4786-4198-A199-62DC4EA78513}" type="pres">
      <dgm:prSet presAssocID="{C0E295F7-9F91-4004-AB5F-753883DECC2C}" presName="linNode" presStyleCnt="0"/>
      <dgm:spPr/>
    </dgm:pt>
    <dgm:pt modelId="{9ECDFA18-D7D3-4B68-9E91-B972CA9E7E05}" type="pres">
      <dgm:prSet presAssocID="{C0E295F7-9F91-4004-AB5F-753883DECC2C}" presName="parentText" presStyleLbl="node1" presStyleIdx="1" presStyleCnt="2" custScaleX="46544">
        <dgm:presLayoutVars>
          <dgm:chMax val="1"/>
          <dgm:bulletEnabled val="1"/>
        </dgm:presLayoutVars>
      </dgm:prSet>
      <dgm:spPr/>
    </dgm:pt>
    <dgm:pt modelId="{44562762-2F51-4F32-AE4A-12111CB69AEE}" type="pres">
      <dgm:prSet presAssocID="{C0E295F7-9F91-4004-AB5F-753883DECC2C}" presName="descendantText" presStyleLbl="alignAccFollowNode1" presStyleIdx="1" presStyleCnt="2" custScaleX="129154" custScaleY="122563">
        <dgm:presLayoutVars>
          <dgm:bulletEnabled val="1"/>
        </dgm:presLayoutVars>
      </dgm:prSet>
      <dgm:spPr/>
    </dgm:pt>
  </dgm:ptLst>
  <dgm:cxnLst>
    <dgm:cxn modelId="{A64F620F-F72C-4DB6-BD6D-E14FD9BF2AE4}" srcId="{C0E295F7-9F91-4004-AB5F-753883DECC2C}" destId="{6699F05A-601C-472C-BF58-E776DE03BB97}" srcOrd="0" destOrd="0" parTransId="{FBB0F459-CFA5-48E3-BFFC-1855BA9B221F}" sibTransId="{8D01EC71-AA5F-4CC2-94E4-005025A9E386}"/>
    <dgm:cxn modelId="{C1177F13-4D2B-4817-98EB-547A28730ECB}" type="presOf" srcId="{6D621CDB-F2A1-428E-94E1-B2AC9F8F6547}" destId="{FDB489C6-A0CC-40DA-BBBD-9817CBD69B66}" srcOrd="0" destOrd="0" presId="urn:microsoft.com/office/officeart/2005/8/layout/vList5"/>
    <dgm:cxn modelId="{F503FF16-E741-403A-B39B-5F773A150FFB}" type="presOf" srcId="{AA5BDFE1-26B3-4087-A88D-7FE15D5F4493}" destId="{6483AE79-C0CC-4BCC-8EA1-01EAC651280F}" srcOrd="0" destOrd="0" presId="urn:microsoft.com/office/officeart/2005/8/layout/vList5"/>
    <dgm:cxn modelId="{677BC219-48EB-4828-BC1F-EECB8F85EFAC}" type="presOf" srcId="{6699F05A-601C-472C-BF58-E776DE03BB97}" destId="{44562762-2F51-4F32-AE4A-12111CB69AEE}" srcOrd="0" destOrd="0" presId="urn:microsoft.com/office/officeart/2005/8/layout/vList5"/>
    <dgm:cxn modelId="{40AA223C-67E7-4403-8948-F070A311BEDB}" srcId="{C0E295F7-9F91-4004-AB5F-753883DECC2C}" destId="{672EC9A1-263A-44E4-A0B9-D61131BD0177}" srcOrd="1" destOrd="0" parTransId="{8C307B32-DC9E-4164-A8DE-457ECDF80DA4}" sibTransId="{B028DDD4-59F7-4C62-A82A-E0A41762A98D}"/>
    <dgm:cxn modelId="{3AD8473C-45B1-45A9-A984-2145D6168C99}" srcId="{C0E295F7-9F91-4004-AB5F-753883DECC2C}" destId="{4BD0605B-4339-45A0-A616-B4CEC7BD2BCD}" srcOrd="2" destOrd="0" parTransId="{4A9AAC1B-6D22-436F-A51B-48C46B2C604D}" sibTransId="{CAE969D1-2221-4D31-A2A7-1FF5258F6730}"/>
    <dgm:cxn modelId="{6842F188-A807-4579-939C-AB0FE8C3BF86}" type="presOf" srcId="{672EC9A1-263A-44E4-A0B9-D61131BD0177}" destId="{44562762-2F51-4F32-AE4A-12111CB69AEE}" srcOrd="0" destOrd="1" presId="urn:microsoft.com/office/officeart/2005/8/layout/vList5"/>
    <dgm:cxn modelId="{D8817BAC-724E-4BF8-A660-69AE9643BE22}" srcId="{6D621CDB-F2A1-428E-94E1-B2AC9F8F6547}" destId="{C0E295F7-9F91-4004-AB5F-753883DECC2C}" srcOrd="1" destOrd="0" parTransId="{89CF59DF-8C24-4775-93A4-2FF433B4BCC6}" sibTransId="{0EF0C530-BBB6-416C-9B6A-6B9100047627}"/>
    <dgm:cxn modelId="{4C6612CB-D828-4D8E-9968-7AF270C42363}" type="presOf" srcId="{4BD0605B-4339-45A0-A616-B4CEC7BD2BCD}" destId="{44562762-2F51-4F32-AE4A-12111CB69AEE}" srcOrd="0" destOrd="2" presId="urn:microsoft.com/office/officeart/2005/8/layout/vList5"/>
    <dgm:cxn modelId="{6ECF84DB-BAD7-4CFF-8F56-3AF64B72E4AA}" type="presOf" srcId="{FA516B1D-56FE-4AC2-8401-41808C2186CD}" destId="{F316E6FF-D34B-4072-A7C7-673221D2B552}" srcOrd="0" destOrd="0" presId="urn:microsoft.com/office/officeart/2005/8/layout/vList5"/>
    <dgm:cxn modelId="{8060BEE3-5AC2-4B9B-A3BB-43248ADB5B9A}" type="presOf" srcId="{C0E295F7-9F91-4004-AB5F-753883DECC2C}" destId="{9ECDFA18-D7D3-4B68-9E91-B972CA9E7E05}" srcOrd="0" destOrd="0" presId="urn:microsoft.com/office/officeart/2005/8/layout/vList5"/>
    <dgm:cxn modelId="{90F2B0ED-AC67-4D00-B1B6-E8BFD263F4AD}" srcId="{6D621CDB-F2A1-428E-94E1-B2AC9F8F6547}" destId="{FA516B1D-56FE-4AC2-8401-41808C2186CD}" srcOrd="0" destOrd="0" parTransId="{0159924C-D49C-401E-AEC1-B6E23F6BCB63}" sibTransId="{D0EB6471-889D-4216-92C8-E77BD6FD202B}"/>
    <dgm:cxn modelId="{8D78F4FE-4B9A-4855-BA6A-0E9ECFA3D73F}" srcId="{FA516B1D-56FE-4AC2-8401-41808C2186CD}" destId="{AA5BDFE1-26B3-4087-A88D-7FE15D5F4493}" srcOrd="0" destOrd="0" parTransId="{51EFEFAD-8835-46A1-AFA1-FDEA92419D1F}" sibTransId="{7C3FCEA7-CB01-49EE-92AA-2D12981560F0}"/>
    <dgm:cxn modelId="{F622EDDE-4690-40E4-813A-FD003A2250C8}" type="presParOf" srcId="{FDB489C6-A0CC-40DA-BBBD-9817CBD69B66}" destId="{6AE1B53F-D2B4-4685-A735-B0859324AB37}" srcOrd="0" destOrd="0" presId="urn:microsoft.com/office/officeart/2005/8/layout/vList5"/>
    <dgm:cxn modelId="{A868B34D-7BC5-4D93-BE5D-368DAC8F525A}" type="presParOf" srcId="{6AE1B53F-D2B4-4685-A735-B0859324AB37}" destId="{F316E6FF-D34B-4072-A7C7-673221D2B552}" srcOrd="0" destOrd="0" presId="urn:microsoft.com/office/officeart/2005/8/layout/vList5"/>
    <dgm:cxn modelId="{38C359F6-6778-46A1-9648-5412D66874E6}" type="presParOf" srcId="{6AE1B53F-D2B4-4685-A735-B0859324AB37}" destId="{6483AE79-C0CC-4BCC-8EA1-01EAC651280F}" srcOrd="1" destOrd="0" presId="urn:microsoft.com/office/officeart/2005/8/layout/vList5"/>
    <dgm:cxn modelId="{6BA80F4E-1163-43F6-81F3-7B83BDB65EB9}" type="presParOf" srcId="{FDB489C6-A0CC-40DA-BBBD-9817CBD69B66}" destId="{AF445036-539D-49C9-A4EB-81B6B36CB60D}" srcOrd="1" destOrd="0" presId="urn:microsoft.com/office/officeart/2005/8/layout/vList5"/>
    <dgm:cxn modelId="{CD449EA7-9641-4F54-9778-4F382C938613}" type="presParOf" srcId="{FDB489C6-A0CC-40DA-BBBD-9817CBD69B66}" destId="{D954BFBC-4786-4198-A199-62DC4EA78513}" srcOrd="2" destOrd="0" presId="urn:microsoft.com/office/officeart/2005/8/layout/vList5"/>
    <dgm:cxn modelId="{0156FFBF-767A-474D-9F56-D6D318B3A837}" type="presParOf" srcId="{D954BFBC-4786-4198-A199-62DC4EA78513}" destId="{9ECDFA18-D7D3-4B68-9E91-B972CA9E7E05}" srcOrd="0" destOrd="0" presId="urn:microsoft.com/office/officeart/2005/8/layout/vList5"/>
    <dgm:cxn modelId="{7B2DC720-7E94-484D-8686-B2FCD26F8597}" type="presParOf" srcId="{D954BFBC-4786-4198-A199-62DC4EA78513}" destId="{44562762-2F51-4F32-AE4A-12111CB69AE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D621CDB-F2A1-428E-94E1-B2AC9F8F654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A516B1D-56FE-4AC2-8401-41808C2186CD}">
      <dgm:prSet phldrT="[Text]" custT="1"/>
      <dgm:spPr/>
      <dgm:t>
        <a:bodyPr/>
        <a:lstStyle/>
        <a:p>
          <a:r>
            <a:rPr lang="en-US" sz="1800" b="1" dirty="0">
              <a:latin typeface="Roboto Condensed Light" panose="02000000000000000000" pitchFamily="2" charset="0"/>
              <a:ea typeface="Roboto Condensed Light" panose="02000000000000000000" pitchFamily="2" charset="0"/>
            </a:rPr>
            <a:t>Why Use a Numerical Approach?</a:t>
          </a:r>
          <a:endParaRPr lang="en-US" sz="1800" dirty="0">
            <a:latin typeface="Roboto Condensed Light" panose="02000000000000000000" pitchFamily="2" charset="0"/>
            <a:ea typeface="Roboto Condensed Light" panose="02000000000000000000" pitchFamily="2" charset="0"/>
          </a:endParaRPr>
        </a:p>
      </dgm:t>
    </dgm:pt>
    <dgm:pt modelId="{0159924C-D49C-401E-AEC1-B6E23F6BCB63}" type="parTrans" cxnId="{90F2B0ED-AC67-4D00-B1B6-E8BFD263F4AD}">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D0EB6471-889D-4216-92C8-E77BD6FD202B}" type="sibTrans" cxnId="{90F2B0ED-AC67-4D00-B1B6-E8BFD263F4AD}">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AA5BDFE1-26B3-4087-A88D-7FE15D5F4493}">
      <dgm:prSet phldrT="[Text]" custT="1"/>
      <dgm:spPr/>
      <dgm:t>
        <a:bodyPr/>
        <a:lstStyle/>
        <a:p>
          <a:r>
            <a:rPr lang="en-US" sz="1800" dirty="0">
              <a:latin typeface="Roboto Condensed Light" panose="02000000000000000000" pitchFamily="2" charset="0"/>
              <a:ea typeface="Roboto Condensed Light" panose="02000000000000000000" pitchFamily="2" charset="0"/>
            </a:rPr>
            <a:t>Instead of relying on physical prototypes or complex manual calculations, a numerical solution can provide more accurate and faster results.</a:t>
          </a:r>
        </a:p>
      </dgm:t>
    </dgm:pt>
    <dgm:pt modelId="{51EFEFAD-8835-46A1-AFA1-FDEA92419D1F}" type="parTrans" cxnId="{8D78F4FE-4B9A-4855-BA6A-0E9ECFA3D73F}">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7C3FCEA7-CB01-49EE-92AA-2D12981560F0}" type="sibTrans" cxnId="{8D78F4FE-4B9A-4855-BA6A-0E9ECFA3D73F}">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C0E295F7-9F91-4004-AB5F-753883DECC2C}">
      <dgm:prSet phldrT="[Text]" custT="1"/>
      <dgm:spPr/>
      <dgm:t>
        <a:bodyPr/>
        <a:lstStyle/>
        <a:p>
          <a:pPr>
            <a:buNone/>
          </a:pPr>
          <a:r>
            <a:rPr lang="en-US" sz="1800" b="1" dirty="0">
              <a:latin typeface="Roboto Condensed Light" panose="02000000000000000000" pitchFamily="2" charset="0"/>
              <a:ea typeface="Roboto Condensed Light" panose="02000000000000000000" pitchFamily="2" charset="0"/>
            </a:rPr>
            <a:t>Question</a:t>
          </a:r>
          <a:endParaRPr lang="en-US" sz="1800" dirty="0">
            <a:latin typeface="Roboto Condensed Light" panose="02000000000000000000" pitchFamily="2" charset="0"/>
            <a:ea typeface="Roboto Condensed Light" panose="02000000000000000000" pitchFamily="2" charset="0"/>
          </a:endParaRPr>
        </a:p>
      </dgm:t>
    </dgm:pt>
    <dgm:pt modelId="{89CF59DF-8C24-4775-93A4-2FF433B4BCC6}" type="parTrans" cxnId="{D8817BAC-724E-4BF8-A660-69AE9643BE22}">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0EF0C530-BBB6-416C-9B6A-6B9100047627}" type="sibTrans" cxnId="{D8817BAC-724E-4BF8-A660-69AE9643BE22}">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6699F05A-601C-472C-BF58-E776DE03BB97}">
      <dgm:prSet phldrT="[Text]" custT="1"/>
      <dgm:spPr/>
      <dgm:t>
        <a:bodyPr/>
        <a:lstStyle/>
        <a:p>
          <a:pPr>
            <a:buFont typeface="Arial" panose="020B0604020202020204" pitchFamily="34" charset="0"/>
            <a:buChar char="•"/>
          </a:pPr>
          <a:r>
            <a:rPr lang="en-US" sz="1800" b="0" dirty="0">
              <a:latin typeface="Roboto Condensed Light" panose="02000000000000000000" pitchFamily="2" charset="0"/>
              <a:ea typeface="Roboto Condensed Light" panose="02000000000000000000" pitchFamily="2" charset="0"/>
            </a:rPr>
            <a:t>If your robot has a unique design that doesn’t fit exactly into existing toolboxes, </a:t>
          </a:r>
          <a:br>
            <a:rPr lang="en-US" sz="1800" b="0" dirty="0">
              <a:latin typeface="Roboto Condensed Light" panose="02000000000000000000" pitchFamily="2" charset="0"/>
              <a:ea typeface="Roboto Condensed Light" panose="02000000000000000000" pitchFamily="2" charset="0"/>
            </a:rPr>
          </a:br>
          <a:r>
            <a:rPr lang="en-US" sz="1800" b="0" dirty="0">
              <a:latin typeface="Roboto Condensed Light" panose="02000000000000000000" pitchFamily="2" charset="0"/>
              <a:ea typeface="Roboto Condensed Light" panose="02000000000000000000" pitchFamily="2" charset="0"/>
            </a:rPr>
            <a:t>how can you calculate everything you need like motor requirements, forces, and torques?</a:t>
          </a:r>
        </a:p>
      </dgm:t>
    </dgm:pt>
    <dgm:pt modelId="{FBB0F459-CFA5-48E3-BFFC-1855BA9B221F}" type="parTrans" cxnId="{A64F620F-F72C-4DB6-BD6D-E14FD9BF2AE4}">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8D01EC71-AA5F-4CC2-94E4-005025A9E386}" type="sibTrans" cxnId="{A64F620F-F72C-4DB6-BD6D-E14FD9BF2AE4}">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152061A1-E6FC-4DDB-BEB1-F2650A228882}">
      <dgm:prSet phldrT="[Text]" custT="1"/>
      <dgm:spPr/>
      <dgm:t>
        <a:bodyPr/>
        <a:lstStyle/>
        <a:p>
          <a:r>
            <a:rPr lang="en-US" sz="1800" b="1" dirty="0">
              <a:latin typeface="Roboto Condensed Light" panose="02000000000000000000" pitchFamily="2" charset="0"/>
              <a:ea typeface="Roboto Condensed Light" panose="02000000000000000000" pitchFamily="2" charset="0"/>
            </a:rPr>
            <a:t>Rapid Prototyping: </a:t>
          </a:r>
          <a:r>
            <a:rPr lang="en-US" sz="1800" dirty="0">
              <a:latin typeface="Roboto Condensed Light" panose="02000000000000000000" pitchFamily="2" charset="0"/>
              <a:ea typeface="Roboto Condensed Light" panose="02000000000000000000" pitchFamily="2" charset="0"/>
            </a:rPr>
            <a:t>Quickly iterate designs to resolve issues before physical implementation.</a:t>
          </a:r>
        </a:p>
      </dgm:t>
    </dgm:pt>
    <dgm:pt modelId="{BD1DE17F-C7F2-4AE5-ADAE-1640A6F13555}" type="parTrans" cxnId="{66611B5F-BA65-4289-9E54-86C01F96FF2B}">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0AF26DB5-7720-4B6A-870D-01BB3F3FBD8D}" type="sibTrans" cxnId="{66611B5F-BA65-4289-9E54-86C01F96FF2B}">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31CAA3CF-9739-4540-B428-86B8CAFB1325}">
      <dgm:prSet phldrT="[Text]" custT="1"/>
      <dgm:spPr/>
      <dgm:t>
        <a:bodyPr/>
        <a:lstStyle/>
        <a:p>
          <a:r>
            <a:rPr lang="en-US" sz="1800" b="1" dirty="0">
              <a:latin typeface="Roboto Condensed Light" panose="02000000000000000000" pitchFamily="2" charset="0"/>
              <a:ea typeface="Roboto Condensed Light" panose="02000000000000000000" pitchFamily="2" charset="0"/>
            </a:rPr>
            <a:t>Risk-Free Testing: </a:t>
          </a:r>
          <a:r>
            <a:rPr lang="en-US" sz="1800" dirty="0">
              <a:latin typeface="Roboto Condensed Light" panose="02000000000000000000" pitchFamily="2" charset="0"/>
              <a:ea typeface="Roboto Condensed Light" panose="02000000000000000000" pitchFamily="2" charset="0"/>
            </a:rPr>
            <a:t>Validate robot behaviors and control strategies without risking hardware.</a:t>
          </a:r>
        </a:p>
      </dgm:t>
    </dgm:pt>
    <dgm:pt modelId="{93793C0D-AFEF-46A4-B681-1C251204387F}" type="parTrans" cxnId="{89BF13BE-42EB-46E9-8F0B-A787460BA307}">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69C9B2F5-C4BF-46FF-BBB9-12EF11E0A3B4}" type="sibTrans" cxnId="{89BF13BE-42EB-46E9-8F0B-A787460BA307}">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DF78E959-9717-40F7-8BEC-0AA374C30C90}">
      <dgm:prSet phldrT="[Text]" custT="1"/>
      <dgm:spPr/>
      <dgm:t>
        <a:bodyPr/>
        <a:lstStyle/>
        <a:p>
          <a:r>
            <a:rPr lang="en-US" sz="1800" b="1" dirty="0">
              <a:latin typeface="Roboto Condensed Light" panose="02000000000000000000" pitchFamily="2" charset="0"/>
              <a:ea typeface="Roboto Condensed Light" panose="02000000000000000000" pitchFamily="2" charset="0"/>
            </a:rPr>
            <a:t>Cost Reduction: </a:t>
          </a:r>
          <a:r>
            <a:rPr lang="en-US" sz="1800" dirty="0">
              <a:latin typeface="Roboto Condensed Light" panose="02000000000000000000" pitchFamily="2" charset="0"/>
              <a:ea typeface="Roboto Condensed Light" panose="02000000000000000000" pitchFamily="2" charset="0"/>
            </a:rPr>
            <a:t>Identify potential problems early, saving on material and labor costs.</a:t>
          </a:r>
        </a:p>
      </dgm:t>
    </dgm:pt>
    <dgm:pt modelId="{62AAAC45-A70F-4666-A00F-7A262D797C86}" type="parTrans" cxnId="{6174D7C8-5BD8-4463-8D8D-04A1FA5A5AE0}">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FC7F24E3-9DA3-48D9-92B7-5C114935523C}" type="sibTrans" cxnId="{6174D7C8-5BD8-4463-8D8D-04A1FA5A5AE0}">
      <dgm:prSet/>
      <dgm:spPr/>
      <dgm:t>
        <a:bodyPr/>
        <a:lstStyle/>
        <a:p>
          <a:endParaRPr lang="en-US" sz="1800">
            <a:latin typeface="Roboto Condensed Light" panose="02000000000000000000" pitchFamily="2" charset="0"/>
            <a:ea typeface="Roboto Condensed Light" panose="02000000000000000000" pitchFamily="2" charset="0"/>
          </a:endParaRPr>
        </a:p>
      </dgm:t>
    </dgm:pt>
    <dgm:pt modelId="{FDB489C6-A0CC-40DA-BBBD-9817CBD69B66}" type="pres">
      <dgm:prSet presAssocID="{6D621CDB-F2A1-428E-94E1-B2AC9F8F6547}" presName="Name0" presStyleCnt="0">
        <dgm:presLayoutVars>
          <dgm:dir/>
          <dgm:animLvl val="lvl"/>
          <dgm:resizeHandles val="exact"/>
        </dgm:presLayoutVars>
      </dgm:prSet>
      <dgm:spPr/>
    </dgm:pt>
    <dgm:pt modelId="{6AE1B53F-D2B4-4685-A735-B0859324AB37}" type="pres">
      <dgm:prSet presAssocID="{FA516B1D-56FE-4AC2-8401-41808C2186CD}" presName="linNode" presStyleCnt="0"/>
      <dgm:spPr/>
    </dgm:pt>
    <dgm:pt modelId="{F316E6FF-D34B-4072-A7C7-673221D2B552}" type="pres">
      <dgm:prSet presAssocID="{FA516B1D-56FE-4AC2-8401-41808C2186CD}" presName="parentText" presStyleLbl="node1" presStyleIdx="0" presStyleCnt="2" custScaleX="46544">
        <dgm:presLayoutVars>
          <dgm:chMax val="1"/>
          <dgm:bulletEnabled val="1"/>
        </dgm:presLayoutVars>
      </dgm:prSet>
      <dgm:spPr/>
    </dgm:pt>
    <dgm:pt modelId="{6483AE79-C0CC-4BCC-8EA1-01EAC651280F}" type="pres">
      <dgm:prSet presAssocID="{FA516B1D-56FE-4AC2-8401-41808C2186CD}" presName="descendantText" presStyleLbl="alignAccFollowNode1" presStyleIdx="0" presStyleCnt="2" custScaleX="129154" custScaleY="122563">
        <dgm:presLayoutVars>
          <dgm:bulletEnabled val="1"/>
        </dgm:presLayoutVars>
      </dgm:prSet>
      <dgm:spPr/>
    </dgm:pt>
    <dgm:pt modelId="{AF445036-539D-49C9-A4EB-81B6B36CB60D}" type="pres">
      <dgm:prSet presAssocID="{D0EB6471-889D-4216-92C8-E77BD6FD202B}" presName="sp" presStyleCnt="0"/>
      <dgm:spPr/>
    </dgm:pt>
    <dgm:pt modelId="{D954BFBC-4786-4198-A199-62DC4EA78513}" type="pres">
      <dgm:prSet presAssocID="{C0E295F7-9F91-4004-AB5F-753883DECC2C}" presName="linNode" presStyleCnt="0"/>
      <dgm:spPr/>
    </dgm:pt>
    <dgm:pt modelId="{9ECDFA18-D7D3-4B68-9E91-B972CA9E7E05}" type="pres">
      <dgm:prSet presAssocID="{C0E295F7-9F91-4004-AB5F-753883DECC2C}" presName="parentText" presStyleLbl="node1" presStyleIdx="1" presStyleCnt="2" custScaleX="46544">
        <dgm:presLayoutVars>
          <dgm:chMax val="1"/>
          <dgm:bulletEnabled val="1"/>
        </dgm:presLayoutVars>
      </dgm:prSet>
      <dgm:spPr/>
    </dgm:pt>
    <dgm:pt modelId="{44562762-2F51-4F32-AE4A-12111CB69AEE}" type="pres">
      <dgm:prSet presAssocID="{C0E295F7-9F91-4004-AB5F-753883DECC2C}" presName="descendantText" presStyleLbl="alignAccFollowNode1" presStyleIdx="1" presStyleCnt="2" custScaleX="129154" custScaleY="122563">
        <dgm:presLayoutVars>
          <dgm:bulletEnabled val="1"/>
        </dgm:presLayoutVars>
      </dgm:prSet>
      <dgm:spPr/>
    </dgm:pt>
  </dgm:ptLst>
  <dgm:cxnLst>
    <dgm:cxn modelId="{A64F620F-F72C-4DB6-BD6D-E14FD9BF2AE4}" srcId="{C0E295F7-9F91-4004-AB5F-753883DECC2C}" destId="{6699F05A-601C-472C-BF58-E776DE03BB97}" srcOrd="0" destOrd="0" parTransId="{FBB0F459-CFA5-48E3-BFFC-1855BA9B221F}" sibTransId="{8D01EC71-AA5F-4CC2-94E4-005025A9E386}"/>
    <dgm:cxn modelId="{C1177F13-4D2B-4817-98EB-547A28730ECB}" type="presOf" srcId="{6D621CDB-F2A1-428E-94E1-B2AC9F8F6547}" destId="{FDB489C6-A0CC-40DA-BBBD-9817CBD69B66}" srcOrd="0" destOrd="0" presId="urn:microsoft.com/office/officeart/2005/8/layout/vList5"/>
    <dgm:cxn modelId="{F503FF16-E741-403A-B39B-5F773A150FFB}" type="presOf" srcId="{AA5BDFE1-26B3-4087-A88D-7FE15D5F4493}" destId="{6483AE79-C0CC-4BCC-8EA1-01EAC651280F}" srcOrd="0" destOrd="0" presId="urn:microsoft.com/office/officeart/2005/8/layout/vList5"/>
    <dgm:cxn modelId="{677BC219-48EB-4828-BC1F-EECB8F85EFAC}" type="presOf" srcId="{6699F05A-601C-472C-BF58-E776DE03BB97}" destId="{44562762-2F51-4F32-AE4A-12111CB69AEE}" srcOrd="0" destOrd="0" presId="urn:microsoft.com/office/officeart/2005/8/layout/vList5"/>
    <dgm:cxn modelId="{66611B5F-BA65-4289-9E54-86C01F96FF2B}" srcId="{FA516B1D-56FE-4AC2-8401-41808C2186CD}" destId="{152061A1-E6FC-4DDB-BEB1-F2650A228882}" srcOrd="1" destOrd="0" parTransId="{BD1DE17F-C7F2-4AE5-ADAE-1640A6F13555}" sibTransId="{0AF26DB5-7720-4B6A-870D-01BB3F3FBD8D}"/>
    <dgm:cxn modelId="{8858BF47-594B-4FB2-8B90-3BD5E2FC9A22}" type="presOf" srcId="{DF78E959-9717-40F7-8BEC-0AA374C30C90}" destId="{6483AE79-C0CC-4BCC-8EA1-01EAC651280F}" srcOrd="0" destOrd="3" presId="urn:microsoft.com/office/officeart/2005/8/layout/vList5"/>
    <dgm:cxn modelId="{436AF376-FFEF-4F1A-BD12-27FF7A5F82F4}" type="presOf" srcId="{31CAA3CF-9739-4540-B428-86B8CAFB1325}" destId="{6483AE79-C0CC-4BCC-8EA1-01EAC651280F}" srcOrd="0" destOrd="2" presId="urn:microsoft.com/office/officeart/2005/8/layout/vList5"/>
    <dgm:cxn modelId="{3B0D1E7E-A1EC-4455-8D48-0B70A6E6856F}" type="presOf" srcId="{152061A1-E6FC-4DDB-BEB1-F2650A228882}" destId="{6483AE79-C0CC-4BCC-8EA1-01EAC651280F}" srcOrd="0" destOrd="1" presId="urn:microsoft.com/office/officeart/2005/8/layout/vList5"/>
    <dgm:cxn modelId="{D8817BAC-724E-4BF8-A660-69AE9643BE22}" srcId="{6D621CDB-F2A1-428E-94E1-B2AC9F8F6547}" destId="{C0E295F7-9F91-4004-AB5F-753883DECC2C}" srcOrd="1" destOrd="0" parTransId="{89CF59DF-8C24-4775-93A4-2FF433B4BCC6}" sibTransId="{0EF0C530-BBB6-416C-9B6A-6B9100047627}"/>
    <dgm:cxn modelId="{89BF13BE-42EB-46E9-8F0B-A787460BA307}" srcId="{FA516B1D-56FE-4AC2-8401-41808C2186CD}" destId="{31CAA3CF-9739-4540-B428-86B8CAFB1325}" srcOrd="2" destOrd="0" parTransId="{93793C0D-AFEF-46A4-B681-1C251204387F}" sibTransId="{69C9B2F5-C4BF-46FF-BBB9-12EF11E0A3B4}"/>
    <dgm:cxn modelId="{6174D7C8-5BD8-4463-8D8D-04A1FA5A5AE0}" srcId="{FA516B1D-56FE-4AC2-8401-41808C2186CD}" destId="{DF78E959-9717-40F7-8BEC-0AA374C30C90}" srcOrd="3" destOrd="0" parTransId="{62AAAC45-A70F-4666-A00F-7A262D797C86}" sibTransId="{FC7F24E3-9DA3-48D9-92B7-5C114935523C}"/>
    <dgm:cxn modelId="{6ECF84DB-BAD7-4CFF-8F56-3AF64B72E4AA}" type="presOf" srcId="{FA516B1D-56FE-4AC2-8401-41808C2186CD}" destId="{F316E6FF-D34B-4072-A7C7-673221D2B552}" srcOrd="0" destOrd="0" presId="urn:microsoft.com/office/officeart/2005/8/layout/vList5"/>
    <dgm:cxn modelId="{8060BEE3-5AC2-4B9B-A3BB-43248ADB5B9A}" type="presOf" srcId="{C0E295F7-9F91-4004-AB5F-753883DECC2C}" destId="{9ECDFA18-D7D3-4B68-9E91-B972CA9E7E05}" srcOrd="0" destOrd="0" presId="urn:microsoft.com/office/officeart/2005/8/layout/vList5"/>
    <dgm:cxn modelId="{90F2B0ED-AC67-4D00-B1B6-E8BFD263F4AD}" srcId="{6D621CDB-F2A1-428E-94E1-B2AC9F8F6547}" destId="{FA516B1D-56FE-4AC2-8401-41808C2186CD}" srcOrd="0" destOrd="0" parTransId="{0159924C-D49C-401E-AEC1-B6E23F6BCB63}" sibTransId="{D0EB6471-889D-4216-92C8-E77BD6FD202B}"/>
    <dgm:cxn modelId="{8D78F4FE-4B9A-4855-BA6A-0E9ECFA3D73F}" srcId="{FA516B1D-56FE-4AC2-8401-41808C2186CD}" destId="{AA5BDFE1-26B3-4087-A88D-7FE15D5F4493}" srcOrd="0" destOrd="0" parTransId="{51EFEFAD-8835-46A1-AFA1-FDEA92419D1F}" sibTransId="{7C3FCEA7-CB01-49EE-92AA-2D12981560F0}"/>
    <dgm:cxn modelId="{F622EDDE-4690-40E4-813A-FD003A2250C8}" type="presParOf" srcId="{FDB489C6-A0CC-40DA-BBBD-9817CBD69B66}" destId="{6AE1B53F-D2B4-4685-A735-B0859324AB37}" srcOrd="0" destOrd="0" presId="urn:microsoft.com/office/officeart/2005/8/layout/vList5"/>
    <dgm:cxn modelId="{A868B34D-7BC5-4D93-BE5D-368DAC8F525A}" type="presParOf" srcId="{6AE1B53F-D2B4-4685-A735-B0859324AB37}" destId="{F316E6FF-D34B-4072-A7C7-673221D2B552}" srcOrd="0" destOrd="0" presId="urn:microsoft.com/office/officeart/2005/8/layout/vList5"/>
    <dgm:cxn modelId="{38C359F6-6778-46A1-9648-5412D66874E6}" type="presParOf" srcId="{6AE1B53F-D2B4-4685-A735-B0859324AB37}" destId="{6483AE79-C0CC-4BCC-8EA1-01EAC651280F}" srcOrd="1" destOrd="0" presId="urn:microsoft.com/office/officeart/2005/8/layout/vList5"/>
    <dgm:cxn modelId="{6BA80F4E-1163-43F6-81F3-7B83BDB65EB9}" type="presParOf" srcId="{FDB489C6-A0CC-40DA-BBBD-9817CBD69B66}" destId="{AF445036-539D-49C9-A4EB-81B6B36CB60D}" srcOrd="1" destOrd="0" presId="urn:microsoft.com/office/officeart/2005/8/layout/vList5"/>
    <dgm:cxn modelId="{CD449EA7-9641-4F54-9778-4F382C938613}" type="presParOf" srcId="{FDB489C6-A0CC-40DA-BBBD-9817CBD69B66}" destId="{D954BFBC-4786-4198-A199-62DC4EA78513}" srcOrd="2" destOrd="0" presId="urn:microsoft.com/office/officeart/2005/8/layout/vList5"/>
    <dgm:cxn modelId="{0156FFBF-767A-474D-9F56-D6D318B3A837}" type="presParOf" srcId="{D954BFBC-4786-4198-A199-62DC4EA78513}" destId="{9ECDFA18-D7D3-4B68-9E91-B972CA9E7E05}" srcOrd="0" destOrd="0" presId="urn:microsoft.com/office/officeart/2005/8/layout/vList5"/>
    <dgm:cxn modelId="{7B2DC720-7E94-484D-8686-B2FCD26F8597}" type="presParOf" srcId="{D954BFBC-4786-4198-A199-62DC4EA78513}" destId="{44562762-2F51-4F32-AE4A-12111CB69AEE}" srcOrd="1" destOrd="0" presId="urn:microsoft.com/office/officeart/2005/8/layout/vList5"/>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D621CDB-F2A1-428E-94E1-B2AC9F8F654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FA516B1D-56FE-4AC2-8401-41808C2186CD}">
      <dgm:prSet phldrT="[Text]" custT="1"/>
      <dgm:spPr/>
      <dgm:t>
        <a:bodyPr/>
        <a:lstStyle/>
        <a:p>
          <a:r>
            <a:rPr lang="en-US" sz="1800" b="0" dirty="0">
              <a:latin typeface="Roboto Condensed Light" panose="02000000000000000000" pitchFamily="2" charset="0"/>
              <a:ea typeface="Roboto Condensed Light" panose="02000000000000000000" pitchFamily="2" charset="0"/>
            </a:rPr>
            <a:t>What is a Digital Twin?</a:t>
          </a:r>
        </a:p>
      </dgm:t>
    </dgm:pt>
    <dgm:pt modelId="{0159924C-D49C-401E-AEC1-B6E23F6BCB63}" type="parTrans" cxnId="{90F2B0ED-AC67-4D00-B1B6-E8BFD263F4AD}">
      <dgm:prSet/>
      <dgm:spPr/>
      <dgm:t>
        <a:bodyPr/>
        <a:lstStyle/>
        <a:p>
          <a:endParaRPr lang="en-US" sz="1800" b="0">
            <a:latin typeface="Roboto Condensed Light" panose="02000000000000000000" pitchFamily="2" charset="0"/>
            <a:ea typeface="Roboto Condensed Light" panose="02000000000000000000" pitchFamily="2" charset="0"/>
          </a:endParaRPr>
        </a:p>
      </dgm:t>
    </dgm:pt>
    <dgm:pt modelId="{D0EB6471-889D-4216-92C8-E77BD6FD202B}" type="sibTrans" cxnId="{90F2B0ED-AC67-4D00-B1B6-E8BFD263F4AD}">
      <dgm:prSet/>
      <dgm:spPr/>
      <dgm:t>
        <a:bodyPr/>
        <a:lstStyle/>
        <a:p>
          <a:endParaRPr lang="en-US" sz="1800" b="0">
            <a:latin typeface="Roboto Condensed Light" panose="02000000000000000000" pitchFamily="2" charset="0"/>
            <a:ea typeface="Roboto Condensed Light" panose="02000000000000000000" pitchFamily="2" charset="0"/>
          </a:endParaRPr>
        </a:p>
      </dgm:t>
    </dgm:pt>
    <dgm:pt modelId="{AA5BDFE1-26B3-4087-A88D-7FE15D5F4493}">
      <dgm:prSet phldrT="[Text]" custT="1"/>
      <dgm:spPr/>
      <dgm:t>
        <a:bodyPr/>
        <a:lstStyle/>
        <a:p>
          <a:r>
            <a:rPr lang="en-US" sz="1800" b="0" dirty="0">
              <a:latin typeface="Roboto Condensed Light" panose="02000000000000000000" pitchFamily="2" charset="0"/>
              <a:ea typeface="Roboto Condensed Light" panose="02000000000000000000" pitchFamily="2" charset="0"/>
            </a:rPr>
            <a:t>A Digital Twin is a virtual model of your robot that allows you to simulate its behavior and test different configurations.</a:t>
          </a:r>
        </a:p>
      </dgm:t>
    </dgm:pt>
    <dgm:pt modelId="{51EFEFAD-8835-46A1-AFA1-FDEA92419D1F}" type="parTrans" cxnId="{8D78F4FE-4B9A-4855-BA6A-0E9ECFA3D73F}">
      <dgm:prSet/>
      <dgm:spPr/>
      <dgm:t>
        <a:bodyPr/>
        <a:lstStyle/>
        <a:p>
          <a:endParaRPr lang="en-US" sz="1800" b="0">
            <a:latin typeface="Roboto Condensed Light" panose="02000000000000000000" pitchFamily="2" charset="0"/>
            <a:ea typeface="Roboto Condensed Light" panose="02000000000000000000" pitchFamily="2" charset="0"/>
          </a:endParaRPr>
        </a:p>
      </dgm:t>
    </dgm:pt>
    <dgm:pt modelId="{7C3FCEA7-CB01-49EE-92AA-2D12981560F0}" type="sibTrans" cxnId="{8D78F4FE-4B9A-4855-BA6A-0E9ECFA3D73F}">
      <dgm:prSet/>
      <dgm:spPr/>
      <dgm:t>
        <a:bodyPr/>
        <a:lstStyle/>
        <a:p>
          <a:endParaRPr lang="en-US" sz="1800" b="0">
            <a:latin typeface="Roboto Condensed Light" panose="02000000000000000000" pitchFamily="2" charset="0"/>
            <a:ea typeface="Roboto Condensed Light" panose="02000000000000000000" pitchFamily="2" charset="0"/>
          </a:endParaRPr>
        </a:p>
      </dgm:t>
    </dgm:pt>
    <dgm:pt modelId="{C0E295F7-9F91-4004-AB5F-753883DECC2C}">
      <dgm:prSet phldrT="[Text]" custT="1"/>
      <dgm:spPr/>
      <dgm:t>
        <a:bodyPr/>
        <a:lstStyle/>
        <a:p>
          <a:pPr>
            <a:buNone/>
          </a:pPr>
          <a:r>
            <a:rPr lang="en-US" sz="1800" b="0" dirty="0">
              <a:latin typeface="Roboto Condensed Light" panose="02000000000000000000" pitchFamily="2" charset="0"/>
              <a:ea typeface="Roboto Condensed Light" panose="02000000000000000000" pitchFamily="2" charset="0"/>
            </a:rPr>
            <a:t>How to Build It</a:t>
          </a:r>
        </a:p>
      </dgm:t>
    </dgm:pt>
    <dgm:pt modelId="{89CF59DF-8C24-4775-93A4-2FF433B4BCC6}" type="parTrans" cxnId="{D8817BAC-724E-4BF8-A660-69AE9643BE22}">
      <dgm:prSet/>
      <dgm:spPr/>
      <dgm:t>
        <a:bodyPr/>
        <a:lstStyle/>
        <a:p>
          <a:endParaRPr lang="en-US" sz="1800" b="0">
            <a:latin typeface="Roboto Condensed Light" panose="02000000000000000000" pitchFamily="2" charset="0"/>
            <a:ea typeface="Roboto Condensed Light" panose="02000000000000000000" pitchFamily="2" charset="0"/>
          </a:endParaRPr>
        </a:p>
      </dgm:t>
    </dgm:pt>
    <dgm:pt modelId="{0EF0C530-BBB6-416C-9B6A-6B9100047627}" type="sibTrans" cxnId="{D8817BAC-724E-4BF8-A660-69AE9643BE22}">
      <dgm:prSet/>
      <dgm:spPr/>
      <dgm:t>
        <a:bodyPr/>
        <a:lstStyle/>
        <a:p>
          <a:endParaRPr lang="en-US" sz="1800" b="0">
            <a:latin typeface="Roboto Condensed Light" panose="02000000000000000000" pitchFamily="2" charset="0"/>
            <a:ea typeface="Roboto Condensed Light" panose="02000000000000000000" pitchFamily="2" charset="0"/>
          </a:endParaRPr>
        </a:p>
      </dgm:t>
    </dgm:pt>
    <dgm:pt modelId="{6699F05A-601C-472C-BF58-E776DE03BB97}">
      <dgm:prSet phldrT="[Text]" custT="1"/>
      <dgm:spPr/>
      <dgm:t>
        <a:bodyPr/>
        <a:lstStyle/>
        <a:p>
          <a:pPr>
            <a:buFont typeface="Arial" panose="020B0604020202020204" pitchFamily="34" charset="0"/>
            <a:buChar char="•"/>
          </a:pPr>
          <a:r>
            <a:rPr lang="en-US" sz="1800" b="0" dirty="0">
              <a:latin typeface="Roboto Condensed Light" panose="02000000000000000000" pitchFamily="2" charset="0"/>
              <a:ea typeface="Roboto Condensed Light" panose="02000000000000000000" pitchFamily="2" charset="0"/>
            </a:rPr>
            <a:t>URDF File: Create a detailed model of your robot using a URDF (Unified Robot Description Format) file.</a:t>
          </a:r>
        </a:p>
      </dgm:t>
    </dgm:pt>
    <dgm:pt modelId="{FBB0F459-CFA5-48E3-BFFC-1855BA9B221F}" type="parTrans" cxnId="{A64F620F-F72C-4DB6-BD6D-E14FD9BF2AE4}">
      <dgm:prSet/>
      <dgm:spPr/>
      <dgm:t>
        <a:bodyPr/>
        <a:lstStyle/>
        <a:p>
          <a:endParaRPr lang="en-US" sz="1800" b="0">
            <a:latin typeface="Roboto Condensed Light" panose="02000000000000000000" pitchFamily="2" charset="0"/>
            <a:ea typeface="Roboto Condensed Light" panose="02000000000000000000" pitchFamily="2" charset="0"/>
          </a:endParaRPr>
        </a:p>
      </dgm:t>
    </dgm:pt>
    <dgm:pt modelId="{8D01EC71-AA5F-4CC2-94E4-005025A9E386}" type="sibTrans" cxnId="{A64F620F-F72C-4DB6-BD6D-E14FD9BF2AE4}">
      <dgm:prSet/>
      <dgm:spPr/>
      <dgm:t>
        <a:bodyPr/>
        <a:lstStyle/>
        <a:p>
          <a:endParaRPr lang="en-US" sz="1800" b="0">
            <a:latin typeface="Roboto Condensed Light" panose="02000000000000000000" pitchFamily="2" charset="0"/>
            <a:ea typeface="Roboto Condensed Light" panose="02000000000000000000" pitchFamily="2" charset="0"/>
          </a:endParaRPr>
        </a:p>
      </dgm:t>
    </dgm:pt>
    <dgm:pt modelId="{A5C77B2D-EC56-43B7-9EE7-398332BD3ED0}">
      <dgm:prSet phldrT="[Text]" custT="1"/>
      <dgm:spPr/>
      <dgm:t>
        <a:bodyPr/>
        <a:lstStyle/>
        <a:p>
          <a:pPr>
            <a:buFont typeface="Arial" panose="020B0604020202020204" pitchFamily="34" charset="0"/>
            <a:buChar char="•"/>
          </a:pPr>
          <a:r>
            <a:rPr lang="en-US" sz="1800" b="0" dirty="0">
              <a:latin typeface="Roboto Condensed Light" panose="02000000000000000000" pitchFamily="2" charset="0"/>
              <a:ea typeface="Roboto Condensed Light" panose="02000000000000000000" pitchFamily="2" charset="0"/>
            </a:rPr>
            <a:t>Why URDF?</a:t>
          </a:r>
        </a:p>
      </dgm:t>
    </dgm:pt>
    <dgm:pt modelId="{4E423BEC-27A3-4A88-B684-C2D282F3CBCA}" type="parTrans" cxnId="{79843284-91A6-49B9-859D-C5261E20ABC4}">
      <dgm:prSet/>
      <dgm:spPr/>
      <dgm:t>
        <a:bodyPr/>
        <a:lstStyle/>
        <a:p>
          <a:endParaRPr lang="en-US" sz="1800" b="0">
            <a:latin typeface="Roboto Condensed Light" panose="02000000000000000000" pitchFamily="2" charset="0"/>
            <a:ea typeface="Roboto Condensed Light" panose="02000000000000000000" pitchFamily="2" charset="0"/>
          </a:endParaRPr>
        </a:p>
      </dgm:t>
    </dgm:pt>
    <dgm:pt modelId="{85ACC9B1-DF3D-4D18-8D41-55E92F642027}" type="sibTrans" cxnId="{79843284-91A6-49B9-859D-C5261E20ABC4}">
      <dgm:prSet/>
      <dgm:spPr/>
      <dgm:t>
        <a:bodyPr/>
        <a:lstStyle/>
        <a:p>
          <a:endParaRPr lang="en-US" sz="1800" b="0">
            <a:latin typeface="Roboto Condensed Light" panose="02000000000000000000" pitchFamily="2" charset="0"/>
            <a:ea typeface="Roboto Condensed Light" panose="02000000000000000000" pitchFamily="2" charset="0"/>
          </a:endParaRPr>
        </a:p>
      </dgm:t>
    </dgm:pt>
    <dgm:pt modelId="{6AD288B1-8FD0-407C-B88C-97F9C59CBAB7}">
      <dgm:prSet phldrT="[Text]" custT="1"/>
      <dgm:spPr/>
      <dgm:t>
        <a:bodyPr/>
        <a:lstStyle/>
        <a:p>
          <a:pPr>
            <a:buFont typeface="Arial" panose="020B0604020202020204" pitchFamily="34" charset="0"/>
            <a:buChar char="•"/>
          </a:pPr>
          <a:r>
            <a:rPr lang="en-US" sz="1800" b="0" dirty="0">
              <a:latin typeface="Roboto Condensed Light" panose="02000000000000000000" pitchFamily="2" charset="0"/>
              <a:ea typeface="Roboto Condensed Light" panose="02000000000000000000" pitchFamily="2" charset="0"/>
            </a:rPr>
            <a:t>Advanced Functionality: With this model, you can use functions like inverse kinematics and inverse dynamics to calculate necessary parameters, such as torques, forces, and power requirements.</a:t>
          </a:r>
        </a:p>
      </dgm:t>
    </dgm:pt>
    <dgm:pt modelId="{67535213-A840-4125-9BB6-D95BDA4E36C2}" type="parTrans" cxnId="{816E7274-0013-46BA-92D2-B56F92513F03}">
      <dgm:prSet/>
      <dgm:spPr/>
      <dgm:t>
        <a:bodyPr/>
        <a:lstStyle/>
        <a:p>
          <a:endParaRPr lang="en-US" sz="1800" b="0">
            <a:latin typeface="Roboto Condensed Light" panose="02000000000000000000" pitchFamily="2" charset="0"/>
            <a:ea typeface="Roboto Condensed Light" panose="02000000000000000000" pitchFamily="2" charset="0"/>
          </a:endParaRPr>
        </a:p>
      </dgm:t>
    </dgm:pt>
    <dgm:pt modelId="{63596712-CFE0-4527-A4CC-9CA31DC38729}" type="sibTrans" cxnId="{816E7274-0013-46BA-92D2-B56F92513F03}">
      <dgm:prSet/>
      <dgm:spPr/>
      <dgm:t>
        <a:bodyPr/>
        <a:lstStyle/>
        <a:p>
          <a:endParaRPr lang="en-US" sz="1800" b="0">
            <a:latin typeface="Roboto Condensed Light" panose="02000000000000000000" pitchFamily="2" charset="0"/>
            <a:ea typeface="Roboto Condensed Light" panose="02000000000000000000" pitchFamily="2" charset="0"/>
          </a:endParaRPr>
        </a:p>
      </dgm:t>
    </dgm:pt>
    <dgm:pt modelId="{B2280721-08C3-4772-BDFD-AEC069B4FCBE}">
      <dgm:prSet phldrT="[Text]" custT="1"/>
      <dgm:spPr/>
      <dgm:t>
        <a:bodyPr/>
        <a:lstStyle/>
        <a:p>
          <a:pPr>
            <a:buFont typeface="Arial" panose="020B0604020202020204" pitchFamily="34" charset="0"/>
            <a:buChar char="•"/>
          </a:pPr>
          <a:r>
            <a:rPr lang="en-US" sz="1800" b="0" dirty="0">
              <a:latin typeface="Roboto Condensed Light" panose="02000000000000000000" pitchFamily="2" charset="0"/>
              <a:ea typeface="Roboto Condensed Light" panose="02000000000000000000" pitchFamily="2" charset="0"/>
            </a:rPr>
            <a:t>Compatibility: URDF is widely supported across various systems and simulation tools (e.g., ROS, Gazebo, V-REP).</a:t>
          </a:r>
        </a:p>
      </dgm:t>
    </dgm:pt>
    <dgm:pt modelId="{39931DAB-B955-4072-85BF-7EE9FF04786A}" type="parTrans" cxnId="{D502836B-0F2B-4804-A7B6-3B7565B7704E}">
      <dgm:prSet/>
      <dgm:spPr/>
      <dgm:t>
        <a:bodyPr/>
        <a:lstStyle/>
        <a:p>
          <a:endParaRPr lang="en-US" sz="1800" b="0">
            <a:latin typeface="Roboto Condensed Light" panose="02000000000000000000" pitchFamily="2" charset="0"/>
            <a:ea typeface="Roboto Condensed Light" panose="02000000000000000000" pitchFamily="2" charset="0"/>
          </a:endParaRPr>
        </a:p>
      </dgm:t>
    </dgm:pt>
    <dgm:pt modelId="{DB93967F-1157-4969-84CA-917367F6866A}" type="sibTrans" cxnId="{D502836B-0F2B-4804-A7B6-3B7565B7704E}">
      <dgm:prSet/>
      <dgm:spPr/>
      <dgm:t>
        <a:bodyPr/>
        <a:lstStyle/>
        <a:p>
          <a:endParaRPr lang="en-US" sz="1800" b="0">
            <a:latin typeface="Roboto Condensed Light" panose="02000000000000000000" pitchFamily="2" charset="0"/>
            <a:ea typeface="Roboto Condensed Light" panose="02000000000000000000" pitchFamily="2" charset="0"/>
          </a:endParaRPr>
        </a:p>
      </dgm:t>
    </dgm:pt>
    <dgm:pt modelId="{CEA37568-2582-433C-9C01-8EA6021CBAAE}">
      <dgm:prSet phldrT="[Text]" custT="1"/>
      <dgm:spPr/>
      <dgm:t>
        <a:bodyPr/>
        <a:lstStyle/>
        <a:p>
          <a:pPr>
            <a:buFont typeface="Arial" panose="020B0604020202020204" pitchFamily="34" charset="0"/>
            <a:buChar char="•"/>
          </a:pPr>
          <a:r>
            <a:rPr lang="en-US" sz="1800" b="0" dirty="0">
              <a:latin typeface="Roboto Condensed Light" panose="02000000000000000000" pitchFamily="2" charset="0"/>
              <a:ea typeface="Roboto Condensed Light" panose="02000000000000000000" pitchFamily="2" charset="0"/>
            </a:rPr>
            <a:t>Flexible: Unlike proprietary formats like </a:t>
          </a:r>
          <a:r>
            <a:rPr lang="en-US" sz="1800" b="0" dirty="0" err="1">
              <a:latin typeface="Roboto Condensed Light" panose="02000000000000000000" pitchFamily="2" charset="0"/>
              <a:ea typeface="Roboto Condensed Light" panose="02000000000000000000" pitchFamily="2" charset="0"/>
            </a:rPr>
            <a:t>rigidBodyTree</a:t>
          </a:r>
          <a:r>
            <a:rPr lang="en-US" sz="1800" b="0" dirty="0">
              <a:latin typeface="Roboto Condensed Light" panose="02000000000000000000" pitchFamily="2" charset="0"/>
              <a:ea typeface="Roboto Condensed Light" panose="02000000000000000000" pitchFamily="2" charset="0"/>
            </a:rPr>
            <a:t> in MATLAB, URDF is an open format that works seamlessly in multiple environments, making it easier to integrate with other tools and platforms.</a:t>
          </a:r>
        </a:p>
      </dgm:t>
    </dgm:pt>
    <dgm:pt modelId="{358639EB-EA94-49AC-86A6-954804687456}" type="parTrans" cxnId="{1D9FDF33-FCD7-4D36-AFFB-753021890B40}">
      <dgm:prSet/>
      <dgm:spPr/>
      <dgm:t>
        <a:bodyPr/>
        <a:lstStyle/>
        <a:p>
          <a:endParaRPr lang="en-US" sz="1800" b="0">
            <a:latin typeface="Roboto Condensed Light" panose="02000000000000000000" pitchFamily="2" charset="0"/>
            <a:ea typeface="Roboto Condensed Light" panose="02000000000000000000" pitchFamily="2" charset="0"/>
          </a:endParaRPr>
        </a:p>
      </dgm:t>
    </dgm:pt>
    <dgm:pt modelId="{F6C44EB1-6A1B-4954-A4F9-195E20059CD0}" type="sibTrans" cxnId="{1D9FDF33-FCD7-4D36-AFFB-753021890B40}">
      <dgm:prSet/>
      <dgm:spPr/>
      <dgm:t>
        <a:bodyPr/>
        <a:lstStyle/>
        <a:p>
          <a:endParaRPr lang="en-US" sz="1800" b="0">
            <a:latin typeface="Roboto Condensed Light" panose="02000000000000000000" pitchFamily="2" charset="0"/>
            <a:ea typeface="Roboto Condensed Light" panose="02000000000000000000" pitchFamily="2" charset="0"/>
          </a:endParaRPr>
        </a:p>
      </dgm:t>
    </dgm:pt>
    <dgm:pt modelId="{FDB489C6-A0CC-40DA-BBBD-9817CBD69B66}" type="pres">
      <dgm:prSet presAssocID="{6D621CDB-F2A1-428E-94E1-B2AC9F8F6547}" presName="Name0" presStyleCnt="0">
        <dgm:presLayoutVars>
          <dgm:dir/>
          <dgm:animLvl val="lvl"/>
          <dgm:resizeHandles val="exact"/>
        </dgm:presLayoutVars>
      </dgm:prSet>
      <dgm:spPr/>
    </dgm:pt>
    <dgm:pt modelId="{6AE1B53F-D2B4-4685-A735-B0859324AB37}" type="pres">
      <dgm:prSet presAssocID="{FA516B1D-56FE-4AC2-8401-41808C2186CD}" presName="linNode" presStyleCnt="0"/>
      <dgm:spPr/>
    </dgm:pt>
    <dgm:pt modelId="{F316E6FF-D34B-4072-A7C7-673221D2B552}" type="pres">
      <dgm:prSet presAssocID="{FA516B1D-56FE-4AC2-8401-41808C2186CD}" presName="parentText" presStyleLbl="node1" presStyleIdx="0" presStyleCnt="3" custScaleX="46544" custScaleY="49430">
        <dgm:presLayoutVars>
          <dgm:chMax val="1"/>
          <dgm:bulletEnabled val="1"/>
        </dgm:presLayoutVars>
      </dgm:prSet>
      <dgm:spPr/>
    </dgm:pt>
    <dgm:pt modelId="{6483AE79-C0CC-4BCC-8EA1-01EAC651280F}" type="pres">
      <dgm:prSet presAssocID="{FA516B1D-56FE-4AC2-8401-41808C2186CD}" presName="descendantText" presStyleLbl="alignAccFollowNode1" presStyleIdx="0" presStyleCnt="3" custScaleX="130528" custScaleY="60356">
        <dgm:presLayoutVars>
          <dgm:bulletEnabled val="1"/>
        </dgm:presLayoutVars>
      </dgm:prSet>
      <dgm:spPr/>
    </dgm:pt>
    <dgm:pt modelId="{AF445036-539D-49C9-A4EB-81B6B36CB60D}" type="pres">
      <dgm:prSet presAssocID="{D0EB6471-889D-4216-92C8-E77BD6FD202B}" presName="sp" presStyleCnt="0"/>
      <dgm:spPr/>
    </dgm:pt>
    <dgm:pt modelId="{D954BFBC-4786-4198-A199-62DC4EA78513}" type="pres">
      <dgm:prSet presAssocID="{C0E295F7-9F91-4004-AB5F-753883DECC2C}" presName="linNode" presStyleCnt="0"/>
      <dgm:spPr/>
    </dgm:pt>
    <dgm:pt modelId="{9ECDFA18-D7D3-4B68-9E91-B972CA9E7E05}" type="pres">
      <dgm:prSet presAssocID="{C0E295F7-9F91-4004-AB5F-753883DECC2C}" presName="parentText" presStyleLbl="node1" presStyleIdx="1" presStyleCnt="3" custScaleX="50608" custScaleY="38690">
        <dgm:presLayoutVars>
          <dgm:chMax val="1"/>
          <dgm:bulletEnabled val="1"/>
        </dgm:presLayoutVars>
      </dgm:prSet>
      <dgm:spPr/>
    </dgm:pt>
    <dgm:pt modelId="{44562762-2F51-4F32-AE4A-12111CB69AEE}" type="pres">
      <dgm:prSet presAssocID="{C0E295F7-9F91-4004-AB5F-753883DECC2C}" presName="descendantText" presStyleLbl="alignAccFollowNode1" presStyleIdx="1" presStyleCnt="3" custScaleX="141683" custScaleY="52848" custLinFactNeighborX="-108" custLinFactNeighborY="-1206">
        <dgm:presLayoutVars>
          <dgm:bulletEnabled val="1"/>
        </dgm:presLayoutVars>
      </dgm:prSet>
      <dgm:spPr/>
    </dgm:pt>
    <dgm:pt modelId="{68214CD9-2539-4365-AA2D-616E34591C3D}" type="pres">
      <dgm:prSet presAssocID="{0EF0C530-BBB6-416C-9B6A-6B9100047627}" presName="sp" presStyleCnt="0"/>
      <dgm:spPr/>
    </dgm:pt>
    <dgm:pt modelId="{67E66CF6-F1D6-48BC-AFE6-4BAB86D9FCF8}" type="pres">
      <dgm:prSet presAssocID="{A5C77B2D-EC56-43B7-9EE7-398332BD3ED0}" presName="linNode" presStyleCnt="0"/>
      <dgm:spPr/>
    </dgm:pt>
    <dgm:pt modelId="{7744B8E0-ACC7-413F-8D31-32768DA3B478}" type="pres">
      <dgm:prSet presAssocID="{A5C77B2D-EC56-43B7-9EE7-398332BD3ED0}" presName="parentText" presStyleLbl="node1" presStyleIdx="2" presStyleCnt="3" custScaleX="47194">
        <dgm:presLayoutVars>
          <dgm:chMax val="1"/>
          <dgm:bulletEnabled val="1"/>
        </dgm:presLayoutVars>
      </dgm:prSet>
      <dgm:spPr/>
    </dgm:pt>
    <dgm:pt modelId="{A497FBA3-0667-49DB-94CE-5C638EA1AA61}" type="pres">
      <dgm:prSet presAssocID="{A5C77B2D-EC56-43B7-9EE7-398332BD3ED0}" presName="descendantText" presStyleLbl="alignAccFollowNode1" presStyleIdx="2" presStyleCnt="3" custScaleX="132125" custScaleY="121822">
        <dgm:presLayoutVars>
          <dgm:bulletEnabled val="1"/>
        </dgm:presLayoutVars>
      </dgm:prSet>
      <dgm:spPr/>
    </dgm:pt>
  </dgm:ptLst>
  <dgm:cxnLst>
    <dgm:cxn modelId="{A64F620F-F72C-4DB6-BD6D-E14FD9BF2AE4}" srcId="{C0E295F7-9F91-4004-AB5F-753883DECC2C}" destId="{6699F05A-601C-472C-BF58-E776DE03BB97}" srcOrd="0" destOrd="0" parTransId="{FBB0F459-CFA5-48E3-BFFC-1855BA9B221F}" sibTransId="{8D01EC71-AA5F-4CC2-94E4-005025A9E386}"/>
    <dgm:cxn modelId="{C1177F13-4D2B-4817-98EB-547A28730ECB}" type="presOf" srcId="{6D621CDB-F2A1-428E-94E1-B2AC9F8F6547}" destId="{FDB489C6-A0CC-40DA-BBBD-9817CBD69B66}" srcOrd="0" destOrd="0" presId="urn:microsoft.com/office/officeart/2005/8/layout/vList5"/>
    <dgm:cxn modelId="{F503FF16-E741-403A-B39B-5F773A150FFB}" type="presOf" srcId="{AA5BDFE1-26B3-4087-A88D-7FE15D5F4493}" destId="{6483AE79-C0CC-4BCC-8EA1-01EAC651280F}" srcOrd="0" destOrd="0" presId="urn:microsoft.com/office/officeart/2005/8/layout/vList5"/>
    <dgm:cxn modelId="{677BC219-48EB-4828-BC1F-EECB8F85EFAC}" type="presOf" srcId="{6699F05A-601C-472C-BF58-E776DE03BB97}" destId="{44562762-2F51-4F32-AE4A-12111CB69AEE}" srcOrd="0" destOrd="0" presId="urn:microsoft.com/office/officeart/2005/8/layout/vList5"/>
    <dgm:cxn modelId="{6E048029-DEA4-4079-A4EE-C65A52D920CD}" type="presOf" srcId="{CEA37568-2582-433C-9C01-8EA6021CBAAE}" destId="{A497FBA3-0667-49DB-94CE-5C638EA1AA61}" srcOrd="0" destOrd="2" presId="urn:microsoft.com/office/officeart/2005/8/layout/vList5"/>
    <dgm:cxn modelId="{1D9FDF33-FCD7-4D36-AFFB-753021890B40}" srcId="{A5C77B2D-EC56-43B7-9EE7-398332BD3ED0}" destId="{CEA37568-2582-433C-9C01-8EA6021CBAAE}" srcOrd="2" destOrd="0" parTransId="{358639EB-EA94-49AC-86A6-954804687456}" sibTransId="{F6C44EB1-6A1B-4954-A4F9-195E20059CD0}"/>
    <dgm:cxn modelId="{D502836B-0F2B-4804-A7B6-3B7565B7704E}" srcId="{A5C77B2D-EC56-43B7-9EE7-398332BD3ED0}" destId="{B2280721-08C3-4772-BDFD-AEC069B4FCBE}" srcOrd="1" destOrd="0" parTransId="{39931DAB-B955-4072-85BF-7EE9FF04786A}" sibTransId="{DB93967F-1157-4969-84CA-917367F6866A}"/>
    <dgm:cxn modelId="{5109B452-429C-4996-A298-1FA68FC73EF7}" type="presOf" srcId="{A5C77B2D-EC56-43B7-9EE7-398332BD3ED0}" destId="{7744B8E0-ACC7-413F-8D31-32768DA3B478}" srcOrd="0" destOrd="0" presId="urn:microsoft.com/office/officeart/2005/8/layout/vList5"/>
    <dgm:cxn modelId="{816E7274-0013-46BA-92D2-B56F92513F03}" srcId="{A5C77B2D-EC56-43B7-9EE7-398332BD3ED0}" destId="{6AD288B1-8FD0-407C-B88C-97F9C59CBAB7}" srcOrd="0" destOrd="0" parTransId="{67535213-A840-4125-9BB6-D95BDA4E36C2}" sibTransId="{63596712-CFE0-4527-A4CC-9CA31DC38729}"/>
    <dgm:cxn modelId="{79843284-91A6-49B9-859D-C5261E20ABC4}" srcId="{6D621CDB-F2A1-428E-94E1-B2AC9F8F6547}" destId="{A5C77B2D-EC56-43B7-9EE7-398332BD3ED0}" srcOrd="2" destOrd="0" parTransId="{4E423BEC-27A3-4A88-B684-C2D282F3CBCA}" sibTransId="{85ACC9B1-DF3D-4D18-8D41-55E92F642027}"/>
    <dgm:cxn modelId="{59B605A1-2A52-4E6C-99ED-6110DA0D98C8}" type="presOf" srcId="{6AD288B1-8FD0-407C-B88C-97F9C59CBAB7}" destId="{A497FBA3-0667-49DB-94CE-5C638EA1AA61}" srcOrd="0" destOrd="0" presId="urn:microsoft.com/office/officeart/2005/8/layout/vList5"/>
    <dgm:cxn modelId="{D8817BAC-724E-4BF8-A660-69AE9643BE22}" srcId="{6D621CDB-F2A1-428E-94E1-B2AC9F8F6547}" destId="{C0E295F7-9F91-4004-AB5F-753883DECC2C}" srcOrd="1" destOrd="0" parTransId="{89CF59DF-8C24-4775-93A4-2FF433B4BCC6}" sibTransId="{0EF0C530-BBB6-416C-9B6A-6B9100047627}"/>
    <dgm:cxn modelId="{6ECF84DB-BAD7-4CFF-8F56-3AF64B72E4AA}" type="presOf" srcId="{FA516B1D-56FE-4AC2-8401-41808C2186CD}" destId="{F316E6FF-D34B-4072-A7C7-673221D2B552}" srcOrd="0" destOrd="0" presId="urn:microsoft.com/office/officeart/2005/8/layout/vList5"/>
    <dgm:cxn modelId="{8060BEE3-5AC2-4B9B-A3BB-43248ADB5B9A}" type="presOf" srcId="{C0E295F7-9F91-4004-AB5F-753883DECC2C}" destId="{9ECDFA18-D7D3-4B68-9E91-B972CA9E7E05}" srcOrd="0" destOrd="0" presId="urn:microsoft.com/office/officeart/2005/8/layout/vList5"/>
    <dgm:cxn modelId="{A16B27E7-3757-4534-8D4F-D24B0F69426F}" type="presOf" srcId="{B2280721-08C3-4772-BDFD-AEC069B4FCBE}" destId="{A497FBA3-0667-49DB-94CE-5C638EA1AA61}" srcOrd="0" destOrd="1" presId="urn:microsoft.com/office/officeart/2005/8/layout/vList5"/>
    <dgm:cxn modelId="{90F2B0ED-AC67-4D00-B1B6-E8BFD263F4AD}" srcId="{6D621CDB-F2A1-428E-94E1-B2AC9F8F6547}" destId="{FA516B1D-56FE-4AC2-8401-41808C2186CD}" srcOrd="0" destOrd="0" parTransId="{0159924C-D49C-401E-AEC1-B6E23F6BCB63}" sibTransId="{D0EB6471-889D-4216-92C8-E77BD6FD202B}"/>
    <dgm:cxn modelId="{8D78F4FE-4B9A-4855-BA6A-0E9ECFA3D73F}" srcId="{FA516B1D-56FE-4AC2-8401-41808C2186CD}" destId="{AA5BDFE1-26B3-4087-A88D-7FE15D5F4493}" srcOrd="0" destOrd="0" parTransId="{51EFEFAD-8835-46A1-AFA1-FDEA92419D1F}" sibTransId="{7C3FCEA7-CB01-49EE-92AA-2D12981560F0}"/>
    <dgm:cxn modelId="{F622EDDE-4690-40E4-813A-FD003A2250C8}" type="presParOf" srcId="{FDB489C6-A0CC-40DA-BBBD-9817CBD69B66}" destId="{6AE1B53F-D2B4-4685-A735-B0859324AB37}" srcOrd="0" destOrd="0" presId="urn:microsoft.com/office/officeart/2005/8/layout/vList5"/>
    <dgm:cxn modelId="{A868B34D-7BC5-4D93-BE5D-368DAC8F525A}" type="presParOf" srcId="{6AE1B53F-D2B4-4685-A735-B0859324AB37}" destId="{F316E6FF-D34B-4072-A7C7-673221D2B552}" srcOrd="0" destOrd="0" presId="urn:microsoft.com/office/officeart/2005/8/layout/vList5"/>
    <dgm:cxn modelId="{38C359F6-6778-46A1-9648-5412D66874E6}" type="presParOf" srcId="{6AE1B53F-D2B4-4685-A735-B0859324AB37}" destId="{6483AE79-C0CC-4BCC-8EA1-01EAC651280F}" srcOrd="1" destOrd="0" presId="urn:microsoft.com/office/officeart/2005/8/layout/vList5"/>
    <dgm:cxn modelId="{6BA80F4E-1163-43F6-81F3-7B83BDB65EB9}" type="presParOf" srcId="{FDB489C6-A0CC-40DA-BBBD-9817CBD69B66}" destId="{AF445036-539D-49C9-A4EB-81B6B36CB60D}" srcOrd="1" destOrd="0" presId="urn:microsoft.com/office/officeart/2005/8/layout/vList5"/>
    <dgm:cxn modelId="{CD449EA7-9641-4F54-9778-4F382C938613}" type="presParOf" srcId="{FDB489C6-A0CC-40DA-BBBD-9817CBD69B66}" destId="{D954BFBC-4786-4198-A199-62DC4EA78513}" srcOrd="2" destOrd="0" presId="urn:microsoft.com/office/officeart/2005/8/layout/vList5"/>
    <dgm:cxn modelId="{0156FFBF-767A-474D-9F56-D6D318B3A837}" type="presParOf" srcId="{D954BFBC-4786-4198-A199-62DC4EA78513}" destId="{9ECDFA18-D7D3-4B68-9E91-B972CA9E7E05}" srcOrd="0" destOrd="0" presId="urn:microsoft.com/office/officeart/2005/8/layout/vList5"/>
    <dgm:cxn modelId="{7B2DC720-7E94-484D-8686-B2FCD26F8597}" type="presParOf" srcId="{D954BFBC-4786-4198-A199-62DC4EA78513}" destId="{44562762-2F51-4F32-AE4A-12111CB69AEE}" srcOrd="1" destOrd="0" presId="urn:microsoft.com/office/officeart/2005/8/layout/vList5"/>
    <dgm:cxn modelId="{DD6A1B49-E2CB-49FE-BA9F-C3C79D7325B0}" type="presParOf" srcId="{FDB489C6-A0CC-40DA-BBBD-9817CBD69B66}" destId="{68214CD9-2539-4365-AA2D-616E34591C3D}" srcOrd="3" destOrd="0" presId="urn:microsoft.com/office/officeart/2005/8/layout/vList5"/>
    <dgm:cxn modelId="{583A4F3D-5CDE-4042-AC66-2EE0F37AC913}" type="presParOf" srcId="{FDB489C6-A0CC-40DA-BBBD-9817CBD69B66}" destId="{67E66CF6-F1D6-48BC-AFE6-4BAB86D9FCF8}" srcOrd="4" destOrd="0" presId="urn:microsoft.com/office/officeart/2005/8/layout/vList5"/>
    <dgm:cxn modelId="{7A00C3E1-62F0-4917-B2F3-01567F26FA70}" type="presParOf" srcId="{67E66CF6-F1D6-48BC-AFE6-4BAB86D9FCF8}" destId="{7744B8E0-ACC7-413F-8D31-32768DA3B478}" srcOrd="0" destOrd="0" presId="urn:microsoft.com/office/officeart/2005/8/layout/vList5"/>
    <dgm:cxn modelId="{3CF79969-4533-4FF2-AEF9-951E0B1B6EB9}" type="presParOf" srcId="{67E66CF6-F1D6-48BC-AFE6-4BAB86D9FCF8}" destId="{A497FBA3-0667-49DB-94CE-5C638EA1AA61}" srcOrd="1" destOrd="0" presId="urn:microsoft.com/office/officeart/2005/8/layout/vList5"/>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83AE79-C0CC-4BCC-8EA1-01EAC651280F}">
      <dsp:nvSpPr>
        <dsp:cNvPr id="0" name=""/>
        <dsp:cNvSpPr/>
      </dsp:nvSpPr>
      <dsp:spPr>
        <a:xfrm rot="5400000">
          <a:off x="5680758" y="-3780253"/>
          <a:ext cx="1533273" cy="912900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Roboto Condensed Light" panose="02000000000000000000" pitchFamily="2" charset="0"/>
              <a:ea typeface="Roboto Condensed Light" panose="02000000000000000000" pitchFamily="2" charset="0"/>
            </a:rPr>
            <a:t>The study of motion without considering forces. </a:t>
          </a:r>
        </a:p>
        <a:p>
          <a:pPr marL="171450" lvl="1" indent="-171450" algn="l" defTabSz="800100">
            <a:lnSpc>
              <a:spcPct val="90000"/>
            </a:lnSpc>
            <a:spcBef>
              <a:spcPct val="0"/>
            </a:spcBef>
            <a:spcAft>
              <a:spcPct val="15000"/>
            </a:spcAft>
            <a:buChar char="•"/>
          </a:pPr>
          <a:r>
            <a:rPr lang="en-US" sz="1800" kern="1200" dirty="0">
              <a:latin typeface="Roboto Condensed Light" panose="02000000000000000000" pitchFamily="2" charset="0"/>
              <a:ea typeface="Roboto Condensed Light" panose="02000000000000000000" pitchFamily="2" charset="0"/>
            </a:rPr>
            <a:t>Focuses on the relationship between robot's joint parameters and its end-effector position/orientation.</a:t>
          </a:r>
        </a:p>
      </dsp:txBody>
      <dsp:txXfrm rot="-5400000">
        <a:off x="1882891" y="92462"/>
        <a:ext cx="9054159" cy="1383577"/>
      </dsp:txXfrm>
    </dsp:sp>
    <dsp:sp modelId="{F316E6FF-D34B-4072-A7C7-673221D2B552}">
      <dsp:nvSpPr>
        <dsp:cNvPr id="0" name=""/>
        <dsp:cNvSpPr/>
      </dsp:nvSpPr>
      <dsp:spPr>
        <a:xfrm>
          <a:off x="32337" y="2369"/>
          <a:ext cx="1850554" cy="15637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Roboto Condensed Light" panose="02000000000000000000" pitchFamily="2" charset="0"/>
              <a:ea typeface="Roboto Condensed Light" panose="02000000000000000000" pitchFamily="2" charset="0"/>
            </a:rPr>
            <a:t>Definition</a:t>
          </a:r>
          <a:endParaRPr lang="en-US" sz="1800" kern="1200" dirty="0">
            <a:latin typeface="Roboto Condensed Light" panose="02000000000000000000" pitchFamily="2" charset="0"/>
            <a:ea typeface="Roboto Condensed Light" panose="02000000000000000000" pitchFamily="2" charset="0"/>
          </a:endParaRPr>
        </a:p>
      </dsp:txBody>
      <dsp:txXfrm>
        <a:off x="108674" y="78706"/>
        <a:ext cx="1697880" cy="1411087"/>
      </dsp:txXfrm>
    </dsp:sp>
    <dsp:sp modelId="{44562762-2F51-4F32-AE4A-12111CB69AEE}">
      <dsp:nvSpPr>
        <dsp:cNvPr id="0" name=""/>
        <dsp:cNvSpPr/>
      </dsp:nvSpPr>
      <dsp:spPr>
        <a:xfrm rot="5400000">
          <a:off x="5680758" y="-2138304"/>
          <a:ext cx="1533273" cy="912900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b="1" kern="1200" dirty="0">
              <a:latin typeface="Roboto Condensed Light" panose="02000000000000000000" pitchFamily="2" charset="0"/>
              <a:ea typeface="Roboto Condensed Light" panose="02000000000000000000" pitchFamily="2" charset="0"/>
            </a:rPr>
            <a:t>Forward Kinematics (FK)</a:t>
          </a:r>
          <a:r>
            <a:rPr lang="en-US" sz="1800" kern="1200" dirty="0">
              <a:latin typeface="Roboto Condensed Light" panose="02000000000000000000" pitchFamily="2" charset="0"/>
              <a:ea typeface="Roboto Condensed Light" panose="02000000000000000000" pitchFamily="2" charset="0"/>
            </a:rPr>
            <a:t>: Position and orientation of the end-effector from joint angles.</a:t>
          </a:r>
        </a:p>
        <a:p>
          <a:pPr marL="171450" lvl="1" indent="-171450" algn="l" defTabSz="800100">
            <a:lnSpc>
              <a:spcPct val="90000"/>
            </a:lnSpc>
            <a:spcBef>
              <a:spcPct val="0"/>
            </a:spcBef>
            <a:spcAft>
              <a:spcPct val="15000"/>
            </a:spcAft>
            <a:buFont typeface="Arial" panose="020B0604020202020204" pitchFamily="34" charset="0"/>
            <a:buChar char="•"/>
          </a:pPr>
          <a:r>
            <a:rPr lang="en-US" sz="1800" b="1" kern="1200" dirty="0">
              <a:latin typeface="Roboto Condensed Light" panose="02000000000000000000" pitchFamily="2" charset="0"/>
              <a:ea typeface="Roboto Condensed Light" panose="02000000000000000000" pitchFamily="2" charset="0"/>
            </a:rPr>
            <a:t>Inverse Kinematics (IK)</a:t>
          </a:r>
          <a:r>
            <a:rPr lang="en-US" sz="1800" kern="1200" dirty="0">
              <a:latin typeface="Roboto Condensed Light" panose="02000000000000000000" pitchFamily="2" charset="0"/>
              <a:ea typeface="Roboto Condensed Light" panose="02000000000000000000" pitchFamily="2" charset="0"/>
            </a:rPr>
            <a:t>: Joint angles required to achieve a desired position and orientation from the end-effector position</a:t>
          </a:r>
        </a:p>
      </dsp:txBody>
      <dsp:txXfrm rot="-5400000">
        <a:off x="1882891" y="1734411"/>
        <a:ext cx="9054159" cy="1383577"/>
      </dsp:txXfrm>
    </dsp:sp>
    <dsp:sp modelId="{9ECDFA18-D7D3-4B68-9E91-B972CA9E7E05}">
      <dsp:nvSpPr>
        <dsp:cNvPr id="0" name=""/>
        <dsp:cNvSpPr/>
      </dsp:nvSpPr>
      <dsp:spPr>
        <a:xfrm>
          <a:off x="32337" y="1644318"/>
          <a:ext cx="1850554" cy="15637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Roboto Condensed Light" panose="02000000000000000000" pitchFamily="2" charset="0"/>
              <a:ea typeface="Roboto Condensed Light" panose="02000000000000000000" pitchFamily="2" charset="0"/>
            </a:rPr>
            <a:t>Types of Kinematics</a:t>
          </a:r>
          <a:r>
            <a:rPr lang="en-US" sz="1800" kern="1200" dirty="0">
              <a:latin typeface="Roboto Condensed Light" panose="02000000000000000000" pitchFamily="2" charset="0"/>
              <a:ea typeface="Roboto Condensed Light" panose="02000000000000000000" pitchFamily="2" charset="0"/>
            </a:rPr>
            <a:t>:</a:t>
          </a:r>
        </a:p>
      </dsp:txBody>
      <dsp:txXfrm>
        <a:off x="108674" y="1720655"/>
        <a:ext cx="1697880" cy="1411087"/>
      </dsp:txXfrm>
    </dsp:sp>
    <dsp:sp modelId="{073B114C-B1BB-47E7-A272-07194D5A1CAF}">
      <dsp:nvSpPr>
        <dsp:cNvPr id="0" name=""/>
        <dsp:cNvSpPr/>
      </dsp:nvSpPr>
      <dsp:spPr>
        <a:xfrm rot="5400000">
          <a:off x="5680758" y="-496355"/>
          <a:ext cx="1533273" cy="912900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b="1" kern="1200" dirty="0">
              <a:latin typeface="Roboto Condensed Light" panose="02000000000000000000" pitchFamily="2" charset="0"/>
              <a:ea typeface="Roboto Condensed Light" panose="02000000000000000000" pitchFamily="2" charset="0"/>
            </a:rPr>
            <a:t>Degrees of Freedom (DOF)</a:t>
          </a:r>
          <a:r>
            <a:rPr lang="en-US" sz="1800" kern="1200" dirty="0">
              <a:latin typeface="Roboto Condensed Light" panose="02000000000000000000" pitchFamily="2" charset="0"/>
              <a:ea typeface="Roboto Condensed Light" panose="02000000000000000000" pitchFamily="2" charset="0"/>
            </a:rPr>
            <a:t>: Number of independent movements a robot can make.</a:t>
          </a:r>
        </a:p>
        <a:p>
          <a:pPr marL="171450" lvl="1" indent="-171450" algn="l" defTabSz="800100">
            <a:lnSpc>
              <a:spcPct val="90000"/>
            </a:lnSpc>
            <a:spcBef>
              <a:spcPct val="0"/>
            </a:spcBef>
            <a:spcAft>
              <a:spcPct val="15000"/>
            </a:spcAft>
            <a:buFont typeface="Arial" panose="020B0604020202020204" pitchFamily="34" charset="0"/>
            <a:buChar char="•"/>
          </a:pPr>
          <a:r>
            <a:rPr lang="en-US" sz="1800" b="1" kern="1200" dirty="0">
              <a:latin typeface="Roboto Condensed Light" panose="02000000000000000000" pitchFamily="2" charset="0"/>
              <a:ea typeface="Roboto Condensed Light" panose="02000000000000000000" pitchFamily="2" charset="0"/>
            </a:rPr>
            <a:t>Transformation Matrices</a:t>
          </a:r>
          <a:r>
            <a:rPr lang="en-US" sz="1800" kern="1200" dirty="0">
              <a:latin typeface="Roboto Condensed Light" panose="02000000000000000000" pitchFamily="2" charset="0"/>
              <a:ea typeface="Roboto Condensed Light" panose="02000000000000000000" pitchFamily="2" charset="0"/>
            </a:rPr>
            <a:t>: Used to describe the position and orientation of the robot’s linkages in space.</a:t>
          </a:r>
        </a:p>
        <a:p>
          <a:pPr marL="171450" lvl="1" indent="-171450" algn="l" defTabSz="800100">
            <a:lnSpc>
              <a:spcPct val="90000"/>
            </a:lnSpc>
            <a:spcBef>
              <a:spcPct val="0"/>
            </a:spcBef>
            <a:spcAft>
              <a:spcPct val="15000"/>
            </a:spcAft>
            <a:buFont typeface="Arial" panose="020B0604020202020204" pitchFamily="34" charset="0"/>
            <a:buChar char="•"/>
          </a:pPr>
          <a:r>
            <a:rPr lang="en-US" sz="1800" b="1" kern="1200" dirty="0" err="1">
              <a:latin typeface="Roboto Condensed Light" panose="02000000000000000000" pitchFamily="2" charset="0"/>
              <a:ea typeface="Roboto Condensed Light" panose="02000000000000000000" pitchFamily="2" charset="0"/>
            </a:rPr>
            <a:t>Denavit-Hartenberg</a:t>
          </a:r>
          <a:r>
            <a:rPr lang="en-US" sz="1800" b="1" kern="1200" dirty="0">
              <a:latin typeface="Roboto Condensed Light" panose="02000000000000000000" pitchFamily="2" charset="0"/>
              <a:ea typeface="Roboto Condensed Light" panose="02000000000000000000" pitchFamily="2" charset="0"/>
            </a:rPr>
            <a:t> (DH) Parameters</a:t>
          </a:r>
          <a:r>
            <a:rPr lang="en-US" sz="1800" kern="1200" dirty="0">
              <a:latin typeface="Roboto Condensed Light" panose="02000000000000000000" pitchFamily="2" charset="0"/>
              <a:ea typeface="Roboto Condensed Light" panose="02000000000000000000" pitchFamily="2" charset="0"/>
            </a:rPr>
            <a:t>: Standard method to represent the kinematic chain of robotic arms.</a:t>
          </a:r>
        </a:p>
      </dsp:txBody>
      <dsp:txXfrm rot="-5400000">
        <a:off x="1882891" y="3376360"/>
        <a:ext cx="9054159" cy="1383577"/>
      </dsp:txXfrm>
    </dsp:sp>
    <dsp:sp modelId="{3F7D4FF3-2322-41DA-AAAD-63654916430E}">
      <dsp:nvSpPr>
        <dsp:cNvPr id="0" name=""/>
        <dsp:cNvSpPr/>
      </dsp:nvSpPr>
      <dsp:spPr>
        <a:xfrm>
          <a:off x="32337" y="3286267"/>
          <a:ext cx="1850554" cy="15637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Roboto Condensed Light" panose="02000000000000000000" pitchFamily="2" charset="0"/>
              <a:ea typeface="Roboto Condensed Light" panose="02000000000000000000" pitchFamily="2" charset="0"/>
            </a:rPr>
            <a:t>Key Terms</a:t>
          </a:r>
          <a:r>
            <a:rPr lang="en-US" sz="1800" kern="1200" dirty="0">
              <a:latin typeface="Roboto Condensed Light" panose="02000000000000000000" pitchFamily="2" charset="0"/>
              <a:ea typeface="Roboto Condensed Light" panose="02000000000000000000" pitchFamily="2" charset="0"/>
            </a:rPr>
            <a:t>:</a:t>
          </a:r>
        </a:p>
      </dsp:txBody>
      <dsp:txXfrm>
        <a:off x="108674" y="3362604"/>
        <a:ext cx="1697880" cy="141108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176F9-4C5E-44C6-8148-73D706A386DF}">
      <dsp:nvSpPr>
        <dsp:cNvPr id="0" name=""/>
        <dsp:cNvSpPr/>
      </dsp:nvSpPr>
      <dsp:spPr>
        <a:xfrm>
          <a:off x="0" y="649067"/>
          <a:ext cx="8128000"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kern="1200" dirty="0">
              <a:latin typeface="Roboto Condensed Light" panose="02000000000000000000" pitchFamily="2" charset="0"/>
              <a:ea typeface="Roboto Condensed Light" panose="02000000000000000000" pitchFamily="2" charset="0"/>
            </a:rPr>
            <a:t>Dynamics: What the Robot is Made Of (Weight, Balance, etc.)</a:t>
          </a:r>
        </a:p>
      </dsp:txBody>
      <dsp:txXfrm>
        <a:off x="59399" y="708466"/>
        <a:ext cx="8009202" cy="1098002"/>
      </dsp:txXfrm>
    </dsp:sp>
    <dsp:sp modelId="{6F81E584-1EEC-48D6-9D45-BB2D639C9B6A}">
      <dsp:nvSpPr>
        <dsp:cNvPr id="0" name=""/>
        <dsp:cNvSpPr/>
      </dsp:nvSpPr>
      <dsp:spPr>
        <a:xfrm>
          <a:off x="0" y="1865867"/>
          <a:ext cx="8128000" cy="1950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latin typeface="Roboto Condensed Light" panose="02000000000000000000" pitchFamily="2" charset="0"/>
              <a:ea typeface="Roboto Condensed Light" panose="02000000000000000000" pitchFamily="2" charset="0"/>
            </a:rPr>
            <a:t>Dynamics are about the robot's weight and how it behaves physically.</a:t>
          </a:r>
        </a:p>
        <a:p>
          <a:pPr marL="171450" lvl="1" indent="-171450" algn="l" defTabSz="800100">
            <a:lnSpc>
              <a:spcPct val="90000"/>
            </a:lnSpc>
            <a:spcBef>
              <a:spcPct val="0"/>
            </a:spcBef>
            <a:spcAft>
              <a:spcPct val="20000"/>
            </a:spcAft>
            <a:buChar char="•"/>
          </a:pPr>
          <a:r>
            <a:rPr lang="en-US" sz="1800" kern="1200" dirty="0">
              <a:latin typeface="Roboto Condensed Light" panose="02000000000000000000" pitchFamily="2" charset="0"/>
              <a:ea typeface="Roboto Condensed Light" panose="02000000000000000000" pitchFamily="2" charset="0"/>
            </a:rPr>
            <a:t>Mass: This tells the computer how heavy each part of the robot is. For example, if the arm is made of metal, it will have a certain weight. </a:t>
          </a:r>
        </a:p>
        <a:p>
          <a:pPr marL="171450" lvl="1" indent="-171450" algn="l" defTabSz="800100">
            <a:lnSpc>
              <a:spcPct val="90000"/>
            </a:lnSpc>
            <a:spcBef>
              <a:spcPct val="0"/>
            </a:spcBef>
            <a:spcAft>
              <a:spcPct val="20000"/>
            </a:spcAft>
            <a:buChar char="•"/>
          </a:pPr>
          <a:r>
            <a:rPr lang="en-US" sz="1800" kern="1200" dirty="0">
              <a:latin typeface="Roboto Condensed Light" panose="02000000000000000000" pitchFamily="2" charset="0"/>
              <a:ea typeface="Roboto Condensed Light" panose="02000000000000000000" pitchFamily="2" charset="0"/>
            </a:rPr>
            <a:t>Center of Mass: This is the balance point of the part. Imagine balancing a stick on your finger — the point where it balances is the center of mass. </a:t>
          </a:r>
        </a:p>
        <a:p>
          <a:pPr marL="171450" lvl="1" indent="-171450" algn="l" defTabSz="800100">
            <a:lnSpc>
              <a:spcPct val="90000"/>
            </a:lnSpc>
            <a:spcBef>
              <a:spcPct val="0"/>
            </a:spcBef>
            <a:spcAft>
              <a:spcPct val="20000"/>
            </a:spcAft>
            <a:buChar char="•"/>
          </a:pPr>
          <a:r>
            <a:rPr lang="en-US" sz="1800" kern="1200" dirty="0">
              <a:latin typeface="Roboto Condensed Light" panose="02000000000000000000" pitchFamily="2" charset="0"/>
              <a:ea typeface="Roboto Condensed Light" panose="02000000000000000000" pitchFamily="2" charset="0"/>
            </a:rPr>
            <a:t>Inertia: This tells how much the part resists rotating or moving. For example, it’s harder to spin a heavy object than a light one.</a:t>
          </a:r>
        </a:p>
      </dsp:txBody>
      <dsp:txXfrm>
        <a:off x="0" y="1865867"/>
        <a:ext cx="8128000" cy="195097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176F9-4C5E-44C6-8148-73D706A386DF}">
      <dsp:nvSpPr>
        <dsp:cNvPr id="0" name=""/>
        <dsp:cNvSpPr/>
      </dsp:nvSpPr>
      <dsp:spPr>
        <a:xfrm>
          <a:off x="0" y="447242"/>
          <a:ext cx="8128000"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kern="1200" dirty="0">
              <a:latin typeface="Roboto Condensed Light" panose="02000000000000000000" pitchFamily="2" charset="0"/>
              <a:ea typeface="Roboto Condensed Light" panose="02000000000000000000" pitchFamily="2" charset="0"/>
            </a:rPr>
            <a:t>Additional Elements: Extra Details to Help with Simulation</a:t>
          </a:r>
        </a:p>
      </dsp:txBody>
      <dsp:txXfrm>
        <a:off x="59399" y="506641"/>
        <a:ext cx="8009202" cy="1098002"/>
      </dsp:txXfrm>
    </dsp:sp>
    <dsp:sp modelId="{6F81E584-1EEC-48D6-9D45-BB2D639C9B6A}">
      <dsp:nvSpPr>
        <dsp:cNvPr id="0" name=""/>
        <dsp:cNvSpPr/>
      </dsp:nvSpPr>
      <dsp:spPr>
        <a:xfrm>
          <a:off x="0" y="1664042"/>
          <a:ext cx="8128000" cy="2354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latin typeface="Roboto Condensed Light" panose="02000000000000000000" pitchFamily="2" charset="0"/>
              <a:ea typeface="Roboto Condensed Light" panose="02000000000000000000" pitchFamily="2" charset="0"/>
            </a:rPr>
            <a:t>Visualization: Seeing Your Robot Visualization helps you see what your robot looks like in the computer. </a:t>
          </a:r>
        </a:p>
        <a:p>
          <a:pPr marL="342900" lvl="2" indent="-171450" algn="l" defTabSz="800100">
            <a:lnSpc>
              <a:spcPct val="90000"/>
            </a:lnSpc>
            <a:spcBef>
              <a:spcPct val="0"/>
            </a:spcBef>
            <a:spcAft>
              <a:spcPct val="20000"/>
            </a:spcAft>
            <a:buFont typeface="Courier New" panose="02070309020205020404" pitchFamily="49" charset="0"/>
            <a:buChar char="o"/>
          </a:pPr>
          <a:r>
            <a:rPr lang="en-US" sz="1800" kern="1200" dirty="0">
              <a:latin typeface="Roboto Condensed Light" panose="02000000000000000000" pitchFamily="2" charset="0"/>
              <a:ea typeface="Roboto Condensed Light" panose="02000000000000000000" pitchFamily="2" charset="0"/>
            </a:rPr>
            <a:t>Think of it like creating a 3D model of the robot. </a:t>
          </a:r>
        </a:p>
        <a:p>
          <a:pPr marL="342900" lvl="2" indent="-171450" algn="l" defTabSz="800100">
            <a:lnSpc>
              <a:spcPct val="90000"/>
            </a:lnSpc>
            <a:spcBef>
              <a:spcPct val="0"/>
            </a:spcBef>
            <a:spcAft>
              <a:spcPct val="20000"/>
            </a:spcAft>
            <a:buFont typeface="Courier New" panose="02070309020205020404" pitchFamily="49" charset="0"/>
            <a:buChar char="o"/>
          </a:pPr>
          <a:r>
            <a:rPr lang="en-US" sz="1800" kern="1200" dirty="0">
              <a:latin typeface="Roboto Condensed Light" panose="02000000000000000000" pitchFamily="2" charset="0"/>
              <a:ea typeface="Roboto Condensed Light" panose="02000000000000000000" pitchFamily="2" charset="0"/>
            </a:rPr>
            <a:t>You can see what the robot’s parts look like (boxes, cylinders, etc.). </a:t>
          </a:r>
        </a:p>
        <a:p>
          <a:pPr marL="171450" lvl="1" indent="-171450" algn="l" defTabSz="800100">
            <a:lnSpc>
              <a:spcPct val="90000"/>
            </a:lnSpc>
            <a:spcBef>
              <a:spcPct val="0"/>
            </a:spcBef>
            <a:spcAft>
              <a:spcPct val="20000"/>
            </a:spcAft>
            <a:buChar char="•"/>
          </a:pPr>
          <a:r>
            <a:rPr lang="en-US" sz="1800" kern="1200" dirty="0">
              <a:latin typeface="Roboto Condensed Light" panose="02000000000000000000" pitchFamily="2" charset="0"/>
              <a:ea typeface="Roboto Condensed Light" panose="02000000000000000000" pitchFamily="2" charset="0"/>
            </a:rPr>
            <a:t>Collision: Making Sure the Robot Doesn’t Go Through Things Collision is for checking if the robot runs into things while moving. </a:t>
          </a:r>
        </a:p>
        <a:p>
          <a:pPr marL="342900" lvl="2" indent="-171450" algn="l" defTabSz="800100">
            <a:lnSpc>
              <a:spcPct val="90000"/>
            </a:lnSpc>
            <a:spcBef>
              <a:spcPct val="0"/>
            </a:spcBef>
            <a:spcAft>
              <a:spcPct val="20000"/>
            </a:spcAft>
            <a:buFont typeface="Courier New" panose="02070309020205020404" pitchFamily="49" charset="0"/>
            <a:buChar char="o"/>
          </a:pPr>
          <a:r>
            <a:rPr lang="en-US" sz="1800" kern="1200" dirty="0">
              <a:latin typeface="Roboto Condensed Light" panose="02000000000000000000" pitchFamily="2" charset="0"/>
              <a:ea typeface="Roboto Condensed Light" panose="02000000000000000000" pitchFamily="2" charset="0"/>
            </a:rPr>
            <a:t>It’s like making sure the robot doesn’t walk through walls in a video game. </a:t>
          </a:r>
        </a:p>
        <a:p>
          <a:pPr marL="342900" lvl="2" indent="-171450" algn="l" defTabSz="800100">
            <a:lnSpc>
              <a:spcPct val="90000"/>
            </a:lnSpc>
            <a:spcBef>
              <a:spcPct val="0"/>
            </a:spcBef>
            <a:spcAft>
              <a:spcPct val="20000"/>
            </a:spcAft>
            <a:buFont typeface="Courier New" panose="02070309020205020404" pitchFamily="49" charset="0"/>
            <a:buChar char="o"/>
          </a:pPr>
          <a:r>
            <a:rPr lang="en-US" sz="1800" kern="1200" dirty="0">
              <a:latin typeface="Roboto Condensed Light" panose="02000000000000000000" pitchFamily="2" charset="0"/>
              <a:ea typeface="Roboto Condensed Light" panose="02000000000000000000" pitchFamily="2" charset="0"/>
            </a:rPr>
            <a:t>This helps make simulations realistic and avoids problems in real life.</a:t>
          </a:r>
        </a:p>
      </dsp:txBody>
      <dsp:txXfrm>
        <a:off x="0" y="1664042"/>
        <a:ext cx="8128000" cy="235462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82173-F5FF-4A94-96B3-50706AFAC7C7}">
      <dsp:nvSpPr>
        <dsp:cNvPr id="0" name=""/>
        <dsp:cNvSpPr/>
      </dsp:nvSpPr>
      <dsp:spPr>
        <a:xfrm>
          <a:off x="5949109" y="4291023"/>
          <a:ext cx="472111" cy="91440"/>
        </a:xfrm>
        <a:custGeom>
          <a:avLst/>
          <a:gdLst/>
          <a:ahLst/>
          <a:cxnLst/>
          <a:rect l="0" t="0" r="0" b="0"/>
          <a:pathLst>
            <a:path>
              <a:moveTo>
                <a:pt x="0" y="45720"/>
              </a:moveTo>
              <a:lnTo>
                <a:pt x="472111"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8177B5-0FF8-4DA9-BE8E-691332F04B10}">
      <dsp:nvSpPr>
        <dsp:cNvPr id="0" name=""/>
        <dsp:cNvSpPr/>
      </dsp:nvSpPr>
      <dsp:spPr>
        <a:xfrm>
          <a:off x="3119793" y="4291023"/>
          <a:ext cx="472111" cy="91440"/>
        </a:xfrm>
        <a:custGeom>
          <a:avLst/>
          <a:gdLst/>
          <a:ahLst/>
          <a:cxnLst/>
          <a:rect l="0" t="0" r="0" b="0"/>
          <a:pathLst>
            <a:path>
              <a:moveTo>
                <a:pt x="0" y="45720"/>
              </a:moveTo>
              <a:lnTo>
                <a:pt x="472111"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19A3AD-1DEA-4852-A3F4-22F10F13B080}">
      <dsp:nvSpPr>
        <dsp:cNvPr id="0" name=""/>
        <dsp:cNvSpPr/>
      </dsp:nvSpPr>
      <dsp:spPr>
        <a:xfrm>
          <a:off x="1539306" y="2659696"/>
          <a:ext cx="472111" cy="1677046"/>
        </a:xfrm>
        <a:custGeom>
          <a:avLst/>
          <a:gdLst/>
          <a:ahLst/>
          <a:cxnLst/>
          <a:rect l="0" t="0" r="0" b="0"/>
          <a:pathLst>
            <a:path>
              <a:moveTo>
                <a:pt x="0" y="0"/>
              </a:moveTo>
              <a:lnTo>
                <a:pt x="236055" y="0"/>
              </a:lnTo>
              <a:lnTo>
                <a:pt x="236055" y="1677046"/>
              </a:lnTo>
              <a:lnTo>
                <a:pt x="472111" y="167704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F560C4-2E93-4DE9-B006-6ECB8E334432}">
      <dsp:nvSpPr>
        <dsp:cNvPr id="0" name=""/>
        <dsp:cNvSpPr/>
      </dsp:nvSpPr>
      <dsp:spPr>
        <a:xfrm>
          <a:off x="5949109" y="3172992"/>
          <a:ext cx="472111" cy="91440"/>
        </a:xfrm>
        <a:custGeom>
          <a:avLst/>
          <a:gdLst/>
          <a:ahLst/>
          <a:cxnLst/>
          <a:rect l="0" t="0" r="0" b="0"/>
          <a:pathLst>
            <a:path>
              <a:moveTo>
                <a:pt x="0" y="45720"/>
              </a:moveTo>
              <a:lnTo>
                <a:pt x="472111"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95AC3F-E348-4BE4-8A33-443AD3AC0D3D}">
      <dsp:nvSpPr>
        <dsp:cNvPr id="0" name=""/>
        <dsp:cNvSpPr/>
      </dsp:nvSpPr>
      <dsp:spPr>
        <a:xfrm>
          <a:off x="3119793" y="3172992"/>
          <a:ext cx="472111" cy="91440"/>
        </a:xfrm>
        <a:custGeom>
          <a:avLst/>
          <a:gdLst/>
          <a:ahLst/>
          <a:cxnLst/>
          <a:rect l="0" t="0" r="0" b="0"/>
          <a:pathLst>
            <a:path>
              <a:moveTo>
                <a:pt x="0" y="45720"/>
              </a:moveTo>
              <a:lnTo>
                <a:pt x="472111"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BCFE8F-E694-4142-8D1D-50E6EEFB1AD9}">
      <dsp:nvSpPr>
        <dsp:cNvPr id="0" name=""/>
        <dsp:cNvSpPr/>
      </dsp:nvSpPr>
      <dsp:spPr>
        <a:xfrm>
          <a:off x="1539306" y="2659696"/>
          <a:ext cx="472111" cy="559015"/>
        </a:xfrm>
        <a:custGeom>
          <a:avLst/>
          <a:gdLst/>
          <a:ahLst/>
          <a:cxnLst/>
          <a:rect l="0" t="0" r="0" b="0"/>
          <a:pathLst>
            <a:path>
              <a:moveTo>
                <a:pt x="0" y="0"/>
              </a:moveTo>
              <a:lnTo>
                <a:pt x="236055" y="0"/>
              </a:lnTo>
              <a:lnTo>
                <a:pt x="236055" y="559015"/>
              </a:lnTo>
              <a:lnTo>
                <a:pt x="472111" y="5590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BA2B24-168B-486D-85D8-285A08BE605C}">
      <dsp:nvSpPr>
        <dsp:cNvPr id="0" name=""/>
        <dsp:cNvSpPr/>
      </dsp:nvSpPr>
      <dsp:spPr>
        <a:xfrm>
          <a:off x="5949109" y="2054960"/>
          <a:ext cx="472111" cy="91440"/>
        </a:xfrm>
        <a:custGeom>
          <a:avLst/>
          <a:gdLst/>
          <a:ahLst/>
          <a:cxnLst/>
          <a:rect l="0" t="0" r="0" b="0"/>
          <a:pathLst>
            <a:path>
              <a:moveTo>
                <a:pt x="0" y="45720"/>
              </a:moveTo>
              <a:lnTo>
                <a:pt x="472111"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1A1A2F-D210-4CFB-9470-9B52683C8A5F}">
      <dsp:nvSpPr>
        <dsp:cNvPr id="0" name=""/>
        <dsp:cNvSpPr/>
      </dsp:nvSpPr>
      <dsp:spPr>
        <a:xfrm>
          <a:off x="3119793" y="2054960"/>
          <a:ext cx="472111" cy="91440"/>
        </a:xfrm>
        <a:custGeom>
          <a:avLst/>
          <a:gdLst/>
          <a:ahLst/>
          <a:cxnLst/>
          <a:rect l="0" t="0" r="0" b="0"/>
          <a:pathLst>
            <a:path>
              <a:moveTo>
                <a:pt x="0" y="45720"/>
              </a:moveTo>
              <a:lnTo>
                <a:pt x="472111"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79F7AA-1E3A-428A-B823-3AE8DFD167D1}">
      <dsp:nvSpPr>
        <dsp:cNvPr id="0" name=""/>
        <dsp:cNvSpPr/>
      </dsp:nvSpPr>
      <dsp:spPr>
        <a:xfrm>
          <a:off x="1539306" y="2100680"/>
          <a:ext cx="472111" cy="559015"/>
        </a:xfrm>
        <a:custGeom>
          <a:avLst/>
          <a:gdLst/>
          <a:ahLst/>
          <a:cxnLst/>
          <a:rect l="0" t="0" r="0" b="0"/>
          <a:pathLst>
            <a:path>
              <a:moveTo>
                <a:pt x="0" y="559015"/>
              </a:moveTo>
              <a:lnTo>
                <a:pt x="236055" y="559015"/>
              </a:lnTo>
              <a:lnTo>
                <a:pt x="236055" y="0"/>
              </a:lnTo>
              <a:lnTo>
                <a:pt x="47211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A6B0B5-0D73-42EE-AB73-731FE79DC7D5}">
      <dsp:nvSpPr>
        <dsp:cNvPr id="0" name=""/>
        <dsp:cNvSpPr/>
      </dsp:nvSpPr>
      <dsp:spPr>
        <a:xfrm>
          <a:off x="5949109" y="936929"/>
          <a:ext cx="472111" cy="91440"/>
        </a:xfrm>
        <a:custGeom>
          <a:avLst/>
          <a:gdLst/>
          <a:ahLst/>
          <a:cxnLst/>
          <a:rect l="0" t="0" r="0" b="0"/>
          <a:pathLst>
            <a:path>
              <a:moveTo>
                <a:pt x="0" y="45720"/>
              </a:moveTo>
              <a:lnTo>
                <a:pt x="472111"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CFAD2B-C128-49B3-BBCB-3FF6E6A4CAB6}">
      <dsp:nvSpPr>
        <dsp:cNvPr id="0" name=""/>
        <dsp:cNvSpPr/>
      </dsp:nvSpPr>
      <dsp:spPr>
        <a:xfrm>
          <a:off x="3119793" y="936929"/>
          <a:ext cx="472111" cy="91440"/>
        </a:xfrm>
        <a:custGeom>
          <a:avLst/>
          <a:gdLst/>
          <a:ahLst/>
          <a:cxnLst/>
          <a:rect l="0" t="0" r="0" b="0"/>
          <a:pathLst>
            <a:path>
              <a:moveTo>
                <a:pt x="0" y="45720"/>
              </a:moveTo>
              <a:lnTo>
                <a:pt x="472111"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771258-FFAE-4455-9EE7-EADB2BA2FA50}">
      <dsp:nvSpPr>
        <dsp:cNvPr id="0" name=""/>
        <dsp:cNvSpPr/>
      </dsp:nvSpPr>
      <dsp:spPr>
        <a:xfrm>
          <a:off x="1539306" y="982649"/>
          <a:ext cx="472111" cy="1677046"/>
        </a:xfrm>
        <a:custGeom>
          <a:avLst/>
          <a:gdLst/>
          <a:ahLst/>
          <a:cxnLst/>
          <a:rect l="0" t="0" r="0" b="0"/>
          <a:pathLst>
            <a:path>
              <a:moveTo>
                <a:pt x="0" y="1677046"/>
              </a:moveTo>
              <a:lnTo>
                <a:pt x="236055" y="1677046"/>
              </a:lnTo>
              <a:lnTo>
                <a:pt x="236055" y="0"/>
              </a:lnTo>
              <a:lnTo>
                <a:pt x="47211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BADC58-9C2B-4B66-B941-9F1E67422479}">
      <dsp:nvSpPr>
        <dsp:cNvPr id="0" name=""/>
        <dsp:cNvSpPr/>
      </dsp:nvSpPr>
      <dsp:spPr>
        <a:xfrm>
          <a:off x="3646" y="2299711"/>
          <a:ext cx="1535660" cy="7199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Roboto Condensed Light" panose="02000000000000000000" pitchFamily="2" charset="0"/>
              <a:ea typeface="Roboto Condensed Light" panose="02000000000000000000" pitchFamily="2" charset="0"/>
            </a:rPr>
            <a:t>Geometry Elements</a:t>
          </a:r>
        </a:p>
      </dsp:txBody>
      <dsp:txXfrm>
        <a:off x="3646" y="2299711"/>
        <a:ext cx="1535660" cy="719969"/>
      </dsp:txXfrm>
    </dsp:sp>
    <dsp:sp modelId="{1CFADA1F-A435-491C-85F6-87ABECE91256}">
      <dsp:nvSpPr>
        <dsp:cNvPr id="0" name=""/>
        <dsp:cNvSpPr/>
      </dsp:nvSpPr>
      <dsp:spPr>
        <a:xfrm>
          <a:off x="2011418" y="622665"/>
          <a:ext cx="1108375" cy="7199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Roboto Condensed Light" panose="02000000000000000000" pitchFamily="2" charset="0"/>
              <a:ea typeface="Roboto Condensed Light" panose="02000000000000000000" pitchFamily="2" charset="0"/>
            </a:rPr>
            <a:t>Box</a:t>
          </a:r>
        </a:p>
      </dsp:txBody>
      <dsp:txXfrm>
        <a:off x="2011418" y="622665"/>
        <a:ext cx="1108375" cy="719969"/>
      </dsp:txXfrm>
    </dsp:sp>
    <dsp:sp modelId="{93FF2BF0-8791-4458-8724-B430764519F6}">
      <dsp:nvSpPr>
        <dsp:cNvPr id="0" name=""/>
        <dsp:cNvSpPr/>
      </dsp:nvSpPr>
      <dsp:spPr>
        <a:xfrm>
          <a:off x="3591905" y="571169"/>
          <a:ext cx="2357204" cy="8229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Roboto Condensed Light" panose="02000000000000000000" pitchFamily="2" charset="0"/>
              <a:ea typeface="Roboto Condensed Light" panose="02000000000000000000" pitchFamily="2" charset="0"/>
            </a:rPr>
            <a:t>Defined by: </a:t>
          </a:r>
        </a:p>
        <a:p>
          <a:pPr marL="0" lvl="0" indent="0" algn="ctr" defTabSz="800100">
            <a:lnSpc>
              <a:spcPct val="90000"/>
            </a:lnSpc>
            <a:spcBef>
              <a:spcPct val="0"/>
            </a:spcBef>
            <a:spcAft>
              <a:spcPct val="35000"/>
            </a:spcAft>
            <a:buNone/>
          </a:pPr>
          <a:r>
            <a:rPr lang="en-US" sz="1800" kern="1200" dirty="0" err="1">
              <a:latin typeface="Roboto Condensed Light" panose="02000000000000000000" pitchFamily="2" charset="0"/>
              <a:ea typeface="Roboto Condensed Light" panose="02000000000000000000" pitchFamily="2" charset="0"/>
            </a:rPr>
            <a:t>xyz</a:t>
          </a:r>
          <a:r>
            <a:rPr lang="en-US" sz="1800" kern="1200" dirty="0">
              <a:latin typeface="Roboto Condensed Light" panose="02000000000000000000" pitchFamily="2" charset="0"/>
              <a:ea typeface="Roboto Condensed Light" panose="02000000000000000000" pitchFamily="2" charset="0"/>
            </a:rPr>
            <a:t> dimensions</a:t>
          </a:r>
        </a:p>
      </dsp:txBody>
      <dsp:txXfrm>
        <a:off x="3591905" y="571169"/>
        <a:ext cx="2357204" cy="822961"/>
      </dsp:txXfrm>
    </dsp:sp>
    <dsp:sp modelId="{05849981-9B06-4095-994E-E4961CF6A8CF}">
      <dsp:nvSpPr>
        <dsp:cNvPr id="0" name=""/>
        <dsp:cNvSpPr/>
      </dsp:nvSpPr>
      <dsp:spPr>
        <a:xfrm>
          <a:off x="6421221" y="622665"/>
          <a:ext cx="4641043" cy="7199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Roboto Condensed Light" panose="02000000000000000000" pitchFamily="2" charset="0"/>
              <a:ea typeface="Roboto Condensed Light" panose="02000000000000000000" pitchFamily="2" charset="0"/>
            </a:rPr>
            <a:t>&lt;box size="1 1 1"/&gt;</a:t>
          </a:r>
        </a:p>
      </dsp:txBody>
      <dsp:txXfrm>
        <a:off x="6421221" y="622665"/>
        <a:ext cx="4641043" cy="719969"/>
      </dsp:txXfrm>
    </dsp:sp>
    <dsp:sp modelId="{0C677EF4-D5A9-48E8-A912-649191365979}">
      <dsp:nvSpPr>
        <dsp:cNvPr id="0" name=""/>
        <dsp:cNvSpPr/>
      </dsp:nvSpPr>
      <dsp:spPr>
        <a:xfrm>
          <a:off x="2011418" y="1740696"/>
          <a:ext cx="1108375" cy="7199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Roboto Condensed Light" panose="02000000000000000000" pitchFamily="2" charset="0"/>
              <a:ea typeface="Roboto Condensed Light" panose="02000000000000000000" pitchFamily="2" charset="0"/>
            </a:rPr>
            <a:t>Cylinder</a:t>
          </a:r>
        </a:p>
      </dsp:txBody>
      <dsp:txXfrm>
        <a:off x="2011418" y="1740696"/>
        <a:ext cx="1108375" cy="719969"/>
      </dsp:txXfrm>
    </dsp:sp>
    <dsp:sp modelId="{7F967172-0385-4110-8D2A-906F72207405}">
      <dsp:nvSpPr>
        <dsp:cNvPr id="0" name=""/>
        <dsp:cNvSpPr/>
      </dsp:nvSpPr>
      <dsp:spPr>
        <a:xfrm>
          <a:off x="3591905" y="1689200"/>
          <a:ext cx="2357204" cy="8229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Roboto Condensed Light" panose="02000000000000000000" pitchFamily="2" charset="0"/>
              <a:ea typeface="Roboto Condensed Light" panose="02000000000000000000" pitchFamily="2" charset="0"/>
            </a:rPr>
            <a:t>Defined by:</a:t>
          </a:r>
        </a:p>
        <a:p>
          <a:pPr marL="0" lvl="0" indent="0" algn="ctr" defTabSz="800100">
            <a:lnSpc>
              <a:spcPct val="90000"/>
            </a:lnSpc>
            <a:spcBef>
              <a:spcPct val="0"/>
            </a:spcBef>
            <a:spcAft>
              <a:spcPct val="35000"/>
            </a:spcAft>
            <a:buNone/>
          </a:pPr>
          <a:r>
            <a:rPr lang="en-US" sz="1800" kern="1200" dirty="0">
              <a:latin typeface="Roboto Condensed Light" panose="02000000000000000000" pitchFamily="2" charset="0"/>
              <a:ea typeface="Roboto Condensed Light" panose="02000000000000000000" pitchFamily="2" charset="0"/>
            </a:rPr>
            <a:t>radius and height.</a:t>
          </a:r>
        </a:p>
      </dsp:txBody>
      <dsp:txXfrm>
        <a:off x="3591905" y="1689200"/>
        <a:ext cx="2357204" cy="822961"/>
      </dsp:txXfrm>
    </dsp:sp>
    <dsp:sp modelId="{7C07F71E-31E1-424A-96E2-F717269A7B50}">
      <dsp:nvSpPr>
        <dsp:cNvPr id="0" name=""/>
        <dsp:cNvSpPr/>
      </dsp:nvSpPr>
      <dsp:spPr>
        <a:xfrm>
          <a:off x="6421221" y="1740696"/>
          <a:ext cx="4641043" cy="7199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Roboto Condensed Light" panose="02000000000000000000" pitchFamily="2" charset="0"/>
              <a:ea typeface="Roboto Condensed Light" panose="02000000000000000000" pitchFamily="2" charset="0"/>
            </a:rPr>
            <a:t>&lt;cylinder radius="0.2" length="1"/&gt;</a:t>
          </a:r>
        </a:p>
      </dsp:txBody>
      <dsp:txXfrm>
        <a:off x="6421221" y="1740696"/>
        <a:ext cx="4641043" cy="719969"/>
      </dsp:txXfrm>
    </dsp:sp>
    <dsp:sp modelId="{BECCA67C-6301-46D1-BAA7-750E99C7D9DB}">
      <dsp:nvSpPr>
        <dsp:cNvPr id="0" name=""/>
        <dsp:cNvSpPr/>
      </dsp:nvSpPr>
      <dsp:spPr>
        <a:xfrm>
          <a:off x="2011418" y="2858727"/>
          <a:ext cx="1108375" cy="7199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Roboto Condensed Light" panose="02000000000000000000" pitchFamily="2" charset="0"/>
              <a:ea typeface="Roboto Condensed Light" panose="02000000000000000000" pitchFamily="2" charset="0"/>
            </a:rPr>
            <a:t>Sphere</a:t>
          </a:r>
        </a:p>
      </dsp:txBody>
      <dsp:txXfrm>
        <a:off x="2011418" y="2858727"/>
        <a:ext cx="1108375" cy="719969"/>
      </dsp:txXfrm>
    </dsp:sp>
    <dsp:sp modelId="{3D307D93-A814-4D79-AE20-0AE6623D0DB9}">
      <dsp:nvSpPr>
        <dsp:cNvPr id="0" name=""/>
        <dsp:cNvSpPr/>
      </dsp:nvSpPr>
      <dsp:spPr>
        <a:xfrm>
          <a:off x="3591905" y="2807231"/>
          <a:ext cx="2357204" cy="8229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Roboto Condensed Light" panose="02000000000000000000" pitchFamily="2" charset="0"/>
              <a:ea typeface="Roboto Condensed Light" panose="02000000000000000000" pitchFamily="2" charset="0"/>
            </a:rPr>
            <a:t>Defined by:</a:t>
          </a:r>
        </a:p>
        <a:p>
          <a:pPr marL="0" lvl="0" indent="0" algn="ctr" defTabSz="800100">
            <a:lnSpc>
              <a:spcPct val="90000"/>
            </a:lnSpc>
            <a:spcBef>
              <a:spcPct val="0"/>
            </a:spcBef>
            <a:spcAft>
              <a:spcPct val="35000"/>
            </a:spcAft>
            <a:buNone/>
          </a:pPr>
          <a:r>
            <a:rPr lang="en-US" sz="1800" kern="1200" dirty="0">
              <a:latin typeface="Roboto Condensed Light" panose="02000000000000000000" pitchFamily="2" charset="0"/>
              <a:ea typeface="Roboto Condensed Light" panose="02000000000000000000" pitchFamily="2" charset="0"/>
            </a:rPr>
            <a:t>radius.</a:t>
          </a:r>
        </a:p>
      </dsp:txBody>
      <dsp:txXfrm>
        <a:off x="3591905" y="2807231"/>
        <a:ext cx="2357204" cy="822961"/>
      </dsp:txXfrm>
    </dsp:sp>
    <dsp:sp modelId="{3230272D-4D4A-4447-B0ED-BCD680A38D4E}">
      <dsp:nvSpPr>
        <dsp:cNvPr id="0" name=""/>
        <dsp:cNvSpPr/>
      </dsp:nvSpPr>
      <dsp:spPr>
        <a:xfrm>
          <a:off x="6421221" y="2858727"/>
          <a:ext cx="4641043" cy="7199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Roboto Condensed Light" panose="02000000000000000000" pitchFamily="2" charset="0"/>
              <a:ea typeface="Roboto Condensed Light" panose="02000000000000000000" pitchFamily="2" charset="0"/>
            </a:rPr>
            <a:t>&lt;sphere radius="0.1"/&gt;</a:t>
          </a:r>
        </a:p>
      </dsp:txBody>
      <dsp:txXfrm>
        <a:off x="6421221" y="2858727"/>
        <a:ext cx="4641043" cy="719969"/>
      </dsp:txXfrm>
    </dsp:sp>
    <dsp:sp modelId="{2A5D78FD-AD73-4B66-99C2-97F9C1947D5F}">
      <dsp:nvSpPr>
        <dsp:cNvPr id="0" name=""/>
        <dsp:cNvSpPr/>
      </dsp:nvSpPr>
      <dsp:spPr>
        <a:xfrm>
          <a:off x="2011418" y="3976758"/>
          <a:ext cx="1108375" cy="7199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Roboto Condensed Light" panose="02000000000000000000" pitchFamily="2" charset="0"/>
              <a:ea typeface="Roboto Condensed Light" panose="02000000000000000000" pitchFamily="2" charset="0"/>
            </a:rPr>
            <a:t>Mesh</a:t>
          </a:r>
        </a:p>
      </dsp:txBody>
      <dsp:txXfrm>
        <a:off x="2011418" y="3976758"/>
        <a:ext cx="1108375" cy="719969"/>
      </dsp:txXfrm>
    </dsp:sp>
    <dsp:sp modelId="{9B0FE622-B862-4174-A9EE-32390E3EBB00}">
      <dsp:nvSpPr>
        <dsp:cNvPr id="0" name=""/>
        <dsp:cNvSpPr/>
      </dsp:nvSpPr>
      <dsp:spPr>
        <a:xfrm>
          <a:off x="3591905" y="3925262"/>
          <a:ext cx="2357204" cy="8229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Roboto Condensed Light" panose="02000000000000000000" pitchFamily="2" charset="0"/>
              <a:ea typeface="Roboto Condensed Light" panose="02000000000000000000" pitchFamily="2" charset="0"/>
            </a:rPr>
            <a:t>References an external file for complex shapes</a:t>
          </a:r>
        </a:p>
      </dsp:txBody>
      <dsp:txXfrm>
        <a:off x="3591905" y="3925262"/>
        <a:ext cx="2357204" cy="822961"/>
      </dsp:txXfrm>
    </dsp:sp>
    <dsp:sp modelId="{5E0AA805-906A-4446-97BA-8EBD27EE1BA5}">
      <dsp:nvSpPr>
        <dsp:cNvPr id="0" name=""/>
        <dsp:cNvSpPr/>
      </dsp:nvSpPr>
      <dsp:spPr>
        <a:xfrm>
          <a:off x="6421221" y="3976758"/>
          <a:ext cx="4639626" cy="7199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Roboto Condensed Light" panose="02000000000000000000" pitchFamily="2" charset="0"/>
              <a:ea typeface="Roboto Condensed Light" panose="02000000000000000000" pitchFamily="2" charset="0"/>
            </a:rPr>
            <a:t>&lt;mesh filename="</a:t>
          </a:r>
          <a:r>
            <a:rPr lang="en-US" sz="1800" kern="1200" dirty="0" err="1">
              <a:latin typeface="Roboto Condensed Light" panose="02000000000000000000" pitchFamily="2" charset="0"/>
              <a:ea typeface="Roboto Condensed Light" panose="02000000000000000000" pitchFamily="2" charset="0"/>
            </a:rPr>
            <a:t>filename.stl</a:t>
          </a:r>
          <a:r>
            <a:rPr lang="en-US" sz="1800" kern="1200" dirty="0">
              <a:latin typeface="Roboto Condensed Light" panose="02000000000000000000" pitchFamily="2" charset="0"/>
              <a:ea typeface="Roboto Condensed Light" panose="02000000000000000000" pitchFamily="2" charset="0"/>
            </a:rPr>
            <a:t>" </a:t>
          </a:r>
          <a:br>
            <a:rPr lang="en-US" sz="1800" kern="1200" dirty="0">
              <a:latin typeface="Roboto Condensed Light" panose="02000000000000000000" pitchFamily="2" charset="0"/>
              <a:ea typeface="Roboto Condensed Light" panose="02000000000000000000" pitchFamily="2" charset="0"/>
            </a:rPr>
          </a:br>
          <a:r>
            <a:rPr lang="en-US" sz="1800" kern="1200" dirty="0">
              <a:latin typeface="Roboto Condensed Light" panose="02000000000000000000" pitchFamily="2" charset="0"/>
              <a:ea typeface="Roboto Condensed Light" panose="02000000000000000000" pitchFamily="2" charset="0"/>
            </a:rPr>
            <a:t>scale="1 1 1"/&gt;</a:t>
          </a:r>
        </a:p>
      </dsp:txBody>
      <dsp:txXfrm>
        <a:off x="6421221" y="3976758"/>
        <a:ext cx="4639626" cy="7199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83AE79-C0CC-4BCC-8EA1-01EAC651280F}">
      <dsp:nvSpPr>
        <dsp:cNvPr id="0" name=""/>
        <dsp:cNvSpPr/>
      </dsp:nvSpPr>
      <dsp:spPr>
        <a:xfrm rot="5400000">
          <a:off x="5680758" y="-3780253"/>
          <a:ext cx="1533273" cy="912900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Roboto Condensed Light" panose="02000000000000000000" pitchFamily="2" charset="0"/>
              <a:ea typeface="Roboto Condensed Light" panose="02000000000000000000" pitchFamily="2" charset="0"/>
            </a:rPr>
            <a:t>study of forces and torques that cause motion in a robot. It involves modeling the physical interactions between the robot's joints, links, and environment.</a:t>
          </a:r>
        </a:p>
      </dsp:txBody>
      <dsp:txXfrm rot="-5400000">
        <a:off x="1882891" y="92462"/>
        <a:ext cx="9054159" cy="1383577"/>
      </dsp:txXfrm>
    </dsp:sp>
    <dsp:sp modelId="{F316E6FF-D34B-4072-A7C7-673221D2B552}">
      <dsp:nvSpPr>
        <dsp:cNvPr id="0" name=""/>
        <dsp:cNvSpPr/>
      </dsp:nvSpPr>
      <dsp:spPr>
        <a:xfrm>
          <a:off x="32337" y="2369"/>
          <a:ext cx="1850554" cy="15637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Roboto Condensed Light" panose="02000000000000000000" pitchFamily="2" charset="0"/>
              <a:ea typeface="Roboto Condensed Light" panose="02000000000000000000" pitchFamily="2" charset="0"/>
            </a:rPr>
            <a:t>Definition</a:t>
          </a:r>
          <a:endParaRPr lang="en-US" sz="1800" kern="1200" dirty="0">
            <a:latin typeface="Roboto Condensed Light" panose="02000000000000000000" pitchFamily="2" charset="0"/>
            <a:ea typeface="Roboto Condensed Light" panose="02000000000000000000" pitchFamily="2" charset="0"/>
          </a:endParaRPr>
        </a:p>
      </dsp:txBody>
      <dsp:txXfrm>
        <a:off x="108674" y="78706"/>
        <a:ext cx="1697880" cy="1411087"/>
      </dsp:txXfrm>
    </dsp:sp>
    <dsp:sp modelId="{44562762-2F51-4F32-AE4A-12111CB69AEE}">
      <dsp:nvSpPr>
        <dsp:cNvPr id="0" name=""/>
        <dsp:cNvSpPr/>
      </dsp:nvSpPr>
      <dsp:spPr>
        <a:xfrm rot="5400000">
          <a:off x="5680758" y="-2138304"/>
          <a:ext cx="1533273" cy="912900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b="1" kern="1200" dirty="0">
              <a:latin typeface="Roboto Condensed Light" panose="02000000000000000000" pitchFamily="2" charset="0"/>
              <a:ea typeface="Roboto Condensed Light" panose="02000000000000000000" pitchFamily="2" charset="0"/>
            </a:rPr>
            <a:t>Equations of Motion: Describes the dynamic behavior of the robot using Newton-Euler or </a:t>
          </a:r>
          <a:r>
            <a:rPr lang="en-US" sz="1800" b="1" kern="1200" dirty="0" err="1">
              <a:latin typeface="Roboto Condensed Light" panose="02000000000000000000" pitchFamily="2" charset="0"/>
              <a:ea typeface="Roboto Condensed Light" panose="02000000000000000000" pitchFamily="2" charset="0"/>
            </a:rPr>
            <a:t>Lagrangian</a:t>
          </a:r>
          <a:r>
            <a:rPr lang="en-US" sz="1800" b="1" kern="1200" dirty="0">
              <a:latin typeface="Roboto Condensed Light" panose="02000000000000000000" pitchFamily="2" charset="0"/>
              <a:ea typeface="Roboto Condensed Light" panose="02000000000000000000" pitchFamily="2" charset="0"/>
            </a:rPr>
            <a:t> methods.</a:t>
          </a:r>
          <a:endParaRPr lang="en-US" sz="1800" kern="1200" dirty="0">
            <a:latin typeface="Roboto Condensed Light" panose="02000000000000000000" pitchFamily="2" charset="0"/>
            <a:ea typeface="Roboto Condensed Light" panose="02000000000000000000" pitchFamily="2" charset="0"/>
          </a:endParaRPr>
        </a:p>
      </dsp:txBody>
      <dsp:txXfrm rot="-5400000">
        <a:off x="1882891" y="1734411"/>
        <a:ext cx="9054159" cy="1383577"/>
      </dsp:txXfrm>
    </dsp:sp>
    <dsp:sp modelId="{9ECDFA18-D7D3-4B68-9E91-B972CA9E7E05}">
      <dsp:nvSpPr>
        <dsp:cNvPr id="0" name=""/>
        <dsp:cNvSpPr/>
      </dsp:nvSpPr>
      <dsp:spPr>
        <a:xfrm>
          <a:off x="32337" y="1644318"/>
          <a:ext cx="1850554" cy="15637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Roboto Condensed Light" panose="02000000000000000000" pitchFamily="2" charset="0"/>
              <a:ea typeface="Roboto Condensed Light" panose="02000000000000000000" pitchFamily="2" charset="0"/>
            </a:rPr>
            <a:t>Key Concepts</a:t>
          </a:r>
          <a:endParaRPr lang="en-US" sz="1800" kern="1200" dirty="0">
            <a:latin typeface="Roboto Condensed Light" panose="02000000000000000000" pitchFamily="2" charset="0"/>
            <a:ea typeface="Roboto Condensed Light" panose="02000000000000000000" pitchFamily="2" charset="0"/>
          </a:endParaRPr>
        </a:p>
      </dsp:txBody>
      <dsp:txXfrm>
        <a:off x="108674" y="1720655"/>
        <a:ext cx="1697880" cy="1411087"/>
      </dsp:txXfrm>
    </dsp:sp>
    <dsp:sp modelId="{073B114C-B1BB-47E7-A272-07194D5A1CAF}">
      <dsp:nvSpPr>
        <dsp:cNvPr id="0" name=""/>
        <dsp:cNvSpPr/>
      </dsp:nvSpPr>
      <dsp:spPr>
        <a:xfrm rot="5400000">
          <a:off x="5680758" y="-496355"/>
          <a:ext cx="1533273" cy="912900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b="1" kern="1200" dirty="0">
              <a:latin typeface="Roboto Condensed Light" panose="02000000000000000000" pitchFamily="2" charset="0"/>
              <a:ea typeface="Roboto Condensed Light" panose="02000000000000000000" pitchFamily="2" charset="0"/>
            </a:rPr>
            <a:t>Inertia Matrix: Describes the distribution of mass and its effect on the robot’s motion. </a:t>
          </a:r>
          <a:endParaRPr lang="en-US" sz="1800" kern="1200" dirty="0">
            <a:latin typeface="Roboto Condensed Light" panose="02000000000000000000" pitchFamily="2" charset="0"/>
            <a:ea typeface="Roboto Condensed Light" panose="02000000000000000000" pitchFamily="2" charset="0"/>
          </a:endParaRPr>
        </a:p>
        <a:p>
          <a:pPr marL="171450" lvl="1" indent="-171450" algn="l" defTabSz="800100">
            <a:lnSpc>
              <a:spcPct val="90000"/>
            </a:lnSpc>
            <a:spcBef>
              <a:spcPct val="0"/>
            </a:spcBef>
            <a:spcAft>
              <a:spcPct val="15000"/>
            </a:spcAft>
            <a:buFont typeface="Arial" panose="020B0604020202020204" pitchFamily="34" charset="0"/>
            <a:buChar char="•"/>
          </a:pPr>
          <a:r>
            <a:rPr lang="en-US" sz="1800" b="1" kern="1200" dirty="0">
              <a:latin typeface="Roboto Condensed Light" panose="02000000000000000000" pitchFamily="2" charset="0"/>
              <a:ea typeface="Roboto Condensed Light" panose="02000000000000000000" pitchFamily="2" charset="0"/>
            </a:rPr>
            <a:t>Coriolis and Centrifugal Forces: Forces that arise in rotating systems, affecting the robot's movement. </a:t>
          </a:r>
          <a:endParaRPr lang="en-US" sz="1800" kern="1200" dirty="0">
            <a:latin typeface="Roboto Condensed Light" panose="02000000000000000000" pitchFamily="2" charset="0"/>
            <a:ea typeface="Roboto Condensed Light" panose="02000000000000000000" pitchFamily="2" charset="0"/>
          </a:endParaRPr>
        </a:p>
        <a:p>
          <a:pPr marL="171450" lvl="1" indent="-171450" algn="l" defTabSz="800100">
            <a:lnSpc>
              <a:spcPct val="90000"/>
            </a:lnSpc>
            <a:spcBef>
              <a:spcPct val="0"/>
            </a:spcBef>
            <a:spcAft>
              <a:spcPct val="15000"/>
            </a:spcAft>
            <a:buFont typeface="Arial" panose="020B0604020202020204" pitchFamily="34" charset="0"/>
            <a:buChar char="•"/>
          </a:pPr>
          <a:r>
            <a:rPr lang="en-US" sz="1800" b="1" kern="1200" dirty="0">
              <a:latin typeface="Roboto Condensed Light" panose="02000000000000000000" pitchFamily="2" charset="0"/>
              <a:ea typeface="Roboto Condensed Light" panose="02000000000000000000" pitchFamily="2" charset="0"/>
            </a:rPr>
            <a:t>Gravitational Forces: Forces acting on the robot due to gravity, influencing joint torques and motions.</a:t>
          </a:r>
          <a:endParaRPr lang="en-US" sz="1800" kern="1200" dirty="0">
            <a:latin typeface="Roboto Condensed Light" panose="02000000000000000000" pitchFamily="2" charset="0"/>
            <a:ea typeface="Roboto Condensed Light" panose="02000000000000000000" pitchFamily="2" charset="0"/>
          </a:endParaRPr>
        </a:p>
      </dsp:txBody>
      <dsp:txXfrm rot="-5400000">
        <a:off x="1882891" y="3376360"/>
        <a:ext cx="9054159" cy="1383577"/>
      </dsp:txXfrm>
    </dsp:sp>
    <dsp:sp modelId="{3F7D4FF3-2322-41DA-AAAD-63654916430E}">
      <dsp:nvSpPr>
        <dsp:cNvPr id="0" name=""/>
        <dsp:cNvSpPr/>
      </dsp:nvSpPr>
      <dsp:spPr>
        <a:xfrm>
          <a:off x="32337" y="3286267"/>
          <a:ext cx="1850554" cy="15637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Roboto Condensed Light" panose="02000000000000000000" pitchFamily="2" charset="0"/>
              <a:ea typeface="Roboto Condensed Light" panose="02000000000000000000" pitchFamily="2" charset="0"/>
            </a:rPr>
            <a:t>Key Terms</a:t>
          </a:r>
          <a:r>
            <a:rPr lang="en-US" sz="1800" kern="1200" dirty="0">
              <a:latin typeface="Roboto Condensed Light" panose="02000000000000000000" pitchFamily="2" charset="0"/>
              <a:ea typeface="Roboto Condensed Light" panose="02000000000000000000" pitchFamily="2" charset="0"/>
            </a:rPr>
            <a:t>:</a:t>
          </a:r>
        </a:p>
      </dsp:txBody>
      <dsp:txXfrm>
        <a:off x="108674" y="3362604"/>
        <a:ext cx="1697880" cy="14110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83AE79-C0CC-4BCC-8EA1-01EAC651280F}">
      <dsp:nvSpPr>
        <dsp:cNvPr id="0" name=""/>
        <dsp:cNvSpPr/>
      </dsp:nvSpPr>
      <dsp:spPr>
        <a:xfrm rot="5400000">
          <a:off x="5680758" y="-3780253"/>
          <a:ext cx="1533273" cy="912900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Roboto Condensed Light" panose="02000000000000000000" pitchFamily="2" charset="0"/>
              <a:ea typeface="Roboto Condensed Light" panose="02000000000000000000" pitchFamily="2" charset="0"/>
            </a:rPr>
            <a:t>This equation connects the forces on a robot's end-effector to the required torques at the robot's joints.</a:t>
          </a:r>
        </a:p>
      </dsp:txBody>
      <dsp:txXfrm rot="-5400000">
        <a:off x="1882891" y="92462"/>
        <a:ext cx="9054159" cy="1383577"/>
      </dsp:txXfrm>
    </dsp:sp>
    <dsp:sp modelId="{F316E6FF-D34B-4072-A7C7-673221D2B552}">
      <dsp:nvSpPr>
        <dsp:cNvPr id="0" name=""/>
        <dsp:cNvSpPr/>
      </dsp:nvSpPr>
      <dsp:spPr>
        <a:xfrm>
          <a:off x="32337" y="2369"/>
          <a:ext cx="1850554" cy="15637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Roboto Condensed Light" panose="02000000000000000000" pitchFamily="2" charset="0"/>
              <a:ea typeface="Roboto Condensed Light" panose="02000000000000000000" pitchFamily="2" charset="0"/>
            </a:rPr>
            <a:t>What it means</a:t>
          </a:r>
          <a:endParaRPr lang="en-US" sz="1800" kern="1200" dirty="0">
            <a:latin typeface="Roboto Condensed Light" panose="02000000000000000000" pitchFamily="2" charset="0"/>
            <a:ea typeface="Roboto Condensed Light" panose="02000000000000000000" pitchFamily="2" charset="0"/>
          </a:endParaRPr>
        </a:p>
      </dsp:txBody>
      <dsp:txXfrm>
        <a:off x="108674" y="78706"/>
        <a:ext cx="1697880" cy="1411087"/>
      </dsp:txXfrm>
    </dsp:sp>
    <dsp:sp modelId="{44562762-2F51-4F32-AE4A-12111CB69AEE}">
      <dsp:nvSpPr>
        <dsp:cNvPr id="0" name=""/>
        <dsp:cNvSpPr/>
      </dsp:nvSpPr>
      <dsp:spPr>
        <a:xfrm rot="5400000">
          <a:off x="5680758" y="-2138304"/>
          <a:ext cx="1533273" cy="912900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endParaRPr lang="en-US" sz="1800" b="0" kern="1200" dirty="0">
            <a:latin typeface="Roboto Condensed Light" panose="02000000000000000000" pitchFamily="2" charset="0"/>
            <a:ea typeface="Roboto Condensed Light" panose="02000000000000000000" pitchFamily="2" charset="0"/>
          </a:endParaRPr>
        </a:p>
        <a:p>
          <a:pPr marL="171450" lvl="1" indent="-171450" algn="l" defTabSz="800100">
            <a:lnSpc>
              <a:spcPct val="90000"/>
            </a:lnSpc>
            <a:spcBef>
              <a:spcPct val="0"/>
            </a:spcBef>
            <a:spcAft>
              <a:spcPct val="15000"/>
            </a:spcAft>
            <a:buFont typeface="Arial" panose="020B0604020202020204" pitchFamily="34" charset="0"/>
            <a:buChar char="•"/>
          </a:pPr>
          <a14:m xmlns:a14="http://schemas.microsoft.com/office/drawing/2010/main">
            <m:oMath xmlns:m="http://schemas.openxmlformats.org/officeDocument/2006/math">
              <m:r>
                <m:rPr>
                  <m:sty m:val="p"/>
                </m:rPr>
                <a:rPr lang="en-US" sz="1800" b="0" i="0" kern="1200" smtClean="0">
                  <a:latin typeface="Cambria Math" panose="02040503050406030204" pitchFamily="18" charset="0"/>
                </a:rPr>
                <m:t>τ</m:t>
              </m:r>
              <m:r>
                <a:rPr lang="en-US" sz="1800" b="0" i="0" kern="1200" smtClean="0">
                  <a:latin typeface="Cambria Math" panose="02040503050406030204" pitchFamily="18" charset="0"/>
                </a:rPr>
                <m:t> →</m:t>
              </m:r>
            </m:oMath>
          </a14:m>
          <a:r>
            <a:rPr lang="en-US" sz="1800" b="0" i="0" kern="1200" dirty="0">
              <a:latin typeface="Roboto Condensed Light" panose="02000000000000000000" pitchFamily="2" charset="0"/>
              <a:ea typeface="Roboto Condensed Light" panose="02000000000000000000" pitchFamily="2" charset="0"/>
            </a:rPr>
            <a:t> Torques needed at each joint to keep the robot in balance.</a:t>
          </a:r>
          <a14:m xmlns:a14="http://schemas.microsoft.com/office/drawing/2010/main">
            <m:oMath xmlns:m="http://schemas.openxmlformats.org/officeDocument/2006/math">
              <m:r>
                <a:rPr lang="en-US" sz="1800" b="0" i="0" kern="1200" smtClean="0">
                  <a:latin typeface="Cambria Math" panose="02040503050406030204" pitchFamily="18" charset="0"/>
                </a:rPr>
                <m:t> </m:t>
              </m:r>
            </m:oMath>
          </a14:m>
          <a:endParaRPr lang="en-US" sz="1800" i="0" kern="1200" dirty="0">
            <a:latin typeface="Roboto Condensed Light" panose="02000000000000000000" pitchFamily="2" charset="0"/>
            <a:ea typeface="Roboto Condensed Light" panose="02000000000000000000" pitchFamily="2" charset="0"/>
          </a:endParaRPr>
        </a:p>
        <a:p>
          <a:pPr marL="171450" lvl="1" indent="-171450" algn="l" defTabSz="800100">
            <a:lnSpc>
              <a:spcPct val="90000"/>
            </a:lnSpc>
            <a:spcBef>
              <a:spcPct val="0"/>
            </a:spcBef>
            <a:spcAft>
              <a:spcPct val="15000"/>
            </a:spcAft>
            <a:buChar char="•"/>
          </a:pPr>
          <a14:m xmlns:a14="http://schemas.microsoft.com/office/drawing/2010/main">
            <m:oMath xmlns:m="http://schemas.openxmlformats.org/officeDocument/2006/math">
              <m:sSup>
                <m:sSupPr>
                  <m:ctrlPr>
                    <a:rPr lang="en-US" sz="1800" b="0" i="1" kern="1200" smtClean="0">
                      <a:latin typeface="Cambria Math" panose="02040503050406030204" pitchFamily="18" charset="0"/>
                    </a:rPr>
                  </m:ctrlPr>
                </m:sSupPr>
                <m:e>
                  <m:r>
                    <a:rPr lang="en-US" sz="1800" b="0" i="1" kern="1200" smtClean="0">
                      <a:latin typeface="Cambria Math" panose="02040503050406030204" pitchFamily="18" charset="0"/>
                    </a:rPr>
                    <m:t>𝐽</m:t>
                  </m:r>
                </m:e>
                <m:sup>
                  <m:r>
                    <a:rPr lang="en-US" sz="1800" b="0" i="1" kern="1200" smtClean="0">
                      <a:latin typeface="Cambria Math" panose="02040503050406030204" pitchFamily="18" charset="0"/>
                    </a:rPr>
                    <m:t>𝑇</m:t>
                  </m:r>
                </m:sup>
              </m:sSup>
            </m:oMath>
          </a14:m>
          <a:r>
            <a:rPr lang="en-US" sz="1800" i="0" kern="1200" dirty="0">
              <a:latin typeface="Roboto Condensed Light" panose="02000000000000000000" pitchFamily="2" charset="0"/>
              <a:ea typeface="Roboto Condensed Light" panose="02000000000000000000" pitchFamily="2" charset="0"/>
            </a:rPr>
            <a:t>→ Matrix that helps translate forces from the end-effector to the joints.</a:t>
          </a:r>
        </a:p>
        <a:p>
          <a:pPr marL="171450" lvl="1" indent="-171450" algn="l" defTabSz="800100">
            <a:lnSpc>
              <a:spcPct val="90000"/>
            </a:lnSpc>
            <a:spcBef>
              <a:spcPct val="0"/>
            </a:spcBef>
            <a:spcAft>
              <a:spcPct val="15000"/>
            </a:spcAft>
            <a:buChar char="•"/>
          </a:pPr>
          <a14:m xmlns:a14="http://schemas.microsoft.com/office/drawing/2010/main">
            <m:oMath xmlns:m="http://schemas.openxmlformats.org/officeDocument/2006/math">
              <m:r>
                <a:rPr lang="en-US" sz="1800" b="0" i="1" kern="1200" smtClean="0">
                  <a:latin typeface="Cambria Math" panose="02040503050406030204" pitchFamily="18" charset="0"/>
                </a:rPr>
                <m:t>𝐹</m:t>
              </m:r>
            </m:oMath>
          </a14:m>
          <a:r>
            <a:rPr lang="en-US" sz="1800" i="0" kern="1200" dirty="0">
              <a:latin typeface="Roboto Condensed Light" panose="02000000000000000000" pitchFamily="2" charset="0"/>
              <a:ea typeface="Roboto Condensed Light" panose="02000000000000000000" pitchFamily="2" charset="0"/>
            </a:rPr>
            <a:t> → Forces acting on the robot's end-effector </a:t>
          </a:r>
          <a:br>
            <a:rPr lang="en-US" sz="1800" i="0" kern="1200" dirty="0">
              <a:latin typeface="Roboto Condensed Light" panose="02000000000000000000" pitchFamily="2" charset="0"/>
              <a:ea typeface="Roboto Condensed Light" panose="02000000000000000000" pitchFamily="2" charset="0"/>
            </a:rPr>
          </a:br>
          <a:r>
            <a:rPr lang="en-US" sz="1800" i="0" kern="1200" dirty="0">
              <a:latin typeface="Roboto Condensed Light" panose="02000000000000000000" pitchFamily="2" charset="0"/>
              <a:ea typeface="Roboto Condensed Light" panose="02000000000000000000" pitchFamily="2" charset="0"/>
            </a:rPr>
            <a:t>(like holding an object or interacting with the environment).</a:t>
          </a:r>
        </a:p>
        <a:p>
          <a:pPr marL="171450" lvl="1" indent="-171450" algn="l" defTabSz="800100">
            <a:lnSpc>
              <a:spcPct val="90000"/>
            </a:lnSpc>
            <a:spcBef>
              <a:spcPct val="0"/>
            </a:spcBef>
            <a:spcAft>
              <a:spcPct val="15000"/>
            </a:spcAft>
            <a:buFont typeface="Arial" panose="020B0604020202020204" pitchFamily="34" charset="0"/>
            <a:buChar char="•"/>
          </a:pPr>
          <a:endParaRPr lang="en-US" sz="1800" i="0" kern="1200" dirty="0">
            <a:latin typeface="Roboto Condensed Light" panose="02000000000000000000" pitchFamily="2" charset="0"/>
            <a:ea typeface="Roboto Condensed Light" panose="02000000000000000000" pitchFamily="2" charset="0"/>
          </a:endParaRPr>
        </a:p>
      </dsp:txBody>
      <dsp:txXfrm rot="-5400000">
        <a:off x="1882891" y="1734411"/>
        <a:ext cx="9054159" cy="1383577"/>
      </dsp:txXfrm>
    </dsp:sp>
    <dsp:sp modelId="{9ECDFA18-D7D3-4B68-9E91-B972CA9E7E05}">
      <dsp:nvSpPr>
        <dsp:cNvPr id="0" name=""/>
        <dsp:cNvSpPr/>
      </dsp:nvSpPr>
      <dsp:spPr>
        <a:xfrm>
          <a:off x="32337" y="1644318"/>
          <a:ext cx="1850554" cy="15637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Roboto Condensed Light" panose="02000000000000000000" pitchFamily="2" charset="0"/>
              <a:ea typeface="Roboto Condensed Light" panose="02000000000000000000" pitchFamily="2" charset="0"/>
            </a:rPr>
            <a:t>Key Concepts</a:t>
          </a:r>
          <a:r>
            <a:rPr lang="en-US" sz="1800" kern="1200" dirty="0">
              <a:latin typeface="Roboto Condensed Light" panose="02000000000000000000" pitchFamily="2" charset="0"/>
              <a:ea typeface="Roboto Condensed Light" panose="02000000000000000000" pitchFamily="2" charset="0"/>
            </a:rPr>
            <a:t>:</a:t>
          </a:r>
        </a:p>
      </dsp:txBody>
      <dsp:txXfrm>
        <a:off x="108674" y="1720655"/>
        <a:ext cx="1697880" cy="1411087"/>
      </dsp:txXfrm>
    </dsp:sp>
    <dsp:sp modelId="{073B114C-B1BB-47E7-A272-07194D5A1CAF}">
      <dsp:nvSpPr>
        <dsp:cNvPr id="0" name=""/>
        <dsp:cNvSpPr/>
      </dsp:nvSpPr>
      <dsp:spPr>
        <a:xfrm rot="5400000">
          <a:off x="5680758" y="-496355"/>
          <a:ext cx="1533273" cy="912900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b="1" kern="1200" dirty="0">
              <a:latin typeface="Roboto Condensed Light" panose="02000000000000000000" pitchFamily="2" charset="0"/>
              <a:ea typeface="Roboto Condensed Light" panose="02000000000000000000" pitchFamily="2" charset="0"/>
            </a:rPr>
            <a:t>Force Control: Helps control the forces the robot applies.</a:t>
          </a:r>
          <a:endParaRPr lang="en-US" sz="1800" b="0" kern="1200" dirty="0">
            <a:latin typeface="Roboto Condensed Light" panose="02000000000000000000" pitchFamily="2" charset="0"/>
            <a:ea typeface="Roboto Condensed Light" panose="02000000000000000000" pitchFamily="2" charset="0"/>
          </a:endParaRPr>
        </a:p>
        <a:p>
          <a:pPr marL="171450" lvl="1" indent="-171450" algn="l" defTabSz="800100">
            <a:lnSpc>
              <a:spcPct val="90000"/>
            </a:lnSpc>
            <a:spcBef>
              <a:spcPct val="0"/>
            </a:spcBef>
            <a:spcAft>
              <a:spcPct val="15000"/>
            </a:spcAft>
            <a:buFont typeface="Arial" panose="020B0604020202020204" pitchFamily="34" charset="0"/>
            <a:buChar char="•"/>
          </a:pPr>
          <a:r>
            <a:rPr lang="en-US" sz="1800" b="0" kern="1200" dirty="0">
              <a:latin typeface="Roboto Condensed Light" panose="02000000000000000000" pitchFamily="2" charset="0"/>
              <a:ea typeface="Roboto Condensed Light" panose="02000000000000000000" pitchFamily="2" charset="0"/>
            </a:rPr>
            <a:t>Static Analysis: Determines how much force each joint needs to balance the robot when external forces are applied.</a:t>
          </a:r>
        </a:p>
      </dsp:txBody>
      <dsp:txXfrm rot="-5400000">
        <a:off x="1882891" y="3376360"/>
        <a:ext cx="9054159" cy="1383577"/>
      </dsp:txXfrm>
    </dsp:sp>
    <dsp:sp modelId="{3F7D4FF3-2322-41DA-AAAD-63654916430E}">
      <dsp:nvSpPr>
        <dsp:cNvPr id="0" name=""/>
        <dsp:cNvSpPr/>
      </dsp:nvSpPr>
      <dsp:spPr>
        <a:xfrm>
          <a:off x="32337" y="3286267"/>
          <a:ext cx="1850554" cy="15637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Roboto Condensed Light" panose="02000000000000000000" pitchFamily="2" charset="0"/>
              <a:ea typeface="Roboto Condensed Light" panose="02000000000000000000" pitchFamily="2" charset="0"/>
            </a:rPr>
            <a:t>Why It's Important:</a:t>
          </a:r>
          <a:endParaRPr lang="en-US" sz="1800" kern="1200" dirty="0">
            <a:latin typeface="Roboto Condensed Light" panose="02000000000000000000" pitchFamily="2" charset="0"/>
            <a:ea typeface="Roboto Condensed Light" panose="02000000000000000000" pitchFamily="2" charset="0"/>
          </a:endParaRPr>
        </a:p>
      </dsp:txBody>
      <dsp:txXfrm>
        <a:off x="108674" y="3362604"/>
        <a:ext cx="1697880" cy="14110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83AE79-C0CC-4BCC-8EA1-01EAC651280F}">
      <dsp:nvSpPr>
        <dsp:cNvPr id="0" name=""/>
        <dsp:cNvSpPr/>
      </dsp:nvSpPr>
      <dsp:spPr>
        <a:xfrm rot="5400000">
          <a:off x="5286986" y="-3380961"/>
          <a:ext cx="2320819" cy="912900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Roboto Condensed Light" panose="02000000000000000000" pitchFamily="2" charset="0"/>
              <a:ea typeface="Roboto Condensed Light" panose="02000000000000000000" pitchFamily="2" charset="0"/>
            </a:rPr>
            <a:t>script was used to simulate a robot, follow a trajectory, and calculate the necessary forces and energy.</a:t>
          </a:r>
        </a:p>
      </dsp:txBody>
      <dsp:txXfrm rot="-5400000">
        <a:off x="1882893" y="136425"/>
        <a:ext cx="9015714" cy="2094233"/>
      </dsp:txXfrm>
    </dsp:sp>
    <dsp:sp modelId="{F316E6FF-D34B-4072-A7C7-673221D2B552}">
      <dsp:nvSpPr>
        <dsp:cNvPr id="0" name=""/>
        <dsp:cNvSpPr/>
      </dsp:nvSpPr>
      <dsp:spPr>
        <a:xfrm>
          <a:off x="32337" y="59"/>
          <a:ext cx="1850554" cy="23669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Roboto Condensed Light" panose="02000000000000000000" pitchFamily="2" charset="0"/>
              <a:ea typeface="Roboto Condensed Light" panose="02000000000000000000" pitchFamily="2" charset="0"/>
            </a:rPr>
            <a:t>What it means</a:t>
          </a:r>
          <a:endParaRPr lang="en-US" sz="1800" kern="1200" dirty="0">
            <a:latin typeface="Roboto Condensed Light" panose="02000000000000000000" pitchFamily="2" charset="0"/>
            <a:ea typeface="Roboto Condensed Light" panose="02000000000000000000" pitchFamily="2" charset="0"/>
          </a:endParaRPr>
        </a:p>
      </dsp:txBody>
      <dsp:txXfrm>
        <a:off x="122674" y="90396"/>
        <a:ext cx="1669880" cy="2186291"/>
      </dsp:txXfrm>
    </dsp:sp>
    <dsp:sp modelId="{44562762-2F51-4F32-AE4A-12111CB69AEE}">
      <dsp:nvSpPr>
        <dsp:cNvPr id="0" name=""/>
        <dsp:cNvSpPr/>
      </dsp:nvSpPr>
      <dsp:spPr>
        <a:xfrm rot="5400000">
          <a:off x="5286986" y="-895647"/>
          <a:ext cx="2320819" cy="912900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b="0" kern="1200" dirty="0">
              <a:latin typeface="Roboto Condensed Light" panose="02000000000000000000" pitchFamily="2" charset="0"/>
              <a:ea typeface="Roboto Condensed Light" panose="02000000000000000000" pitchFamily="2" charset="0"/>
            </a:rPr>
            <a:t>Trajectory Following (Inverse Kinematics): The robot follows a desired path by calculating the joint angles needed to reach the end-effector's target position.</a:t>
          </a:r>
        </a:p>
        <a:p>
          <a:pPr marL="171450" lvl="1" indent="-171450" algn="l" defTabSz="800100">
            <a:lnSpc>
              <a:spcPct val="90000"/>
            </a:lnSpc>
            <a:spcBef>
              <a:spcPct val="0"/>
            </a:spcBef>
            <a:spcAft>
              <a:spcPct val="15000"/>
            </a:spcAft>
            <a:buFont typeface="Arial" panose="020B0604020202020204" pitchFamily="34" charset="0"/>
            <a:buChar char="•"/>
          </a:pPr>
          <a:r>
            <a:rPr lang="en-US" sz="1800" b="0" kern="1200" dirty="0">
              <a:latin typeface="Roboto Condensed Light" panose="02000000000000000000" pitchFamily="2" charset="0"/>
              <a:ea typeface="Roboto Condensed Light" panose="02000000000000000000" pitchFamily="2" charset="0"/>
            </a:rPr>
            <a:t>Torque Calculation (Inverse Dynamics): Inverse Dynamics is used to compute the torques required at each joint to follow the trajectory. </a:t>
          </a:r>
        </a:p>
        <a:p>
          <a:pPr marL="171450" lvl="1" indent="-171450" algn="l" defTabSz="800100">
            <a:lnSpc>
              <a:spcPct val="90000"/>
            </a:lnSpc>
            <a:spcBef>
              <a:spcPct val="0"/>
            </a:spcBef>
            <a:spcAft>
              <a:spcPct val="15000"/>
            </a:spcAft>
            <a:buFont typeface="Arial" panose="020B0604020202020204" pitchFamily="34" charset="0"/>
            <a:buChar char="•"/>
          </a:pPr>
          <a:r>
            <a:rPr lang="en-US" sz="1800" b="0" kern="1200" dirty="0">
              <a:latin typeface="Roboto Condensed Light" panose="02000000000000000000" pitchFamily="2" charset="0"/>
              <a:ea typeface="Roboto Condensed Light" panose="02000000000000000000" pitchFamily="2" charset="0"/>
            </a:rPr>
            <a:t>The torques are determined by considering the robot's mass, acceleration, and forces acting on the system.</a:t>
          </a:r>
        </a:p>
        <a:p>
          <a:pPr marL="171450" lvl="1" indent="-171450" algn="l" defTabSz="800100">
            <a:lnSpc>
              <a:spcPct val="90000"/>
            </a:lnSpc>
            <a:spcBef>
              <a:spcPct val="0"/>
            </a:spcBef>
            <a:spcAft>
              <a:spcPct val="15000"/>
            </a:spcAft>
            <a:buFont typeface="Arial" panose="020B0604020202020204" pitchFamily="34" charset="0"/>
            <a:buChar char="•"/>
          </a:pPr>
          <a:r>
            <a:rPr lang="en-US" sz="1800" b="0" kern="1200" dirty="0">
              <a:latin typeface="Roboto Condensed Light" panose="02000000000000000000" pitchFamily="2" charset="0"/>
              <a:ea typeface="Roboto Condensed Light" panose="02000000000000000000" pitchFamily="2" charset="0"/>
            </a:rPr>
            <a:t>Power </a:t>
          </a:r>
          <a:r>
            <a:rPr lang="en-US" sz="1800" b="0" kern="1200" dirty="0" err="1">
              <a:latin typeface="Roboto Condensed Light" panose="02000000000000000000" pitchFamily="2" charset="0"/>
              <a:ea typeface="Roboto Condensed Light" panose="02000000000000000000" pitchFamily="2" charset="0"/>
            </a:rPr>
            <a:t>Calculation:The</a:t>
          </a:r>
          <a:r>
            <a:rPr lang="en-US" sz="1800" b="0" kern="1200" dirty="0">
              <a:latin typeface="Roboto Condensed Light" panose="02000000000000000000" pitchFamily="2" charset="0"/>
              <a:ea typeface="Roboto Condensed Light" panose="02000000000000000000" pitchFamily="2" charset="0"/>
            </a:rPr>
            <a:t> power required at each joint is calculated using the formula: </a:t>
          </a:r>
          <a:br>
            <a:rPr lang="en-US" sz="1800" b="0" kern="1200" dirty="0">
              <a:latin typeface="Roboto Condensed Light" panose="02000000000000000000" pitchFamily="2" charset="0"/>
              <a:ea typeface="Roboto Condensed Light" panose="02000000000000000000" pitchFamily="2" charset="0"/>
            </a:rPr>
          </a:br>
          <a14:m xmlns:a14="http://schemas.microsoft.com/office/drawing/2010/main">
            <m:oMath xmlns:m="http://schemas.openxmlformats.org/officeDocument/2006/math">
              <m:r>
                <a:rPr lang="en-US" sz="1800" b="0" i="1" kern="1200" smtClean="0">
                  <a:latin typeface="Cambria Math" panose="02040503050406030204" pitchFamily="18" charset="0"/>
                  <a:ea typeface="Roboto Condensed Light" panose="02000000000000000000" pitchFamily="2" charset="0"/>
                </a:rPr>
                <m:t>𝑃</m:t>
              </m:r>
              <m:r>
                <a:rPr lang="en-US" sz="1800" b="0" i="1" kern="1200" smtClean="0">
                  <a:latin typeface="Cambria Math" panose="02040503050406030204" pitchFamily="18" charset="0"/>
                  <a:ea typeface="Roboto Condensed Light" panose="02000000000000000000" pitchFamily="2" charset="0"/>
                </a:rPr>
                <m:t>=</m:t>
              </m:r>
              <m:r>
                <a:rPr lang="en-US" sz="1800" b="0" i="1" kern="1200" smtClean="0">
                  <a:latin typeface="Cambria Math" panose="02040503050406030204" pitchFamily="18" charset="0"/>
                  <a:ea typeface="Roboto Condensed Light" panose="02000000000000000000" pitchFamily="2" charset="0"/>
                </a:rPr>
                <m:t>𝜏</m:t>
              </m:r>
              <m:r>
                <a:rPr lang="en-US" sz="1800" b="0" i="1" kern="1200" smtClean="0">
                  <a:latin typeface="Cambria Math" panose="02040503050406030204" pitchFamily="18" charset="0"/>
                  <a:ea typeface="Roboto Condensed Light" panose="02000000000000000000" pitchFamily="2" charset="0"/>
                </a:rPr>
                <m:t>⋅</m:t>
              </m:r>
              <m:acc>
                <m:accPr>
                  <m:chr m:val="̇"/>
                  <m:ctrlPr>
                    <a:rPr lang="en-US" sz="1800" b="0" i="1" kern="1200" smtClean="0">
                      <a:latin typeface="Cambria Math" panose="02040503050406030204" pitchFamily="18" charset="0"/>
                      <a:ea typeface="Roboto Condensed Light" panose="02000000000000000000" pitchFamily="2" charset="0"/>
                    </a:rPr>
                  </m:ctrlPr>
                </m:accPr>
                <m:e>
                  <m:r>
                    <a:rPr lang="en-US" sz="1800" b="0" i="1" kern="1200" smtClean="0">
                      <a:latin typeface="Cambria Math" panose="02040503050406030204" pitchFamily="18" charset="0"/>
                      <a:ea typeface="Roboto Condensed Light" panose="02000000000000000000" pitchFamily="2" charset="0"/>
                    </a:rPr>
                    <m:t>𝑞</m:t>
                  </m:r>
                </m:e>
              </m:acc>
            </m:oMath>
          </a14:m>
          <a:endParaRPr lang="en-US" sz="1800" b="0" kern="1200" dirty="0">
            <a:latin typeface="Roboto Condensed Light" panose="02000000000000000000" pitchFamily="2" charset="0"/>
            <a:ea typeface="Roboto Condensed Light" panose="02000000000000000000" pitchFamily="2" charset="0"/>
          </a:endParaRPr>
        </a:p>
      </dsp:txBody>
      <dsp:txXfrm rot="-5400000">
        <a:off x="1882893" y="2621739"/>
        <a:ext cx="9015714" cy="2094233"/>
      </dsp:txXfrm>
    </dsp:sp>
    <dsp:sp modelId="{9ECDFA18-D7D3-4B68-9E91-B972CA9E7E05}">
      <dsp:nvSpPr>
        <dsp:cNvPr id="0" name=""/>
        <dsp:cNvSpPr/>
      </dsp:nvSpPr>
      <dsp:spPr>
        <a:xfrm>
          <a:off x="32337" y="2485373"/>
          <a:ext cx="1850554" cy="23669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Roboto Condensed Light" panose="02000000000000000000" pitchFamily="2" charset="0"/>
              <a:ea typeface="Roboto Condensed Light" panose="02000000000000000000" pitchFamily="2" charset="0"/>
            </a:rPr>
            <a:t>Steps in the Script</a:t>
          </a:r>
          <a:r>
            <a:rPr lang="en-US" sz="1800" kern="1200" dirty="0">
              <a:latin typeface="Roboto Condensed Light" panose="02000000000000000000" pitchFamily="2" charset="0"/>
              <a:ea typeface="Roboto Condensed Light" panose="02000000000000000000" pitchFamily="2" charset="0"/>
            </a:rPr>
            <a:t>:</a:t>
          </a:r>
        </a:p>
      </dsp:txBody>
      <dsp:txXfrm>
        <a:off x="122674" y="2575710"/>
        <a:ext cx="1669880" cy="21862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83AE79-C0CC-4BCC-8EA1-01EAC651280F}">
      <dsp:nvSpPr>
        <dsp:cNvPr id="0" name=""/>
        <dsp:cNvSpPr/>
      </dsp:nvSpPr>
      <dsp:spPr>
        <a:xfrm rot="5400000">
          <a:off x="5286986" y="-3380961"/>
          <a:ext cx="2320819" cy="912900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Roboto Condensed Light" panose="02000000000000000000" pitchFamily="2" charset="0"/>
              <a:ea typeface="Roboto Condensed Light" panose="02000000000000000000" pitchFamily="2" charset="0"/>
            </a:rPr>
            <a:t>You are designing a robot and need to make important decisions about its components, like motors, joint parameters, and dynamics.</a:t>
          </a:r>
        </a:p>
      </dsp:txBody>
      <dsp:txXfrm rot="-5400000">
        <a:off x="1882893" y="136425"/>
        <a:ext cx="9015714" cy="2094233"/>
      </dsp:txXfrm>
    </dsp:sp>
    <dsp:sp modelId="{F316E6FF-D34B-4072-A7C7-673221D2B552}">
      <dsp:nvSpPr>
        <dsp:cNvPr id="0" name=""/>
        <dsp:cNvSpPr/>
      </dsp:nvSpPr>
      <dsp:spPr>
        <a:xfrm>
          <a:off x="32337" y="59"/>
          <a:ext cx="1850554" cy="23669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Roboto Condensed Light" panose="02000000000000000000" pitchFamily="2" charset="0"/>
              <a:ea typeface="Roboto Condensed Light" panose="02000000000000000000" pitchFamily="2" charset="0"/>
            </a:rPr>
            <a:t>Scenario</a:t>
          </a:r>
          <a:endParaRPr lang="en-US" sz="1800" kern="1200" dirty="0">
            <a:latin typeface="Roboto Condensed Light" panose="02000000000000000000" pitchFamily="2" charset="0"/>
            <a:ea typeface="Roboto Condensed Light" panose="02000000000000000000" pitchFamily="2" charset="0"/>
          </a:endParaRPr>
        </a:p>
      </dsp:txBody>
      <dsp:txXfrm>
        <a:off x="122674" y="90396"/>
        <a:ext cx="1669880" cy="2186291"/>
      </dsp:txXfrm>
    </dsp:sp>
    <dsp:sp modelId="{44562762-2F51-4F32-AE4A-12111CB69AEE}">
      <dsp:nvSpPr>
        <dsp:cNvPr id="0" name=""/>
        <dsp:cNvSpPr/>
      </dsp:nvSpPr>
      <dsp:spPr>
        <a:xfrm rot="5400000">
          <a:off x="5286986" y="-895647"/>
          <a:ext cx="2320819" cy="912900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b="0" kern="1200" dirty="0">
              <a:latin typeface="Roboto Condensed Light" panose="02000000000000000000" pitchFamily="2" charset="0"/>
              <a:ea typeface="Roboto Condensed Light" panose="02000000000000000000" pitchFamily="2" charset="0"/>
            </a:rPr>
            <a:t>Prototyping: Building and testing physical prototypes is time-consuming and costly. </a:t>
          </a:r>
        </a:p>
        <a:p>
          <a:pPr marL="171450" lvl="1" indent="-171450" algn="l" defTabSz="800100">
            <a:lnSpc>
              <a:spcPct val="90000"/>
            </a:lnSpc>
            <a:spcBef>
              <a:spcPct val="0"/>
            </a:spcBef>
            <a:spcAft>
              <a:spcPct val="15000"/>
            </a:spcAft>
            <a:buFont typeface="Arial" panose="020B0604020202020204" pitchFamily="34" charset="0"/>
            <a:buChar char="•"/>
          </a:pPr>
          <a:r>
            <a:rPr lang="en-US" sz="1800" b="0" kern="1200" dirty="0">
              <a:latin typeface="Roboto Condensed Light" panose="02000000000000000000" pitchFamily="2" charset="0"/>
              <a:ea typeface="Roboto Condensed Light" panose="02000000000000000000" pitchFamily="2" charset="0"/>
            </a:rPr>
            <a:t>Simplified Calculations: Basic calculations might only consider part of the system (like the payload), leading to inaccurate results. </a:t>
          </a:r>
        </a:p>
        <a:p>
          <a:pPr marL="171450" lvl="1" indent="-171450" algn="l" defTabSz="800100">
            <a:lnSpc>
              <a:spcPct val="90000"/>
            </a:lnSpc>
            <a:spcBef>
              <a:spcPct val="0"/>
            </a:spcBef>
            <a:spcAft>
              <a:spcPct val="15000"/>
            </a:spcAft>
            <a:buFont typeface="Arial" panose="020B0604020202020204" pitchFamily="34" charset="0"/>
            <a:buChar char="•"/>
          </a:pPr>
          <a:r>
            <a:rPr lang="en-US" sz="1800" b="0" kern="1200" dirty="0">
              <a:latin typeface="Roboto Condensed Light" panose="02000000000000000000" pitchFamily="2" charset="0"/>
              <a:ea typeface="Roboto Condensed Light" panose="02000000000000000000" pitchFamily="2" charset="0"/>
            </a:rPr>
            <a:t>Complex Analytical Solutions: Trying to solve everything manually with traditional analytical methods can be very difficult and slow.</a:t>
          </a:r>
        </a:p>
      </dsp:txBody>
      <dsp:txXfrm rot="-5400000">
        <a:off x="1882893" y="2621739"/>
        <a:ext cx="9015714" cy="2094233"/>
      </dsp:txXfrm>
    </dsp:sp>
    <dsp:sp modelId="{9ECDFA18-D7D3-4B68-9E91-B972CA9E7E05}">
      <dsp:nvSpPr>
        <dsp:cNvPr id="0" name=""/>
        <dsp:cNvSpPr/>
      </dsp:nvSpPr>
      <dsp:spPr>
        <a:xfrm>
          <a:off x="32337" y="2485373"/>
          <a:ext cx="1850554" cy="23669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Roboto Condensed Light" panose="02000000000000000000" pitchFamily="2" charset="0"/>
              <a:ea typeface="Roboto Condensed Light" panose="02000000000000000000" pitchFamily="2" charset="0"/>
            </a:rPr>
            <a:t>Challenges</a:t>
          </a:r>
          <a:endParaRPr lang="en-US" sz="1800" kern="1200" dirty="0">
            <a:latin typeface="Roboto Condensed Light" panose="02000000000000000000" pitchFamily="2" charset="0"/>
            <a:ea typeface="Roboto Condensed Light" panose="02000000000000000000" pitchFamily="2" charset="0"/>
          </a:endParaRPr>
        </a:p>
      </dsp:txBody>
      <dsp:txXfrm>
        <a:off x="122674" y="2575710"/>
        <a:ext cx="1669880" cy="21862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83AE79-C0CC-4BCC-8EA1-01EAC651280F}">
      <dsp:nvSpPr>
        <dsp:cNvPr id="0" name=""/>
        <dsp:cNvSpPr/>
      </dsp:nvSpPr>
      <dsp:spPr>
        <a:xfrm rot="5400000">
          <a:off x="5286986" y="-3380961"/>
          <a:ext cx="2320819" cy="912900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Roboto Condensed Light" panose="02000000000000000000" pitchFamily="2" charset="0"/>
              <a:ea typeface="Roboto Condensed Light" panose="02000000000000000000" pitchFamily="2" charset="0"/>
            </a:rPr>
            <a:t>Instead of relying on physical prototypes or complex manual calculations, a numerical solution can provide more accurate and faster results.</a:t>
          </a:r>
        </a:p>
        <a:p>
          <a:pPr marL="171450" lvl="1" indent="-171450" algn="l" defTabSz="800100">
            <a:lnSpc>
              <a:spcPct val="90000"/>
            </a:lnSpc>
            <a:spcBef>
              <a:spcPct val="0"/>
            </a:spcBef>
            <a:spcAft>
              <a:spcPct val="15000"/>
            </a:spcAft>
            <a:buChar char="•"/>
          </a:pPr>
          <a:r>
            <a:rPr lang="en-US" sz="1800" b="1" kern="1200" dirty="0">
              <a:latin typeface="Roboto Condensed Light" panose="02000000000000000000" pitchFamily="2" charset="0"/>
              <a:ea typeface="Roboto Condensed Light" panose="02000000000000000000" pitchFamily="2" charset="0"/>
            </a:rPr>
            <a:t>Rapid Prototyping: </a:t>
          </a:r>
          <a:r>
            <a:rPr lang="en-US" sz="1800" kern="1200" dirty="0">
              <a:latin typeface="Roboto Condensed Light" panose="02000000000000000000" pitchFamily="2" charset="0"/>
              <a:ea typeface="Roboto Condensed Light" panose="02000000000000000000" pitchFamily="2" charset="0"/>
            </a:rPr>
            <a:t>Quickly iterate designs to resolve issues before physical implementation.</a:t>
          </a:r>
        </a:p>
        <a:p>
          <a:pPr marL="171450" lvl="1" indent="-171450" algn="l" defTabSz="800100">
            <a:lnSpc>
              <a:spcPct val="90000"/>
            </a:lnSpc>
            <a:spcBef>
              <a:spcPct val="0"/>
            </a:spcBef>
            <a:spcAft>
              <a:spcPct val="15000"/>
            </a:spcAft>
            <a:buChar char="•"/>
          </a:pPr>
          <a:r>
            <a:rPr lang="en-US" sz="1800" b="1" kern="1200" dirty="0">
              <a:latin typeface="Roboto Condensed Light" panose="02000000000000000000" pitchFamily="2" charset="0"/>
              <a:ea typeface="Roboto Condensed Light" panose="02000000000000000000" pitchFamily="2" charset="0"/>
            </a:rPr>
            <a:t>Risk-Free Testing: </a:t>
          </a:r>
          <a:r>
            <a:rPr lang="en-US" sz="1800" kern="1200" dirty="0">
              <a:latin typeface="Roboto Condensed Light" panose="02000000000000000000" pitchFamily="2" charset="0"/>
              <a:ea typeface="Roboto Condensed Light" panose="02000000000000000000" pitchFamily="2" charset="0"/>
            </a:rPr>
            <a:t>Validate robot behaviors and control strategies without risking hardware.</a:t>
          </a:r>
        </a:p>
        <a:p>
          <a:pPr marL="171450" lvl="1" indent="-171450" algn="l" defTabSz="800100">
            <a:lnSpc>
              <a:spcPct val="90000"/>
            </a:lnSpc>
            <a:spcBef>
              <a:spcPct val="0"/>
            </a:spcBef>
            <a:spcAft>
              <a:spcPct val="15000"/>
            </a:spcAft>
            <a:buChar char="•"/>
          </a:pPr>
          <a:r>
            <a:rPr lang="en-US" sz="1800" b="1" kern="1200" dirty="0">
              <a:latin typeface="Roboto Condensed Light" panose="02000000000000000000" pitchFamily="2" charset="0"/>
              <a:ea typeface="Roboto Condensed Light" panose="02000000000000000000" pitchFamily="2" charset="0"/>
            </a:rPr>
            <a:t>Cost Reduction: </a:t>
          </a:r>
          <a:r>
            <a:rPr lang="en-US" sz="1800" kern="1200" dirty="0">
              <a:latin typeface="Roboto Condensed Light" panose="02000000000000000000" pitchFamily="2" charset="0"/>
              <a:ea typeface="Roboto Condensed Light" panose="02000000000000000000" pitchFamily="2" charset="0"/>
            </a:rPr>
            <a:t>Identify potential problems early, saving on material and labor costs.</a:t>
          </a:r>
        </a:p>
      </dsp:txBody>
      <dsp:txXfrm rot="-5400000">
        <a:off x="1882893" y="136425"/>
        <a:ext cx="9015714" cy="2094233"/>
      </dsp:txXfrm>
    </dsp:sp>
    <dsp:sp modelId="{F316E6FF-D34B-4072-A7C7-673221D2B552}">
      <dsp:nvSpPr>
        <dsp:cNvPr id="0" name=""/>
        <dsp:cNvSpPr/>
      </dsp:nvSpPr>
      <dsp:spPr>
        <a:xfrm>
          <a:off x="32337" y="59"/>
          <a:ext cx="1850554" cy="23669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Roboto Condensed Light" panose="02000000000000000000" pitchFamily="2" charset="0"/>
              <a:ea typeface="Roboto Condensed Light" panose="02000000000000000000" pitchFamily="2" charset="0"/>
            </a:rPr>
            <a:t>Why Use a Numerical Approach?</a:t>
          </a:r>
          <a:endParaRPr lang="en-US" sz="1800" kern="1200" dirty="0">
            <a:latin typeface="Roboto Condensed Light" panose="02000000000000000000" pitchFamily="2" charset="0"/>
            <a:ea typeface="Roboto Condensed Light" panose="02000000000000000000" pitchFamily="2" charset="0"/>
          </a:endParaRPr>
        </a:p>
      </dsp:txBody>
      <dsp:txXfrm>
        <a:off x="122674" y="90396"/>
        <a:ext cx="1669880" cy="2186291"/>
      </dsp:txXfrm>
    </dsp:sp>
    <dsp:sp modelId="{44562762-2F51-4F32-AE4A-12111CB69AEE}">
      <dsp:nvSpPr>
        <dsp:cNvPr id="0" name=""/>
        <dsp:cNvSpPr/>
      </dsp:nvSpPr>
      <dsp:spPr>
        <a:xfrm rot="5400000">
          <a:off x="5286986" y="-895647"/>
          <a:ext cx="2320819" cy="912900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b="0" kern="1200" dirty="0">
              <a:latin typeface="Roboto Condensed Light" panose="02000000000000000000" pitchFamily="2" charset="0"/>
              <a:ea typeface="Roboto Condensed Light" panose="02000000000000000000" pitchFamily="2" charset="0"/>
            </a:rPr>
            <a:t>If your robot has a unique design that doesn’t fit exactly into existing toolboxes, </a:t>
          </a:r>
          <a:br>
            <a:rPr lang="en-US" sz="1800" b="0" kern="1200" dirty="0">
              <a:latin typeface="Roboto Condensed Light" panose="02000000000000000000" pitchFamily="2" charset="0"/>
              <a:ea typeface="Roboto Condensed Light" panose="02000000000000000000" pitchFamily="2" charset="0"/>
            </a:rPr>
          </a:br>
          <a:r>
            <a:rPr lang="en-US" sz="1800" b="0" kern="1200" dirty="0">
              <a:latin typeface="Roboto Condensed Light" panose="02000000000000000000" pitchFamily="2" charset="0"/>
              <a:ea typeface="Roboto Condensed Light" panose="02000000000000000000" pitchFamily="2" charset="0"/>
            </a:rPr>
            <a:t>how can you calculate everything you need like motor requirements, forces, and torques?</a:t>
          </a:r>
        </a:p>
      </dsp:txBody>
      <dsp:txXfrm rot="-5400000">
        <a:off x="1882893" y="2621739"/>
        <a:ext cx="9015714" cy="2094233"/>
      </dsp:txXfrm>
    </dsp:sp>
    <dsp:sp modelId="{9ECDFA18-D7D3-4B68-9E91-B972CA9E7E05}">
      <dsp:nvSpPr>
        <dsp:cNvPr id="0" name=""/>
        <dsp:cNvSpPr/>
      </dsp:nvSpPr>
      <dsp:spPr>
        <a:xfrm>
          <a:off x="32337" y="2485373"/>
          <a:ext cx="1850554" cy="23669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Roboto Condensed Light" panose="02000000000000000000" pitchFamily="2" charset="0"/>
              <a:ea typeface="Roboto Condensed Light" panose="02000000000000000000" pitchFamily="2" charset="0"/>
            </a:rPr>
            <a:t>Question</a:t>
          </a:r>
          <a:endParaRPr lang="en-US" sz="1800" kern="1200" dirty="0">
            <a:latin typeface="Roboto Condensed Light" panose="02000000000000000000" pitchFamily="2" charset="0"/>
            <a:ea typeface="Roboto Condensed Light" panose="02000000000000000000" pitchFamily="2" charset="0"/>
          </a:endParaRPr>
        </a:p>
      </dsp:txBody>
      <dsp:txXfrm>
        <a:off x="122674" y="2575710"/>
        <a:ext cx="1669880" cy="218629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83AE79-C0CC-4BCC-8EA1-01EAC651280F}">
      <dsp:nvSpPr>
        <dsp:cNvPr id="0" name=""/>
        <dsp:cNvSpPr/>
      </dsp:nvSpPr>
      <dsp:spPr>
        <a:xfrm rot="5400000">
          <a:off x="5864090" y="-4004401"/>
          <a:ext cx="1161189" cy="919909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kern="1200" dirty="0">
              <a:latin typeface="Roboto Condensed Light" panose="02000000000000000000" pitchFamily="2" charset="0"/>
              <a:ea typeface="Roboto Condensed Light" panose="02000000000000000000" pitchFamily="2" charset="0"/>
            </a:rPr>
            <a:t>A Digital Twin is a virtual model of your robot that allows you to simulate its behavior and test different configurations.</a:t>
          </a:r>
        </a:p>
      </dsp:txBody>
      <dsp:txXfrm rot="-5400000">
        <a:off x="1845137" y="71237"/>
        <a:ext cx="9142411" cy="1047819"/>
      </dsp:txXfrm>
    </dsp:sp>
    <dsp:sp modelId="{F316E6FF-D34B-4072-A7C7-673221D2B552}">
      <dsp:nvSpPr>
        <dsp:cNvPr id="0" name=""/>
        <dsp:cNvSpPr/>
      </dsp:nvSpPr>
      <dsp:spPr>
        <a:xfrm>
          <a:off x="3" y="781"/>
          <a:ext cx="1845133" cy="11887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Roboto Condensed Light" panose="02000000000000000000" pitchFamily="2" charset="0"/>
              <a:ea typeface="Roboto Condensed Light" panose="02000000000000000000" pitchFamily="2" charset="0"/>
            </a:rPr>
            <a:t>What is a Digital Twin?</a:t>
          </a:r>
        </a:p>
      </dsp:txBody>
      <dsp:txXfrm>
        <a:off x="58032" y="58810"/>
        <a:ext cx="1729075" cy="1072671"/>
      </dsp:txXfrm>
    </dsp:sp>
    <dsp:sp modelId="{44562762-2F51-4F32-AE4A-12111CB69AEE}">
      <dsp:nvSpPr>
        <dsp:cNvPr id="0" name=""/>
        <dsp:cNvSpPr/>
      </dsp:nvSpPr>
      <dsp:spPr>
        <a:xfrm rot="5400000">
          <a:off x="5931312" y="-2801618"/>
          <a:ext cx="1016742" cy="9193086"/>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b="0" kern="1200" dirty="0">
              <a:latin typeface="Roboto Condensed Light" panose="02000000000000000000" pitchFamily="2" charset="0"/>
              <a:ea typeface="Roboto Condensed Light" panose="02000000000000000000" pitchFamily="2" charset="0"/>
            </a:rPr>
            <a:t>URDF File: Create a detailed model of your robot using a URDF (Unified Robot Description Format) file.</a:t>
          </a:r>
        </a:p>
      </dsp:txBody>
      <dsp:txXfrm rot="-5400000">
        <a:off x="1843141" y="1336186"/>
        <a:ext cx="9143453" cy="917476"/>
      </dsp:txXfrm>
    </dsp:sp>
    <dsp:sp modelId="{9ECDFA18-D7D3-4B68-9E91-B972CA9E7E05}">
      <dsp:nvSpPr>
        <dsp:cNvPr id="0" name=""/>
        <dsp:cNvSpPr/>
      </dsp:nvSpPr>
      <dsp:spPr>
        <a:xfrm>
          <a:off x="3" y="1352903"/>
          <a:ext cx="1847078" cy="9304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0" kern="1200" dirty="0">
              <a:latin typeface="Roboto Condensed Light" panose="02000000000000000000" pitchFamily="2" charset="0"/>
              <a:ea typeface="Roboto Condensed Light" panose="02000000000000000000" pitchFamily="2" charset="0"/>
            </a:rPr>
            <a:t>How to Build It</a:t>
          </a:r>
        </a:p>
      </dsp:txBody>
      <dsp:txXfrm>
        <a:off x="45424" y="1398324"/>
        <a:ext cx="1756236" cy="839604"/>
      </dsp:txXfrm>
    </dsp:sp>
    <dsp:sp modelId="{A497FBA3-0667-49DB-94CE-5C638EA1AA61}">
      <dsp:nvSpPr>
        <dsp:cNvPr id="0" name=""/>
        <dsp:cNvSpPr/>
      </dsp:nvSpPr>
      <dsp:spPr>
        <a:xfrm rot="5400000">
          <a:off x="5271758" y="-947363"/>
          <a:ext cx="2343733" cy="91930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b="0" kern="1200" dirty="0">
              <a:latin typeface="Roboto Condensed Light" panose="02000000000000000000" pitchFamily="2" charset="0"/>
              <a:ea typeface="Roboto Condensed Light" panose="02000000000000000000" pitchFamily="2" charset="0"/>
            </a:rPr>
            <a:t>Advanced Functionality: With this model, you can use functions like inverse kinematics and inverse dynamics to calculate necessary parameters, such as torques, forces, and power requirements.</a:t>
          </a:r>
        </a:p>
        <a:p>
          <a:pPr marL="171450" lvl="1" indent="-171450" algn="l" defTabSz="800100">
            <a:lnSpc>
              <a:spcPct val="90000"/>
            </a:lnSpc>
            <a:spcBef>
              <a:spcPct val="0"/>
            </a:spcBef>
            <a:spcAft>
              <a:spcPct val="15000"/>
            </a:spcAft>
            <a:buFont typeface="Arial" panose="020B0604020202020204" pitchFamily="34" charset="0"/>
            <a:buChar char="•"/>
          </a:pPr>
          <a:r>
            <a:rPr lang="en-US" sz="1800" b="0" kern="1200" dirty="0">
              <a:latin typeface="Roboto Condensed Light" panose="02000000000000000000" pitchFamily="2" charset="0"/>
              <a:ea typeface="Roboto Condensed Light" panose="02000000000000000000" pitchFamily="2" charset="0"/>
            </a:rPr>
            <a:t>Compatibility: URDF is widely supported across various systems and simulation tools (e.g., ROS, Gazebo, V-REP).</a:t>
          </a:r>
        </a:p>
        <a:p>
          <a:pPr marL="171450" lvl="1" indent="-171450" algn="l" defTabSz="800100">
            <a:lnSpc>
              <a:spcPct val="90000"/>
            </a:lnSpc>
            <a:spcBef>
              <a:spcPct val="0"/>
            </a:spcBef>
            <a:spcAft>
              <a:spcPct val="15000"/>
            </a:spcAft>
            <a:buFont typeface="Arial" panose="020B0604020202020204" pitchFamily="34" charset="0"/>
            <a:buChar char="•"/>
          </a:pPr>
          <a:r>
            <a:rPr lang="en-US" sz="1800" b="0" kern="1200" dirty="0">
              <a:latin typeface="Roboto Condensed Light" panose="02000000000000000000" pitchFamily="2" charset="0"/>
              <a:ea typeface="Roboto Condensed Light" panose="02000000000000000000" pitchFamily="2" charset="0"/>
            </a:rPr>
            <a:t>Flexible: Unlike proprietary formats like </a:t>
          </a:r>
          <a:r>
            <a:rPr lang="en-US" sz="1800" b="0" kern="1200" dirty="0" err="1">
              <a:latin typeface="Roboto Condensed Light" panose="02000000000000000000" pitchFamily="2" charset="0"/>
              <a:ea typeface="Roboto Condensed Light" panose="02000000000000000000" pitchFamily="2" charset="0"/>
            </a:rPr>
            <a:t>rigidBodyTree</a:t>
          </a:r>
          <a:r>
            <a:rPr lang="en-US" sz="1800" b="0" kern="1200" dirty="0">
              <a:latin typeface="Roboto Condensed Light" panose="02000000000000000000" pitchFamily="2" charset="0"/>
              <a:ea typeface="Roboto Condensed Light" panose="02000000000000000000" pitchFamily="2" charset="0"/>
            </a:rPr>
            <a:t> in MATLAB, URDF is an open format that works seamlessly in multiple environments, making it easier to integrate with other tools and platforms.</a:t>
          </a:r>
        </a:p>
      </dsp:txBody>
      <dsp:txXfrm rot="-5400000">
        <a:off x="1847083" y="2591724"/>
        <a:ext cx="9078672" cy="2114909"/>
      </dsp:txXfrm>
    </dsp:sp>
    <dsp:sp modelId="{7744B8E0-ACC7-413F-8D31-32768DA3B478}">
      <dsp:nvSpPr>
        <dsp:cNvPr id="0" name=""/>
        <dsp:cNvSpPr/>
      </dsp:nvSpPr>
      <dsp:spPr>
        <a:xfrm>
          <a:off x="3" y="2446741"/>
          <a:ext cx="1847079" cy="24048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b="0" kern="1200" dirty="0">
              <a:latin typeface="Roboto Condensed Light" panose="02000000000000000000" pitchFamily="2" charset="0"/>
              <a:ea typeface="Roboto Condensed Light" panose="02000000000000000000" pitchFamily="2" charset="0"/>
            </a:rPr>
            <a:t>Why URDF?</a:t>
          </a:r>
        </a:p>
      </dsp:txBody>
      <dsp:txXfrm>
        <a:off x="90170" y="2536908"/>
        <a:ext cx="1666745" cy="22245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C72DD-3A48-4E3E-9EB8-1E99CC14123C}">
      <dsp:nvSpPr>
        <dsp:cNvPr id="0" name=""/>
        <dsp:cNvSpPr/>
      </dsp:nvSpPr>
      <dsp:spPr>
        <a:xfrm>
          <a:off x="310305" y="542888"/>
          <a:ext cx="5116087" cy="1598777"/>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82905"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Roboto Condensed Light" panose="02000000000000000000" pitchFamily="2" charset="0"/>
              <a:ea typeface="Roboto Condensed Light" panose="02000000000000000000" pitchFamily="2" charset="0"/>
            </a:rPr>
            <a:t>Definition:</a:t>
          </a:r>
          <a:r>
            <a:rPr lang="en-US" sz="1800" kern="1200" dirty="0">
              <a:latin typeface="Roboto Condensed Light" panose="02000000000000000000" pitchFamily="2" charset="0"/>
              <a:ea typeface="Roboto Condensed Light" panose="02000000000000000000" pitchFamily="2" charset="0"/>
            </a:rPr>
            <a:t> URDF stands for Unified Robot Description Format.</a:t>
          </a:r>
        </a:p>
      </dsp:txBody>
      <dsp:txXfrm>
        <a:off x="310305" y="542888"/>
        <a:ext cx="5116087" cy="1598777"/>
      </dsp:txXfrm>
    </dsp:sp>
    <dsp:sp modelId="{E1E71ADF-B3DD-4861-AED0-0725243294D7}">
      <dsp:nvSpPr>
        <dsp:cNvPr id="0" name=""/>
        <dsp:cNvSpPr/>
      </dsp:nvSpPr>
      <dsp:spPr>
        <a:xfrm>
          <a:off x="4291" y="313733"/>
          <a:ext cx="1303198" cy="1678716"/>
        </a:xfrm>
        <a:prstGeom prst="rect">
          <a:avLst/>
        </a:prstGeom>
        <a:blipFill>
          <a:blip xmlns:r="http://schemas.openxmlformats.org/officeDocument/2006/relationships" r:embed="rId1"/>
          <a:srcRect/>
          <a:stretch>
            <a:fillRect l="-14000" r="-1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0AB844-D375-4B93-9244-83B858350F26}">
      <dsp:nvSpPr>
        <dsp:cNvPr id="0" name=""/>
        <dsp:cNvSpPr/>
      </dsp:nvSpPr>
      <dsp:spPr>
        <a:xfrm>
          <a:off x="5959332" y="542888"/>
          <a:ext cx="5116087" cy="1598777"/>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82905"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Roboto Condensed Light" panose="02000000000000000000" pitchFamily="2" charset="0"/>
              <a:ea typeface="Roboto Condensed Light" panose="02000000000000000000" pitchFamily="2" charset="0"/>
            </a:rPr>
            <a:t>Purpose:</a:t>
          </a:r>
          <a:r>
            <a:rPr lang="en-US" sz="1800" kern="1200" dirty="0">
              <a:latin typeface="Roboto Condensed Light" panose="02000000000000000000" pitchFamily="2" charset="0"/>
              <a:ea typeface="Roboto Condensed Light" panose="02000000000000000000" pitchFamily="2" charset="0"/>
            </a:rPr>
            <a:t> Describes the structure of a robot including geometry, kinematics, and dynamics.</a:t>
          </a:r>
          <a:r>
            <a:rPr lang="en-US" sz="1800" b="1" kern="1200" dirty="0">
              <a:latin typeface="Roboto Condensed Light" panose="02000000000000000000" pitchFamily="2" charset="0"/>
              <a:ea typeface="Roboto Condensed Light" panose="02000000000000000000" pitchFamily="2" charset="0"/>
            </a:rPr>
            <a:t>:</a:t>
          </a:r>
          <a:endParaRPr lang="en-US" sz="1800" kern="1200" dirty="0">
            <a:latin typeface="Roboto Condensed Light" panose="02000000000000000000" pitchFamily="2" charset="0"/>
            <a:ea typeface="Roboto Condensed Light" panose="02000000000000000000" pitchFamily="2" charset="0"/>
          </a:endParaRPr>
        </a:p>
      </dsp:txBody>
      <dsp:txXfrm>
        <a:off x="5959332" y="542888"/>
        <a:ext cx="5116087" cy="1598777"/>
      </dsp:txXfrm>
    </dsp:sp>
    <dsp:sp modelId="{6F665ADE-C510-4A90-8A4C-B898EF648707}">
      <dsp:nvSpPr>
        <dsp:cNvPr id="0" name=""/>
        <dsp:cNvSpPr/>
      </dsp:nvSpPr>
      <dsp:spPr>
        <a:xfrm>
          <a:off x="5641203" y="311954"/>
          <a:ext cx="1329062" cy="1678716"/>
        </a:xfrm>
        <a:prstGeom prst="rect">
          <a:avLst/>
        </a:prstGeom>
        <a:blipFill>
          <a:blip xmlns:r="http://schemas.openxmlformats.org/officeDocument/2006/relationships" r:embed="rId2"/>
          <a:srcRect/>
          <a:stretch>
            <a:fillRect l="-13000" r="-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241A35-C8F8-4E1C-9C85-D78E48EA6583}">
      <dsp:nvSpPr>
        <dsp:cNvPr id="0" name=""/>
        <dsp:cNvSpPr/>
      </dsp:nvSpPr>
      <dsp:spPr>
        <a:xfrm>
          <a:off x="316771" y="2555572"/>
          <a:ext cx="5116087" cy="1598777"/>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82905"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Roboto Condensed Light" panose="02000000000000000000" pitchFamily="2" charset="0"/>
              <a:ea typeface="Roboto Condensed Light" panose="02000000000000000000" pitchFamily="2" charset="0"/>
            </a:rPr>
            <a:t>Applications:</a:t>
          </a:r>
          <a:r>
            <a:rPr lang="en-US" sz="1800" kern="1200" dirty="0">
              <a:latin typeface="Roboto Condensed Light" panose="02000000000000000000" pitchFamily="2" charset="0"/>
              <a:ea typeface="Roboto Condensed Light" panose="02000000000000000000" pitchFamily="2" charset="0"/>
            </a:rPr>
            <a:t> Used in simulation tools like MATLAB, ROS, and Python frameworks.</a:t>
          </a:r>
        </a:p>
      </dsp:txBody>
      <dsp:txXfrm>
        <a:off x="316771" y="2555572"/>
        <a:ext cx="5116087" cy="1598777"/>
      </dsp:txXfrm>
    </dsp:sp>
    <dsp:sp modelId="{44DD6B2F-E054-4529-A146-ADEB589774B3}">
      <dsp:nvSpPr>
        <dsp:cNvPr id="0" name=""/>
        <dsp:cNvSpPr/>
      </dsp:nvSpPr>
      <dsp:spPr>
        <a:xfrm>
          <a:off x="12239" y="2324637"/>
          <a:ext cx="1301866" cy="1678716"/>
        </a:xfrm>
        <a:prstGeom prst="rect">
          <a:avLst/>
        </a:prstGeom>
        <a:blipFill>
          <a:blip xmlns:r="http://schemas.openxmlformats.org/officeDocument/2006/relationships" r:embed="rId3"/>
          <a:srcRect/>
          <a:stretch>
            <a:fillRect l="-14000" r="-1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FF92E8-AC3A-4579-8956-ED0DD9304977}">
      <dsp:nvSpPr>
        <dsp:cNvPr id="0" name=""/>
        <dsp:cNvSpPr/>
      </dsp:nvSpPr>
      <dsp:spPr>
        <a:xfrm>
          <a:off x="5952201" y="2555572"/>
          <a:ext cx="5116087" cy="1598777"/>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82905"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Roboto Condensed Light" panose="02000000000000000000" pitchFamily="2" charset="0"/>
              <a:ea typeface="Roboto Condensed Light" panose="02000000000000000000" pitchFamily="2" charset="0"/>
            </a:rPr>
            <a:t>Key note: </a:t>
          </a:r>
          <a:r>
            <a:rPr lang="en-US" sz="1800" b="0" kern="1200" dirty="0">
              <a:latin typeface="Roboto Condensed Light" panose="02000000000000000000" pitchFamily="2" charset="0"/>
              <a:ea typeface="Roboto Condensed Light" panose="02000000000000000000" pitchFamily="2" charset="0"/>
            </a:rPr>
            <a:t>F</a:t>
          </a:r>
          <a:r>
            <a:rPr lang="en-US" sz="1800" kern="1200" dirty="0">
              <a:latin typeface="Roboto Condensed Light" panose="02000000000000000000" pitchFamily="2" charset="0"/>
              <a:ea typeface="Roboto Condensed Light" panose="02000000000000000000" pitchFamily="2" charset="0"/>
            </a:rPr>
            <a:t>iles .</a:t>
          </a:r>
          <a:r>
            <a:rPr lang="en-US" sz="1800" kern="1200" dirty="0" err="1">
              <a:latin typeface="Roboto Condensed Light" panose="02000000000000000000" pitchFamily="2" charset="0"/>
              <a:ea typeface="Roboto Condensed Light" panose="02000000000000000000" pitchFamily="2" charset="0"/>
            </a:rPr>
            <a:t>urdf</a:t>
          </a:r>
          <a:r>
            <a:rPr lang="en-US" sz="1800" kern="1200" dirty="0">
              <a:latin typeface="Roboto Condensed Light" panose="02000000000000000000" pitchFamily="2" charset="0"/>
              <a:ea typeface="Roboto Condensed Light" panose="02000000000000000000" pitchFamily="2" charset="0"/>
            </a:rPr>
            <a:t> are written in XML, it is possible to edit with any </a:t>
          </a:r>
          <a:r>
            <a:rPr lang="en-US" sz="1800" b="1" kern="1200" dirty="0">
              <a:latin typeface="Roboto Condensed Light" panose="02000000000000000000" pitchFamily="2" charset="0"/>
              <a:ea typeface="Roboto Condensed Light" panose="02000000000000000000" pitchFamily="2" charset="0"/>
            </a:rPr>
            <a:t>Text Editors, ROS Editors</a:t>
          </a:r>
          <a:endParaRPr lang="en-US" sz="1800" kern="1200" dirty="0">
            <a:latin typeface="Roboto Condensed Light" panose="02000000000000000000" pitchFamily="2" charset="0"/>
            <a:ea typeface="Roboto Condensed Light" panose="02000000000000000000" pitchFamily="2" charset="0"/>
          </a:endParaRPr>
        </a:p>
      </dsp:txBody>
      <dsp:txXfrm>
        <a:off x="5952201" y="2555572"/>
        <a:ext cx="5116087" cy="1598777"/>
      </dsp:txXfrm>
    </dsp:sp>
    <dsp:sp modelId="{2E6425E3-6030-4D9E-A24A-7E743C4EEF82}">
      <dsp:nvSpPr>
        <dsp:cNvPr id="0" name=""/>
        <dsp:cNvSpPr/>
      </dsp:nvSpPr>
      <dsp:spPr>
        <a:xfrm>
          <a:off x="5647669" y="2324637"/>
          <a:ext cx="1301866" cy="1678716"/>
        </a:xfrm>
        <a:prstGeom prst="rect">
          <a:avLst/>
        </a:prstGeom>
        <a:blipFill>
          <a:blip xmlns:r="http://schemas.openxmlformats.org/officeDocument/2006/relationships" r:embed="rId4"/>
          <a:srcRect/>
          <a:stretch>
            <a:fillRect l="-14000" r="-1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176F9-4C5E-44C6-8148-73D706A386DF}">
      <dsp:nvSpPr>
        <dsp:cNvPr id="0" name=""/>
        <dsp:cNvSpPr/>
      </dsp:nvSpPr>
      <dsp:spPr>
        <a:xfrm>
          <a:off x="0" y="766798"/>
          <a:ext cx="8128000"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b="1" kern="1200" dirty="0">
              <a:latin typeface="Roboto Condensed Light" panose="02000000000000000000" pitchFamily="2" charset="0"/>
              <a:ea typeface="Roboto Condensed Light" panose="02000000000000000000" pitchFamily="2" charset="0"/>
            </a:rPr>
            <a:t>Kinematics: How Parts Are Connected and Move</a:t>
          </a:r>
          <a:endParaRPr lang="en-US" sz="1800" kern="1200" dirty="0">
            <a:latin typeface="Roboto Condensed Light" panose="02000000000000000000" pitchFamily="2" charset="0"/>
            <a:ea typeface="Roboto Condensed Light" panose="02000000000000000000" pitchFamily="2" charset="0"/>
          </a:endParaRPr>
        </a:p>
      </dsp:txBody>
      <dsp:txXfrm>
        <a:off x="59399" y="826197"/>
        <a:ext cx="8009202" cy="1098002"/>
      </dsp:txXfrm>
    </dsp:sp>
    <dsp:sp modelId="{6F81E584-1EEC-48D6-9D45-BB2D639C9B6A}">
      <dsp:nvSpPr>
        <dsp:cNvPr id="0" name=""/>
        <dsp:cNvSpPr/>
      </dsp:nvSpPr>
      <dsp:spPr>
        <a:xfrm>
          <a:off x="0" y="1983598"/>
          <a:ext cx="8128000" cy="1715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kern="1200" dirty="0">
              <a:latin typeface="Roboto Condensed Light" panose="02000000000000000000" pitchFamily="2" charset="0"/>
              <a:ea typeface="Roboto Condensed Light" panose="02000000000000000000" pitchFamily="2" charset="0"/>
            </a:rPr>
            <a:t>Kinematics just means how the parts of your robot are connected and how they can move.</a:t>
          </a:r>
        </a:p>
        <a:p>
          <a:pPr marL="171450" lvl="1" indent="-171450" algn="l" defTabSz="800100">
            <a:lnSpc>
              <a:spcPct val="90000"/>
            </a:lnSpc>
            <a:spcBef>
              <a:spcPct val="0"/>
            </a:spcBef>
            <a:spcAft>
              <a:spcPct val="20000"/>
            </a:spcAft>
            <a:buChar char="•"/>
          </a:pPr>
          <a:r>
            <a:rPr lang="en-US" sz="1800" kern="1200" dirty="0">
              <a:latin typeface="Roboto Condensed Light" panose="02000000000000000000" pitchFamily="2" charset="0"/>
              <a:ea typeface="Roboto Condensed Light" panose="02000000000000000000" pitchFamily="2" charset="0"/>
            </a:rPr>
            <a:t>Links are the parts of the robot (like the arm or the base).</a:t>
          </a:r>
        </a:p>
        <a:p>
          <a:pPr marL="171450" lvl="1" indent="-171450" algn="l" defTabSz="800100">
            <a:lnSpc>
              <a:spcPct val="90000"/>
            </a:lnSpc>
            <a:spcBef>
              <a:spcPct val="0"/>
            </a:spcBef>
            <a:spcAft>
              <a:spcPct val="20000"/>
            </a:spcAft>
            <a:buChar char="•"/>
          </a:pPr>
          <a:r>
            <a:rPr lang="en-US" sz="1800" kern="1200" dirty="0">
              <a:latin typeface="Roboto Condensed Light" panose="02000000000000000000" pitchFamily="2" charset="0"/>
              <a:ea typeface="Roboto Condensed Light" panose="02000000000000000000" pitchFamily="2" charset="0"/>
            </a:rPr>
            <a:t>Joints are what connect the parts together (like the shoulder joint that connects the arm to the body).</a:t>
          </a:r>
        </a:p>
        <a:p>
          <a:pPr marL="171450" lvl="1" indent="-171450" algn="l" defTabSz="800100">
            <a:lnSpc>
              <a:spcPct val="90000"/>
            </a:lnSpc>
            <a:spcBef>
              <a:spcPct val="0"/>
            </a:spcBef>
            <a:spcAft>
              <a:spcPct val="20000"/>
            </a:spcAft>
            <a:buChar char="•"/>
          </a:pPr>
          <a:r>
            <a:rPr lang="en-US" sz="1800" kern="1200" dirty="0">
              <a:latin typeface="Roboto Condensed Light" panose="02000000000000000000" pitchFamily="2" charset="0"/>
              <a:ea typeface="Roboto Condensed Light" panose="02000000000000000000" pitchFamily="2" charset="0"/>
            </a:rPr>
            <a:t>Parent and Child:</a:t>
          </a:r>
        </a:p>
      </dsp:txBody>
      <dsp:txXfrm>
        <a:off x="0" y="1983598"/>
        <a:ext cx="8128000" cy="171551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2-4-2025</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2-4-2025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today's lesson will focus on creating a </a:t>
            </a:r>
            <a:r>
              <a:rPr lang="en-US" dirty="0" err="1"/>
              <a:t>URdf</a:t>
            </a:r>
            <a:r>
              <a:rPr lang="en-US" dirty="0"/>
              <a:t> file, in which we will describe the structure of a robot. The goal is not only to define the structure but also to simulate the robot's behavior and extract useful information for the creation and design of a prototype or a robotic system that is not yet commercially available.</a:t>
            </a:r>
          </a:p>
        </p:txBody>
      </p:sp>
      <p:sp>
        <p:nvSpPr>
          <p:cNvPr id="4" name="Slide Number Placeholder 3"/>
          <p:cNvSpPr>
            <a:spLocks noGrp="1"/>
          </p:cNvSpPr>
          <p:nvPr>
            <p:ph type="sldNum" sz="quarter" idx="5"/>
          </p:nvPr>
        </p:nvSpPr>
        <p:spPr/>
        <p:txBody>
          <a:bodyPr/>
          <a:lstStyle/>
          <a:p>
            <a:fld id="{8954E32A-327F-AF4B-8E1F-209FBF93D26D}" type="slidenum">
              <a:rPr lang="nl-NL" smtClean="0"/>
              <a:t>1</a:t>
            </a:fld>
            <a:endParaRPr lang="nl-NL"/>
          </a:p>
        </p:txBody>
      </p:sp>
    </p:spTree>
    <p:extLst>
      <p:ext uri="{BB962C8B-B14F-4D97-AF65-F5344CB8AC3E}">
        <p14:creationId xmlns:p14="http://schemas.microsoft.com/office/powerpoint/2010/main" val="11498486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As a result, a </a:t>
            </a:r>
            <a:r>
              <a:rPr lang="en-US" b="1" dirty="0"/>
              <a:t>Digital Twin</a:t>
            </a:r>
            <a:r>
              <a:rPr lang="en-US" dirty="0"/>
              <a:t> is created, which is essentially a virtual model of our robot. The idea is to make it as similar as possible to the real product. Generally, simulated robots are described using a format called </a:t>
            </a:r>
            <a:r>
              <a:rPr lang="en-US" b="1" dirty="0"/>
              <a:t>URDF</a:t>
            </a:r>
            <a:r>
              <a:rPr lang="en-US" dirty="0"/>
              <a:t> (Unified Robot Description Format). This format enables the use of inverse kinematics and dynamics functions, allowing the calculation of torques, forces, and power without the need for analytical calculations. Moreover, this type of file is widely used and supported by various systems and simulation tools.</a:t>
            </a:r>
          </a:p>
        </p:txBody>
      </p:sp>
      <p:sp>
        <p:nvSpPr>
          <p:cNvPr id="4" name="Slide Number Placeholder 3"/>
          <p:cNvSpPr>
            <a:spLocks noGrp="1"/>
          </p:cNvSpPr>
          <p:nvPr>
            <p:ph type="sldNum" sz="quarter" idx="5"/>
          </p:nvPr>
        </p:nvSpPr>
        <p:spPr/>
        <p:txBody>
          <a:bodyPr/>
          <a:lstStyle/>
          <a:p>
            <a:fld id="{8954E32A-327F-AF4B-8E1F-209FBF93D26D}" type="slidenum">
              <a:rPr lang="nl-NL" smtClean="0"/>
              <a:t>12</a:t>
            </a:fld>
            <a:endParaRPr lang="nl-NL"/>
          </a:p>
        </p:txBody>
      </p:sp>
    </p:spTree>
    <p:extLst>
      <p:ext uri="{BB962C8B-B14F-4D97-AF65-F5344CB8AC3E}">
        <p14:creationId xmlns:p14="http://schemas.microsoft.com/office/powerpoint/2010/main" val="163862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C59D3-3D20-B4BF-1F59-E927CADFC9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C1954C-C670-DA16-5582-C5B2B47DE0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4253A7-16E2-37D3-E88A-5788CFBF99C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is a brief summary of what we've just discussed. The definition of URDF is a format used to describe virtual robots through a combination of links and joints. The purpose of this format is to create simulations that allow testing the robot's behavior and integrating solutions before reaching a finished product. Finally, a key concept is that this type of file can be edited with any text editor.</a:t>
            </a:r>
          </a:p>
        </p:txBody>
      </p:sp>
      <p:sp>
        <p:nvSpPr>
          <p:cNvPr id="4" name="Slide Number Placeholder 3">
            <a:extLst>
              <a:ext uri="{FF2B5EF4-FFF2-40B4-BE49-F238E27FC236}">
                <a16:creationId xmlns:a16="http://schemas.microsoft.com/office/drawing/2014/main" id="{A5EFBCDE-4148-FDBD-CA0C-96E73B3AA3FA}"/>
              </a:ext>
            </a:extLst>
          </p:cNvPr>
          <p:cNvSpPr>
            <a:spLocks noGrp="1"/>
          </p:cNvSpPr>
          <p:nvPr>
            <p:ph type="sldNum" sz="quarter" idx="5"/>
          </p:nvPr>
        </p:nvSpPr>
        <p:spPr/>
        <p:txBody>
          <a:bodyPr/>
          <a:lstStyle/>
          <a:p>
            <a:fld id="{8954E32A-327F-AF4B-8E1F-209FBF93D26D}" type="slidenum">
              <a:rPr lang="nl-NL" smtClean="0"/>
              <a:t>13</a:t>
            </a:fld>
            <a:endParaRPr lang="nl-NL"/>
          </a:p>
        </p:txBody>
      </p:sp>
    </p:spTree>
    <p:extLst>
      <p:ext uri="{BB962C8B-B14F-4D97-AF65-F5344CB8AC3E}">
        <p14:creationId xmlns:p14="http://schemas.microsoft.com/office/powerpoint/2010/main" val="2513256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URDF file is a combination of links and joints that must be connected to each other. The links will have a certain mass and inertia to describe the dynamic behavior, while the joints will describe the kinematic behavior, in other words how the parts are connected and how they will move. For example, if we have two links connected by a rotational joint, we can define the axis of rotation, rotation limits, and so on.</a:t>
            </a:r>
          </a:p>
        </p:txBody>
      </p:sp>
      <p:sp>
        <p:nvSpPr>
          <p:cNvPr id="4" name="Slide Number Placeholder 3"/>
          <p:cNvSpPr>
            <a:spLocks noGrp="1"/>
          </p:cNvSpPr>
          <p:nvPr>
            <p:ph type="sldNum" sz="quarter" idx="5"/>
          </p:nvPr>
        </p:nvSpPr>
        <p:spPr/>
        <p:txBody>
          <a:bodyPr/>
          <a:lstStyle/>
          <a:p>
            <a:fld id="{8954E32A-327F-AF4B-8E1F-209FBF93D26D}" type="slidenum">
              <a:rPr lang="nl-NL" smtClean="0"/>
              <a:t>14</a:t>
            </a:fld>
            <a:endParaRPr lang="nl-NL"/>
          </a:p>
        </p:txBody>
      </p:sp>
    </p:spTree>
    <p:extLst>
      <p:ext uri="{BB962C8B-B14F-4D97-AF65-F5344CB8AC3E}">
        <p14:creationId xmlns:p14="http://schemas.microsoft.com/office/powerpoint/2010/main" val="287130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kinematics and movement, it is necessary to define the weight of the links, their mass, the position of their center of mass, and their inertia. The dynamic aspect is automatically calculated in the simulation tool</a:t>
            </a:r>
          </a:p>
        </p:txBody>
      </p:sp>
      <p:sp>
        <p:nvSpPr>
          <p:cNvPr id="4" name="Slide Number Placeholder 3"/>
          <p:cNvSpPr>
            <a:spLocks noGrp="1"/>
          </p:cNvSpPr>
          <p:nvPr>
            <p:ph type="sldNum" sz="quarter" idx="5"/>
          </p:nvPr>
        </p:nvSpPr>
        <p:spPr/>
        <p:txBody>
          <a:bodyPr/>
          <a:lstStyle/>
          <a:p>
            <a:fld id="{8954E32A-327F-AF4B-8E1F-209FBF93D26D}" type="slidenum">
              <a:rPr lang="nl-NL" smtClean="0"/>
              <a:t>15</a:t>
            </a:fld>
            <a:endParaRPr lang="nl-NL"/>
          </a:p>
        </p:txBody>
      </p:sp>
    </p:spTree>
    <p:extLst>
      <p:ext uri="{BB962C8B-B14F-4D97-AF65-F5344CB8AC3E}">
        <p14:creationId xmlns:p14="http://schemas.microsoft.com/office/powerpoint/2010/main" val="2797078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make the behavior more realistic, additional elements are generally required, such as collision handling to understand and control any internal or external collisions during the simulation. </a:t>
            </a:r>
          </a:p>
          <a:p>
            <a:r>
              <a:rPr lang="en-US" dirty="0"/>
              <a:t>Another important aspect is visualization, which involves using 3D models, either simple or complex, to visualize the robot in space. </a:t>
            </a:r>
          </a:p>
          <a:p>
            <a:r>
              <a:rPr lang="en-US" dirty="0"/>
              <a:t>Several solutions can be used: for example, simple shapes such as cylinders or boxes, or articulated 3D models defined with software like SolidWorks or other 3D modeling tools.</a:t>
            </a:r>
          </a:p>
          <a:p>
            <a:r>
              <a:rPr lang="en-US" dirty="0"/>
              <a:t>These models can then be used to visualize and render the robot.</a:t>
            </a:r>
          </a:p>
        </p:txBody>
      </p:sp>
      <p:sp>
        <p:nvSpPr>
          <p:cNvPr id="4" name="Slide Number Placeholder 3"/>
          <p:cNvSpPr>
            <a:spLocks noGrp="1"/>
          </p:cNvSpPr>
          <p:nvPr>
            <p:ph type="sldNum" sz="quarter" idx="5"/>
          </p:nvPr>
        </p:nvSpPr>
        <p:spPr/>
        <p:txBody>
          <a:bodyPr/>
          <a:lstStyle/>
          <a:p>
            <a:fld id="{8954E32A-327F-AF4B-8E1F-209FBF93D26D}" type="slidenum">
              <a:rPr lang="nl-NL" smtClean="0"/>
              <a:t>16</a:t>
            </a:fld>
            <a:endParaRPr lang="nl-NL"/>
          </a:p>
        </p:txBody>
      </p:sp>
    </p:spTree>
    <p:extLst>
      <p:ext uri="{BB962C8B-B14F-4D97-AF65-F5344CB8AC3E}">
        <p14:creationId xmlns:p14="http://schemas.microsoft.com/office/powerpoint/2010/main" val="3284737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mentioned, a URDF file is a serial structure made up of links that are connected to each other through joints. Therefore, if we were to simplify a URDF file to its core, it would be a structure like this, with the declaration of links and corresponding joints.</a:t>
            </a:r>
          </a:p>
        </p:txBody>
      </p:sp>
      <p:sp>
        <p:nvSpPr>
          <p:cNvPr id="4" name="Slide Number Placeholder 3"/>
          <p:cNvSpPr>
            <a:spLocks noGrp="1"/>
          </p:cNvSpPr>
          <p:nvPr>
            <p:ph type="sldNum" sz="quarter" idx="5"/>
          </p:nvPr>
        </p:nvSpPr>
        <p:spPr/>
        <p:txBody>
          <a:bodyPr/>
          <a:lstStyle/>
          <a:p>
            <a:fld id="{8954E32A-327F-AF4B-8E1F-209FBF93D26D}" type="slidenum">
              <a:rPr lang="nl-NL" smtClean="0"/>
              <a:t>17</a:t>
            </a:fld>
            <a:endParaRPr lang="nl-NL"/>
          </a:p>
        </p:txBody>
      </p:sp>
    </p:spTree>
    <p:extLst>
      <p:ext uri="{BB962C8B-B14F-4D97-AF65-F5344CB8AC3E}">
        <p14:creationId xmlns:p14="http://schemas.microsoft.com/office/powerpoint/2010/main" val="2448684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link declaration, the dynamic part is primarily defined.</a:t>
            </a:r>
          </a:p>
          <a:p>
            <a:endParaRPr lang="en-US" dirty="0"/>
          </a:p>
          <a:p>
            <a:r>
              <a:rPr lang="en-US" dirty="0"/>
              <a:t>I highlighted  three types of declarations highlighted in blue, green, and red. </a:t>
            </a:r>
          </a:p>
          <a:p>
            <a:r>
              <a:rPr lang="en-US" dirty="0"/>
              <a:t>In blue, we have the inertial part, which includes the center of mass origin, the mass value, and the inertia. </a:t>
            </a:r>
          </a:p>
          <a:p>
            <a:r>
              <a:rPr lang="en-US" dirty="0"/>
              <a:t>In green, we find the visualization part, which includes the geometry of the link, the link's shape, color, and the orientation and position of this shape. The visualization does not affect the dynamic part but serves purely visual purposes. </a:t>
            </a:r>
          </a:p>
          <a:p>
            <a:r>
              <a:rPr lang="en-US" dirty="0"/>
              <a:t>Finally, in red, we have the collision declaration, which typically uses the same parameters as the visualization part.</a:t>
            </a:r>
          </a:p>
        </p:txBody>
      </p:sp>
      <p:sp>
        <p:nvSpPr>
          <p:cNvPr id="4" name="Slide Number Placeholder 3"/>
          <p:cNvSpPr>
            <a:spLocks noGrp="1"/>
          </p:cNvSpPr>
          <p:nvPr>
            <p:ph type="sldNum" sz="quarter" idx="5"/>
          </p:nvPr>
        </p:nvSpPr>
        <p:spPr/>
        <p:txBody>
          <a:bodyPr/>
          <a:lstStyle/>
          <a:p>
            <a:fld id="{8954E32A-327F-AF4B-8E1F-209FBF93D26D}" type="slidenum">
              <a:rPr lang="nl-NL" smtClean="0"/>
              <a:t>18</a:t>
            </a:fld>
            <a:endParaRPr lang="nl-NL"/>
          </a:p>
        </p:txBody>
      </p:sp>
    </p:spTree>
    <p:extLst>
      <p:ext uri="{BB962C8B-B14F-4D97-AF65-F5344CB8AC3E}">
        <p14:creationId xmlns:p14="http://schemas.microsoft.com/office/powerpoint/2010/main" val="1498538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go through the individual declarations defined in the link. </a:t>
            </a:r>
          </a:p>
          <a:p>
            <a:r>
              <a:rPr lang="en-US" dirty="0"/>
              <a:t>The first part is the inertial section, which defines the position of the center of mass of the link relative to its origin, the mass of the link in kilograms, and the inertial properties defined in the frame of the center of mass. If this information is not specified, the default values are set to zero.</a:t>
            </a:r>
          </a:p>
        </p:txBody>
      </p:sp>
      <p:sp>
        <p:nvSpPr>
          <p:cNvPr id="4" name="Slide Number Placeholder 3"/>
          <p:cNvSpPr>
            <a:spLocks noGrp="1"/>
          </p:cNvSpPr>
          <p:nvPr>
            <p:ph type="sldNum" sz="quarter" idx="5"/>
          </p:nvPr>
        </p:nvSpPr>
        <p:spPr/>
        <p:txBody>
          <a:bodyPr/>
          <a:lstStyle/>
          <a:p>
            <a:fld id="{8954E32A-327F-AF4B-8E1F-209FBF93D26D}" type="slidenum">
              <a:rPr lang="nl-NL" smtClean="0"/>
              <a:t>19</a:t>
            </a:fld>
            <a:endParaRPr lang="nl-NL"/>
          </a:p>
        </p:txBody>
      </p:sp>
    </p:spTree>
    <p:extLst>
      <p:ext uri="{BB962C8B-B14F-4D97-AF65-F5344CB8AC3E}">
        <p14:creationId xmlns:p14="http://schemas.microsoft.com/office/powerpoint/2010/main" val="2682843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origin describes the position and orientation of the center of mass of the link relative to the origin of the link system. We can define the spatial position in XYZ, and its orientation, expressed in Euler angles. Conventionally, the latter is set to match the orientation of our link system, purely for convenience.</a:t>
            </a:r>
          </a:p>
        </p:txBody>
      </p:sp>
      <p:sp>
        <p:nvSpPr>
          <p:cNvPr id="4" name="Slide Number Placeholder 3"/>
          <p:cNvSpPr>
            <a:spLocks noGrp="1"/>
          </p:cNvSpPr>
          <p:nvPr>
            <p:ph type="sldNum" sz="quarter" idx="5"/>
          </p:nvPr>
        </p:nvSpPr>
        <p:spPr/>
        <p:txBody>
          <a:bodyPr/>
          <a:lstStyle/>
          <a:p>
            <a:fld id="{8954E32A-327F-AF4B-8E1F-209FBF93D26D}" type="slidenum">
              <a:rPr lang="nl-NL" smtClean="0"/>
              <a:t>20</a:t>
            </a:fld>
            <a:endParaRPr lang="nl-NL"/>
          </a:p>
        </p:txBody>
      </p:sp>
    </p:spTree>
    <p:extLst>
      <p:ext uri="{BB962C8B-B14F-4D97-AF65-F5344CB8AC3E}">
        <p14:creationId xmlns:p14="http://schemas.microsoft.com/office/powerpoint/2010/main" val="2121349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set the mass value, which is the weight of our link, and its inertia.</a:t>
            </a:r>
          </a:p>
        </p:txBody>
      </p:sp>
      <p:sp>
        <p:nvSpPr>
          <p:cNvPr id="4" name="Slide Number Placeholder 3"/>
          <p:cNvSpPr>
            <a:spLocks noGrp="1"/>
          </p:cNvSpPr>
          <p:nvPr>
            <p:ph type="sldNum" sz="quarter" idx="5"/>
          </p:nvPr>
        </p:nvSpPr>
        <p:spPr/>
        <p:txBody>
          <a:bodyPr/>
          <a:lstStyle/>
          <a:p>
            <a:fld id="{8954E32A-327F-AF4B-8E1F-209FBF93D26D}" type="slidenum">
              <a:rPr lang="nl-NL" smtClean="0"/>
              <a:t>21</a:t>
            </a:fld>
            <a:endParaRPr lang="nl-NL"/>
          </a:p>
        </p:txBody>
      </p:sp>
    </p:spTree>
    <p:extLst>
      <p:ext uri="{BB962C8B-B14F-4D97-AF65-F5344CB8AC3E}">
        <p14:creationId xmlns:p14="http://schemas.microsoft.com/office/powerpoint/2010/main" val="3484920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begin with today's lesson, let's have a brief recap of the previous lessons.</a:t>
            </a:r>
          </a:p>
        </p:txBody>
      </p:sp>
      <p:sp>
        <p:nvSpPr>
          <p:cNvPr id="4" name="Slide Number Placeholder 3"/>
          <p:cNvSpPr>
            <a:spLocks noGrp="1"/>
          </p:cNvSpPr>
          <p:nvPr>
            <p:ph type="sldNum" sz="quarter" idx="5"/>
          </p:nvPr>
        </p:nvSpPr>
        <p:spPr/>
        <p:txBody>
          <a:bodyPr/>
          <a:lstStyle/>
          <a:p>
            <a:fld id="{8954E32A-327F-AF4B-8E1F-209FBF93D26D}" type="slidenum">
              <a:rPr lang="nl-NL" smtClean="0"/>
              <a:t>2</a:t>
            </a:fld>
            <a:endParaRPr lang="nl-NL"/>
          </a:p>
        </p:txBody>
      </p:sp>
    </p:spTree>
    <p:extLst>
      <p:ext uri="{BB962C8B-B14F-4D97-AF65-F5344CB8AC3E}">
        <p14:creationId xmlns:p14="http://schemas.microsoft.com/office/powerpoint/2010/main" val="23960212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have the visual properties of the robot, which allow us to visualize and render it in the simulation. They have no impact on the dynamics but serve a practical purpose for the designer. How is this element structured? It specifies the shape of the link, which can be simple or complex, and there can be multiple instances for the same link. The final geometry is the combination of these visual representations.</a:t>
            </a:r>
          </a:p>
        </p:txBody>
      </p:sp>
      <p:sp>
        <p:nvSpPr>
          <p:cNvPr id="4" name="Slide Number Placeholder 3"/>
          <p:cNvSpPr>
            <a:spLocks noGrp="1"/>
          </p:cNvSpPr>
          <p:nvPr>
            <p:ph type="sldNum" sz="quarter" idx="5"/>
          </p:nvPr>
        </p:nvSpPr>
        <p:spPr/>
        <p:txBody>
          <a:bodyPr/>
          <a:lstStyle/>
          <a:p>
            <a:fld id="{8954E32A-327F-AF4B-8E1F-209FBF93D26D}" type="slidenum">
              <a:rPr lang="nl-NL" smtClean="0"/>
              <a:t>22</a:t>
            </a:fld>
            <a:endParaRPr lang="nl-NL"/>
          </a:p>
        </p:txBody>
      </p:sp>
    </p:spTree>
    <p:extLst>
      <p:ext uri="{BB962C8B-B14F-4D97-AF65-F5344CB8AC3E}">
        <p14:creationId xmlns:p14="http://schemas.microsoft.com/office/powerpoint/2010/main" val="2394065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to what was mentioned in the inertial part, the origin is simply the position and orientation, expressed in Euler angles, of our shape relative to the link frame.</a:t>
            </a:r>
          </a:p>
        </p:txBody>
      </p:sp>
      <p:sp>
        <p:nvSpPr>
          <p:cNvPr id="4" name="Slide Number Placeholder 3"/>
          <p:cNvSpPr>
            <a:spLocks noGrp="1"/>
          </p:cNvSpPr>
          <p:nvPr>
            <p:ph type="sldNum" sz="quarter" idx="5"/>
          </p:nvPr>
        </p:nvSpPr>
        <p:spPr/>
        <p:txBody>
          <a:bodyPr/>
          <a:lstStyle/>
          <a:p>
            <a:fld id="{8954E32A-327F-AF4B-8E1F-209FBF93D26D}" type="slidenum">
              <a:rPr lang="nl-NL" smtClean="0"/>
              <a:t>23</a:t>
            </a:fld>
            <a:endParaRPr lang="nl-NL"/>
          </a:p>
        </p:txBody>
      </p:sp>
    </p:spTree>
    <p:extLst>
      <p:ext uri="{BB962C8B-B14F-4D97-AF65-F5344CB8AC3E}">
        <p14:creationId xmlns:p14="http://schemas.microsoft.com/office/powerpoint/2010/main" val="583298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geometry is the shape that the link will assume, and it can be of various types, as we will now list.</a:t>
            </a:r>
          </a:p>
        </p:txBody>
      </p:sp>
      <p:sp>
        <p:nvSpPr>
          <p:cNvPr id="4" name="Slide Number Placeholder 3"/>
          <p:cNvSpPr>
            <a:spLocks noGrp="1"/>
          </p:cNvSpPr>
          <p:nvPr>
            <p:ph type="sldNum" sz="quarter" idx="5"/>
          </p:nvPr>
        </p:nvSpPr>
        <p:spPr/>
        <p:txBody>
          <a:bodyPr/>
          <a:lstStyle/>
          <a:p>
            <a:fld id="{8954E32A-327F-AF4B-8E1F-209FBF93D26D}" type="slidenum">
              <a:rPr lang="nl-NL" smtClean="0"/>
              <a:t>24</a:t>
            </a:fld>
            <a:endParaRPr lang="nl-NL"/>
          </a:p>
        </p:txBody>
      </p:sp>
    </p:spTree>
    <p:extLst>
      <p:ext uri="{BB962C8B-B14F-4D97-AF65-F5344CB8AC3E}">
        <p14:creationId xmlns:p14="http://schemas.microsoft.com/office/powerpoint/2010/main" val="1996708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indeed be of three simple shapes: a box, defined by the three dimensions (length, width, height), a cylinder, defined by the radius and height, and a sphere, defined by the radius. Finally, we have meshes, which are simply external 3D models and can have a more complex shape.</a:t>
            </a:r>
          </a:p>
        </p:txBody>
      </p:sp>
      <p:sp>
        <p:nvSpPr>
          <p:cNvPr id="4" name="Slide Number Placeholder 3"/>
          <p:cNvSpPr>
            <a:spLocks noGrp="1"/>
          </p:cNvSpPr>
          <p:nvPr>
            <p:ph type="sldNum" sz="quarter" idx="5"/>
          </p:nvPr>
        </p:nvSpPr>
        <p:spPr/>
        <p:txBody>
          <a:bodyPr/>
          <a:lstStyle/>
          <a:p>
            <a:fld id="{8954E32A-327F-AF4B-8E1F-209FBF93D26D}" type="slidenum">
              <a:rPr lang="nl-NL" smtClean="0"/>
              <a:t>25</a:t>
            </a:fld>
            <a:endParaRPr lang="nl-NL"/>
          </a:p>
        </p:txBody>
      </p:sp>
    </p:spTree>
    <p:extLst>
      <p:ext uri="{BB962C8B-B14F-4D97-AF65-F5344CB8AC3E}">
        <p14:creationId xmlns:p14="http://schemas.microsoft.com/office/powerpoint/2010/main" val="1202563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have collisions, which are closely related to the visual part and the geometry of the robot. In fact, similarly, we can define multiple instances of collisions for the same link, and the final collision is the union of the individual collisions. Lastly, the shape can differ from the link: it can have a simpler form to reduce computational cost, or, in more realistic cases, the exact same geometry is used.</a:t>
            </a:r>
          </a:p>
        </p:txBody>
      </p:sp>
      <p:sp>
        <p:nvSpPr>
          <p:cNvPr id="4" name="Slide Number Placeholder 3"/>
          <p:cNvSpPr>
            <a:spLocks noGrp="1"/>
          </p:cNvSpPr>
          <p:nvPr>
            <p:ph type="sldNum" sz="quarter" idx="5"/>
          </p:nvPr>
        </p:nvSpPr>
        <p:spPr/>
        <p:txBody>
          <a:bodyPr/>
          <a:lstStyle/>
          <a:p>
            <a:fld id="{8954E32A-327F-AF4B-8E1F-209FBF93D26D}" type="slidenum">
              <a:rPr lang="nl-NL" smtClean="0"/>
              <a:t>26</a:t>
            </a:fld>
            <a:endParaRPr lang="nl-NL"/>
          </a:p>
        </p:txBody>
      </p:sp>
    </p:spTree>
    <p:extLst>
      <p:ext uri="{BB962C8B-B14F-4D97-AF65-F5344CB8AC3E}">
        <p14:creationId xmlns:p14="http://schemas.microsoft.com/office/powerpoint/2010/main" val="18575823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to the visual part, both the origin and the shape are defined. The origin is expressed in terms of position and orientation relative to the link's origin.</a:t>
            </a:r>
          </a:p>
        </p:txBody>
      </p:sp>
      <p:sp>
        <p:nvSpPr>
          <p:cNvPr id="4" name="Slide Number Placeholder 3"/>
          <p:cNvSpPr>
            <a:spLocks noGrp="1"/>
          </p:cNvSpPr>
          <p:nvPr>
            <p:ph type="sldNum" sz="quarter" idx="5"/>
          </p:nvPr>
        </p:nvSpPr>
        <p:spPr/>
        <p:txBody>
          <a:bodyPr/>
          <a:lstStyle/>
          <a:p>
            <a:fld id="{8954E32A-327F-AF4B-8E1F-209FBF93D26D}" type="slidenum">
              <a:rPr lang="nl-NL" smtClean="0"/>
              <a:t>27</a:t>
            </a:fld>
            <a:endParaRPr lang="nl-NL"/>
          </a:p>
        </p:txBody>
      </p:sp>
    </p:spTree>
    <p:extLst>
      <p:ext uri="{BB962C8B-B14F-4D97-AF65-F5344CB8AC3E}">
        <p14:creationId xmlns:p14="http://schemas.microsoft.com/office/powerpoint/2010/main" val="3513594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start with the joint element. The joint element describes the kinematic behavior of the robot and connects two links, which are referred to as the parent and child.</a:t>
            </a:r>
          </a:p>
        </p:txBody>
      </p:sp>
      <p:sp>
        <p:nvSpPr>
          <p:cNvPr id="4" name="Slide Number Placeholder 3"/>
          <p:cNvSpPr>
            <a:spLocks noGrp="1"/>
          </p:cNvSpPr>
          <p:nvPr>
            <p:ph type="sldNum" sz="quarter" idx="5"/>
          </p:nvPr>
        </p:nvSpPr>
        <p:spPr/>
        <p:txBody>
          <a:bodyPr/>
          <a:lstStyle/>
          <a:p>
            <a:fld id="{8954E32A-327F-AF4B-8E1F-209FBF93D26D}" type="slidenum">
              <a:rPr lang="nl-NL" smtClean="0"/>
              <a:t>28</a:t>
            </a:fld>
            <a:endParaRPr lang="nl-NL"/>
          </a:p>
        </p:txBody>
      </p:sp>
    </p:spTree>
    <p:extLst>
      <p:ext uri="{BB962C8B-B14F-4D97-AF65-F5344CB8AC3E}">
        <p14:creationId xmlns:p14="http://schemas.microsoft.com/office/powerpoint/2010/main" val="591447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joint, like each link, must have a unique name to avoid confusion and duplicate declarations.</a:t>
            </a:r>
          </a:p>
        </p:txBody>
      </p:sp>
      <p:sp>
        <p:nvSpPr>
          <p:cNvPr id="4" name="Slide Number Placeholder 3"/>
          <p:cNvSpPr>
            <a:spLocks noGrp="1"/>
          </p:cNvSpPr>
          <p:nvPr>
            <p:ph type="sldNum" sz="quarter" idx="5"/>
          </p:nvPr>
        </p:nvSpPr>
        <p:spPr/>
        <p:txBody>
          <a:bodyPr/>
          <a:lstStyle/>
          <a:p>
            <a:fld id="{8954E32A-327F-AF4B-8E1F-209FBF93D26D}" type="slidenum">
              <a:rPr lang="nl-NL" smtClean="0"/>
              <a:t>29</a:t>
            </a:fld>
            <a:endParaRPr lang="nl-NL"/>
          </a:p>
        </p:txBody>
      </p:sp>
    </p:spTree>
    <p:extLst>
      <p:ext uri="{BB962C8B-B14F-4D97-AF65-F5344CB8AC3E}">
        <p14:creationId xmlns:p14="http://schemas.microsoft.com/office/powerpoint/2010/main" val="11234027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to the link geometry, the joint can be of various types: rotational, prismatic, fixed (locking all degrees of freedom), floating (allowing all six degrees of freedom), and planar (for planar motion).</a:t>
            </a:r>
          </a:p>
        </p:txBody>
      </p:sp>
      <p:sp>
        <p:nvSpPr>
          <p:cNvPr id="4" name="Slide Number Placeholder 3"/>
          <p:cNvSpPr>
            <a:spLocks noGrp="1"/>
          </p:cNvSpPr>
          <p:nvPr>
            <p:ph type="sldNum" sz="quarter" idx="5"/>
          </p:nvPr>
        </p:nvSpPr>
        <p:spPr/>
        <p:txBody>
          <a:bodyPr/>
          <a:lstStyle/>
          <a:p>
            <a:fld id="{8954E32A-327F-AF4B-8E1F-209FBF93D26D}" type="slidenum">
              <a:rPr lang="nl-NL" smtClean="0"/>
              <a:t>30</a:t>
            </a:fld>
            <a:endParaRPr lang="nl-NL"/>
          </a:p>
        </p:txBody>
      </p:sp>
    </p:spTree>
    <p:extLst>
      <p:ext uri="{BB962C8B-B14F-4D97-AF65-F5344CB8AC3E}">
        <p14:creationId xmlns:p14="http://schemas.microsoft.com/office/powerpoint/2010/main" val="4243563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 first lesson primarily focused on the kinematics, dynamics, and statics of the robot. Let's have a brief recap of kinematics. Kinematics is the study of the motion of the robotic system, considering only the position and orientation of the end effector, completely neglecting the forces acting on the system. There are two types of kinematics: direct kinematics, which, given a set of joint angles, allows us to determine the position of the final end effector, and inverse kinematics, which is the opposite problem: given a desired position of the end effector, we must determine the joint positions that allow us to reach that position.</a:t>
            </a:r>
          </a:p>
          <a:p>
            <a:r>
              <a:rPr lang="en-US" dirty="0"/>
              <a:t>Key terms for this field are </a:t>
            </a:r>
            <a:r>
              <a:rPr lang="en-US" b="1" dirty="0"/>
              <a:t>degrees of freedom</a:t>
            </a:r>
            <a:r>
              <a:rPr lang="en-US" dirty="0"/>
              <a:t>, which represent the number of independent movements a robot can perform, and </a:t>
            </a:r>
            <a:r>
              <a:rPr lang="en-US" b="1" dirty="0"/>
              <a:t>transformation matrices</a:t>
            </a:r>
            <a:r>
              <a:rPr lang="en-US" dirty="0"/>
              <a:t> (homogeneous transformations), which are used to describe the position and orientation of links and joints in Euclidean space. Specifically, they describe how to move from one reference frame to another. </a:t>
            </a:r>
          </a:p>
          <a:p>
            <a:r>
              <a:rPr lang="en-US" dirty="0"/>
              <a:t>Finally, we have </a:t>
            </a:r>
            <a:r>
              <a:rPr lang="en-US" b="1" dirty="0" err="1"/>
              <a:t>Denavit-Hartenberg</a:t>
            </a:r>
            <a:r>
              <a:rPr lang="en-US" dirty="0"/>
              <a:t>, which is a convention, among several available, to represent these transformation matrix and structure them into a kinematic chain, thereby describing the robot's behavior and structure.</a:t>
            </a:r>
          </a:p>
        </p:txBody>
      </p:sp>
      <p:sp>
        <p:nvSpPr>
          <p:cNvPr id="4" name="Slide Number Placeholder 3"/>
          <p:cNvSpPr>
            <a:spLocks noGrp="1"/>
          </p:cNvSpPr>
          <p:nvPr>
            <p:ph type="sldNum" sz="quarter" idx="5"/>
          </p:nvPr>
        </p:nvSpPr>
        <p:spPr/>
        <p:txBody>
          <a:bodyPr/>
          <a:lstStyle/>
          <a:p>
            <a:fld id="{8954E32A-327F-AF4B-8E1F-209FBF93D26D}" type="slidenum">
              <a:rPr lang="nl-NL" smtClean="0"/>
              <a:t>4</a:t>
            </a:fld>
            <a:endParaRPr lang="nl-NL"/>
          </a:p>
        </p:txBody>
      </p:sp>
    </p:spTree>
    <p:extLst>
      <p:ext uri="{BB962C8B-B14F-4D97-AF65-F5344CB8AC3E}">
        <p14:creationId xmlns:p14="http://schemas.microsoft.com/office/powerpoint/2010/main" val="1378282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Dynamics, on the other hand, studies the forces acting on the robot itself, its links, and the surrounding environment. In this case, dynamics involves modeling the physical interactions to describe the robot's behavior. There are two main methodologies to describe dynamics: </a:t>
            </a:r>
          </a:p>
          <a:p>
            <a:pPr>
              <a:buNone/>
            </a:pPr>
            <a:r>
              <a:rPr lang="en-US" dirty="0"/>
              <a:t>the </a:t>
            </a:r>
            <a:r>
              <a:rPr lang="en-US" b="1" dirty="0" err="1"/>
              <a:t>Lagrangian</a:t>
            </a:r>
            <a:r>
              <a:rPr lang="en-US" b="1" dirty="0"/>
              <a:t> method</a:t>
            </a:r>
            <a:r>
              <a:rPr lang="en-US" dirty="0"/>
              <a:t>, which uses an energy-based approach, focusing on potential and kinetic energy. This method is particularly useful for complex robots, and </a:t>
            </a:r>
          </a:p>
          <a:p>
            <a:pPr>
              <a:buNone/>
            </a:pPr>
            <a:r>
              <a:rPr lang="en-US" dirty="0"/>
              <a:t>the </a:t>
            </a:r>
            <a:r>
              <a:rPr lang="en-US" b="1" dirty="0"/>
              <a:t>Newton-Euler method</a:t>
            </a:r>
            <a:r>
              <a:rPr lang="en-US" dirty="0"/>
              <a:t>, which directly handles the forces and is more convenient for simpler structures.</a:t>
            </a:r>
          </a:p>
          <a:p>
            <a:r>
              <a:rPr lang="en-US" dirty="0"/>
              <a:t>Regardless of the method used, the resulting equations of motion will take into account the inertia matrix, which describes the distribution of mass and its effect on the robot's movement, the Coriolis matrix to account for centrifugal forces when the robot is rotating, and the gravitational forces, i.e., gravity's force balancing the robot's weight.</a:t>
            </a:r>
          </a:p>
        </p:txBody>
      </p:sp>
      <p:sp>
        <p:nvSpPr>
          <p:cNvPr id="4" name="Slide Number Placeholder 3"/>
          <p:cNvSpPr>
            <a:spLocks noGrp="1"/>
          </p:cNvSpPr>
          <p:nvPr>
            <p:ph type="sldNum" sz="quarter" idx="5"/>
          </p:nvPr>
        </p:nvSpPr>
        <p:spPr/>
        <p:txBody>
          <a:bodyPr/>
          <a:lstStyle/>
          <a:p>
            <a:fld id="{8954E32A-327F-AF4B-8E1F-209FBF93D26D}" type="slidenum">
              <a:rPr lang="nl-NL" smtClean="0"/>
              <a:t>5</a:t>
            </a:fld>
            <a:endParaRPr lang="nl-NL"/>
          </a:p>
        </p:txBody>
      </p:sp>
    </p:spTree>
    <p:extLst>
      <p:ext uri="{BB962C8B-B14F-4D97-AF65-F5344CB8AC3E}">
        <p14:creationId xmlns:p14="http://schemas.microsoft.com/office/powerpoint/2010/main" val="3877491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Dynamics provides the robot's behavior in terms of joint torques, but it doesn't give any information about external torques, such as those arising from interactions with the environment or with humans. In this case, we need to use statics. Statics converts the forces that our end effector experiences during interactions with external sources and transforms them into joint torques. A simple example of application is force control: in fact, from the formula written above, we can design a control where, by calculating the difference between the desired force and the force currently applied by the end effector, we can manipulate an object, driving the forces to a reference value.</a:t>
            </a:r>
          </a:p>
        </p:txBody>
      </p:sp>
      <p:sp>
        <p:nvSpPr>
          <p:cNvPr id="4" name="Slide Number Placeholder 3"/>
          <p:cNvSpPr>
            <a:spLocks noGrp="1"/>
          </p:cNvSpPr>
          <p:nvPr>
            <p:ph type="sldNum" sz="quarter" idx="5"/>
          </p:nvPr>
        </p:nvSpPr>
        <p:spPr/>
        <p:txBody>
          <a:bodyPr/>
          <a:lstStyle/>
          <a:p>
            <a:fld id="{8954E32A-327F-AF4B-8E1F-209FBF93D26D}" type="slidenum">
              <a:rPr lang="nl-NL" smtClean="0"/>
              <a:t>6</a:t>
            </a:fld>
            <a:endParaRPr lang="nl-NL"/>
          </a:p>
        </p:txBody>
      </p:sp>
    </p:spTree>
    <p:extLst>
      <p:ext uri="{BB962C8B-B14F-4D97-AF65-F5344CB8AC3E}">
        <p14:creationId xmlns:p14="http://schemas.microsoft.com/office/powerpoint/2010/main" val="1340191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lesson focused on the simulation and application of theoretical concepts. In fact, we imported a robot, made it converge to a trajectory using inverse kinematics, and calculated the required torques based on dynamics to execute the trajectory. We also calculated the total power and the power for each joint.</a:t>
            </a:r>
          </a:p>
        </p:txBody>
      </p:sp>
      <p:sp>
        <p:nvSpPr>
          <p:cNvPr id="4" name="Slide Number Placeholder 3"/>
          <p:cNvSpPr>
            <a:spLocks noGrp="1"/>
          </p:cNvSpPr>
          <p:nvPr>
            <p:ph type="sldNum" sz="quarter" idx="5"/>
          </p:nvPr>
        </p:nvSpPr>
        <p:spPr/>
        <p:txBody>
          <a:bodyPr/>
          <a:lstStyle/>
          <a:p>
            <a:fld id="{8954E32A-327F-AF4B-8E1F-209FBF93D26D}" type="slidenum">
              <a:rPr lang="nl-NL" smtClean="0"/>
              <a:t>8</a:t>
            </a:fld>
            <a:endParaRPr lang="nl-NL"/>
          </a:p>
        </p:txBody>
      </p:sp>
    </p:spTree>
    <p:extLst>
      <p:ext uri="{BB962C8B-B14F-4D97-AF65-F5344CB8AC3E}">
        <p14:creationId xmlns:p14="http://schemas.microsoft.com/office/powerpoint/2010/main" val="1256756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 will focus on how to create a virtual version of a robot that is not commercially available. This is extremely useful when you want to create something of your own. With a virtual copy, we can determine the required torques, model the necessary parameters, and identify any potential issues before building a physical prototype.</a:t>
            </a:r>
          </a:p>
        </p:txBody>
      </p:sp>
      <p:sp>
        <p:nvSpPr>
          <p:cNvPr id="4" name="Slide Number Placeholder 3"/>
          <p:cNvSpPr>
            <a:spLocks noGrp="1"/>
          </p:cNvSpPr>
          <p:nvPr>
            <p:ph type="sldNum" sz="quarter" idx="5"/>
          </p:nvPr>
        </p:nvSpPr>
        <p:spPr/>
        <p:txBody>
          <a:bodyPr/>
          <a:lstStyle/>
          <a:p>
            <a:fld id="{8954E32A-327F-AF4B-8E1F-209FBF93D26D}" type="slidenum">
              <a:rPr lang="nl-NL" smtClean="0"/>
              <a:t>9</a:t>
            </a:fld>
            <a:endParaRPr lang="nl-NL"/>
          </a:p>
        </p:txBody>
      </p:sp>
    </p:spTree>
    <p:extLst>
      <p:ext uri="{BB962C8B-B14F-4D97-AF65-F5344CB8AC3E}">
        <p14:creationId xmlns:p14="http://schemas.microsoft.com/office/powerpoint/2010/main" val="2106726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For example, the scenario is to size the motor. Imagine that the goal is to create a manipulator that needs to support a 5-kilogram payload. How do I size the motor? I create the virtual torque of the robot and, through dynamics, compensate for gravity and use statics to consider the torques generated by the static weight force of the 5 kilograms on the robot. I project this information across the entire workspace and extract the maximum torque. This way, I know that I need to find a motor that provides this torque.</a:t>
            </a:r>
          </a:p>
          <a:p>
            <a:r>
              <a:rPr lang="en-US" dirty="0"/>
              <a:t>To summarize, this process is useful for creating prototypes, simplifying costs, and reducing time. Additionally, it allows us to avoid analytical calculations that can sometimes be extremely complicated if simplifications are not made, leading to potential errors. In this way, we create a numerical solution where we input all the realistic parameters, such as gravity, accelerations, etc., and explore the robot's conditions in its workspace.</a:t>
            </a:r>
          </a:p>
        </p:txBody>
      </p:sp>
      <p:sp>
        <p:nvSpPr>
          <p:cNvPr id="4" name="Slide Number Placeholder 3"/>
          <p:cNvSpPr>
            <a:spLocks noGrp="1"/>
          </p:cNvSpPr>
          <p:nvPr>
            <p:ph type="sldNum" sz="quarter" idx="5"/>
          </p:nvPr>
        </p:nvSpPr>
        <p:spPr/>
        <p:txBody>
          <a:bodyPr/>
          <a:lstStyle/>
          <a:p>
            <a:fld id="{8954E32A-327F-AF4B-8E1F-209FBF93D26D}" type="slidenum">
              <a:rPr lang="nl-NL" smtClean="0"/>
              <a:t>10</a:t>
            </a:fld>
            <a:endParaRPr lang="nl-NL"/>
          </a:p>
        </p:txBody>
      </p:sp>
    </p:spTree>
    <p:extLst>
      <p:ext uri="{BB962C8B-B14F-4D97-AF65-F5344CB8AC3E}">
        <p14:creationId xmlns:p14="http://schemas.microsoft.com/office/powerpoint/2010/main" val="2345562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In this way, we can immediately gain insight into the limitations of our robot, allowing us to iterate and modify it during the process before creating a physical product. Additionally, this approach is extremely useful when implementing controls that have not been thoroughly tested or are innovative, as it is very easy — and will likely happen — to break the hardware when testing controls for the first time.</a:t>
            </a:r>
          </a:p>
          <a:p>
            <a:pPr>
              <a:buNone/>
            </a:pPr>
            <a:r>
              <a:rPr lang="en-US" dirty="0"/>
              <a:t>To summarize, the advantages are: fast design variations, validation of behavior and control strategies, minimizing hardware damage, and cost reduction, as potential problems are identified right away.</a:t>
            </a:r>
          </a:p>
          <a:p>
            <a:r>
              <a:rPr lang="en-US" dirty="0"/>
              <a:t>This entire introduction is meant to explain how, when creating a system that is not already present in the various toolboxes, and thus is not a commercial product, this methodology becomes particularly useful.</a:t>
            </a:r>
          </a:p>
        </p:txBody>
      </p:sp>
      <p:sp>
        <p:nvSpPr>
          <p:cNvPr id="4" name="Slide Number Placeholder 3"/>
          <p:cNvSpPr>
            <a:spLocks noGrp="1"/>
          </p:cNvSpPr>
          <p:nvPr>
            <p:ph type="sldNum" sz="quarter" idx="5"/>
          </p:nvPr>
        </p:nvSpPr>
        <p:spPr/>
        <p:txBody>
          <a:bodyPr/>
          <a:lstStyle/>
          <a:p>
            <a:fld id="{8954E32A-327F-AF4B-8E1F-209FBF93D26D}" type="slidenum">
              <a:rPr lang="nl-NL" smtClean="0"/>
              <a:t>11</a:t>
            </a:fld>
            <a:endParaRPr lang="nl-NL"/>
          </a:p>
        </p:txBody>
      </p:sp>
    </p:spTree>
    <p:extLst>
      <p:ext uri="{BB962C8B-B14F-4D97-AF65-F5344CB8AC3E}">
        <p14:creationId xmlns:p14="http://schemas.microsoft.com/office/powerpoint/2010/main" val="4403020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hthoek 6"/>
          <p:cNvSpPr/>
          <p:nvPr userDrawn="1"/>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Rechthoek 9"/>
          <p:cNvSpPr/>
          <p:nvPr userDrawn="1"/>
        </p:nvSpPr>
        <p:spPr>
          <a:xfrm>
            <a:off x="0" y="648000"/>
            <a:ext cx="12193200" cy="6210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121932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ctrTitle"/>
          </p:nvPr>
        </p:nvSpPr>
        <p:spPr>
          <a:xfrm>
            <a:off x="575999" y="1301834"/>
            <a:ext cx="6096524" cy="3802964"/>
          </a:xfrm>
        </p:spPr>
        <p:txBody>
          <a:bodyPr anchor="ctr" anchorCtr="0">
            <a:normAutofit/>
          </a:bodyPr>
          <a:lstStyle>
            <a:lvl1pPr algn="l">
              <a:defRPr sz="4000" baseline="0">
                <a:solidFill>
                  <a:schemeClr val="bg1"/>
                </a:solidFill>
              </a:defRPr>
            </a:lvl1pPr>
          </a:lstStyle>
          <a:p>
            <a:r>
              <a:rPr lang="en-US" dirty="0"/>
              <a:t>Click to edit Master title style</a:t>
            </a:r>
            <a:endParaRPr lang="nl-NL" dirty="0"/>
          </a:p>
        </p:txBody>
      </p:sp>
      <p:sp>
        <p:nvSpPr>
          <p:cNvPr id="3" name="Ondertitel 2"/>
          <p:cNvSpPr>
            <a:spLocks noGrp="1"/>
          </p:cNvSpPr>
          <p:nvPr>
            <p:ph type="subTitle" idx="1"/>
          </p:nvPr>
        </p:nvSpPr>
        <p:spPr>
          <a:xfrm>
            <a:off x="575999" y="5392801"/>
            <a:ext cx="6096524" cy="730188"/>
          </a:xfr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5" name="Picture Placeholder 4"/>
          <p:cNvSpPr>
            <a:spLocks noGrp="1"/>
          </p:cNvSpPr>
          <p:nvPr>
            <p:ph type="pic" sz="quarter" idx="10"/>
          </p:nvPr>
        </p:nvSpPr>
        <p:spPr>
          <a:xfrm>
            <a:off x="7248525" y="1654175"/>
            <a:ext cx="4368673" cy="4468813"/>
          </a:xfrm>
        </p:spPr>
        <p:txBody>
          <a:bodyPr/>
          <a:lstStyle/>
          <a:p>
            <a:r>
              <a:rPr lang="en-US"/>
              <a:t>Click icon to add picture</a:t>
            </a:r>
            <a:endParaRPr lang="nl-NL"/>
          </a:p>
        </p:txBody>
      </p:sp>
      <p:pic>
        <p:nvPicPr>
          <p:cNvPr id="14" name="Picture 13" descr="Graphical user interface, application&#10;&#10;Description automatically generated">
            <a:extLst>
              <a:ext uri="{FF2B5EF4-FFF2-40B4-BE49-F238E27FC236}">
                <a16:creationId xmlns:a16="http://schemas.microsoft.com/office/drawing/2014/main" id="{2C4B01B9-6BA9-4FD3-B9D7-1397F55EE48C}"/>
              </a:ext>
            </a:extLst>
          </p:cNvPr>
          <p:cNvPicPr>
            <a:picLocks noChangeAspect="1"/>
          </p:cNvPicPr>
          <p:nvPr userDrawn="1"/>
        </p:nvPicPr>
        <p:blipFill>
          <a:blip r:embed="rId2"/>
          <a:stretch>
            <a:fillRect/>
          </a:stretch>
        </p:blipFill>
        <p:spPr>
          <a:xfrm>
            <a:off x="360000" y="360000"/>
            <a:ext cx="2962662" cy="941834"/>
          </a:xfrm>
          <a:prstGeom prst="rect">
            <a:avLst/>
          </a:prstGeom>
        </p:spPr>
      </p:pic>
    </p:spTree>
    <p:extLst>
      <p:ext uri="{BB962C8B-B14F-4D97-AF65-F5344CB8AC3E}">
        <p14:creationId xmlns:p14="http://schemas.microsoft.com/office/powerpoint/2010/main" val="1128617704"/>
      </p:ext>
    </p:extLst>
  </p:cSld>
  <p:clrMapOvr>
    <a:masterClrMapping/>
  </p:clrMapOvr>
  <p:extLst>
    <p:ext uri="{DCECCB84-F9BA-43D5-87BE-67443E8EF086}">
      <p15:sldGuideLst xmlns:p15="http://schemas.microsoft.com/office/powerpoint/2012/main">
        <p15:guide id="1" orient="horz" pos="1026">
          <p15:clr>
            <a:srgbClr val="FBAE40"/>
          </p15:clr>
        </p15:guide>
        <p15:guide id="2" pos="4203">
          <p15:clr>
            <a:srgbClr val="FBAE40"/>
          </p15:clr>
        </p15:guide>
        <p15:guide id="3" orient="horz" pos="39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Rechthoek 6"/>
          <p:cNvSpPr/>
          <p:nvPr/>
        </p:nvSpPr>
        <p:spPr>
          <a:xfrm>
            <a:off x="0" y="0"/>
            <a:ext cx="12193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p:nvSpPr>
        <p:spPr>
          <a:xfrm>
            <a:off x="0" y="647998"/>
            <a:ext cx="121932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1350253"/>
            <a:ext cx="4648209" cy="5507747"/>
          </a:xfrm>
          <a:prstGeom prst="rect">
            <a:avLst/>
          </a:prstGeom>
        </p:spPr>
      </p:pic>
      <p:sp>
        <p:nvSpPr>
          <p:cNvPr id="12" name="Ondertitel 2"/>
          <p:cNvSpPr>
            <a:spLocks noGrp="1"/>
          </p:cNvSpPr>
          <p:nvPr>
            <p:ph type="subTitle" idx="1"/>
          </p:nvPr>
        </p:nvSpPr>
        <p:spPr>
          <a:xfrm>
            <a:off x="576003" y="4359604"/>
            <a:ext cx="8333999" cy="1655999"/>
          </a:xfr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a:t>Klik om de ondertitelstijl van het model te bewerken</a:t>
            </a:r>
            <a:endParaRPr lang="nl-NL" dirty="0"/>
          </a:p>
        </p:txBody>
      </p:sp>
      <p:sp>
        <p:nvSpPr>
          <p:cNvPr id="3" name="Title 2"/>
          <p:cNvSpPr>
            <a:spLocks noGrp="1"/>
          </p:cNvSpPr>
          <p:nvPr>
            <p:ph type="title"/>
          </p:nvPr>
        </p:nvSpPr>
        <p:spPr>
          <a:xfrm>
            <a:off x="576000" y="1800000"/>
            <a:ext cx="8334000" cy="2386800"/>
          </a:xfrm>
        </p:spPr>
        <p:txBody>
          <a:bodyPr>
            <a:normAutofit/>
          </a:bodyPr>
          <a:lstStyle>
            <a:lvl1pPr>
              <a:defRPr sz="4000">
                <a:solidFill>
                  <a:schemeClr val="bg1"/>
                </a:solidFill>
              </a:defRPr>
            </a:lvl1pPr>
          </a:lstStyle>
          <a:p>
            <a:r>
              <a:rPr lang="nl-NL" dirty="0"/>
              <a:t>Klik om de stijl te bewerken</a:t>
            </a:r>
          </a:p>
        </p:txBody>
      </p:sp>
      <p:pic>
        <p:nvPicPr>
          <p:cNvPr id="13" name="Picture 12" descr="Graphical user interface, application&#10;&#10;Description automatically generated">
            <a:extLst>
              <a:ext uri="{FF2B5EF4-FFF2-40B4-BE49-F238E27FC236}">
                <a16:creationId xmlns:a16="http://schemas.microsoft.com/office/drawing/2014/main" id="{CE6B5975-AB67-4AE6-A3B5-2496BBAF5A36}"/>
              </a:ext>
            </a:extLst>
          </p:cNvPr>
          <p:cNvPicPr>
            <a:picLocks noChangeAspect="1"/>
          </p:cNvPicPr>
          <p:nvPr userDrawn="1"/>
        </p:nvPicPr>
        <p:blipFill>
          <a:blip r:embed="rId3"/>
          <a:stretch>
            <a:fillRect/>
          </a:stretch>
        </p:blipFill>
        <p:spPr>
          <a:xfrm>
            <a:off x="360000" y="360000"/>
            <a:ext cx="2962662" cy="941834"/>
          </a:xfrm>
          <a:prstGeom prst="rect">
            <a:avLst/>
          </a:prstGeom>
        </p:spPr>
      </p:pic>
    </p:spTree>
    <p:extLst>
      <p:ext uri="{BB962C8B-B14F-4D97-AF65-F5344CB8AC3E}">
        <p14:creationId xmlns:p14="http://schemas.microsoft.com/office/powerpoint/2010/main" val="332038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hthoek 6"/>
          <p:cNvSpPr/>
          <p:nvPr/>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4" name="Tijdelijke aanduiding voor datum 3"/>
          <p:cNvSpPr>
            <a:spLocks noGrp="1"/>
          </p:cNvSpPr>
          <p:nvPr>
            <p:ph type="dt" sz="half" idx="10"/>
          </p:nvPr>
        </p:nvSpPr>
        <p:spPr/>
        <p:txBody>
          <a:bodyPr/>
          <a:lstStyle/>
          <a:p>
            <a:fld id="{C09CAA8A-39EE-40A9-8C38-D808705C2182}" type="datetime1">
              <a:rPr lang="nl-BE" smtClean="0"/>
              <a:t>2/04/2025</a:t>
            </a:fld>
            <a:endParaRPr lang="nl-NL"/>
          </a:p>
        </p:txBody>
      </p:sp>
      <p:sp>
        <p:nvSpPr>
          <p:cNvPr id="5" name="Tijdelijke aanduiding voor voettekst 4"/>
          <p:cNvSpPr>
            <a:spLocks noGrp="1"/>
          </p:cNvSpPr>
          <p:nvPr>
            <p:ph type="ftr" sz="quarter" idx="11"/>
          </p:nvPr>
        </p:nvSpPr>
        <p:spPr/>
        <p:txBody>
          <a:bodyPr/>
          <a:lstStyle/>
          <a:p>
            <a:r>
              <a:rPr lang="en-US"/>
              <a:t>Robotics, Automation and Mechatronics (RAM), Ghent and Aalst Campuses</a:t>
            </a:r>
            <a:endParaRPr lang="nl-NL"/>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9" name="Titel 1"/>
          <p:cNvSpPr>
            <a:spLocks noGrp="1"/>
          </p:cNvSpPr>
          <p:nvPr>
            <p:ph type="title"/>
          </p:nvPr>
        </p:nvSpPr>
        <p:spPr>
          <a:xfrm>
            <a:off x="576003" y="1800000"/>
            <a:ext cx="8333999" cy="2386800"/>
          </a:xfrm>
        </p:spPr>
        <p:txBody>
          <a:bodyPr anchor="b">
            <a:normAutofit/>
          </a:bodyPr>
          <a:lstStyle>
            <a:lvl1pPr>
              <a:defRPr sz="4000" baseline="0">
                <a:solidFill>
                  <a:srgbClr val="1D8DB0"/>
                </a:solidFill>
              </a:defRPr>
            </a:lvl1pPr>
          </a:lstStyle>
          <a:p>
            <a:r>
              <a:rPr lang="nl-NL"/>
              <a:t>Klik om de stijl te bewerken</a:t>
            </a:r>
            <a:endParaRPr lang="nl-NL" dirty="0"/>
          </a:p>
        </p:txBody>
      </p:sp>
      <p:sp>
        <p:nvSpPr>
          <p:cNvPr id="10"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005E77"/>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a:t>Tekststijl van het model bewerken</a:t>
            </a:r>
          </a:p>
        </p:txBody>
      </p:sp>
    </p:spTree>
    <p:extLst>
      <p:ext uri="{BB962C8B-B14F-4D97-AF65-F5344CB8AC3E}">
        <p14:creationId xmlns:p14="http://schemas.microsoft.com/office/powerpoint/2010/main" val="3322770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_White">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17945AA5-CDE1-42BD-AC82-3A1F979D2FBC}" type="datetime1">
              <a:rPr lang="nl-BE" smtClean="0"/>
              <a:t>2/04/2025</a:t>
            </a:fld>
            <a:endParaRPr lang="nl-NL"/>
          </a:p>
        </p:txBody>
      </p:sp>
      <p:sp>
        <p:nvSpPr>
          <p:cNvPr id="5" name="Tijdelijke aanduiding voor voettekst 4"/>
          <p:cNvSpPr>
            <a:spLocks noGrp="1"/>
          </p:cNvSpPr>
          <p:nvPr>
            <p:ph type="ftr" sz="quarter" idx="11"/>
          </p:nvPr>
        </p:nvSpPr>
        <p:spPr/>
        <p:txBody>
          <a:bodyPr/>
          <a:lstStyle/>
          <a:p>
            <a:r>
              <a:rPr lang="en-US"/>
              <a:t>Robotics, Automation and Mechatronics (RAM), Ghent and Aalst Campuses</a:t>
            </a:r>
            <a:endParaRPr lang="nl-NL"/>
          </a:p>
        </p:txBody>
      </p:sp>
      <p:sp>
        <p:nvSpPr>
          <p:cNvPr id="6" name="Tijdelijke aanduiding voor dianummer 5"/>
          <p:cNvSpPr>
            <a:spLocks noGrp="1"/>
          </p:cNvSpPr>
          <p:nvPr>
            <p:ph type="sldNum" sz="quarter" idx="12"/>
          </p:nvPr>
        </p:nvSpPr>
        <p:spPr/>
        <p:txBody>
          <a:bodyPr/>
          <a:lstStyle/>
          <a:p>
            <a:fld id="{CF179DAE-D0A6-40C3-B8BC-6A97C268D03A}" type="slidenum">
              <a:rPr lang="nl-NL" smtClean="0"/>
              <a:t>‹#›</a:t>
            </a:fld>
            <a:endParaRPr lang="nl-NL"/>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791" y="675126"/>
            <a:ext cx="4648209" cy="5507747"/>
          </a:xfrm>
          <a:prstGeom prst="rect">
            <a:avLst/>
          </a:prstGeom>
        </p:spPr>
      </p:pic>
      <p:sp>
        <p:nvSpPr>
          <p:cNvPr id="8" name="Titel 1"/>
          <p:cNvSpPr>
            <a:spLocks noGrp="1"/>
          </p:cNvSpPr>
          <p:nvPr>
            <p:ph type="title"/>
          </p:nvPr>
        </p:nvSpPr>
        <p:spPr>
          <a:xfrm>
            <a:off x="576003" y="1800000"/>
            <a:ext cx="8333999" cy="2386800"/>
          </a:xfrm>
        </p:spPr>
        <p:txBody>
          <a:bodyPr anchor="b">
            <a:normAutofit/>
          </a:bodyPr>
          <a:lstStyle>
            <a:lvl1pPr>
              <a:defRPr sz="4000"/>
            </a:lvl1pPr>
          </a:lstStyle>
          <a:p>
            <a:r>
              <a:rPr lang="nl-NL" dirty="0"/>
              <a:t>Klik om de stijl te bewerken</a:t>
            </a:r>
          </a:p>
        </p:txBody>
      </p:sp>
      <p:sp>
        <p:nvSpPr>
          <p:cNvPr id="9" name="Tijdelijke aanduiding voor tekst 2"/>
          <p:cNvSpPr>
            <a:spLocks noGrp="1"/>
          </p:cNvSpPr>
          <p:nvPr>
            <p:ph type="body" idx="1"/>
          </p:nvPr>
        </p:nvSpPr>
        <p:spPr>
          <a:xfrm>
            <a:off x="576003" y="4359600"/>
            <a:ext cx="8333999" cy="1501200"/>
          </a:xfrm>
        </p:spPr>
        <p:txBody>
          <a:bodyPr lIns="0" tIns="0" rIns="0" bIns="0"/>
          <a:lstStyle>
            <a:lvl1pPr marL="0" indent="0">
              <a:buNone/>
              <a:defRPr sz="2400" baseline="0">
                <a:solidFill>
                  <a:srgbClr val="2F4D5D"/>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nl-NL" dirty="0"/>
              <a:t>Tekststijl van het model bewerken</a:t>
            </a:r>
          </a:p>
        </p:txBody>
      </p:sp>
    </p:spTree>
    <p:extLst>
      <p:ext uri="{BB962C8B-B14F-4D97-AF65-F5344CB8AC3E}">
        <p14:creationId xmlns:p14="http://schemas.microsoft.com/office/powerpoint/2010/main" val="327069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ijdelijke aanduiding voor datum 3"/>
          <p:cNvSpPr>
            <a:spLocks noGrp="1"/>
          </p:cNvSpPr>
          <p:nvPr>
            <p:ph type="dt" sz="half" idx="10"/>
          </p:nvPr>
        </p:nvSpPr>
        <p:spPr/>
        <p:txBody>
          <a:bodyPr/>
          <a:lstStyle/>
          <a:p>
            <a:fld id="{77C6F2D8-9001-43AB-9B57-FA75096AA193}" type="datetime1">
              <a:rPr lang="nl-BE" smtClean="0"/>
              <a:t>2/04/2025</a:t>
            </a:fld>
            <a:endParaRPr lang="nl-NL"/>
          </a:p>
        </p:txBody>
      </p:sp>
      <p:sp>
        <p:nvSpPr>
          <p:cNvPr id="5" name="Tijdelijke aanduiding voor voettekst 4"/>
          <p:cNvSpPr>
            <a:spLocks noGrp="1"/>
          </p:cNvSpPr>
          <p:nvPr>
            <p:ph type="ftr" sz="quarter" idx="11"/>
          </p:nvPr>
        </p:nvSpPr>
        <p:spPr/>
        <p:txBody>
          <a:bodyPr/>
          <a:lstStyle/>
          <a:p>
            <a:r>
              <a:rPr lang="en-US"/>
              <a:t>Robotics, Automation and Mechatronics (RAM), Ghent and Aalst Campuses</a:t>
            </a:r>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Title 6"/>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hthoek 6"/>
          <p:cNvSpPr/>
          <p:nvPr userDrawn="1"/>
        </p:nvSpPr>
        <p:spPr>
          <a:xfrm>
            <a:off x="0" y="0"/>
            <a:ext cx="121932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5999" y="1800000"/>
            <a:ext cx="6096524" cy="2386800"/>
          </a:xfrm>
        </p:spPr>
        <p:txBody>
          <a:bodyPr anchor="b"/>
          <a:lstStyle>
            <a:lvl1pPr>
              <a:defRPr sz="4000" baseline="0">
                <a:solidFill>
                  <a:schemeClr val="tx2"/>
                </a:solidFill>
              </a:defRPr>
            </a:lvl1pPr>
          </a:lstStyle>
          <a:p>
            <a:r>
              <a:rPr lang="en-US" dirty="0"/>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D688A909-493F-4EFF-9C1B-C94F0FDFB895}" type="datetime1">
              <a:rPr lang="nl-BE" smtClean="0"/>
              <a:t>2/04/2025</a:t>
            </a:fld>
            <a:endParaRPr lang="nl-NL" dirty="0"/>
          </a:p>
        </p:txBody>
      </p:sp>
      <p:sp>
        <p:nvSpPr>
          <p:cNvPr id="5" name="Tijdelijke aanduiding voor voettekst 4"/>
          <p:cNvSpPr>
            <a:spLocks noGrp="1"/>
          </p:cNvSpPr>
          <p:nvPr>
            <p:ph type="ftr" sz="quarter" idx="11"/>
          </p:nvPr>
        </p:nvSpPr>
        <p:spPr/>
        <p:txBody>
          <a:bodyPr/>
          <a:lstStyle/>
          <a:p>
            <a:r>
              <a:rPr lang="en-US"/>
              <a:t>Robotics, Automation and Mechatronics (RAM), Ghent and Aalst Campuses</a:t>
            </a:r>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Picture Placeholder 4"/>
          <p:cNvSpPr>
            <a:spLocks noGrp="1"/>
          </p:cNvSpPr>
          <p:nvPr>
            <p:ph type="pic" sz="quarter" idx="13"/>
          </p:nvPr>
        </p:nvSpPr>
        <p:spPr>
          <a:xfrm>
            <a:off x="7248525" y="584201"/>
            <a:ext cx="4368673" cy="2376000"/>
          </a:xfrm>
        </p:spPr>
        <p:txBody>
          <a:bodyPr/>
          <a:lstStyle/>
          <a:p>
            <a:r>
              <a:rPr lang="en-US"/>
              <a:t>Click icon to add picture</a:t>
            </a:r>
            <a:endParaRPr lang="nl-NL"/>
          </a:p>
        </p:txBody>
      </p:sp>
      <p:sp>
        <p:nvSpPr>
          <p:cNvPr id="9" name="Picture Placeholder 4"/>
          <p:cNvSpPr>
            <a:spLocks noGrp="1"/>
          </p:cNvSpPr>
          <p:nvPr>
            <p:ph type="pic" sz="quarter" idx="14"/>
          </p:nvPr>
        </p:nvSpPr>
        <p:spPr>
          <a:xfrm>
            <a:off x="7248262" y="3248513"/>
            <a:ext cx="4368673" cy="2376000"/>
          </a:xfrm>
        </p:spPr>
        <p:txBody>
          <a:bodyPr/>
          <a:lstStyle/>
          <a:p>
            <a:r>
              <a:rPr lang="en-US"/>
              <a:t>Click icon to add picture</a:t>
            </a:r>
            <a:endParaRPr lang="nl-NL"/>
          </a:p>
        </p:txBody>
      </p:sp>
    </p:spTree>
    <p:extLst>
      <p:ext uri="{BB962C8B-B14F-4D97-AF65-F5344CB8AC3E}">
        <p14:creationId xmlns:p14="http://schemas.microsoft.com/office/powerpoint/2010/main" val="952148524"/>
      </p:ext>
    </p:extLst>
  </p:cSld>
  <p:clrMapOvr>
    <a:masterClrMapping/>
  </p:clrMapOvr>
  <p:extLst>
    <p:ext uri="{DCECCB84-F9BA-43D5-87BE-67443E8EF086}">
      <p15:sldGuideLst xmlns:p15="http://schemas.microsoft.com/office/powerpoint/2012/main">
        <p15:guide id="1" orient="horz" pos="3543">
          <p15:clr>
            <a:srgbClr val="FBAE40"/>
          </p15:clr>
        </p15:guide>
        <p15:guide id="2" pos="42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_White">
    <p:spTree>
      <p:nvGrpSpPr>
        <p:cNvPr id="1" name=""/>
        <p:cNvGrpSpPr/>
        <p:nvPr/>
      </p:nvGrpSpPr>
      <p:grpSpPr>
        <a:xfrm>
          <a:off x="0" y="0"/>
          <a:ext cx="0" cy="0"/>
          <a:chOff x="0" y="0"/>
          <a:chExt cx="0" cy="0"/>
        </a:xfrm>
      </p:grpSpPr>
      <p:sp>
        <p:nvSpPr>
          <p:cNvPr id="2" name="Titel 1"/>
          <p:cNvSpPr>
            <a:spLocks noGrp="1"/>
          </p:cNvSpPr>
          <p:nvPr>
            <p:ph type="title"/>
          </p:nvPr>
        </p:nvSpPr>
        <p:spPr>
          <a:xfrm>
            <a:off x="575999" y="1800000"/>
            <a:ext cx="6096264" cy="2386800"/>
          </a:xfrm>
        </p:spPr>
        <p:txBody>
          <a:bodyPr anchor="b">
            <a:normAutofit/>
          </a:bodyPr>
          <a:lstStyle>
            <a:lvl1pPr>
              <a:defRPr sz="4000"/>
            </a:lvl1pPr>
          </a:lstStyle>
          <a:p>
            <a:r>
              <a:rPr lang="en-US"/>
              <a:t>Click to edit Master title style</a:t>
            </a:r>
            <a:endParaRPr lang="nl-NL" dirty="0"/>
          </a:p>
        </p:txBody>
      </p:sp>
      <p:sp>
        <p:nvSpPr>
          <p:cNvPr id="3" name="Tijdelijke aanduiding voor tekst 2"/>
          <p:cNvSpPr>
            <a:spLocks noGrp="1"/>
          </p:cNvSpPr>
          <p:nvPr>
            <p:ph type="body" idx="1"/>
          </p:nvPr>
        </p:nvSpPr>
        <p:spPr>
          <a:xfrm>
            <a:off x="575999" y="4359600"/>
            <a:ext cx="6096264" cy="1501200"/>
          </a:xfr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Tijdelijke aanduiding voor datum 3"/>
          <p:cNvSpPr>
            <a:spLocks noGrp="1"/>
          </p:cNvSpPr>
          <p:nvPr>
            <p:ph type="dt" sz="half" idx="10"/>
          </p:nvPr>
        </p:nvSpPr>
        <p:spPr/>
        <p:txBody>
          <a:bodyPr/>
          <a:lstStyle/>
          <a:p>
            <a:fld id="{EA67CAFD-67F0-4F3A-A7F4-D4B51AB248B4}" type="datetime1">
              <a:rPr lang="nl-BE" smtClean="0"/>
              <a:t>2/04/2025</a:t>
            </a:fld>
            <a:endParaRPr lang="nl-NL" dirty="0"/>
          </a:p>
        </p:txBody>
      </p:sp>
      <p:sp>
        <p:nvSpPr>
          <p:cNvPr id="5" name="Tijdelijke aanduiding voor voettekst 4"/>
          <p:cNvSpPr>
            <a:spLocks noGrp="1"/>
          </p:cNvSpPr>
          <p:nvPr>
            <p:ph type="ftr" sz="quarter" idx="11"/>
          </p:nvPr>
        </p:nvSpPr>
        <p:spPr/>
        <p:txBody>
          <a:bodyPr/>
          <a:lstStyle/>
          <a:p>
            <a:r>
              <a:rPr lang="en-US"/>
              <a:t>Robotics, Automation and Mechatronics (RAM), Ghent and Aalst Campuses</a:t>
            </a:r>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7" name="Picture Placeholder 4"/>
          <p:cNvSpPr>
            <a:spLocks noGrp="1"/>
          </p:cNvSpPr>
          <p:nvPr>
            <p:ph type="pic" sz="quarter" idx="13"/>
          </p:nvPr>
        </p:nvSpPr>
        <p:spPr>
          <a:xfrm>
            <a:off x="7248525" y="584201"/>
            <a:ext cx="4368673" cy="5040312"/>
          </a:xfrm>
        </p:spPr>
        <p:txBody>
          <a:bodyPr/>
          <a:lstStyle/>
          <a:p>
            <a:r>
              <a:rPr lang="en-US"/>
              <a:t>Click icon to add picture</a:t>
            </a:r>
            <a:endParaRPr lang="nl-NL"/>
          </a:p>
        </p:txBody>
      </p:sp>
    </p:spTree>
  </p:cSld>
  <p:clrMapOvr>
    <a:masterClrMapping/>
  </p:clrMapOvr>
  <p:extLst>
    <p:ext uri="{DCECCB84-F9BA-43D5-87BE-67443E8EF086}">
      <p15:sldGuideLst xmlns:p15="http://schemas.microsoft.com/office/powerpoint/2012/main">
        <p15:guide id="1" orient="horz" pos="3543" userDrawn="1">
          <p15:clr>
            <a:srgbClr val="FBAE40"/>
          </p15:clr>
        </p15:guide>
        <p15:guide id="2" pos="4203" userDrawn="1">
          <p15:clr>
            <a:srgbClr val="FBAE40"/>
          </p15:clr>
        </p15:guide>
        <p15:guide id="3" orient="horz" pos="3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E05C7290-E37F-4523-A6BC-DD18D1D8EE7F}" type="datetime1">
              <a:rPr lang="nl-BE" smtClean="0"/>
              <a:t>2/04/2025</a:t>
            </a:fld>
            <a:endParaRPr lang="nl-NL"/>
          </a:p>
        </p:txBody>
      </p:sp>
      <p:sp>
        <p:nvSpPr>
          <p:cNvPr id="6" name="Tijdelijke aanduiding voor voettekst 5"/>
          <p:cNvSpPr>
            <a:spLocks noGrp="1"/>
          </p:cNvSpPr>
          <p:nvPr>
            <p:ph type="ftr" sz="quarter" idx="11"/>
          </p:nvPr>
        </p:nvSpPr>
        <p:spPr/>
        <p:txBody>
          <a:bodyPr/>
          <a:lstStyle/>
          <a:p>
            <a:r>
              <a:rPr lang="en-US"/>
              <a:t>Robotics, Automation and Mechatronics (RAM), Ghent and Aalst Campuses</a:t>
            </a:r>
            <a:endParaRPr lang="nl-NL"/>
          </a:p>
        </p:txBody>
      </p:sp>
      <p:sp>
        <p:nvSpPr>
          <p:cNvPr id="7" name="Tijdelijke aanduiding voor dianummer 6"/>
          <p:cNvSpPr>
            <a:spLocks noGrp="1"/>
          </p:cNvSpPr>
          <p:nvPr>
            <p:ph type="sldNum" sz="quarter" idx="12"/>
          </p:nvPr>
        </p:nvSpPr>
        <p:spPr/>
        <p:txBody>
          <a:bodyPr/>
          <a:lstStyle/>
          <a:p>
            <a:fld id="{0A297500-7527-634B-90F4-69D0994C32B4}" type="slidenum">
              <a:rPr lang="nl-NL" smtClean="0"/>
              <a:t>‹#›</a:t>
            </a:fld>
            <a:endParaRPr lang="nl-NL"/>
          </a:p>
        </p:txBody>
      </p:sp>
      <p:sp>
        <p:nvSpPr>
          <p:cNvPr id="9" name="Tijdelijke aanduiding voor tekst 2"/>
          <p:cNvSpPr>
            <a:spLocks noGrp="1"/>
          </p:cNvSpPr>
          <p:nvPr>
            <p:ph idx="1"/>
          </p:nvPr>
        </p:nvSpPr>
        <p:spPr>
          <a:xfrm>
            <a:off x="576000" y="1656000"/>
            <a:ext cx="5400000" cy="4464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2" name="Content Placeholder 11"/>
          <p:cNvSpPr>
            <a:spLocks noGrp="1"/>
          </p:cNvSpPr>
          <p:nvPr>
            <p:ph sz="quarter" idx="13"/>
          </p:nvPr>
        </p:nvSpPr>
        <p:spPr>
          <a:xfrm>
            <a:off x="6217200" y="1656000"/>
            <a:ext cx="5400000" cy="4464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859589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ijdelijke aanduiding voor tekst 2"/>
          <p:cNvSpPr>
            <a:spLocks noGrp="1"/>
          </p:cNvSpPr>
          <p:nvPr>
            <p:ph type="body" idx="1"/>
          </p:nvPr>
        </p:nvSpPr>
        <p:spPr>
          <a:xfrm>
            <a:off x="576000" y="1656000"/>
            <a:ext cx="5421575"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Tijdelijke aanduiding voor inhoud 3"/>
          <p:cNvSpPr>
            <a:spLocks noGrp="1"/>
          </p:cNvSpPr>
          <p:nvPr>
            <p:ph sz="half" idx="2"/>
          </p:nvPr>
        </p:nvSpPr>
        <p:spPr>
          <a:xfrm>
            <a:off x="576000" y="2276271"/>
            <a:ext cx="5421575"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5" name="Tijdelijke aanduiding voor tekst 4"/>
          <p:cNvSpPr>
            <a:spLocks noGrp="1"/>
          </p:cNvSpPr>
          <p:nvPr>
            <p:ph type="body" sz="quarter" idx="3"/>
          </p:nvPr>
        </p:nvSpPr>
        <p:spPr>
          <a:xfrm>
            <a:off x="6172200" y="1656000"/>
            <a:ext cx="5445000"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Tijdelijke aanduiding voor inhoud 5"/>
          <p:cNvSpPr>
            <a:spLocks noGrp="1"/>
          </p:cNvSpPr>
          <p:nvPr>
            <p:ph sz="quarter" idx="4"/>
          </p:nvPr>
        </p:nvSpPr>
        <p:spPr>
          <a:xfrm>
            <a:off x="6172200" y="2276271"/>
            <a:ext cx="5445000" cy="383765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ijdelijke aanduiding voor datum 6"/>
          <p:cNvSpPr>
            <a:spLocks noGrp="1"/>
          </p:cNvSpPr>
          <p:nvPr>
            <p:ph type="dt" sz="half" idx="10"/>
          </p:nvPr>
        </p:nvSpPr>
        <p:spPr/>
        <p:txBody>
          <a:bodyPr/>
          <a:lstStyle/>
          <a:p>
            <a:fld id="{DB08D175-626E-4EC8-80C3-9D244531491D}" type="datetime1">
              <a:rPr lang="nl-BE" smtClean="0"/>
              <a:t>2/04/2025</a:t>
            </a:fld>
            <a:endParaRPr lang="nl-NL" dirty="0"/>
          </a:p>
        </p:txBody>
      </p:sp>
      <p:sp>
        <p:nvSpPr>
          <p:cNvPr id="8" name="Tijdelijke aanduiding voor voettekst 7"/>
          <p:cNvSpPr>
            <a:spLocks noGrp="1"/>
          </p:cNvSpPr>
          <p:nvPr>
            <p:ph type="ftr" sz="quarter" idx="11"/>
          </p:nvPr>
        </p:nvSpPr>
        <p:spPr/>
        <p:txBody>
          <a:bodyPr/>
          <a:lstStyle/>
          <a:p>
            <a:r>
              <a:rPr lang="en-US"/>
              <a:t>Robotics, Automation and Mechatronics (RAM), Ghent and Aalst Campuses</a:t>
            </a:r>
            <a:endParaRPr lang="nl-NL"/>
          </a:p>
        </p:txBody>
      </p:sp>
      <p:sp>
        <p:nvSpPr>
          <p:cNvPr id="9" name="Tijdelijke aanduiding voor dianummer 8"/>
          <p:cNvSpPr>
            <a:spLocks noGrp="1"/>
          </p:cNvSpPr>
          <p:nvPr>
            <p:ph type="sldNum" sz="quarter" idx="12"/>
          </p:nvPr>
        </p:nvSpPr>
        <p:spPr/>
        <p:txBody>
          <a:bodyPr/>
          <a:lstStyle/>
          <a:p>
            <a:fld id="{0A297500-7527-634B-90F4-69D0994C32B4}" type="slidenum">
              <a:rPr lang="nl-NL" smtClean="0"/>
              <a:t>‹#›</a:t>
            </a:fld>
            <a:endParaRPr lang="nl-NL"/>
          </a:p>
        </p:txBody>
      </p:sp>
      <p:sp>
        <p:nvSpPr>
          <p:cNvPr id="2" name="Titel 1"/>
          <p:cNvSpPr>
            <a:spLocks noGrp="1"/>
          </p:cNvSpPr>
          <p:nvPr>
            <p:ph type="title"/>
          </p:nvPr>
        </p:nvSpPr>
        <p:spPr/>
        <p:txBody>
          <a:bodyPr/>
          <a:lstStyle/>
          <a:p>
            <a:r>
              <a:rPr lang="en-US"/>
              <a:t>Click to edit Master title style</a:t>
            </a:r>
            <a:endParaRPr lang="nl-BE"/>
          </a:p>
        </p:txBody>
      </p:sp>
    </p:spTree>
    <p:extLst>
      <p:ext uri="{BB962C8B-B14F-4D97-AF65-F5344CB8AC3E}">
        <p14:creationId xmlns:p14="http://schemas.microsoft.com/office/powerpoint/2010/main" val="17840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a:lstStyle/>
          <a:p>
            <a:fld id="{3BC575B9-2731-4C3F-9A57-7C717BD3F441}" type="datetime1">
              <a:rPr lang="nl-BE" smtClean="0"/>
              <a:t>2/04/2025</a:t>
            </a:fld>
            <a:endParaRPr lang="nl-NL"/>
          </a:p>
        </p:txBody>
      </p:sp>
      <p:sp>
        <p:nvSpPr>
          <p:cNvPr id="4" name="Tijdelijke aanduiding voor voettekst 3"/>
          <p:cNvSpPr>
            <a:spLocks noGrp="1"/>
          </p:cNvSpPr>
          <p:nvPr>
            <p:ph type="ftr" sz="quarter" idx="11"/>
          </p:nvPr>
        </p:nvSpPr>
        <p:spPr/>
        <p:txBody>
          <a:bodyPr/>
          <a:lstStyle/>
          <a:p>
            <a:r>
              <a:rPr lang="en-US"/>
              <a:t>Robotics, Automation and Mechatronics (RAM), Ghent and Aalst Campuses</a:t>
            </a:r>
            <a:endParaRPr lang="nl-NL"/>
          </a:p>
        </p:txBody>
      </p:sp>
      <p:sp>
        <p:nvSpPr>
          <p:cNvPr id="5" name="Tijdelijke aanduiding voor dianummer 4"/>
          <p:cNvSpPr>
            <a:spLocks noGrp="1"/>
          </p:cNvSpPr>
          <p:nvPr>
            <p:ph type="sldNum" sz="quarter" idx="12"/>
          </p:nvPr>
        </p:nvSpPr>
        <p:spPr/>
        <p:txBody>
          <a:bodyPr/>
          <a:lstStyle/>
          <a:p>
            <a:fld id="{0A297500-7527-634B-90F4-69D0994C32B4}" type="slidenum">
              <a:rPr lang="nl-NL" smtClean="0"/>
              <a:t>‹#›</a:t>
            </a:fld>
            <a:endParaRPr lang="nl-NL"/>
          </a:p>
        </p:txBody>
      </p:sp>
      <p:sp>
        <p:nvSpPr>
          <p:cNvPr id="6" name="Title 5"/>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546631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0EB63980-0986-4C2E-BF1A-4BA372F4F7CE}" type="datetime1">
              <a:rPr lang="nl-BE" smtClean="0"/>
              <a:t>2/04/2025</a:t>
            </a:fld>
            <a:endParaRPr lang="nl-NL"/>
          </a:p>
        </p:txBody>
      </p:sp>
      <p:sp>
        <p:nvSpPr>
          <p:cNvPr id="3" name="Tijdelijke aanduiding voor voettekst 2"/>
          <p:cNvSpPr>
            <a:spLocks noGrp="1"/>
          </p:cNvSpPr>
          <p:nvPr>
            <p:ph type="ftr" sz="quarter" idx="11"/>
          </p:nvPr>
        </p:nvSpPr>
        <p:spPr/>
        <p:txBody>
          <a:bodyPr/>
          <a:lstStyle/>
          <a:p>
            <a:r>
              <a:rPr lang="en-US"/>
              <a:t>Robotics, Automation and Mechatronics (RAM), Ghent and Aalst Campuses</a:t>
            </a:r>
            <a:endParaRPr lang="nl-NL"/>
          </a:p>
        </p:txBody>
      </p:sp>
      <p:sp>
        <p:nvSpPr>
          <p:cNvPr id="4" name="Tijdelijke aanduiding voor dianummer 3"/>
          <p:cNvSpPr>
            <a:spLocks noGrp="1"/>
          </p:cNvSpPr>
          <p:nvPr>
            <p:ph type="sldNum" sz="quarter" idx="12"/>
          </p:nvPr>
        </p:nvSpPr>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30777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_Finish">
    <p:spTree>
      <p:nvGrpSpPr>
        <p:cNvPr id="1" name=""/>
        <p:cNvGrpSpPr/>
        <p:nvPr/>
      </p:nvGrpSpPr>
      <p:grpSpPr>
        <a:xfrm>
          <a:off x="0" y="0"/>
          <a:ext cx="0" cy="0"/>
          <a:chOff x="0" y="0"/>
          <a:chExt cx="0" cy="0"/>
        </a:xfrm>
      </p:grpSpPr>
      <p:sp>
        <p:nvSpPr>
          <p:cNvPr id="9" name="Rechthoek 8"/>
          <p:cNvSpPr/>
          <p:nvPr userDrawn="1"/>
        </p:nvSpPr>
        <p:spPr>
          <a:xfrm>
            <a:off x="0" y="0"/>
            <a:ext cx="12193200" cy="6209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tel 1"/>
          <p:cNvSpPr>
            <a:spLocks noGrp="1"/>
          </p:cNvSpPr>
          <p:nvPr>
            <p:ph type="title"/>
          </p:nvPr>
        </p:nvSpPr>
        <p:spPr>
          <a:xfrm>
            <a:off x="579120" y="510988"/>
            <a:ext cx="11039793" cy="5184424"/>
          </a:xfrm>
        </p:spPr>
        <p:txBody>
          <a:bodyPr anchor="ctr" anchorCtr="0">
            <a:noAutofit/>
          </a:bodyPr>
          <a:lstStyle>
            <a:lvl1pPr algn="ctr">
              <a:defRPr sz="6000" baseline="0">
                <a:solidFill>
                  <a:schemeClr val="bg1"/>
                </a:solidFill>
              </a:defRPr>
            </a:lvl1pPr>
          </a:lstStyle>
          <a:p>
            <a:r>
              <a:rPr lang="en-US" dirty="0"/>
              <a:t>Click to edit Master title style</a:t>
            </a:r>
            <a:endParaRPr lang="nl-NL" dirty="0"/>
          </a:p>
        </p:txBody>
      </p:sp>
      <p:sp>
        <p:nvSpPr>
          <p:cNvPr id="4" name="Tijdelijke aanduiding voor datum 3"/>
          <p:cNvSpPr>
            <a:spLocks noGrp="1"/>
          </p:cNvSpPr>
          <p:nvPr>
            <p:ph type="dt" sz="half" idx="10"/>
          </p:nvPr>
        </p:nvSpPr>
        <p:spPr/>
        <p:txBody>
          <a:bodyPr/>
          <a:lstStyle/>
          <a:p>
            <a:fld id="{416FD7CC-34E2-4BF2-8D2F-EA8769CE078C}" type="datetime1">
              <a:rPr lang="nl-BE" smtClean="0"/>
              <a:t>2/04/2025</a:t>
            </a:fld>
            <a:endParaRPr lang="nl-NL" dirty="0"/>
          </a:p>
        </p:txBody>
      </p:sp>
      <p:sp>
        <p:nvSpPr>
          <p:cNvPr id="5" name="Tijdelijke aanduiding voor voettekst 4"/>
          <p:cNvSpPr>
            <a:spLocks noGrp="1"/>
          </p:cNvSpPr>
          <p:nvPr>
            <p:ph type="ftr" sz="quarter" idx="11"/>
          </p:nvPr>
        </p:nvSpPr>
        <p:spPr/>
        <p:txBody>
          <a:bodyPr/>
          <a:lstStyle/>
          <a:p>
            <a:r>
              <a:rPr lang="en-US"/>
              <a:t>Robotics, Automation and Mechatronics (RAM), Ghent and Aalst Campuses</a:t>
            </a:r>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userDrawn="1"/>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jdelijke aanduiding voor titel 1"/>
          <p:cNvSpPr>
            <a:spLocks noGrp="1"/>
          </p:cNvSpPr>
          <p:nvPr>
            <p:ph type="title"/>
          </p:nvPr>
        </p:nvSpPr>
        <p:spPr>
          <a:xfrm>
            <a:off x="576000" y="207036"/>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F06CF0F3-B808-4DE8-AF64-AB8002AAEF12}" type="datetime1">
              <a:rPr lang="nl-BE" smtClean="0"/>
              <a:t>2/04/2025</a:t>
            </a:fld>
            <a:endParaRPr lang="nl-NL" dirty="0"/>
          </a:p>
        </p:txBody>
      </p:sp>
      <p:sp>
        <p:nvSpPr>
          <p:cNvPr id="5" name="Tijdelijke aanduiding voor voettekst 4"/>
          <p:cNvSpPr>
            <a:spLocks noGrp="1"/>
          </p:cNvSpPr>
          <p:nvPr>
            <p:ph type="ftr" sz="quarter" idx="3"/>
          </p:nvPr>
        </p:nvSpPr>
        <p:spPr>
          <a:xfrm>
            <a:off x="6033600" y="6210000"/>
            <a:ext cx="4842634"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en-US"/>
              <a:t>Robotics, Automation and Mechatronics (RAM), Ghent and Aalst Campuses</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1" name="Picture 10" descr="Graphical user interface, application&#10;&#10;Description automatically generated">
            <a:extLst>
              <a:ext uri="{FF2B5EF4-FFF2-40B4-BE49-F238E27FC236}">
                <a16:creationId xmlns:a16="http://schemas.microsoft.com/office/drawing/2014/main" id="{8477BB1A-3400-4C6A-9986-1E2BE121A6EE}"/>
              </a:ext>
            </a:extLst>
          </p:cNvPr>
          <p:cNvPicPr>
            <a:picLocks noChangeAspect="1"/>
          </p:cNvPicPr>
          <p:nvPr userDrawn="1"/>
        </p:nvPicPr>
        <p:blipFill>
          <a:blip r:embed="rId11"/>
          <a:stretch>
            <a:fillRect/>
          </a:stretch>
        </p:blipFill>
        <p:spPr>
          <a:xfrm>
            <a:off x="10876234" y="6349455"/>
            <a:ext cx="1149837" cy="365535"/>
          </a:xfrm>
          <a:prstGeom prst="rect">
            <a:avLst/>
          </a:prstGeom>
        </p:spPr>
      </p:pic>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61" r:id="rId9"/>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42" userDrawn="1">
          <p15:clr>
            <a:srgbClr val="F26B43"/>
          </p15:clr>
        </p15:guide>
        <p15:guide id="2" pos="7319" userDrawn="1">
          <p15:clr>
            <a:srgbClr val="F26B43"/>
          </p15:clr>
        </p15:guide>
        <p15:guide id="3" orient="horz" pos="3857" userDrawn="1">
          <p15:clr>
            <a:srgbClr val="F26B43"/>
          </p15:clr>
        </p15:guide>
        <p15:guide id="4" pos="36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hoek 6"/>
          <p:cNvSpPr/>
          <p:nvPr/>
        </p:nvSpPr>
        <p:spPr>
          <a:xfrm>
            <a:off x="0" y="6210000"/>
            <a:ext cx="12192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jdelijke aanduiding voor titel 1"/>
          <p:cNvSpPr>
            <a:spLocks noGrp="1"/>
          </p:cNvSpPr>
          <p:nvPr>
            <p:ph type="title"/>
          </p:nvPr>
        </p:nvSpPr>
        <p:spPr>
          <a:xfrm>
            <a:off x="576000" y="216000"/>
            <a:ext cx="11041200" cy="1152000"/>
          </a:xfrm>
          <a:prstGeom prst="rect">
            <a:avLst/>
          </a:prstGeom>
        </p:spPr>
        <p:txBody>
          <a:bodyPr vert="horz" lIns="0" tIns="0" rIns="0" bIns="0" rtlCol="0" anchor="ctr" anchorCtr="0">
            <a:normAutofit/>
          </a:bodyPr>
          <a:lstStyle/>
          <a:p>
            <a:r>
              <a:rPr lang="nl-NL" dirty="0"/>
              <a:t>Titelstijl van model bewerken</a:t>
            </a:r>
          </a:p>
        </p:txBody>
      </p:sp>
      <p:sp>
        <p:nvSpPr>
          <p:cNvPr id="3" name="Tijdelijke aanduiding voor tekst 2"/>
          <p:cNvSpPr>
            <a:spLocks noGrp="1"/>
          </p:cNvSpPr>
          <p:nvPr>
            <p:ph type="body" idx="1"/>
          </p:nvPr>
        </p:nvSpPr>
        <p:spPr>
          <a:xfrm>
            <a:off x="576000" y="1656000"/>
            <a:ext cx="11041200" cy="4464000"/>
          </a:xfrm>
          <a:prstGeom prst="rect">
            <a:avLst/>
          </a:prstGeom>
        </p:spPr>
        <p:txBody>
          <a:bodyPr vert="horz" lIns="91440" tIns="45720" rIns="91440" bIns="45720" rtlCol="0">
            <a:norm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9A02A7F9-0CCA-4723-99DA-CD008CDAF87B}" type="datetime1">
              <a:rPr lang="nl-BE" smtClean="0"/>
              <a:t>2/04/2025</a:t>
            </a:fld>
            <a:endParaRPr lang="nl-NL" dirty="0"/>
          </a:p>
        </p:txBody>
      </p:sp>
      <p:sp>
        <p:nvSpPr>
          <p:cNvPr id="5" name="Tijdelijke aanduiding voor voettekst 4"/>
          <p:cNvSpPr>
            <a:spLocks noGrp="1"/>
          </p:cNvSpPr>
          <p:nvPr>
            <p:ph type="ftr" sz="quarter" idx="3"/>
          </p:nvPr>
        </p:nvSpPr>
        <p:spPr>
          <a:xfrm>
            <a:off x="6033600" y="6210000"/>
            <a:ext cx="4842634"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en-US"/>
              <a:t>Robotics, Automation and Mechatronics (RAM), Ghent and Aalst Campuses</a:t>
            </a:r>
            <a:endParaRPr lang="nl-NL" dirty="0"/>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pic>
        <p:nvPicPr>
          <p:cNvPr id="12" name="Picture 11" descr="Graphical user interface, application&#10;&#10;Description automatically generated">
            <a:extLst>
              <a:ext uri="{FF2B5EF4-FFF2-40B4-BE49-F238E27FC236}">
                <a16:creationId xmlns:a16="http://schemas.microsoft.com/office/drawing/2014/main" id="{A6480451-9329-477C-AEEC-DDA87F9F42D6}"/>
              </a:ext>
            </a:extLst>
          </p:cNvPr>
          <p:cNvPicPr>
            <a:picLocks noChangeAspect="1"/>
          </p:cNvPicPr>
          <p:nvPr userDrawn="1"/>
        </p:nvPicPr>
        <p:blipFill>
          <a:blip r:embed="rId5"/>
          <a:stretch>
            <a:fillRect/>
          </a:stretch>
        </p:blipFill>
        <p:spPr>
          <a:xfrm>
            <a:off x="10876234" y="6349455"/>
            <a:ext cx="1149837" cy="365535"/>
          </a:xfrm>
          <a:prstGeom prst="rect">
            <a:avLst/>
          </a:prstGeom>
        </p:spPr>
      </p:pic>
    </p:spTree>
    <p:extLst>
      <p:ext uri="{BB962C8B-B14F-4D97-AF65-F5344CB8AC3E}">
        <p14:creationId xmlns:p14="http://schemas.microsoft.com/office/powerpoint/2010/main" val="17325232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Lst>
  <p:hf hdr="0" dt="0"/>
  <p:txStyles>
    <p:titleStyle>
      <a:lvl1pPr algn="l" defTabSz="914400" rtl="0" eaLnBrk="1" latinLnBrk="0" hangingPunct="1">
        <a:lnSpc>
          <a:spcPct val="100000"/>
        </a:lnSpc>
        <a:spcBef>
          <a:spcPct val="0"/>
        </a:spcBef>
        <a:buNone/>
        <a:defRPr sz="4000" kern="1200" baseline="0">
          <a:solidFill>
            <a:schemeClr val="tx2"/>
          </a:solidFill>
          <a:latin typeface="Arial" charset="0"/>
          <a:ea typeface="+mj-ea"/>
          <a:cs typeface="+mj-cs"/>
        </a:defRPr>
      </a:lvl1pPr>
    </p:titleStyle>
    <p:bodyStyle>
      <a:lvl1pPr marL="228600" indent="-228600" algn="l" defTabSz="914400" rtl="0" eaLnBrk="1" latinLnBrk="0" hangingPunct="1">
        <a:lnSpc>
          <a:spcPct val="100000"/>
        </a:lnSpc>
        <a:spcBef>
          <a:spcPts val="1000"/>
        </a:spcBef>
        <a:buFont typeface="Arial"/>
        <a:buChar char="•"/>
        <a:defRPr sz="2400" kern="1200" baseline="0">
          <a:solidFill>
            <a:schemeClr val="tx1"/>
          </a:solidFill>
          <a:latin typeface="Arial" charset="0"/>
          <a:ea typeface="+mn-ea"/>
          <a:cs typeface="+mn-cs"/>
        </a:defRPr>
      </a:lvl1pPr>
      <a:lvl2pPr marL="685800" indent="-228600" algn="l" defTabSz="914400" rtl="0" eaLnBrk="1" latinLnBrk="0" hangingPunct="1">
        <a:lnSpc>
          <a:spcPct val="100000"/>
        </a:lnSpc>
        <a:spcBef>
          <a:spcPts val="500"/>
        </a:spcBef>
        <a:buFont typeface="Arial"/>
        <a:buChar char="•"/>
        <a:defRPr sz="2400" kern="1200" baseline="0">
          <a:solidFill>
            <a:schemeClr val="tx1"/>
          </a:solidFill>
          <a:latin typeface="Arial" charset="0"/>
          <a:ea typeface="+mn-ea"/>
          <a:cs typeface="+mn-cs"/>
        </a:defRPr>
      </a:lvl2pPr>
      <a:lvl3pPr marL="1143000" indent="-228600" algn="l" defTabSz="914400" rtl="0" eaLnBrk="1" latinLnBrk="0" hangingPunct="1">
        <a:lnSpc>
          <a:spcPct val="100000"/>
        </a:lnSpc>
        <a:spcBef>
          <a:spcPts val="500"/>
        </a:spcBef>
        <a:buFont typeface="Arial"/>
        <a:buChar char="•"/>
        <a:defRPr sz="2000" kern="1200" baseline="0">
          <a:solidFill>
            <a:schemeClr val="tx1"/>
          </a:solidFill>
          <a:latin typeface="Arial" charset="0"/>
          <a:ea typeface="+mn-ea"/>
          <a:cs typeface="+mn-cs"/>
        </a:defRPr>
      </a:lvl3pPr>
      <a:lvl4pPr marL="16002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4pPr>
      <a:lvl5pPr marL="2057400" indent="-228600" algn="l" defTabSz="914400" rtl="0" eaLnBrk="1" latinLnBrk="0" hangingPunct="1">
        <a:lnSpc>
          <a:spcPct val="100000"/>
        </a:lnSpc>
        <a:spcBef>
          <a:spcPts val="500"/>
        </a:spcBef>
        <a:buFont typeface="Arial"/>
        <a:buChar char="•"/>
        <a:defRPr sz="1800" kern="1200" baseline="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microsoft.com/office/2007/relationships/diagramDrawing" Target="../diagrams/drawing6.xml"/><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diagramColors" Target="../diagrams/colors6.xml"/><Relationship Id="rId2" Type="http://schemas.openxmlformats.org/officeDocument/2006/relationships/notesSlide" Target="../notesSlides/notesSlide9.xml"/><Relationship Id="rId16" Type="http://schemas.openxmlformats.org/officeDocument/2006/relationships/diagramQuickStyle" Target="../diagrams/quickStyle6.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diagramLayout" Target="../diagrams/layout6.xml"/><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diagramData" Target="../diagrams/data8.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microsoft.com/office/2007/relationships/diagramDrawing" Target="../diagrams/drawing7.xml"/><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diagramColors" Target="../diagrams/colors7.xml"/><Relationship Id="rId2" Type="http://schemas.openxmlformats.org/officeDocument/2006/relationships/notesSlide" Target="../notesSlides/notesSlide10.xml"/><Relationship Id="rId16" Type="http://schemas.openxmlformats.org/officeDocument/2006/relationships/diagramQuickStyle" Target="../diagrams/quickStyle7.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diagramLayout" Target="../diagrams/layout7.xml"/><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diagramData" Target="../diagrams/data9.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27.png"/><Relationship Id="rId3" Type="http://schemas.openxmlformats.org/officeDocument/2006/relationships/image" Target="../media/image73.png"/><Relationship Id="rId7" Type="http://schemas.openxmlformats.org/officeDocument/2006/relationships/image" Target="../media/image77.png"/><Relationship Id="rId12" Type="http://schemas.openxmlformats.org/officeDocument/2006/relationships/image" Target="../media/image82.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6.png"/><Relationship Id="rId11" Type="http://schemas.openxmlformats.org/officeDocument/2006/relationships/image" Target="../media/image81.png"/><Relationship Id="rId5" Type="http://schemas.openxmlformats.org/officeDocument/2006/relationships/image" Target="../media/image75.png"/><Relationship Id="rId10" Type="http://schemas.openxmlformats.org/officeDocument/2006/relationships/image" Target="../media/image80.png"/><Relationship Id="rId4" Type="http://schemas.openxmlformats.org/officeDocument/2006/relationships/image" Target="../media/image74.png"/><Relationship Id="rId9" Type="http://schemas.openxmlformats.org/officeDocument/2006/relationships/image" Target="../media/image79.png"/></Relationships>
</file>

<file path=ppt/slides/_rels/slide37.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28.png"/><Relationship Id="rId3" Type="http://schemas.openxmlformats.org/officeDocument/2006/relationships/image" Target="../media/image73.png"/><Relationship Id="rId7" Type="http://schemas.openxmlformats.org/officeDocument/2006/relationships/image" Target="../media/image77.png"/><Relationship Id="rId12" Type="http://schemas.openxmlformats.org/officeDocument/2006/relationships/image" Target="../media/image82.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6.png"/><Relationship Id="rId11" Type="http://schemas.openxmlformats.org/officeDocument/2006/relationships/image" Target="../media/image81.png"/><Relationship Id="rId5" Type="http://schemas.openxmlformats.org/officeDocument/2006/relationships/image" Target="../media/image75.png"/><Relationship Id="rId10" Type="http://schemas.openxmlformats.org/officeDocument/2006/relationships/image" Target="../media/image80.png"/><Relationship Id="rId4" Type="http://schemas.openxmlformats.org/officeDocument/2006/relationships/image" Target="../media/image74.png"/><Relationship Id="rId9" Type="http://schemas.openxmlformats.org/officeDocument/2006/relationships/image" Target="../media/image79.png"/></Relationships>
</file>

<file path=ppt/slides/_rels/slide38.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12" Type="http://schemas.openxmlformats.org/officeDocument/2006/relationships/image" Target="../media/image82.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6.png"/><Relationship Id="rId11" Type="http://schemas.openxmlformats.org/officeDocument/2006/relationships/image" Target="../media/image81.png"/><Relationship Id="rId5" Type="http://schemas.openxmlformats.org/officeDocument/2006/relationships/image" Target="../media/image75.png"/><Relationship Id="rId10" Type="http://schemas.openxmlformats.org/officeDocument/2006/relationships/image" Target="../media/image80.png"/><Relationship Id="rId4" Type="http://schemas.openxmlformats.org/officeDocument/2006/relationships/image" Target="../media/image74.png"/><Relationship Id="rId9" Type="http://schemas.openxmlformats.org/officeDocument/2006/relationships/image" Target="../media/image79.png"/></Relationships>
</file>

<file path=ppt/slides/_rels/slide39.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12" Type="http://schemas.openxmlformats.org/officeDocument/2006/relationships/image" Target="../media/image82.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6.png"/><Relationship Id="rId11" Type="http://schemas.openxmlformats.org/officeDocument/2006/relationships/image" Target="../media/image81.png"/><Relationship Id="rId5" Type="http://schemas.openxmlformats.org/officeDocument/2006/relationships/image" Target="../media/image75.png"/><Relationship Id="rId10" Type="http://schemas.openxmlformats.org/officeDocument/2006/relationships/image" Target="../media/image80.png"/><Relationship Id="rId4" Type="http://schemas.openxmlformats.org/officeDocument/2006/relationships/image" Target="../media/image74.png"/><Relationship Id="rId9" Type="http://schemas.openxmlformats.org/officeDocument/2006/relationships/image" Target="../media/image79.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diagramColors" Target="../diagrams/colors1.xml"/><Relationship Id="rId2" Type="http://schemas.openxmlformats.org/officeDocument/2006/relationships/notesSlide" Target="../notesSlides/notesSlide3.xml"/><Relationship Id="rId16" Type="http://schemas.openxmlformats.org/officeDocument/2006/relationships/diagramQuickStyle" Target="../diagrams/quickStyle1.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diagramLayout" Target="../diagrams/layout1.xml"/><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12" Type="http://schemas.openxmlformats.org/officeDocument/2006/relationships/image" Target="../media/image82.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6.png"/><Relationship Id="rId11" Type="http://schemas.openxmlformats.org/officeDocument/2006/relationships/image" Target="../media/image81.png"/><Relationship Id="rId5" Type="http://schemas.openxmlformats.org/officeDocument/2006/relationships/image" Target="../media/image75.png"/><Relationship Id="rId10" Type="http://schemas.openxmlformats.org/officeDocument/2006/relationships/image" Target="../media/image80.png"/><Relationship Id="rId4" Type="http://schemas.openxmlformats.org/officeDocument/2006/relationships/image" Target="../media/image74.png"/><Relationship Id="rId9" Type="http://schemas.openxmlformats.org/officeDocument/2006/relationships/image" Target="../media/image79.png"/></Relationships>
</file>

<file path=ppt/slides/_rels/slide41.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12" Type="http://schemas.openxmlformats.org/officeDocument/2006/relationships/image" Target="../media/image82.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6.png"/><Relationship Id="rId11" Type="http://schemas.openxmlformats.org/officeDocument/2006/relationships/image" Target="../media/image81.png"/><Relationship Id="rId5" Type="http://schemas.openxmlformats.org/officeDocument/2006/relationships/image" Target="../media/image75.png"/><Relationship Id="rId10" Type="http://schemas.openxmlformats.org/officeDocument/2006/relationships/image" Target="../media/image80.png"/><Relationship Id="rId4" Type="http://schemas.openxmlformats.org/officeDocument/2006/relationships/image" Target="../media/image74.png"/><Relationship Id="rId9" Type="http://schemas.openxmlformats.org/officeDocument/2006/relationships/image" Target="../media/image79.png"/></Relationships>
</file>

<file path=ppt/slides/_rels/slide42.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12" Type="http://schemas.openxmlformats.org/officeDocument/2006/relationships/image" Target="../media/image82.png"/><Relationship Id="rId2"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76.png"/><Relationship Id="rId11" Type="http://schemas.openxmlformats.org/officeDocument/2006/relationships/image" Target="../media/image81.png"/><Relationship Id="rId5" Type="http://schemas.openxmlformats.org/officeDocument/2006/relationships/image" Target="../media/image75.png"/><Relationship Id="rId10" Type="http://schemas.openxmlformats.org/officeDocument/2006/relationships/image" Target="../media/image80.png"/><Relationship Id="rId4" Type="http://schemas.openxmlformats.org/officeDocument/2006/relationships/image" Target="../media/image74.png"/><Relationship Id="rId9" Type="http://schemas.openxmlformats.org/officeDocument/2006/relationships/image" Target="../media/image7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diagramColors" Target="../diagrams/colors2.xml"/><Relationship Id="rId2" Type="http://schemas.openxmlformats.org/officeDocument/2006/relationships/notesSlide" Target="../notesSlides/notesSlide4.xml"/><Relationship Id="rId16" Type="http://schemas.openxmlformats.org/officeDocument/2006/relationships/diagramQuickStyle" Target="../diagrams/quickStyl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diagramLayout" Target="../diagrams/layout2.xml"/><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diagramData" Target="../diagrams/data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6.png"/><Relationship Id="rId7" Type="http://schemas.openxmlformats.org/officeDocument/2006/relationships/diagramColors" Target="../diagrams/colors3.xml"/><Relationship Id="rId17" Type="http://schemas.openxmlformats.org/officeDocument/2006/relationships/diagramColors" Target="../diagrams/colors3.xml"/><Relationship Id="rId2" Type="http://schemas.openxmlformats.org/officeDocument/2006/relationships/notesSlide" Target="../notesSlides/notesSlide5.xml"/><Relationship Id="rId16" Type="http://schemas.openxmlformats.org/officeDocument/2006/relationships/diagramQuickStyle" Target="../diagrams/quickStyle3.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15" Type="http://schemas.openxmlformats.org/officeDocument/2006/relationships/diagramLayout" Target="../diagrams/layout3.xml"/><Relationship Id="rId19" Type="http://schemas.openxmlformats.org/officeDocument/2006/relationships/diagramData" Target="../diagrams/data4.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4.xml"/><Relationship Id="rId2" Type="http://schemas.openxmlformats.org/officeDocument/2006/relationships/notesSlide" Target="../notesSlides/notesSlide6.xml"/><Relationship Id="rId16"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15" Type="http://schemas.openxmlformats.org/officeDocument/2006/relationships/diagramQuickStyle" Target="../diagrams/quickStyle4.xml"/><Relationship Id="rId4" Type="http://schemas.openxmlformats.org/officeDocument/2006/relationships/diagramLayout" Target="../diagrams/layout4.xml"/><Relationship Id="rId1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CD0241F-F655-3917-39F9-4DB888A8FF6B}"/>
              </a:ext>
            </a:extLst>
          </p:cNvPr>
          <p:cNvSpPr>
            <a:spLocks noGrp="1"/>
          </p:cNvSpPr>
          <p:nvPr>
            <p:ph type="subTitle" idx="1"/>
          </p:nvPr>
        </p:nvSpPr>
        <p:spPr/>
        <p:txBody>
          <a:bodyPr>
            <a:normAutofit fontScale="92500" lnSpcReduction="10000"/>
          </a:bodyPr>
          <a:lstStyle/>
          <a:p>
            <a:r>
              <a:rPr lang="en-US" dirty="0"/>
              <a:t>Understanding Robot Description, Simulation, and Design</a:t>
            </a:r>
          </a:p>
          <a:p>
            <a:endParaRPr lang="en-US" dirty="0"/>
          </a:p>
          <a:p>
            <a:endParaRPr lang="en-US" dirty="0"/>
          </a:p>
          <a:p>
            <a:r>
              <a:rPr lang="en-US" dirty="0"/>
              <a:t>Luca Morello</a:t>
            </a:r>
          </a:p>
          <a:p>
            <a:endParaRPr lang="en-US" dirty="0"/>
          </a:p>
        </p:txBody>
      </p:sp>
      <p:sp>
        <p:nvSpPr>
          <p:cNvPr id="3" name="Title 2">
            <a:extLst>
              <a:ext uri="{FF2B5EF4-FFF2-40B4-BE49-F238E27FC236}">
                <a16:creationId xmlns:a16="http://schemas.microsoft.com/office/drawing/2014/main" id="{D2AF0EA8-3B62-5D6B-B6AE-25D1668326A9}"/>
              </a:ext>
            </a:extLst>
          </p:cNvPr>
          <p:cNvSpPr>
            <a:spLocks noGrp="1"/>
          </p:cNvSpPr>
          <p:nvPr>
            <p:ph type="title"/>
          </p:nvPr>
        </p:nvSpPr>
        <p:spPr/>
        <p:txBody>
          <a:bodyPr>
            <a:normAutofit/>
          </a:bodyPr>
          <a:lstStyle/>
          <a:p>
            <a:r>
              <a:rPr lang="en-US" sz="3600" dirty="0"/>
              <a:t>Creating and Using an URDF File</a:t>
            </a:r>
          </a:p>
        </p:txBody>
      </p:sp>
    </p:spTree>
    <p:extLst>
      <p:ext uri="{BB962C8B-B14F-4D97-AF65-F5344CB8AC3E}">
        <p14:creationId xmlns:p14="http://schemas.microsoft.com/office/powerpoint/2010/main" val="2695529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86875-9F58-7CBF-2BCD-55A2C7F1BE0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089CEE3-2C30-821C-5E0E-03DA9C83D122}"/>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958A3844-E872-10C4-BE3F-EB3305725D1C}"/>
              </a:ext>
            </a:extLst>
          </p:cNvPr>
          <p:cNvSpPr>
            <a:spLocks noGrp="1"/>
          </p:cNvSpPr>
          <p:nvPr>
            <p:ph type="sldNum" sz="quarter" idx="12"/>
          </p:nvPr>
        </p:nvSpPr>
        <p:spPr/>
        <p:txBody>
          <a:bodyPr/>
          <a:lstStyle/>
          <a:p>
            <a:fld id="{0A297500-7527-634B-90F4-69D0994C32B4}" type="slidenum">
              <a:rPr lang="nl-NL" smtClean="0"/>
              <a:t>10</a:t>
            </a:fld>
            <a:endParaRPr lang="nl-NL"/>
          </a:p>
        </p:txBody>
      </p:sp>
      <p:sp>
        <p:nvSpPr>
          <p:cNvPr id="5" name="Title 4">
            <a:extLst>
              <a:ext uri="{FF2B5EF4-FFF2-40B4-BE49-F238E27FC236}">
                <a16:creationId xmlns:a16="http://schemas.microsoft.com/office/drawing/2014/main" id="{ECB4278E-553A-3A14-3E31-59D9F967BC6C}"/>
              </a:ext>
            </a:extLst>
          </p:cNvPr>
          <p:cNvSpPr>
            <a:spLocks noGrp="1"/>
          </p:cNvSpPr>
          <p:nvPr>
            <p:ph type="title"/>
          </p:nvPr>
        </p:nvSpPr>
        <p:spPr/>
        <p:txBody>
          <a:bodyPr/>
          <a:lstStyle/>
          <a:p>
            <a:r>
              <a:rPr lang="en-US" dirty="0"/>
              <a:t>The Challenge of Robot Design and Testing</a:t>
            </a:r>
          </a:p>
        </p:txBody>
      </p:sp>
      <p:graphicFrame>
        <p:nvGraphicFramePr>
          <p:cNvPr id="7" name="Diagram 6">
            <a:extLst>
              <a:ext uri="{FF2B5EF4-FFF2-40B4-BE49-F238E27FC236}">
                <a16:creationId xmlns:a16="http://schemas.microsoft.com/office/drawing/2014/main" id="{61E358EB-895D-0B30-03D2-E86BCBBBAACA}"/>
              </a:ext>
            </a:extLst>
          </p:cNvPr>
          <p:cNvGraphicFramePr/>
          <p:nvPr>
            <p:extLst>
              <p:ext uri="{D42A27DB-BD31-4B8C-83A1-F6EECF244321}">
                <p14:modId xmlns:p14="http://schemas.microsoft.com/office/powerpoint/2010/main" val="2451355846"/>
              </p:ext>
            </p:extLst>
          </p:nvPr>
        </p:nvGraphicFramePr>
        <p:xfrm>
          <a:off x="574675" y="1234912"/>
          <a:ext cx="11044237" cy="48523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3804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270323-458C-4082-52B3-2E8E3245463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1B89611-F784-A7D2-4610-993BA3A78D31}"/>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229A98BE-E0ED-A716-2A0D-E5C4546432D2}"/>
              </a:ext>
            </a:extLst>
          </p:cNvPr>
          <p:cNvSpPr>
            <a:spLocks noGrp="1"/>
          </p:cNvSpPr>
          <p:nvPr>
            <p:ph type="sldNum" sz="quarter" idx="12"/>
          </p:nvPr>
        </p:nvSpPr>
        <p:spPr/>
        <p:txBody>
          <a:bodyPr/>
          <a:lstStyle/>
          <a:p>
            <a:fld id="{0A297500-7527-634B-90F4-69D0994C32B4}" type="slidenum">
              <a:rPr lang="nl-NL" smtClean="0"/>
              <a:t>11</a:t>
            </a:fld>
            <a:endParaRPr lang="nl-NL"/>
          </a:p>
        </p:txBody>
      </p:sp>
      <p:sp>
        <p:nvSpPr>
          <p:cNvPr id="5" name="Title 4">
            <a:extLst>
              <a:ext uri="{FF2B5EF4-FFF2-40B4-BE49-F238E27FC236}">
                <a16:creationId xmlns:a16="http://schemas.microsoft.com/office/drawing/2014/main" id="{1797CB74-D5CB-5B1A-C1A2-48AB458C4D1E}"/>
              </a:ext>
            </a:extLst>
          </p:cNvPr>
          <p:cNvSpPr>
            <a:spLocks noGrp="1"/>
          </p:cNvSpPr>
          <p:nvPr>
            <p:ph type="title"/>
          </p:nvPr>
        </p:nvSpPr>
        <p:spPr/>
        <p:txBody>
          <a:bodyPr/>
          <a:lstStyle/>
          <a:p>
            <a:r>
              <a:rPr lang="en-US" dirty="0"/>
              <a:t>The Challenge of Robot Design and Testing</a:t>
            </a:r>
          </a:p>
        </p:txBody>
      </p:sp>
      <p:grpSp>
        <p:nvGrpSpPr>
          <p:cNvPr id="26" name="Group 25">
            <a:extLst>
              <a:ext uri="{FF2B5EF4-FFF2-40B4-BE49-F238E27FC236}">
                <a16:creationId xmlns:a16="http://schemas.microsoft.com/office/drawing/2014/main" id="{9841D17A-E06C-969B-837C-C87657B0C8D8}"/>
              </a:ext>
            </a:extLst>
          </p:cNvPr>
          <p:cNvGrpSpPr/>
          <p:nvPr/>
        </p:nvGrpSpPr>
        <p:grpSpPr>
          <a:xfrm>
            <a:off x="12551764" y="1837495"/>
            <a:ext cx="7185608" cy="3656880"/>
            <a:chOff x="3787140" y="885716"/>
            <a:chExt cx="7177650" cy="4233245"/>
          </a:xfrm>
        </p:grpSpPr>
        <p:grpSp>
          <p:nvGrpSpPr>
            <p:cNvPr id="27" name="Group 26">
              <a:extLst>
                <a:ext uri="{FF2B5EF4-FFF2-40B4-BE49-F238E27FC236}">
                  <a16:creationId xmlns:a16="http://schemas.microsoft.com/office/drawing/2014/main" id="{AEFC14B7-28EB-CF26-9511-502A8995EBA5}"/>
                </a:ext>
              </a:extLst>
            </p:cNvPr>
            <p:cNvGrpSpPr/>
            <p:nvPr/>
          </p:nvGrpSpPr>
          <p:grpSpPr>
            <a:xfrm>
              <a:off x="3787140" y="3307080"/>
              <a:ext cx="1378719" cy="1389380"/>
              <a:chOff x="3787140" y="2369747"/>
              <a:chExt cx="2308860" cy="2326713"/>
            </a:xfrm>
            <a:solidFill>
              <a:schemeClr val="bg1"/>
            </a:solidFill>
          </p:grpSpPr>
          <p:cxnSp>
            <p:nvCxnSpPr>
              <p:cNvPr id="49" name="Straight Connector 48">
                <a:extLst>
                  <a:ext uri="{FF2B5EF4-FFF2-40B4-BE49-F238E27FC236}">
                    <a16:creationId xmlns:a16="http://schemas.microsoft.com/office/drawing/2014/main" id="{05EDF283-CA0A-8C1D-940B-F3B535978EFB}"/>
                  </a:ext>
                </a:extLst>
              </p:cNvPr>
              <p:cNvCxnSpPr/>
              <p:nvPr/>
            </p:nvCxnSpPr>
            <p:spPr>
              <a:xfrm>
                <a:off x="4090219" y="4370753"/>
                <a:ext cx="2005781" cy="0"/>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C53925DE-0D11-ECD9-05F1-345A5A1E41F6}"/>
                  </a:ext>
                </a:extLst>
              </p:cNvPr>
              <p:cNvCxnSpPr>
                <a:cxnSpLocks/>
              </p:cNvCxnSpPr>
              <p:nvPr/>
            </p:nvCxnSpPr>
            <p:spPr>
              <a:xfrm flipV="1">
                <a:off x="3787140"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1344CB07-A086-BA51-6D32-B18B8057766E}"/>
                  </a:ext>
                </a:extLst>
              </p:cNvPr>
              <p:cNvCxnSpPr>
                <a:cxnSpLocks/>
              </p:cNvCxnSpPr>
              <p:nvPr/>
            </p:nvCxnSpPr>
            <p:spPr>
              <a:xfrm flipV="1">
                <a:off x="3986268"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A0D0F5AC-19EB-EC58-21B7-91CF02261454}"/>
                  </a:ext>
                </a:extLst>
              </p:cNvPr>
              <p:cNvCxnSpPr>
                <a:cxnSpLocks/>
              </p:cNvCxnSpPr>
              <p:nvPr/>
            </p:nvCxnSpPr>
            <p:spPr>
              <a:xfrm flipV="1">
                <a:off x="4185396"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DDAD7770-E579-648C-A1F1-ABCDEEDEB0AC}"/>
                  </a:ext>
                </a:extLst>
              </p:cNvPr>
              <p:cNvCxnSpPr>
                <a:cxnSpLocks/>
              </p:cNvCxnSpPr>
              <p:nvPr/>
            </p:nvCxnSpPr>
            <p:spPr>
              <a:xfrm flipV="1">
                <a:off x="4384524"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818DF340-8485-78EF-6C5D-5468AF44A0A9}"/>
                  </a:ext>
                </a:extLst>
              </p:cNvPr>
              <p:cNvCxnSpPr>
                <a:cxnSpLocks/>
              </p:cNvCxnSpPr>
              <p:nvPr/>
            </p:nvCxnSpPr>
            <p:spPr>
              <a:xfrm flipV="1">
                <a:off x="4583652"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978EAE66-4DF2-48E8-2DC0-5C332FFE1E49}"/>
                  </a:ext>
                </a:extLst>
              </p:cNvPr>
              <p:cNvCxnSpPr>
                <a:cxnSpLocks/>
              </p:cNvCxnSpPr>
              <p:nvPr/>
            </p:nvCxnSpPr>
            <p:spPr>
              <a:xfrm flipV="1">
                <a:off x="4782780"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C7698917-3B0B-D9C9-5AD9-C825C1B376D7}"/>
                  </a:ext>
                </a:extLst>
              </p:cNvPr>
              <p:cNvCxnSpPr>
                <a:cxnSpLocks/>
              </p:cNvCxnSpPr>
              <p:nvPr/>
            </p:nvCxnSpPr>
            <p:spPr>
              <a:xfrm flipV="1">
                <a:off x="4981908"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3C6FE2C6-4825-C12E-867E-1AC182D6D74A}"/>
                  </a:ext>
                </a:extLst>
              </p:cNvPr>
              <p:cNvCxnSpPr>
                <a:cxnSpLocks/>
              </p:cNvCxnSpPr>
              <p:nvPr/>
            </p:nvCxnSpPr>
            <p:spPr>
              <a:xfrm flipV="1">
                <a:off x="5181036"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76A923DC-3524-0AF5-0B58-D2BE6F068C4F}"/>
                  </a:ext>
                </a:extLst>
              </p:cNvPr>
              <p:cNvCxnSpPr>
                <a:cxnSpLocks/>
              </p:cNvCxnSpPr>
              <p:nvPr/>
            </p:nvCxnSpPr>
            <p:spPr>
              <a:xfrm flipV="1">
                <a:off x="5380164"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C6756B21-623D-086E-396E-FBD4F2C459B9}"/>
                  </a:ext>
                </a:extLst>
              </p:cNvPr>
              <p:cNvCxnSpPr>
                <a:cxnSpLocks/>
              </p:cNvCxnSpPr>
              <p:nvPr/>
            </p:nvCxnSpPr>
            <p:spPr>
              <a:xfrm flipV="1">
                <a:off x="5579292"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FAD9F56C-39F6-A868-AD51-79AB66DFCA2B}"/>
                  </a:ext>
                </a:extLst>
              </p:cNvPr>
              <p:cNvCxnSpPr>
                <a:cxnSpLocks/>
              </p:cNvCxnSpPr>
              <p:nvPr/>
            </p:nvCxnSpPr>
            <p:spPr>
              <a:xfrm flipV="1">
                <a:off x="5778415"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61" name="Freeform: Shape 60">
                <a:extLst>
                  <a:ext uri="{FF2B5EF4-FFF2-40B4-BE49-F238E27FC236}">
                    <a16:creationId xmlns:a16="http://schemas.microsoft.com/office/drawing/2014/main" id="{83D80BC8-AB05-D9D8-3EC0-94BC63B4F426}"/>
                  </a:ext>
                </a:extLst>
              </p:cNvPr>
              <p:cNvSpPr/>
              <p:nvPr/>
            </p:nvSpPr>
            <p:spPr>
              <a:xfrm>
                <a:off x="4082966" y="2369747"/>
                <a:ext cx="2013033" cy="2016711"/>
              </a:xfrm>
              <a:custGeom>
                <a:avLst/>
                <a:gdLst>
                  <a:gd name="connsiteX0" fmla="*/ 1006516 w 2013033"/>
                  <a:gd name="connsiteY0" fmla="*/ 0 h 2016711"/>
                  <a:gd name="connsiteX1" fmla="*/ 2009407 w 2013033"/>
                  <a:gd name="connsiteY1" fmla="*/ 1002891 h 2016711"/>
                  <a:gd name="connsiteX2" fmla="*/ 2004387 w 2013033"/>
                  <a:gd name="connsiteY2" fmla="*/ 1102311 h 2016711"/>
                  <a:gd name="connsiteX3" fmla="*/ 2013033 w 2013033"/>
                  <a:gd name="connsiteY3" fmla="*/ 1102311 h 2016711"/>
                  <a:gd name="connsiteX4" fmla="*/ 2013033 w 2013033"/>
                  <a:gd name="connsiteY4" fmla="*/ 2016711 h 2016711"/>
                  <a:gd name="connsiteX5" fmla="*/ 0 w 2013033"/>
                  <a:gd name="connsiteY5" fmla="*/ 2016711 h 2016711"/>
                  <a:gd name="connsiteX6" fmla="*/ 0 w 2013033"/>
                  <a:gd name="connsiteY6" fmla="*/ 1102311 h 2016711"/>
                  <a:gd name="connsiteX7" fmla="*/ 8645 w 2013033"/>
                  <a:gd name="connsiteY7" fmla="*/ 1102311 h 2016711"/>
                  <a:gd name="connsiteX8" fmla="*/ 3625 w 2013033"/>
                  <a:gd name="connsiteY8" fmla="*/ 1002891 h 2016711"/>
                  <a:gd name="connsiteX9" fmla="*/ 1006516 w 2013033"/>
                  <a:gd name="connsiteY9" fmla="*/ 0 h 2016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3033" h="2016711">
                    <a:moveTo>
                      <a:pt x="1006516" y="0"/>
                    </a:moveTo>
                    <a:cubicBezTo>
                      <a:pt x="1560397" y="0"/>
                      <a:pt x="2009407" y="449010"/>
                      <a:pt x="2009407" y="1002891"/>
                    </a:cubicBezTo>
                    <a:lnTo>
                      <a:pt x="2004387" y="1102311"/>
                    </a:lnTo>
                    <a:lnTo>
                      <a:pt x="2013033" y="1102311"/>
                    </a:lnTo>
                    <a:lnTo>
                      <a:pt x="2013033" y="2016711"/>
                    </a:lnTo>
                    <a:lnTo>
                      <a:pt x="0" y="2016711"/>
                    </a:lnTo>
                    <a:lnTo>
                      <a:pt x="0" y="1102311"/>
                    </a:lnTo>
                    <a:lnTo>
                      <a:pt x="8645" y="1102311"/>
                    </a:lnTo>
                    <a:lnTo>
                      <a:pt x="3625" y="1002891"/>
                    </a:lnTo>
                    <a:cubicBezTo>
                      <a:pt x="3625" y="449010"/>
                      <a:pt x="452635" y="0"/>
                      <a:pt x="1006516" y="0"/>
                    </a:cubicBezTo>
                    <a:close/>
                  </a:path>
                </a:pathLst>
              </a:custGeom>
              <a:grp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p>
            </p:txBody>
          </p:sp>
        </p:grpSp>
        <p:sp>
          <p:nvSpPr>
            <p:cNvPr id="28" name="Rectangle: Rounded Corners 27">
              <a:extLst>
                <a:ext uri="{FF2B5EF4-FFF2-40B4-BE49-F238E27FC236}">
                  <a16:creationId xmlns:a16="http://schemas.microsoft.com/office/drawing/2014/main" id="{7AB9008D-E35B-207D-C74C-37B336E6CCD2}"/>
                </a:ext>
              </a:extLst>
            </p:cNvPr>
            <p:cNvSpPr/>
            <p:nvPr/>
          </p:nvSpPr>
          <p:spPr>
            <a:xfrm>
              <a:off x="4321829" y="3423212"/>
              <a:ext cx="2455030" cy="541212"/>
            </a:xfrm>
            <a:prstGeom prst="roundRect">
              <a:avLst>
                <a:gd name="adj" fmla="val 50000"/>
              </a:avLst>
            </a:prstGeom>
            <a:solidFill>
              <a:schemeClr val="accent2">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Rectangle: Rounded Corners 28">
              <a:extLst>
                <a:ext uri="{FF2B5EF4-FFF2-40B4-BE49-F238E27FC236}">
                  <a16:creationId xmlns:a16="http://schemas.microsoft.com/office/drawing/2014/main" id="{10DBE2E4-A981-71E3-0F37-839FBE587D32}"/>
                </a:ext>
              </a:extLst>
            </p:cNvPr>
            <p:cNvSpPr/>
            <p:nvPr/>
          </p:nvSpPr>
          <p:spPr>
            <a:xfrm rot="17976579">
              <a:off x="5766637" y="2605202"/>
              <a:ext cx="2455030" cy="541212"/>
            </a:xfrm>
            <a:prstGeom prst="roundRect">
              <a:avLst>
                <a:gd name="adj" fmla="val 50000"/>
              </a:avLst>
            </a:prstGeom>
            <a:solidFill>
              <a:schemeClr val="accent3">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 name="Rectangle: Rounded Corners 29">
              <a:extLst>
                <a:ext uri="{FF2B5EF4-FFF2-40B4-BE49-F238E27FC236}">
                  <a16:creationId xmlns:a16="http://schemas.microsoft.com/office/drawing/2014/main" id="{9567F160-870A-950A-CAD0-ADDD5CA25991}"/>
                </a:ext>
              </a:extLst>
            </p:cNvPr>
            <p:cNvSpPr/>
            <p:nvPr/>
          </p:nvSpPr>
          <p:spPr>
            <a:xfrm rot="20934103">
              <a:off x="7191927" y="1577799"/>
              <a:ext cx="2455030" cy="541212"/>
            </a:xfrm>
            <a:prstGeom prst="roundRect">
              <a:avLst>
                <a:gd name="adj" fmla="val 50000"/>
              </a:avLst>
            </a:prstGeom>
            <a:solidFill>
              <a:srgbClr val="FFC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Rectangle: Rounded Corners 30">
              <a:extLst>
                <a:ext uri="{FF2B5EF4-FFF2-40B4-BE49-F238E27FC236}">
                  <a16:creationId xmlns:a16="http://schemas.microsoft.com/office/drawing/2014/main" id="{5D3032A8-0132-4676-C1C3-14ED8CD99EF0}"/>
                </a:ext>
              </a:extLst>
            </p:cNvPr>
            <p:cNvSpPr/>
            <p:nvPr/>
          </p:nvSpPr>
          <p:spPr>
            <a:xfrm rot="357809">
              <a:off x="6667512" y="2755932"/>
              <a:ext cx="2455030" cy="541212"/>
            </a:xfrm>
            <a:prstGeom prst="roundRect">
              <a:avLst>
                <a:gd name="adj" fmla="val 50000"/>
              </a:avLst>
            </a:prstGeom>
            <a:solidFill>
              <a:schemeClr val="accent5">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Rectangle: Rounded Corners 31">
              <a:extLst>
                <a:ext uri="{FF2B5EF4-FFF2-40B4-BE49-F238E27FC236}">
                  <a16:creationId xmlns:a16="http://schemas.microsoft.com/office/drawing/2014/main" id="{DC1DFDC7-C957-537B-727E-FB4A712530EC}"/>
                </a:ext>
              </a:extLst>
            </p:cNvPr>
            <p:cNvSpPr/>
            <p:nvPr/>
          </p:nvSpPr>
          <p:spPr>
            <a:xfrm rot="20780682">
              <a:off x="8509760" y="2632380"/>
              <a:ext cx="2455030" cy="541212"/>
            </a:xfrm>
            <a:prstGeom prst="roundRect">
              <a:avLst>
                <a:gd name="adj" fmla="val 50000"/>
              </a:avLst>
            </a:prstGeom>
            <a:solidFill>
              <a:schemeClr val="accent1">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 name="Oval 32">
              <a:extLst>
                <a:ext uri="{FF2B5EF4-FFF2-40B4-BE49-F238E27FC236}">
                  <a16:creationId xmlns:a16="http://schemas.microsoft.com/office/drawing/2014/main" id="{6B46533A-90BB-46B8-3A5E-BA669246CC25}"/>
                </a:ext>
              </a:extLst>
            </p:cNvPr>
            <p:cNvSpPr/>
            <p:nvPr/>
          </p:nvSpPr>
          <p:spPr>
            <a:xfrm>
              <a:off x="6426702" y="3611880"/>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Oval 33">
              <a:extLst>
                <a:ext uri="{FF2B5EF4-FFF2-40B4-BE49-F238E27FC236}">
                  <a16:creationId xmlns:a16="http://schemas.microsoft.com/office/drawing/2014/main" id="{30403DD2-4B56-DD70-F93D-D7A6126CB4AB}"/>
                </a:ext>
              </a:extLst>
            </p:cNvPr>
            <p:cNvSpPr/>
            <p:nvPr/>
          </p:nvSpPr>
          <p:spPr>
            <a:xfrm>
              <a:off x="4479883" y="3611880"/>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 name="Oval 34">
              <a:extLst>
                <a:ext uri="{FF2B5EF4-FFF2-40B4-BE49-F238E27FC236}">
                  <a16:creationId xmlns:a16="http://schemas.microsoft.com/office/drawing/2014/main" id="{F795EF4B-8370-AAAB-DE85-B6B70CFA23E0}"/>
                </a:ext>
              </a:extLst>
            </p:cNvPr>
            <p:cNvSpPr/>
            <p:nvPr/>
          </p:nvSpPr>
          <p:spPr>
            <a:xfrm>
              <a:off x="6902712" y="2843658"/>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Oval 35">
              <a:extLst>
                <a:ext uri="{FF2B5EF4-FFF2-40B4-BE49-F238E27FC236}">
                  <a16:creationId xmlns:a16="http://schemas.microsoft.com/office/drawing/2014/main" id="{35E3E035-3830-8404-E3AA-6DAD5B9AB91C}"/>
                </a:ext>
              </a:extLst>
            </p:cNvPr>
            <p:cNvSpPr/>
            <p:nvPr/>
          </p:nvSpPr>
          <p:spPr>
            <a:xfrm>
              <a:off x="7381742" y="1944758"/>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 name="Oval 36">
              <a:extLst>
                <a:ext uri="{FF2B5EF4-FFF2-40B4-BE49-F238E27FC236}">
                  <a16:creationId xmlns:a16="http://schemas.microsoft.com/office/drawing/2014/main" id="{A40473D4-9A62-3B56-9300-D13F1CF91D2A}"/>
                </a:ext>
              </a:extLst>
            </p:cNvPr>
            <p:cNvSpPr/>
            <p:nvPr/>
          </p:nvSpPr>
          <p:spPr>
            <a:xfrm>
              <a:off x="8736566" y="3035894"/>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9C57521-E1E0-AEE4-393E-155AACC6CCC3}"/>
                    </a:ext>
                  </a:extLst>
                </p:cNvPr>
                <p:cNvSpPr txBox="1"/>
                <p:nvPr/>
              </p:nvSpPr>
              <p:spPr>
                <a:xfrm>
                  <a:off x="4212892" y="4757772"/>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0</m:t>
                            </m:r>
                          </m:sub>
                        </m:sSub>
                      </m:oMath>
                    </m:oMathPara>
                  </a14:m>
                  <a:endParaRPr lang="en-US" sz="2000" dirty="0">
                    <a:solidFill>
                      <a:srgbClr val="FF0000"/>
                    </a:solidFill>
                  </a:endParaRPr>
                </a:p>
              </p:txBody>
            </p:sp>
          </mc:Choice>
          <mc:Fallback xmlns="">
            <p:sp>
              <p:nvSpPr>
                <p:cNvPr id="38" name="TextBox 37">
                  <a:extLst>
                    <a:ext uri="{FF2B5EF4-FFF2-40B4-BE49-F238E27FC236}">
                      <a16:creationId xmlns:a16="http://schemas.microsoft.com/office/drawing/2014/main" id="{89C57521-E1E0-AEE4-393E-155AACC6CCC3}"/>
                    </a:ext>
                  </a:extLst>
                </p:cNvPr>
                <p:cNvSpPr txBox="1">
                  <a:spLocks noRot="1" noChangeAspect="1" noMove="1" noResize="1" noEditPoints="1" noAdjustHandles="1" noChangeArrowheads="1" noChangeShapeType="1" noTextEdit="1"/>
                </p:cNvSpPr>
                <p:nvPr/>
              </p:nvSpPr>
              <p:spPr>
                <a:xfrm>
                  <a:off x="4212892" y="4757772"/>
                  <a:ext cx="437122" cy="361189"/>
                </a:xfrm>
                <a:prstGeom prst="rect">
                  <a:avLst/>
                </a:prstGeom>
                <a:blipFill>
                  <a:blip r:embed="rId3"/>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4B23758-7EA1-0B5D-DE0C-9CBC0DF2EC5E}"/>
                    </a:ext>
                  </a:extLst>
                </p:cNvPr>
                <p:cNvSpPr txBox="1"/>
                <p:nvPr/>
              </p:nvSpPr>
              <p:spPr>
                <a:xfrm>
                  <a:off x="5189379" y="3909212"/>
                  <a:ext cx="4320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1</m:t>
                            </m:r>
                          </m:sub>
                        </m:sSub>
                      </m:oMath>
                    </m:oMathPara>
                  </a14:m>
                  <a:endParaRPr lang="en-US" sz="2000" dirty="0">
                    <a:solidFill>
                      <a:srgbClr val="FF0000"/>
                    </a:solidFill>
                  </a:endParaRPr>
                </a:p>
              </p:txBody>
            </p:sp>
          </mc:Choice>
          <mc:Fallback xmlns="">
            <p:sp>
              <p:nvSpPr>
                <p:cNvPr id="39" name="TextBox 38">
                  <a:extLst>
                    <a:ext uri="{FF2B5EF4-FFF2-40B4-BE49-F238E27FC236}">
                      <a16:creationId xmlns:a16="http://schemas.microsoft.com/office/drawing/2014/main" id="{D4B23758-7EA1-0B5D-DE0C-9CBC0DF2EC5E}"/>
                    </a:ext>
                  </a:extLst>
                </p:cNvPr>
                <p:cNvSpPr txBox="1">
                  <a:spLocks noRot="1" noChangeAspect="1" noMove="1" noResize="1" noEditPoints="1" noAdjustHandles="1" noChangeArrowheads="1" noChangeShapeType="1" noTextEdit="1"/>
                </p:cNvSpPr>
                <p:nvPr/>
              </p:nvSpPr>
              <p:spPr>
                <a:xfrm>
                  <a:off x="5189379" y="3909212"/>
                  <a:ext cx="432022" cy="361189"/>
                </a:xfrm>
                <a:prstGeom prst="rect">
                  <a:avLst/>
                </a:prstGeom>
                <a:blipFill>
                  <a:blip r:embed="rId4"/>
                  <a:stretch>
                    <a:fillRect b="-31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A57E91E-D497-D237-889C-891EA6FAC134}"/>
                    </a:ext>
                  </a:extLst>
                </p:cNvPr>
                <p:cNvSpPr txBox="1"/>
                <p:nvPr/>
              </p:nvSpPr>
              <p:spPr>
                <a:xfrm>
                  <a:off x="6371202" y="1843653"/>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2</m:t>
                            </m:r>
                          </m:sub>
                        </m:sSub>
                      </m:oMath>
                    </m:oMathPara>
                  </a14:m>
                  <a:endParaRPr lang="en-US" sz="2000" dirty="0">
                    <a:solidFill>
                      <a:srgbClr val="FF0000"/>
                    </a:solidFill>
                  </a:endParaRPr>
                </a:p>
              </p:txBody>
            </p:sp>
          </mc:Choice>
          <mc:Fallback xmlns="">
            <p:sp>
              <p:nvSpPr>
                <p:cNvPr id="40" name="TextBox 39">
                  <a:extLst>
                    <a:ext uri="{FF2B5EF4-FFF2-40B4-BE49-F238E27FC236}">
                      <a16:creationId xmlns:a16="http://schemas.microsoft.com/office/drawing/2014/main" id="{1A57E91E-D497-D237-889C-891EA6FAC134}"/>
                    </a:ext>
                  </a:extLst>
                </p:cNvPr>
                <p:cNvSpPr txBox="1">
                  <a:spLocks noRot="1" noChangeAspect="1" noMove="1" noResize="1" noEditPoints="1" noAdjustHandles="1" noChangeArrowheads="1" noChangeShapeType="1" noTextEdit="1"/>
                </p:cNvSpPr>
                <p:nvPr/>
              </p:nvSpPr>
              <p:spPr>
                <a:xfrm>
                  <a:off x="6371202" y="1843653"/>
                  <a:ext cx="437122" cy="361189"/>
                </a:xfrm>
                <a:prstGeom prst="rect">
                  <a:avLst/>
                </a:prstGeom>
                <a:blipFill>
                  <a:blip r:embed="rId5"/>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FDEAE6A-86E8-3BA3-78F2-BD18FF72692D}"/>
                    </a:ext>
                  </a:extLst>
                </p:cNvPr>
                <p:cNvSpPr txBox="1"/>
                <p:nvPr/>
              </p:nvSpPr>
              <p:spPr>
                <a:xfrm>
                  <a:off x="7503668" y="3168197"/>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3</m:t>
                            </m:r>
                          </m:sub>
                        </m:sSub>
                      </m:oMath>
                    </m:oMathPara>
                  </a14:m>
                  <a:endParaRPr lang="en-US" sz="2000" dirty="0">
                    <a:solidFill>
                      <a:srgbClr val="FF0000"/>
                    </a:solidFill>
                  </a:endParaRPr>
                </a:p>
              </p:txBody>
            </p:sp>
          </mc:Choice>
          <mc:Fallback xmlns="">
            <p:sp>
              <p:nvSpPr>
                <p:cNvPr id="41" name="TextBox 40">
                  <a:extLst>
                    <a:ext uri="{FF2B5EF4-FFF2-40B4-BE49-F238E27FC236}">
                      <a16:creationId xmlns:a16="http://schemas.microsoft.com/office/drawing/2014/main" id="{1FDEAE6A-86E8-3BA3-78F2-BD18FF72692D}"/>
                    </a:ext>
                  </a:extLst>
                </p:cNvPr>
                <p:cNvSpPr txBox="1">
                  <a:spLocks noRot="1" noChangeAspect="1" noMove="1" noResize="1" noEditPoints="1" noAdjustHandles="1" noChangeArrowheads="1" noChangeShapeType="1" noTextEdit="1"/>
                </p:cNvSpPr>
                <p:nvPr/>
              </p:nvSpPr>
              <p:spPr>
                <a:xfrm>
                  <a:off x="7503668" y="3168197"/>
                  <a:ext cx="437122" cy="361189"/>
                </a:xfrm>
                <a:prstGeom prst="rect">
                  <a:avLst/>
                </a:prstGeom>
                <a:blipFill>
                  <a:blip r:embed="rId6"/>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FF967E6-8DCA-59B9-9337-37167D960F80}"/>
                    </a:ext>
                  </a:extLst>
                </p:cNvPr>
                <p:cNvSpPr txBox="1"/>
                <p:nvPr/>
              </p:nvSpPr>
              <p:spPr>
                <a:xfrm>
                  <a:off x="10169236" y="2845031"/>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4</m:t>
                            </m:r>
                          </m:sub>
                        </m:sSub>
                      </m:oMath>
                    </m:oMathPara>
                  </a14:m>
                  <a:endParaRPr lang="en-US" sz="2000" dirty="0">
                    <a:solidFill>
                      <a:srgbClr val="FF0000"/>
                    </a:solidFill>
                  </a:endParaRPr>
                </a:p>
              </p:txBody>
            </p:sp>
          </mc:Choice>
          <mc:Fallback xmlns="">
            <p:sp>
              <p:nvSpPr>
                <p:cNvPr id="42" name="TextBox 41">
                  <a:extLst>
                    <a:ext uri="{FF2B5EF4-FFF2-40B4-BE49-F238E27FC236}">
                      <a16:creationId xmlns:a16="http://schemas.microsoft.com/office/drawing/2014/main" id="{7FF967E6-8DCA-59B9-9337-37167D960F80}"/>
                    </a:ext>
                  </a:extLst>
                </p:cNvPr>
                <p:cNvSpPr txBox="1">
                  <a:spLocks noRot="1" noChangeAspect="1" noMove="1" noResize="1" noEditPoints="1" noAdjustHandles="1" noChangeArrowheads="1" noChangeShapeType="1" noTextEdit="1"/>
                </p:cNvSpPr>
                <p:nvPr/>
              </p:nvSpPr>
              <p:spPr>
                <a:xfrm>
                  <a:off x="10169236" y="2845031"/>
                  <a:ext cx="437122" cy="361189"/>
                </a:xfrm>
                <a:prstGeom prst="rect">
                  <a:avLst/>
                </a:prstGeom>
                <a:blipFill>
                  <a:blip r:embed="rId7"/>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AF496C92-D5FE-7432-BF58-794F15A54535}"/>
                    </a:ext>
                  </a:extLst>
                </p:cNvPr>
                <p:cNvSpPr txBox="1"/>
                <p:nvPr/>
              </p:nvSpPr>
              <p:spPr>
                <a:xfrm>
                  <a:off x="8701936" y="885716"/>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5</m:t>
                            </m:r>
                          </m:sub>
                        </m:sSub>
                      </m:oMath>
                    </m:oMathPara>
                  </a14:m>
                  <a:endParaRPr lang="en-US" sz="2000" dirty="0">
                    <a:solidFill>
                      <a:srgbClr val="FF0000"/>
                    </a:solidFill>
                  </a:endParaRPr>
                </a:p>
              </p:txBody>
            </p:sp>
          </mc:Choice>
          <mc:Fallback xmlns="">
            <p:sp>
              <p:nvSpPr>
                <p:cNvPr id="43" name="TextBox 42">
                  <a:extLst>
                    <a:ext uri="{FF2B5EF4-FFF2-40B4-BE49-F238E27FC236}">
                      <a16:creationId xmlns:a16="http://schemas.microsoft.com/office/drawing/2014/main" id="{AF496C92-D5FE-7432-BF58-794F15A54535}"/>
                    </a:ext>
                  </a:extLst>
                </p:cNvPr>
                <p:cNvSpPr txBox="1">
                  <a:spLocks noRot="1" noChangeAspect="1" noMove="1" noResize="1" noEditPoints="1" noAdjustHandles="1" noChangeArrowheads="1" noChangeShapeType="1" noTextEdit="1"/>
                </p:cNvSpPr>
                <p:nvPr/>
              </p:nvSpPr>
              <p:spPr>
                <a:xfrm>
                  <a:off x="8701936" y="885716"/>
                  <a:ext cx="437122" cy="361189"/>
                </a:xfrm>
                <a:prstGeom prst="rect">
                  <a:avLst/>
                </a:prstGeom>
                <a:blipFill>
                  <a:blip r:embed="rId8"/>
                  <a:stretch>
                    <a:fillRect b="-3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5322CF45-C800-25BA-C9F5-C3EEFB9DED21}"/>
                    </a:ext>
                  </a:extLst>
                </p:cNvPr>
                <p:cNvSpPr txBox="1"/>
                <p:nvPr/>
              </p:nvSpPr>
              <p:spPr>
                <a:xfrm>
                  <a:off x="4308348" y="2682547"/>
                  <a:ext cx="386286"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1</m:t>
                            </m:r>
                          </m:sub>
                        </m:sSub>
                      </m:oMath>
                    </m:oMathPara>
                  </a14:m>
                  <a:endParaRPr lang="en-US" sz="2000" dirty="0">
                    <a:solidFill>
                      <a:schemeClr val="tx2">
                        <a:lumMod val="90000"/>
                        <a:lumOff val="10000"/>
                      </a:schemeClr>
                    </a:solidFill>
                  </a:endParaRPr>
                </a:p>
              </p:txBody>
            </p:sp>
          </mc:Choice>
          <mc:Fallback xmlns="">
            <p:sp>
              <p:nvSpPr>
                <p:cNvPr id="44" name="TextBox 43">
                  <a:extLst>
                    <a:ext uri="{FF2B5EF4-FFF2-40B4-BE49-F238E27FC236}">
                      <a16:creationId xmlns:a16="http://schemas.microsoft.com/office/drawing/2014/main" id="{5322CF45-C800-25BA-C9F5-C3EEFB9DED21}"/>
                    </a:ext>
                  </a:extLst>
                </p:cNvPr>
                <p:cNvSpPr txBox="1">
                  <a:spLocks noRot="1" noChangeAspect="1" noMove="1" noResize="1" noEditPoints="1" noAdjustHandles="1" noChangeArrowheads="1" noChangeShapeType="1" noTextEdit="1"/>
                </p:cNvSpPr>
                <p:nvPr/>
              </p:nvSpPr>
              <p:spPr>
                <a:xfrm>
                  <a:off x="4308348" y="2682547"/>
                  <a:ext cx="386286" cy="361189"/>
                </a:xfrm>
                <a:prstGeom prst="rect">
                  <a:avLst/>
                </a:prstGeom>
                <a:blipFill>
                  <a:blip r:embed="rId9"/>
                  <a:stretch>
                    <a:fillRect l="-4762"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8E8D22A3-CAEA-5399-9D2C-FE3BA0D44016}"/>
                    </a:ext>
                  </a:extLst>
                </p:cNvPr>
                <p:cNvSpPr txBox="1"/>
                <p:nvPr/>
              </p:nvSpPr>
              <p:spPr>
                <a:xfrm>
                  <a:off x="6192377" y="3936818"/>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2</m:t>
                            </m:r>
                          </m:sub>
                        </m:sSub>
                      </m:oMath>
                    </m:oMathPara>
                  </a14:m>
                  <a:endParaRPr lang="en-US" sz="2000" dirty="0">
                    <a:solidFill>
                      <a:schemeClr val="tx2">
                        <a:lumMod val="90000"/>
                        <a:lumOff val="10000"/>
                      </a:schemeClr>
                    </a:solidFill>
                  </a:endParaRPr>
                </a:p>
              </p:txBody>
            </p:sp>
          </mc:Choice>
          <mc:Fallback xmlns="">
            <p:sp>
              <p:nvSpPr>
                <p:cNvPr id="45" name="TextBox 44">
                  <a:extLst>
                    <a:ext uri="{FF2B5EF4-FFF2-40B4-BE49-F238E27FC236}">
                      <a16:creationId xmlns:a16="http://schemas.microsoft.com/office/drawing/2014/main" id="{8E8D22A3-CAEA-5399-9D2C-FE3BA0D44016}"/>
                    </a:ext>
                  </a:extLst>
                </p:cNvPr>
                <p:cNvSpPr txBox="1">
                  <a:spLocks noRot="1" noChangeAspect="1" noMove="1" noResize="1" noEditPoints="1" noAdjustHandles="1" noChangeArrowheads="1" noChangeShapeType="1" noTextEdit="1"/>
                </p:cNvSpPr>
                <p:nvPr/>
              </p:nvSpPr>
              <p:spPr>
                <a:xfrm>
                  <a:off x="6192377" y="3936818"/>
                  <a:ext cx="391387" cy="361189"/>
                </a:xfrm>
                <a:prstGeom prst="rect">
                  <a:avLst/>
                </a:prstGeom>
                <a:blipFill>
                  <a:blip r:embed="rId10"/>
                  <a:stretch>
                    <a:fillRect l="-3125"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139E5983-A868-BF35-3003-1EEC2C5DA033}"/>
                    </a:ext>
                  </a:extLst>
                </p:cNvPr>
                <p:cNvSpPr txBox="1"/>
                <p:nvPr/>
              </p:nvSpPr>
              <p:spPr>
                <a:xfrm>
                  <a:off x="6138543" y="2548050"/>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3</m:t>
                            </m:r>
                          </m:sub>
                        </m:sSub>
                      </m:oMath>
                    </m:oMathPara>
                  </a14:m>
                  <a:endParaRPr lang="en-US" sz="2000" dirty="0">
                    <a:solidFill>
                      <a:schemeClr val="tx2">
                        <a:lumMod val="90000"/>
                        <a:lumOff val="10000"/>
                      </a:schemeClr>
                    </a:solidFill>
                  </a:endParaRPr>
                </a:p>
              </p:txBody>
            </p:sp>
          </mc:Choice>
          <mc:Fallback xmlns="">
            <p:sp>
              <p:nvSpPr>
                <p:cNvPr id="46" name="TextBox 45">
                  <a:extLst>
                    <a:ext uri="{FF2B5EF4-FFF2-40B4-BE49-F238E27FC236}">
                      <a16:creationId xmlns:a16="http://schemas.microsoft.com/office/drawing/2014/main" id="{139E5983-A868-BF35-3003-1EEC2C5DA033}"/>
                    </a:ext>
                  </a:extLst>
                </p:cNvPr>
                <p:cNvSpPr txBox="1">
                  <a:spLocks noRot="1" noChangeAspect="1" noMove="1" noResize="1" noEditPoints="1" noAdjustHandles="1" noChangeArrowheads="1" noChangeShapeType="1" noTextEdit="1"/>
                </p:cNvSpPr>
                <p:nvPr/>
              </p:nvSpPr>
              <p:spPr>
                <a:xfrm>
                  <a:off x="6138543" y="2548050"/>
                  <a:ext cx="391387" cy="361189"/>
                </a:xfrm>
                <a:prstGeom prst="rect">
                  <a:avLst/>
                </a:prstGeom>
                <a:blipFill>
                  <a:blip r:embed="rId11"/>
                  <a:stretch>
                    <a:fillRect l="-3125"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1D4E582-C2C2-FEDC-927C-F2CDEA36CCB1}"/>
                    </a:ext>
                  </a:extLst>
                </p:cNvPr>
                <p:cNvSpPr txBox="1"/>
                <p:nvPr/>
              </p:nvSpPr>
              <p:spPr>
                <a:xfrm>
                  <a:off x="8557793" y="3288714"/>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4</m:t>
                            </m:r>
                          </m:sub>
                        </m:sSub>
                      </m:oMath>
                    </m:oMathPara>
                  </a14:m>
                  <a:endParaRPr lang="en-US" sz="2000" dirty="0">
                    <a:solidFill>
                      <a:schemeClr val="tx2">
                        <a:lumMod val="90000"/>
                        <a:lumOff val="10000"/>
                      </a:schemeClr>
                    </a:solidFill>
                  </a:endParaRPr>
                </a:p>
              </p:txBody>
            </p:sp>
          </mc:Choice>
          <mc:Fallback xmlns="">
            <p:sp>
              <p:nvSpPr>
                <p:cNvPr id="47" name="TextBox 46">
                  <a:extLst>
                    <a:ext uri="{FF2B5EF4-FFF2-40B4-BE49-F238E27FC236}">
                      <a16:creationId xmlns:a16="http://schemas.microsoft.com/office/drawing/2014/main" id="{D1D4E582-C2C2-FEDC-927C-F2CDEA36CCB1}"/>
                    </a:ext>
                  </a:extLst>
                </p:cNvPr>
                <p:cNvSpPr txBox="1">
                  <a:spLocks noRot="1" noChangeAspect="1" noMove="1" noResize="1" noEditPoints="1" noAdjustHandles="1" noChangeArrowheads="1" noChangeShapeType="1" noTextEdit="1"/>
                </p:cNvSpPr>
                <p:nvPr/>
              </p:nvSpPr>
              <p:spPr>
                <a:xfrm>
                  <a:off x="8557793" y="3288714"/>
                  <a:ext cx="391387" cy="361189"/>
                </a:xfrm>
                <a:prstGeom prst="rect">
                  <a:avLst/>
                </a:prstGeom>
                <a:blipFill>
                  <a:blip r:embed="rId12"/>
                  <a:stretch>
                    <a:fillRect l="-3077"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6E651695-D72A-32AE-EA9E-68F79705206C}"/>
                    </a:ext>
                  </a:extLst>
                </p:cNvPr>
                <p:cNvSpPr txBox="1"/>
                <p:nvPr/>
              </p:nvSpPr>
              <p:spPr>
                <a:xfrm>
                  <a:off x="7169940" y="1140350"/>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5</m:t>
                            </m:r>
                          </m:sub>
                        </m:sSub>
                      </m:oMath>
                    </m:oMathPara>
                  </a14:m>
                  <a:endParaRPr lang="en-US" sz="2000" dirty="0">
                    <a:solidFill>
                      <a:schemeClr val="tx2">
                        <a:lumMod val="90000"/>
                        <a:lumOff val="10000"/>
                      </a:schemeClr>
                    </a:solidFill>
                  </a:endParaRPr>
                </a:p>
              </p:txBody>
            </p:sp>
          </mc:Choice>
          <mc:Fallback xmlns="">
            <p:sp>
              <p:nvSpPr>
                <p:cNvPr id="48" name="TextBox 47">
                  <a:extLst>
                    <a:ext uri="{FF2B5EF4-FFF2-40B4-BE49-F238E27FC236}">
                      <a16:creationId xmlns:a16="http://schemas.microsoft.com/office/drawing/2014/main" id="{6E651695-D72A-32AE-EA9E-68F79705206C}"/>
                    </a:ext>
                  </a:extLst>
                </p:cNvPr>
                <p:cNvSpPr txBox="1">
                  <a:spLocks noRot="1" noChangeAspect="1" noMove="1" noResize="1" noEditPoints="1" noAdjustHandles="1" noChangeArrowheads="1" noChangeShapeType="1" noTextEdit="1"/>
                </p:cNvSpPr>
                <p:nvPr/>
              </p:nvSpPr>
              <p:spPr>
                <a:xfrm>
                  <a:off x="7169940" y="1140350"/>
                  <a:ext cx="391387" cy="361189"/>
                </a:xfrm>
                <a:prstGeom prst="rect">
                  <a:avLst/>
                </a:prstGeom>
                <a:blipFill>
                  <a:blip r:embed="rId13"/>
                  <a:stretch>
                    <a:fillRect l="-4688" b="-47059"/>
                  </a:stretch>
                </a:blipFill>
              </p:spPr>
              <p:txBody>
                <a:bodyPr/>
                <a:lstStyle/>
                <a:p>
                  <a:r>
                    <a:rPr lang="en-US">
                      <a:noFill/>
                    </a:rPr>
                    <a:t> </a:t>
                  </a:r>
                </a:p>
              </p:txBody>
            </p:sp>
          </mc:Fallback>
        </mc:AlternateContent>
      </p:grpSp>
      <p:graphicFrame>
        <p:nvGraphicFramePr>
          <p:cNvPr id="7" name="Diagram 6">
            <a:extLst>
              <a:ext uri="{FF2B5EF4-FFF2-40B4-BE49-F238E27FC236}">
                <a16:creationId xmlns:a16="http://schemas.microsoft.com/office/drawing/2014/main" id="{A9E46B14-476C-936C-8EB2-80548A34FEA1}"/>
              </a:ext>
            </a:extLst>
          </p:cNvPr>
          <p:cNvGraphicFramePr/>
          <p:nvPr>
            <p:extLst>
              <p:ext uri="{D42A27DB-BD31-4B8C-83A1-F6EECF244321}">
                <p14:modId xmlns:p14="http://schemas.microsoft.com/office/powerpoint/2010/main" val="328496156"/>
              </p:ext>
            </p:extLst>
          </p:nvPr>
        </p:nvGraphicFramePr>
        <p:xfrm>
          <a:off x="574675" y="1234912"/>
          <a:ext cx="11044237" cy="485239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1687608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A932C-B118-712C-95CD-500933F75945}"/>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A1EE74E-3F0C-7DC7-AB1A-305E7DE0D55A}"/>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A04654EE-F425-7F2F-B2A1-B55AA8C632DE}"/>
              </a:ext>
            </a:extLst>
          </p:cNvPr>
          <p:cNvSpPr>
            <a:spLocks noGrp="1"/>
          </p:cNvSpPr>
          <p:nvPr>
            <p:ph type="sldNum" sz="quarter" idx="12"/>
          </p:nvPr>
        </p:nvSpPr>
        <p:spPr/>
        <p:txBody>
          <a:bodyPr/>
          <a:lstStyle/>
          <a:p>
            <a:fld id="{0A297500-7527-634B-90F4-69D0994C32B4}" type="slidenum">
              <a:rPr lang="nl-NL" smtClean="0"/>
              <a:t>12</a:t>
            </a:fld>
            <a:endParaRPr lang="nl-NL"/>
          </a:p>
        </p:txBody>
      </p:sp>
      <p:sp>
        <p:nvSpPr>
          <p:cNvPr id="5" name="Title 4">
            <a:extLst>
              <a:ext uri="{FF2B5EF4-FFF2-40B4-BE49-F238E27FC236}">
                <a16:creationId xmlns:a16="http://schemas.microsoft.com/office/drawing/2014/main" id="{C2D060EC-323A-D69B-5AB3-D06AAC817583}"/>
              </a:ext>
            </a:extLst>
          </p:cNvPr>
          <p:cNvSpPr>
            <a:spLocks noGrp="1"/>
          </p:cNvSpPr>
          <p:nvPr>
            <p:ph type="title"/>
          </p:nvPr>
        </p:nvSpPr>
        <p:spPr/>
        <p:txBody>
          <a:bodyPr/>
          <a:lstStyle/>
          <a:p>
            <a:r>
              <a:rPr lang="en-US" dirty="0"/>
              <a:t>Solution: Build a Digital Twin with a URDF File</a:t>
            </a:r>
          </a:p>
        </p:txBody>
      </p:sp>
      <p:grpSp>
        <p:nvGrpSpPr>
          <p:cNvPr id="26" name="Group 25">
            <a:extLst>
              <a:ext uri="{FF2B5EF4-FFF2-40B4-BE49-F238E27FC236}">
                <a16:creationId xmlns:a16="http://schemas.microsoft.com/office/drawing/2014/main" id="{9F524487-10F8-7DE2-F10D-5F73DA8378FE}"/>
              </a:ext>
            </a:extLst>
          </p:cNvPr>
          <p:cNvGrpSpPr/>
          <p:nvPr/>
        </p:nvGrpSpPr>
        <p:grpSpPr>
          <a:xfrm>
            <a:off x="12551764" y="1837495"/>
            <a:ext cx="7185608" cy="3656880"/>
            <a:chOff x="3787140" y="885716"/>
            <a:chExt cx="7177650" cy="4233245"/>
          </a:xfrm>
        </p:grpSpPr>
        <p:grpSp>
          <p:nvGrpSpPr>
            <p:cNvPr id="27" name="Group 26">
              <a:extLst>
                <a:ext uri="{FF2B5EF4-FFF2-40B4-BE49-F238E27FC236}">
                  <a16:creationId xmlns:a16="http://schemas.microsoft.com/office/drawing/2014/main" id="{88110AA4-7B02-820D-542B-3362D6D2326D}"/>
                </a:ext>
              </a:extLst>
            </p:cNvPr>
            <p:cNvGrpSpPr/>
            <p:nvPr/>
          </p:nvGrpSpPr>
          <p:grpSpPr>
            <a:xfrm>
              <a:off x="3787140" y="3307080"/>
              <a:ext cx="1378719" cy="1389380"/>
              <a:chOff x="3787140" y="2369747"/>
              <a:chExt cx="2308860" cy="2326713"/>
            </a:xfrm>
            <a:solidFill>
              <a:schemeClr val="bg1"/>
            </a:solidFill>
          </p:grpSpPr>
          <p:cxnSp>
            <p:nvCxnSpPr>
              <p:cNvPr id="49" name="Straight Connector 48">
                <a:extLst>
                  <a:ext uri="{FF2B5EF4-FFF2-40B4-BE49-F238E27FC236}">
                    <a16:creationId xmlns:a16="http://schemas.microsoft.com/office/drawing/2014/main" id="{A9725EBF-98E7-75FB-876A-BA1C1252709A}"/>
                  </a:ext>
                </a:extLst>
              </p:cNvPr>
              <p:cNvCxnSpPr/>
              <p:nvPr/>
            </p:nvCxnSpPr>
            <p:spPr>
              <a:xfrm>
                <a:off x="4090219" y="4370753"/>
                <a:ext cx="2005781" cy="0"/>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F79896EC-23BD-9CF4-2DA5-AF84A43067C0}"/>
                  </a:ext>
                </a:extLst>
              </p:cNvPr>
              <p:cNvCxnSpPr>
                <a:cxnSpLocks/>
              </p:cNvCxnSpPr>
              <p:nvPr/>
            </p:nvCxnSpPr>
            <p:spPr>
              <a:xfrm flipV="1">
                <a:off x="3787140"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E092FB24-80B1-3B38-EBC7-82FE7EADF3BA}"/>
                  </a:ext>
                </a:extLst>
              </p:cNvPr>
              <p:cNvCxnSpPr>
                <a:cxnSpLocks/>
              </p:cNvCxnSpPr>
              <p:nvPr/>
            </p:nvCxnSpPr>
            <p:spPr>
              <a:xfrm flipV="1">
                <a:off x="3986268"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0DD447F0-2BB9-DC78-78DA-F9E40973CFED}"/>
                  </a:ext>
                </a:extLst>
              </p:cNvPr>
              <p:cNvCxnSpPr>
                <a:cxnSpLocks/>
              </p:cNvCxnSpPr>
              <p:nvPr/>
            </p:nvCxnSpPr>
            <p:spPr>
              <a:xfrm flipV="1">
                <a:off x="4185396"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FF9187BF-2D5F-8740-9454-3457CE2D26A1}"/>
                  </a:ext>
                </a:extLst>
              </p:cNvPr>
              <p:cNvCxnSpPr>
                <a:cxnSpLocks/>
              </p:cNvCxnSpPr>
              <p:nvPr/>
            </p:nvCxnSpPr>
            <p:spPr>
              <a:xfrm flipV="1">
                <a:off x="4384524"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9B0C6161-88E8-7316-BC99-0DEE912888F6}"/>
                  </a:ext>
                </a:extLst>
              </p:cNvPr>
              <p:cNvCxnSpPr>
                <a:cxnSpLocks/>
              </p:cNvCxnSpPr>
              <p:nvPr/>
            </p:nvCxnSpPr>
            <p:spPr>
              <a:xfrm flipV="1">
                <a:off x="4583652"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E560B2E7-81CC-CE36-07FE-D3177C31BEC8}"/>
                  </a:ext>
                </a:extLst>
              </p:cNvPr>
              <p:cNvCxnSpPr>
                <a:cxnSpLocks/>
              </p:cNvCxnSpPr>
              <p:nvPr/>
            </p:nvCxnSpPr>
            <p:spPr>
              <a:xfrm flipV="1">
                <a:off x="4782780"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F1C5314B-90EF-2D4E-B2FE-3D185A10DBAC}"/>
                  </a:ext>
                </a:extLst>
              </p:cNvPr>
              <p:cNvCxnSpPr>
                <a:cxnSpLocks/>
              </p:cNvCxnSpPr>
              <p:nvPr/>
            </p:nvCxnSpPr>
            <p:spPr>
              <a:xfrm flipV="1">
                <a:off x="4981908"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2E1D0CB8-63E6-41DA-04E1-82C6FE434F3F}"/>
                  </a:ext>
                </a:extLst>
              </p:cNvPr>
              <p:cNvCxnSpPr>
                <a:cxnSpLocks/>
              </p:cNvCxnSpPr>
              <p:nvPr/>
            </p:nvCxnSpPr>
            <p:spPr>
              <a:xfrm flipV="1">
                <a:off x="5181036"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EF616C4C-A693-BA7A-B17D-714E333E50EF}"/>
                  </a:ext>
                </a:extLst>
              </p:cNvPr>
              <p:cNvCxnSpPr>
                <a:cxnSpLocks/>
              </p:cNvCxnSpPr>
              <p:nvPr/>
            </p:nvCxnSpPr>
            <p:spPr>
              <a:xfrm flipV="1">
                <a:off x="5380164"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1C5BC453-5B11-7DF4-F2EF-77F444547504}"/>
                  </a:ext>
                </a:extLst>
              </p:cNvPr>
              <p:cNvCxnSpPr>
                <a:cxnSpLocks/>
              </p:cNvCxnSpPr>
              <p:nvPr/>
            </p:nvCxnSpPr>
            <p:spPr>
              <a:xfrm flipV="1">
                <a:off x="5579292"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0FA74662-6A1C-6CC2-7D69-5EB4CBCA3237}"/>
                  </a:ext>
                </a:extLst>
              </p:cNvPr>
              <p:cNvCxnSpPr>
                <a:cxnSpLocks/>
              </p:cNvCxnSpPr>
              <p:nvPr/>
            </p:nvCxnSpPr>
            <p:spPr>
              <a:xfrm flipV="1">
                <a:off x="5778415"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61" name="Freeform: Shape 60">
                <a:extLst>
                  <a:ext uri="{FF2B5EF4-FFF2-40B4-BE49-F238E27FC236}">
                    <a16:creationId xmlns:a16="http://schemas.microsoft.com/office/drawing/2014/main" id="{59D7DAD6-F38F-1F91-8291-86A30961C454}"/>
                  </a:ext>
                </a:extLst>
              </p:cNvPr>
              <p:cNvSpPr/>
              <p:nvPr/>
            </p:nvSpPr>
            <p:spPr>
              <a:xfrm>
                <a:off x="4082966" y="2369747"/>
                <a:ext cx="2013033" cy="2016711"/>
              </a:xfrm>
              <a:custGeom>
                <a:avLst/>
                <a:gdLst>
                  <a:gd name="connsiteX0" fmla="*/ 1006516 w 2013033"/>
                  <a:gd name="connsiteY0" fmla="*/ 0 h 2016711"/>
                  <a:gd name="connsiteX1" fmla="*/ 2009407 w 2013033"/>
                  <a:gd name="connsiteY1" fmla="*/ 1002891 h 2016711"/>
                  <a:gd name="connsiteX2" fmla="*/ 2004387 w 2013033"/>
                  <a:gd name="connsiteY2" fmla="*/ 1102311 h 2016711"/>
                  <a:gd name="connsiteX3" fmla="*/ 2013033 w 2013033"/>
                  <a:gd name="connsiteY3" fmla="*/ 1102311 h 2016711"/>
                  <a:gd name="connsiteX4" fmla="*/ 2013033 w 2013033"/>
                  <a:gd name="connsiteY4" fmla="*/ 2016711 h 2016711"/>
                  <a:gd name="connsiteX5" fmla="*/ 0 w 2013033"/>
                  <a:gd name="connsiteY5" fmla="*/ 2016711 h 2016711"/>
                  <a:gd name="connsiteX6" fmla="*/ 0 w 2013033"/>
                  <a:gd name="connsiteY6" fmla="*/ 1102311 h 2016711"/>
                  <a:gd name="connsiteX7" fmla="*/ 8645 w 2013033"/>
                  <a:gd name="connsiteY7" fmla="*/ 1102311 h 2016711"/>
                  <a:gd name="connsiteX8" fmla="*/ 3625 w 2013033"/>
                  <a:gd name="connsiteY8" fmla="*/ 1002891 h 2016711"/>
                  <a:gd name="connsiteX9" fmla="*/ 1006516 w 2013033"/>
                  <a:gd name="connsiteY9" fmla="*/ 0 h 2016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3033" h="2016711">
                    <a:moveTo>
                      <a:pt x="1006516" y="0"/>
                    </a:moveTo>
                    <a:cubicBezTo>
                      <a:pt x="1560397" y="0"/>
                      <a:pt x="2009407" y="449010"/>
                      <a:pt x="2009407" y="1002891"/>
                    </a:cubicBezTo>
                    <a:lnTo>
                      <a:pt x="2004387" y="1102311"/>
                    </a:lnTo>
                    <a:lnTo>
                      <a:pt x="2013033" y="1102311"/>
                    </a:lnTo>
                    <a:lnTo>
                      <a:pt x="2013033" y="2016711"/>
                    </a:lnTo>
                    <a:lnTo>
                      <a:pt x="0" y="2016711"/>
                    </a:lnTo>
                    <a:lnTo>
                      <a:pt x="0" y="1102311"/>
                    </a:lnTo>
                    <a:lnTo>
                      <a:pt x="8645" y="1102311"/>
                    </a:lnTo>
                    <a:lnTo>
                      <a:pt x="3625" y="1002891"/>
                    </a:lnTo>
                    <a:cubicBezTo>
                      <a:pt x="3625" y="449010"/>
                      <a:pt x="452635" y="0"/>
                      <a:pt x="1006516" y="0"/>
                    </a:cubicBezTo>
                    <a:close/>
                  </a:path>
                </a:pathLst>
              </a:custGeom>
              <a:grp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p>
            </p:txBody>
          </p:sp>
        </p:grpSp>
        <p:sp>
          <p:nvSpPr>
            <p:cNvPr id="28" name="Rectangle: Rounded Corners 27">
              <a:extLst>
                <a:ext uri="{FF2B5EF4-FFF2-40B4-BE49-F238E27FC236}">
                  <a16:creationId xmlns:a16="http://schemas.microsoft.com/office/drawing/2014/main" id="{AE181B3C-FEE6-93D2-6FDF-43D760324051}"/>
                </a:ext>
              </a:extLst>
            </p:cNvPr>
            <p:cNvSpPr/>
            <p:nvPr/>
          </p:nvSpPr>
          <p:spPr>
            <a:xfrm>
              <a:off x="4321829" y="3423212"/>
              <a:ext cx="2455030" cy="541212"/>
            </a:xfrm>
            <a:prstGeom prst="roundRect">
              <a:avLst>
                <a:gd name="adj" fmla="val 50000"/>
              </a:avLst>
            </a:prstGeom>
            <a:solidFill>
              <a:schemeClr val="accent2">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Rectangle: Rounded Corners 28">
              <a:extLst>
                <a:ext uri="{FF2B5EF4-FFF2-40B4-BE49-F238E27FC236}">
                  <a16:creationId xmlns:a16="http://schemas.microsoft.com/office/drawing/2014/main" id="{9C508068-11CE-6CA9-35ED-908858399A33}"/>
                </a:ext>
              </a:extLst>
            </p:cNvPr>
            <p:cNvSpPr/>
            <p:nvPr/>
          </p:nvSpPr>
          <p:spPr>
            <a:xfrm rot="17976579">
              <a:off x="5766637" y="2605202"/>
              <a:ext cx="2455030" cy="541212"/>
            </a:xfrm>
            <a:prstGeom prst="roundRect">
              <a:avLst>
                <a:gd name="adj" fmla="val 50000"/>
              </a:avLst>
            </a:prstGeom>
            <a:solidFill>
              <a:schemeClr val="accent3">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 name="Rectangle: Rounded Corners 29">
              <a:extLst>
                <a:ext uri="{FF2B5EF4-FFF2-40B4-BE49-F238E27FC236}">
                  <a16:creationId xmlns:a16="http://schemas.microsoft.com/office/drawing/2014/main" id="{82202C2F-64EA-A1BB-92E0-78A98B60C50E}"/>
                </a:ext>
              </a:extLst>
            </p:cNvPr>
            <p:cNvSpPr/>
            <p:nvPr/>
          </p:nvSpPr>
          <p:spPr>
            <a:xfrm rot="20934103">
              <a:off x="7191927" y="1577799"/>
              <a:ext cx="2455030" cy="541212"/>
            </a:xfrm>
            <a:prstGeom prst="roundRect">
              <a:avLst>
                <a:gd name="adj" fmla="val 50000"/>
              </a:avLst>
            </a:prstGeom>
            <a:solidFill>
              <a:srgbClr val="FFC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Rectangle: Rounded Corners 30">
              <a:extLst>
                <a:ext uri="{FF2B5EF4-FFF2-40B4-BE49-F238E27FC236}">
                  <a16:creationId xmlns:a16="http://schemas.microsoft.com/office/drawing/2014/main" id="{E41235BE-5BCE-011C-8934-3963FEBE814C}"/>
                </a:ext>
              </a:extLst>
            </p:cNvPr>
            <p:cNvSpPr/>
            <p:nvPr/>
          </p:nvSpPr>
          <p:spPr>
            <a:xfrm rot="357809">
              <a:off x="6667512" y="2755932"/>
              <a:ext cx="2455030" cy="541212"/>
            </a:xfrm>
            <a:prstGeom prst="roundRect">
              <a:avLst>
                <a:gd name="adj" fmla="val 50000"/>
              </a:avLst>
            </a:prstGeom>
            <a:solidFill>
              <a:schemeClr val="accent5">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Rectangle: Rounded Corners 31">
              <a:extLst>
                <a:ext uri="{FF2B5EF4-FFF2-40B4-BE49-F238E27FC236}">
                  <a16:creationId xmlns:a16="http://schemas.microsoft.com/office/drawing/2014/main" id="{F0D567A7-BA14-9777-E921-6D099E7CAE21}"/>
                </a:ext>
              </a:extLst>
            </p:cNvPr>
            <p:cNvSpPr/>
            <p:nvPr/>
          </p:nvSpPr>
          <p:spPr>
            <a:xfrm rot="20780682">
              <a:off x="8509760" y="2632380"/>
              <a:ext cx="2455030" cy="541212"/>
            </a:xfrm>
            <a:prstGeom prst="roundRect">
              <a:avLst>
                <a:gd name="adj" fmla="val 50000"/>
              </a:avLst>
            </a:prstGeom>
            <a:solidFill>
              <a:schemeClr val="accent1">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 name="Oval 32">
              <a:extLst>
                <a:ext uri="{FF2B5EF4-FFF2-40B4-BE49-F238E27FC236}">
                  <a16:creationId xmlns:a16="http://schemas.microsoft.com/office/drawing/2014/main" id="{45573217-9E00-97BF-F3F6-6707F4195EEC}"/>
                </a:ext>
              </a:extLst>
            </p:cNvPr>
            <p:cNvSpPr/>
            <p:nvPr/>
          </p:nvSpPr>
          <p:spPr>
            <a:xfrm>
              <a:off x="6426702" y="3611880"/>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Oval 33">
              <a:extLst>
                <a:ext uri="{FF2B5EF4-FFF2-40B4-BE49-F238E27FC236}">
                  <a16:creationId xmlns:a16="http://schemas.microsoft.com/office/drawing/2014/main" id="{C051D475-D6C0-4D15-AEF9-367FDCD5590D}"/>
                </a:ext>
              </a:extLst>
            </p:cNvPr>
            <p:cNvSpPr/>
            <p:nvPr/>
          </p:nvSpPr>
          <p:spPr>
            <a:xfrm>
              <a:off x="4479883" y="3611880"/>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 name="Oval 34">
              <a:extLst>
                <a:ext uri="{FF2B5EF4-FFF2-40B4-BE49-F238E27FC236}">
                  <a16:creationId xmlns:a16="http://schemas.microsoft.com/office/drawing/2014/main" id="{205E4C24-E2F4-9802-14BB-0B7C457E13CA}"/>
                </a:ext>
              </a:extLst>
            </p:cNvPr>
            <p:cNvSpPr/>
            <p:nvPr/>
          </p:nvSpPr>
          <p:spPr>
            <a:xfrm>
              <a:off x="6902712" y="2843658"/>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Oval 35">
              <a:extLst>
                <a:ext uri="{FF2B5EF4-FFF2-40B4-BE49-F238E27FC236}">
                  <a16:creationId xmlns:a16="http://schemas.microsoft.com/office/drawing/2014/main" id="{77696E69-26D6-ABC8-1D07-C8F2957C09A7}"/>
                </a:ext>
              </a:extLst>
            </p:cNvPr>
            <p:cNvSpPr/>
            <p:nvPr/>
          </p:nvSpPr>
          <p:spPr>
            <a:xfrm>
              <a:off x="7381742" y="1944758"/>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 name="Oval 36">
              <a:extLst>
                <a:ext uri="{FF2B5EF4-FFF2-40B4-BE49-F238E27FC236}">
                  <a16:creationId xmlns:a16="http://schemas.microsoft.com/office/drawing/2014/main" id="{CDF96F15-E020-B7EF-7C42-CB71C118D719}"/>
                </a:ext>
              </a:extLst>
            </p:cNvPr>
            <p:cNvSpPr/>
            <p:nvPr/>
          </p:nvSpPr>
          <p:spPr>
            <a:xfrm>
              <a:off x="8736566" y="3035894"/>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A819565C-7CB7-B6F9-57CF-835E4583FA75}"/>
                    </a:ext>
                  </a:extLst>
                </p:cNvPr>
                <p:cNvSpPr txBox="1"/>
                <p:nvPr/>
              </p:nvSpPr>
              <p:spPr>
                <a:xfrm>
                  <a:off x="4212892" y="4757772"/>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0</m:t>
                            </m:r>
                          </m:sub>
                        </m:sSub>
                      </m:oMath>
                    </m:oMathPara>
                  </a14:m>
                  <a:endParaRPr lang="en-US" sz="2000" dirty="0">
                    <a:solidFill>
                      <a:srgbClr val="FF0000"/>
                    </a:solidFill>
                  </a:endParaRPr>
                </a:p>
              </p:txBody>
            </p:sp>
          </mc:Choice>
          <mc:Fallback xmlns="">
            <p:sp>
              <p:nvSpPr>
                <p:cNvPr id="38" name="TextBox 37">
                  <a:extLst>
                    <a:ext uri="{FF2B5EF4-FFF2-40B4-BE49-F238E27FC236}">
                      <a16:creationId xmlns:a16="http://schemas.microsoft.com/office/drawing/2014/main" id="{A819565C-7CB7-B6F9-57CF-835E4583FA75}"/>
                    </a:ext>
                  </a:extLst>
                </p:cNvPr>
                <p:cNvSpPr txBox="1">
                  <a:spLocks noRot="1" noChangeAspect="1" noMove="1" noResize="1" noEditPoints="1" noAdjustHandles="1" noChangeArrowheads="1" noChangeShapeType="1" noTextEdit="1"/>
                </p:cNvSpPr>
                <p:nvPr/>
              </p:nvSpPr>
              <p:spPr>
                <a:xfrm>
                  <a:off x="4212892" y="4757772"/>
                  <a:ext cx="437122" cy="361189"/>
                </a:xfrm>
                <a:prstGeom prst="rect">
                  <a:avLst/>
                </a:prstGeom>
                <a:blipFill>
                  <a:blip r:embed="rId3"/>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65CAAFF1-44E1-C746-9C86-97D71A0A1925}"/>
                    </a:ext>
                  </a:extLst>
                </p:cNvPr>
                <p:cNvSpPr txBox="1"/>
                <p:nvPr/>
              </p:nvSpPr>
              <p:spPr>
                <a:xfrm>
                  <a:off x="5189379" y="3909212"/>
                  <a:ext cx="4320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1</m:t>
                            </m:r>
                          </m:sub>
                        </m:sSub>
                      </m:oMath>
                    </m:oMathPara>
                  </a14:m>
                  <a:endParaRPr lang="en-US" sz="2000" dirty="0">
                    <a:solidFill>
                      <a:srgbClr val="FF0000"/>
                    </a:solidFill>
                  </a:endParaRPr>
                </a:p>
              </p:txBody>
            </p:sp>
          </mc:Choice>
          <mc:Fallback xmlns="">
            <p:sp>
              <p:nvSpPr>
                <p:cNvPr id="39" name="TextBox 38">
                  <a:extLst>
                    <a:ext uri="{FF2B5EF4-FFF2-40B4-BE49-F238E27FC236}">
                      <a16:creationId xmlns:a16="http://schemas.microsoft.com/office/drawing/2014/main" id="{65CAAFF1-44E1-C746-9C86-97D71A0A1925}"/>
                    </a:ext>
                  </a:extLst>
                </p:cNvPr>
                <p:cNvSpPr txBox="1">
                  <a:spLocks noRot="1" noChangeAspect="1" noMove="1" noResize="1" noEditPoints="1" noAdjustHandles="1" noChangeArrowheads="1" noChangeShapeType="1" noTextEdit="1"/>
                </p:cNvSpPr>
                <p:nvPr/>
              </p:nvSpPr>
              <p:spPr>
                <a:xfrm>
                  <a:off x="5189379" y="3909212"/>
                  <a:ext cx="432022" cy="361189"/>
                </a:xfrm>
                <a:prstGeom prst="rect">
                  <a:avLst/>
                </a:prstGeom>
                <a:blipFill>
                  <a:blip r:embed="rId4"/>
                  <a:stretch>
                    <a:fillRect b="-31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A000F0E-F4D8-99D6-5DE6-D44F1B54D502}"/>
                    </a:ext>
                  </a:extLst>
                </p:cNvPr>
                <p:cNvSpPr txBox="1"/>
                <p:nvPr/>
              </p:nvSpPr>
              <p:spPr>
                <a:xfrm>
                  <a:off x="6371202" y="1843653"/>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2</m:t>
                            </m:r>
                          </m:sub>
                        </m:sSub>
                      </m:oMath>
                    </m:oMathPara>
                  </a14:m>
                  <a:endParaRPr lang="en-US" sz="2000" dirty="0">
                    <a:solidFill>
                      <a:srgbClr val="FF0000"/>
                    </a:solidFill>
                  </a:endParaRPr>
                </a:p>
              </p:txBody>
            </p:sp>
          </mc:Choice>
          <mc:Fallback xmlns="">
            <p:sp>
              <p:nvSpPr>
                <p:cNvPr id="40" name="TextBox 39">
                  <a:extLst>
                    <a:ext uri="{FF2B5EF4-FFF2-40B4-BE49-F238E27FC236}">
                      <a16:creationId xmlns:a16="http://schemas.microsoft.com/office/drawing/2014/main" id="{8A000F0E-F4D8-99D6-5DE6-D44F1B54D502}"/>
                    </a:ext>
                  </a:extLst>
                </p:cNvPr>
                <p:cNvSpPr txBox="1">
                  <a:spLocks noRot="1" noChangeAspect="1" noMove="1" noResize="1" noEditPoints="1" noAdjustHandles="1" noChangeArrowheads="1" noChangeShapeType="1" noTextEdit="1"/>
                </p:cNvSpPr>
                <p:nvPr/>
              </p:nvSpPr>
              <p:spPr>
                <a:xfrm>
                  <a:off x="6371202" y="1843653"/>
                  <a:ext cx="437122" cy="361189"/>
                </a:xfrm>
                <a:prstGeom prst="rect">
                  <a:avLst/>
                </a:prstGeom>
                <a:blipFill>
                  <a:blip r:embed="rId5"/>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95205B6F-F5F4-CF3A-A06F-B3518C98C0FE}"/>
                    </a:ext>
                  </a:extLst>
                </p:cNvPr>
                <p:cNvSpPr txBox="1"/>
                <p:nvPr/>
              </p:nvSpPr>
              <p:spPr>
                <a:xfrm>
                  <a:off x="7503668" y="3168197"/>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3</m:t>
                            </m:r>
                          </m:sub>
                        </m:sSub>
                      </m:oMath>
                    </m:oMathPara>
                  </a14:m>
                  <a:endParaRPr lang="en-US" sz="2000" dirty="0">
                    <a:solidFill>
                      <a:srgbClr val="FF0000"/>
                    </a:solidFill>
                  </a:endParaRPr>
                </a:p>
              </p:txBody>
            </p:sp>
          </mc:Choice>
          <mc:Fallback xmlns="">
            <p:sp>
              <p:nvSpPr>
                <p:cNvPr id="41" name="TextBox 40">
                  <a:extLst>
                    <a:ext uri="{FF2B5EF4-FFF2-40B4-BE49-F238E27FC236}">
                      <a16:creationId xmlns:a16="http://schemas.microsoft.com/office/drawing/2014/main" id="{95205B6F-F5F4-CF3A-A06F-B3518C98C0FE}"/>
                    </a:ext>
                  </a:extLst>
                </p:cNvPr>
                <p:cNvSpPr txBox="1">
                  <a:spLocks noRot="1" noChangeAspect="1" noMove="1" noResize="1" noEditPoints="1" noAdjustHandles="1" noChangeArrowheads="1" noChangeShapeType="1" noTextEdit="1"/>
                </p:cNvSpPr>
                <p:nvPr/>
              </p:nvSpPr>
              <p:spPr>
                <a:xfrm>
                  <a:off x="7503668" y="3168197"/>
                  <a:ext cx="437122" cy="361189"/>
                </a:xfrm>
                <a:prstGeom prst="rect">
                  <a:avLst/>
                </a:prstGeom>
                <a:blipFill>
                  <a:blip r:embed="rId6"/>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92CF2EA-C87C-1D4D-FB5E-30F8A1472504}"/>
                    </a:ext>
                  </a:extLst>
                </p:cNvPr>
                <p:cNvSpPr txBox="1"/>
                <p:nvPr/>
              </p:nvSpPr>
              <p:spPr>
                <a:xfrm>
                  <a:off x="10169236" y="2845031"/>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4</m:t>
                            </m:r>
                          </m:sub>
                        </m:sSub>
                      </m:oMath>
                    </m:oMathPara>
                  </a14:m>
                  <a:endParaRPr lang="en-US" sz="2000" dirty="0">
                    <a:solidFill>
                      <a:srgbClr val="FF0000"/>
                    </a:solidFill>
                  </a:endParaRPr>
                </a:p>
              </p:txBody>
            </p:sp>
          </mc:Choice>
          <mc:Fallback xmlns="">
            <p:sp>
              <p:nvSpPr>
                <p:cNvPr id="42" name="TextBox 41">
                  <a:extLst>
                    <a:ext uri="{FF2B5EF4-FFF2-40B4-BE49-F238E27FC236}">
                      <a16:creationId xmlns:a16="http://schemas.microsoft.com/office/drawing/2014/main" id="{992CF2EA-C87C-1D4D-FB5E-30F8A1472504}"/>
                    </a:ext>
                  </a:extLst>
                </p:cNvPr>
                <p:cNvSpPr txBox="1">
                  <a:spLocks noRot="1" noChangeAspect="1" noMove="1" noResize="1" noEditPoints="1" noAdjustHandles="1" noChangeArrowheads="1" noChangeShapeType="1" noTextEdit="1"/>
                </p:cNvSpPr>
                <p:nvPr/>
              </p:nvSpPr>
              <p:spPr>
                <a:xfrm>
                  <a:off x="10169236" y="2845031"/>
                  <a:ext cx="437122" cy="361189"/>
                </a:xfrm>
                <a:prstGeom prst="rect">
                  <a:avLst/>
                </a:prstGeom>
                <a:blipFill>
                  <a:blip r:embed="rId7"/>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A593933D-BF35-4017-0F25-88B8EADFA3C9}"/>
                    </a:ext>
                  </a:extLst>
                </p:cNvPr>
                <p:cNvSpPr txBox="1"/>
                <p:nvPr/>
              </p:nvSpPr>
              <p:spPr>
                <a:xfrm>
                  <a:off x="8701936" y="885716"/>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5</m:t>
                            </m:r>
                          </m:sub>
                        </m:sSub>
                      </m:oMath>
                    </m:oMathPara>
                  </a14:m>
                  <a:endParaRPr lang="en-US" sz="2000" dirty="0">
                    <a:solidFill>
                      <a:srgbClr val="FF0000"/>
                    </a:solidFill>
                  </a:endParaRPr>
                </a:p>
              </p:txBody>
            </p:sp>
          </mc:Choice>
          <mc:Fallback xmlns="">
            <p:sp>
              <p:nvSpPr>
                <p:cNvPr id="43" name="TextBox 42">
                  <a:extLst>
                    <a:ext uri="{FF2B5EF4-FFF2-40B4-BE49-F238E27FC236}">
                      <a16:creationId xmlns:a16="http://schemas.microsoft.com/office/drawing/2014/main" id="{A593933D-BF35-4017-0F25-88B8EADFA3C9}"/>
                    </a:ext>
                  </a:extLst>
                </p:cNvPr>
                <p:cNvSpPr txBox="1">
                  <a:spLocks noRot="1" noChangeAspect="1" noMove="1" noResize="1" noEditPoints="1" noAdjustHandles="1" noChangeArrowheads="1" noChangeShapeType="1" noTextEdit="1"/>
                </p:cNvSpPr>
                <p:nvPr/>
              </p:nvSpPr>
              <p:spPr>
                <a:xfrm>
                  <a:off x="8701936" y="885716"/>
                  <a:ext cx="437122" cy="361189"/>
                </a:xfrm>
                <a:prstGeom prst="rect">
                  <a:avLst/>
                </a:prstGeom>
                <a:blipFill>
                  <a:blip r:embed="rId8"/>
                  <a:stretch>
                    <a:fillRect b="-3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1509CC13-E5BC-0169-7CDA-B7491A41535D}"/>
                    </a:ext>
                  </a:extLst>
                </p:cNvPr>
                <p:cNvSpPr txBox="1"/>
                <p:nvPr/>
              </p:nvSpPr>
              <p:spPr>
                <a:xfrm>
                  <a:off x="4308348" y="2682547"/>
                  <a:ext cx="386286"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1</m:t>
                            </m:r>
                          </m:sub>
                        </m:sSub>
                      </m:oMath>
                    </m:oMathPara>
                  </a14:m>
                  <a:endParaRPr lang="en-US" sz="2000" dirty="0">
                    <a:solidFill>
                      <a:schemeClr val="tx2">
                        <a:lumMod val="90000"/>
                        <a:lumOff val="10000"/>
                      </a:schemeClr>
                    </a:solidFill>
                  </a:endParaRPr>
                </a:p>
              </p:txBody>
            </p:sp>
          </mc:Choice>
          <mc:Fallback xmlns="">
            <p:sp>
              <p:nvSpPr>
                <p:cNvPr id="44" name="TextBox 43">
                  <a:extLst>
                    <a:ext uri="{FF2B5EF4-FFF2-40B4-BE49-F238E27FC236}">
                      <a16:creationId xmlns:a16="http://schemas.microsoft.com/office/drawing/2014/main" id="{1509CC13-E5BC-0169-7CDA-B7491A41535D}"/>
                    </a:ext>
                  </a:extLst>
                </p:cNvPr>
                <p:cNvSpPr txBox="1">
                  <a:spLocks noRot="1" noChangeAspect="1" noMove="1" noResize="1" noEditPoints="1" noAdjustHandles="1" noChangeArrowheads="1" noChangeShapeType="1" noTextEdit="1"/>
                </p:cNvSpPr>
                <p:nvPr/>
              </p:nvSpPr>
              <p:spPr>
                <a:xfrm>
                  <a:off x="4308348" y="2682547"/>
                  <a:ext cx="386286" cy="361189"/>
                </a:xfrm>
                <a:prstGeom prst="rect">
                  <a:avLst/>
                </a:prstGeom>
                <a:blipFill>
                  <a:blip r:embed="rId9"/>
                  <a:stretch>
                    <a:fillRect l="-4762"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C2158321-7C6F-4B43-2EFF-B10534F47017}"/>
                    </a:ext>
                  </a:extLst>
                </p:cNvPr>
                <p:cNvSpPr txBox="1"/>
                <p:nvPr/>
              </p:nvSpPr>
              <p:spPr>
                <a:xfrm>
                  <a:off x="6192377" y="3936818"/>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2</m:t>
                            </m:r>
                          </m:sub>
                        </m:sSub>
                      </m:oMath>
                    </m:oMathPara>
                  </a14:m>
                  <a:endParaRPr lang="en-US" sz="2000" dirty="0">
                    <a:solidFill>
                      <a:schemeClr val="tx2">
                        <a:lumMod val="90000"/>
                        <a:lumOff val="10000"/>
                      </a:schemeClr>
                    </a:solidFill>
                  </a:endParaRPr>
                </a:p>
              </p:txBody>
            </p:sp>
          </mc:Choice>
          <mc:Fallback xmlns="">
            <p:sp>
              <p:nvSpPr>
                <p:cNvPr id="45" name="TextBox 44">
                  <a:extLst>
                    <a:ext uri="{FF2B5EF4-FFF2-40B4-BE49-F238E27FC236}">
                      <a16:creationId xmlns:a16="http://schemas.microsoft.com/office/drawing/2014/main" id="{C2158321-7C6F-4B43-2EFF-B10534F47017}"/>
                    </a:ext>
                  </a:extLst>
                </p:cNvPr>
                <p:cNvSpPr txBox="1">
                  <a:spLocks noRot="1" noChangeAspect="1" noMove="1" noResize="1" noEditPoints="1" noAdjustHandles="1" noChangeArrowheads="1" noChangeShapeType="1" noTextEdit="1"/>
                </p:cNvSpPr>
                <p:nvPr/>
              </p:nvSpPr>
              <p:spPr>
                <a:xfrm>
                  <a:off x="6192377" y="3936818"/>
                  <a:ext cx="391387" cy="361189"/>
                </a:xfrm>
                <a:prstGeom prst="rect">
                  <a:avLst/>
                </a:prstGeom>
                <a:blipFill>
                  <a:blip r:embed="rId10"/>
                  <a:stretch>
                    <a:fillRect l="-3125"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FA43D95-3EBC-A78C-9EBA-FB8BBF0ABB75}"/>
                    </a:ext>
                  </a:extLst>
                </p:cNvPr>
                <p:cNvSpPr txBox="1"/>
                <p:nvPr/>
              </p:nvSpPr>
              <p:spPr>
                <a:xfrm>
                  <a:off x="6138543" y="2548050"/>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3</m:t>
                            </m:r>
                          </m:sub>
                        </m:sSub>
                      </m:oMath>
                    </m:oMathPara>
                  </a14:m>
                  <a:endParaRPr lang="en-US" sz="2000" dirty="0">
                    <a:solidFill>
                      <a:schemeClr val="tx2">
                        <a:lumMod val="90000"/>
                        <a:lumOff val="10000"/>
                      </a:schemeClr>
                    </a:solidFill>
                  </a:endParaRPr>
                </a:p>
              </p:txBody>
            </p:sp>
          </mc:Choice>
          <mc:Fallback xmlns="">
            <p:sp>
              <p:nvSpPr>
                <p:cNvPr id="46" name="TextBox 45">
                  <a:extLst>
                    <a:ext uri="{FF2B5EF4-FFF2-40B4-BE49-F238E27FC236}">
                      <a16:creationId xmlns:a16="http://schemas.microsoft.com/office/drawing/2014/main" id="{DFA43D95-3EBC-A78C-9EBA-FB8BBF0ABB75}"/>
                    </a:ext>
                  </a:extLst>
                </p:cNvPr>
                <p:cNvSpPr txBox="1">
                  <a:spLocks noRot="1" noChangeAspect="1" noMove="1" noResize="1" noEditPoints="1" noAdjustHandles="1" noChangeArrowheads="1" noChangeShapeType="1" noTextEdit="1"/>
                </p:cNvSpPr>
                <p:nvPr/>
              </p:nvSpPr>
              <p:spPr>
                <a:xfrm>
                  <a:off x="6138543" y="2548050"/>
                  <a:ext cx="391387" cy="361189"/>
                </a:xfrm>
                <a:prstGeom prst="rect">
                  <a:avLst/>
                </a:prstGeom>
                <a:blipFill>
                  <a:blip r:embed="rId11"/>
                  <a:stretch>
                    <a:fillRect l="-3125"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A2316839-9DC6-712A-94E2-7BB392451F8D}"/>
                    </a:ext>
                  </a:extLst>
                </p:cNvPr>
                <p:cNvSpPr txBox="1"/>
                <p:nvPr/>
              </p:nvSpPr>
              <p:spPr>
                <a:xfrm>
                  <a:off x="8557793" y="3288714"/>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4</m:t>
                            </m:r>
                          </m:sub>
                        </m:sSub>
                      </m:oMath>
                    </m:oMathPara>
                  </a14:m>
                  <a:endParaRPr lang="en-US" sz="2000" dirty="0">
                    <a:solidFill>
                      <a:schemeClr val="tx2">
                        <a:lumMod val="90000"/>
                        <a:lumOff val="10000"/>
                      </a:schemeClr>
                    </a:solidFill>
                  </a:endParaRPr>
                </a:p>
              </p:txBody>
            </p:sp>
          </mc:Choice>
          <mc:Fallback xmlns="">
            <p:sp>
              <p:nvSpPr>
                <p:cNvPr id="47" name="TextBox 46">
                  <a:extLst>
                    <a:ext uri="{FF2B5EF4-FFF2-40B4-BE49-F238E27FC236}">
                      <a16:creationId xmlns:a16="http://schemas.microsoft.com/office/drawing/2014/main" id="{A2316839-9DC6-712A-94E2-7BB392451F8D}"/>
                    </a:ext>
                  </a:extLst>
                </p:cNvPr>
                <p:cNvSpPr txBox="1">
                  <a:spLocks noRot="1" noChangeAspect="1" noMove="1" noResize="1" noEditPoints="1" noAdjustHandles="1" noChangeArrowheads="1" noChangeShapeType="1" noTextEdit="1"/>
                </p:cNvSpPr>
                <p:nvPr/>
              </p:nvSpPr>
              <p:spPr>
                <a:xfrm>
                  <a:off x="8557793" y="3288714"/>
                  <a:ext cx="391387" cy="361189"/>
                </a:xfrm>
                <a:prstGeom prst="rect">
                  <a:avLst/>
                </a:prstGeom>
                <a:blipFill>
                  <a:blip r:embed="rId12"/>
                  <a:stretch>
                    <a:fillRect l="-3077"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EF3B90C9-F5BD-F1A0-38DD-A0B25F22C616}"/>
                    </a:ext>
                  </a:extLst>
                </p:cNvPr>
                <p:cNvSpPr txBox="1"/>
                <p:nvPr/>
              </p:nvSpPr>
              <p:spPr>
                <a:xfrm>
                  <a:off x="7169940" y="1140350"/>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5</m:t>
                            </m:r>
                          </m:sub>
                        </m:sSub>
                      </m:oMath>
                    </m:oMathPara>
                  </a14:m>
                  <a:endParaRPr lang="en-US" sz="2000" dirty="0">
                    <a:solidFill>
                      <a:schemeClr val="tx2">
                        <a:lumMod val="90000"/>
                        <a:lumOff val="10000"/>
                      </a:schemeClr>
                    </a:solidFill>
                  </a:endParaRPr>
                </a:p>
              </p:txBody>
            </p:sp>
          </mc:Choice>
          <mc:Fallback xmlns="">
            <p:sp>
              <p:nvSpPr>
                <p:cNvPr id="48" name="TextBox 47">
                  <a:extLst>
                    <a:ext uri="{FF2B5EF4-FFF2-40B4-BE49-F238E27FC236}">
                      <a16:creationId xmlns:a16="http://schemas.microsoft.com/office/drawing/2014/main" id="{EF3B90C9-F5BD-F1A0-38DD-A0B25F22C616}"/>
                    </a:ext>
                  </a:extLst>
                </p:cNvPr>
                <p:cNvSpPr txBox="1">
                  <a:spLocks noRot="1" noChangeAspect="1" noMove="1" noResize="1" noEditPoints="1" noAdjustHandles="1" noChangeArrowheads="1" noChangeShapeType="1" noTextEdit="1"/>
                </p:cNvSpPr>
                <p:nvPr/>
              </p:nvSpPr>
              <p:spPr>
                <a:xfrm>
                  <a:off x="7169940" y="1140350"/>
                  <a:ext cx="391387" cy="361189"/>
                </a:xfrm>
                <a:prstGeom prst="rect">
                  <a:avLst/>
                </a:prstGeom>
                <a:blipFill>
                  <a:blip r:embed="rId13"/>
                  <a:stretch>
                    <a:fillRect l="-4688" b="-47059"/>
                  </a:stretch>
                </a:blipFill>
              </p:spPr>
              <p:txBody>
                <a:bodyPr/>
                <a:lstStyle/>
                <a:p>
                  <a:r>
                    <a:rPr lang="en-US">
                      <a:noFill/>
                    </a:rPr>
                    <a:t> </a:t>
                  </a:r>
                </a:p>
              </p:txBody>
            </p:sp>
          </mc:Fallback>
        </mc:AlternateContent>
      </p:grpSp>
      <p:graphicFrame>
        <p:nvGraphicFramePr>
          <p:cNvPr id="7" name="Diagram 6">
            <a:extLst>
              <a:ext uri="{FF2B5EF4-FFF2-40B4-BE49-F238E27FC236}">
                <a16:creationId xmlns:a16="http://schemas.microsoft.com/office/drawing/2014/main" id="{E5F4423D-59CD-6737-B9AF-E183536CB9C3}"/>
              </a:ext>
            </a:extLst>
          </p:cNvPr>
          <p:cNvGraphicFramePr/>
          <p:nvPr>
            <p:extLst>
              <p:ext uri="{D42A27DB-BD31-4B8C-83A1-F6EECF244321}">
                <p14:modId xmlns:p14="http://schemas.microsoft.com/office/powerpoint/2010/main" val="2247773481"/>
              </p:ext>
            </p:extLst>
          </p:nvPr>
        </p:nvGraphicFramePr>
        <p:xfrm>
          <a:off x="574675" y="1234912"/>
          <a:ext cx="11044237" cy="485239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840602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80D42-55AF-9D22-107A-F1B518AB54C5}"/>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DD497FF4-509A-BBDB-E95A-C2EF5BA1F655}"/>
              </a:ext>
            </a:extLst>
          </p:cNvPr>
          <p:cNvSpPr>
            <a:spLocks noGrp="1"/>
          </p:cNvSpPr>
          <p:nvPr>
            <p:ph type="ftr" sz="quarter" idx="11"/>
          </p:nvPr>
        </p:nvSpPr>
        <p:spPr>
          <a:xfrm>
            <a:off x="8454917" y="6258768"/>
            <a:ext cx="4842634" cy="648000"/>
          </a:xfrm>
        </p:spPr>
        <p:txBody>
          <a:bodyPr/>
          <a:lstStyle/>
          <a:p>
            <a:r>
              <a:rPr lang="en-US" dirty="0"/>
              <a:t>Robotics, Automation and Mechatronics (RAM)</a:t>
            </a:r>
            <a:endParaRPr lang="nl-NL" dirty="0"/>
          </a:p>
        </p:txBody>
      </p:sp>
      <p:sp>
        <p:nvSpPr>
          <p:cNvPr id="4" name="Slide Number Placeholder 3">
            <a:extLst>
              <a:ext uri="{FF2B5EF4-FFF2-40B4-BE49-F238E27FC236}">
                <a16:creationId xmlns:a16="http://schemas.microsoft.com/office/drawing/2014/main" id="{3A568847-3F59-E232-6D85-3B1856EB77D6}"/>
              </a:ext>
            </a:extLst>
          </p:cNvPr>
          <p:cNvSpPr>
            <a:spLocks noGrp="1"/>
          </p:cNvSpPr>
          <p:nvPr>
            <p:ph type="sldNum" sz="quarter" idx="12"/>
          </p:nvPr>
        </p:nvSpPr>
        <p:spPr/>
        <p:txBody>
          <a:bodyPr/>
          <a:lstStyle/>
          <a:p>
            <a:fld id="{0A297500-7527-634B-90F4-69D0994C32B4}" type="slidenum">
              <a:rPr lang="nl-NL" smtClean="0"/>
              <a:t>13</a:t>
            </a:fld>
            <a:endParaRPr lang="nl-NL"/>
          </a:p>
        </p:txBody>
      </p:sp>
      <p:sp>
        <p:nvSpPr>
          <p:cNvPr id="6" name="Title 5">
            <a:extLst>
              <a:ext uri="{FF2B5EF4-FFF2-40B4-BE49-F238E27FC236}">
                <a16:creationId xmlns:a16="http://schemas.microsoft.com/office/drawing/2014/main" id="{D7103051-C527-EEA6-2919-02DCBD09E313}"/>
              </a:ext>
            </a:extLst>
          </p:cNvPr>
          <p:cNvSpPr>
            <a:spLocks noGrp="1"/>
          </p:cNvSpPr>
          <p:nvPr>
            <p:ph type="title"/>
          </p:nvPr>
        </p:nvSpPr>
        <p:spPr>
          <a:xfrm>
            <a:off x="576000" y="207036"/>
            <a:ext cx="11041200" cy="1152000"/>
          </a:xfrm>
        </p:spPr>
        <p:txBody>
          <a:bodyPr>
            <a:normAutofit/>
          </a:bodyPr>
          <a:lstStyle/>
          <a:p>
            <a:r>
              <a:rPr lang="en-US" dirty="0"/>
              <a:t>Summary URDF</a:t>
            </a:r>
          </a:p>
        </p:txBody>
      </p:sp>
      <p:graphicFrame>
        <p:nvGraphicFramePr>
          <p:cNvPr id="2" name="Diagram 1">
            <a:extLst>
              <a:ext uri="{FF2B5EF4-FFF2-40B4-BE49-F238E27FC236}">
                <a16:creationId xmlns:a16="http://schemas.microsoft.com/office/drawing/2014/main" id="{EBD5C9BD-5A11-BB70-ECDA-1BF71A786B62}"/>
              </a:ext>
            </a:extLst>
          </p:cNvPr>
          <p:cNvGraphicFramePr/>
          <p:nvPr>
            <p:extLst>
              <p:ext uri="{D42A27DB-BD31-4B8C-83A1-F6EECF244321}">
                <p14:modId xmlns:p14="http://schemas.microsoft.com/office/powerpoint/2010/main" val="748835147"/>
              </p:ext>
            </p:extLst>
          </p:nvPr>
        </p:nvGraphicFramePr>
        <p:xfrm>
          <a:off x="538383" y="1654175"/>
          <a:ext cx="11080529" cy="44663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5117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2EC2D-F2CF-D436-AC6E-D900554700B6}"/>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49BEDB52-3CBA-14CB-C645-C27BA05F02CE}"/>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204646A7-DA0B-7977-C8D1-CFB996B17E10}"/>
              </a:ext>
            </a:extLst>
          </p:cNvPr>
          <p:cNvSpPr>
            <a:spLocks noGrp="1"/>
          </p:cNvSpPr>
          <p:nvPr>
            <p:ph type="sldNum" sz="quarter" idx="12"/>
          </p:nvPr>
        </p:nvSpPr>
        <p:spPr/>
        <p:txBody>
          <a:bodyPr/>
          <a:lstStyle/>
          <a:p>
            <a:fld id="{0A297500-7527-634B-90F4-69D0994C32B4}" type="slidenum">
              <a:rPr lang="nl-NL" smtClean="0"/>
              <a:t>14</a:t>
            </a:fld>
            <a:endParaRPr lang="nl-NL"/>
          </a:p>
        </p:txBody>
      </p:sp>
      <p:sp>
        <p:nvSpPr>
          <p:cNvPr id="5" name="Title 4">
            <a:extLst>
              <a:ext uri="{FF2B5EF4-FFF2-40B4-BE49-F238E27FC236}">
                <a16:creationId xmlns:a16="http://schemas.microsoft.com/office/drawing/2014/main" id="{7533896D-E5FD-429D-E66E-0B328F42321E}"/>
              </a:ext>
            </a:extLst>
          </p:cNvPr>
          <p:cNvSpPr>
            <a:spLocks noGrp="1"/>
          </p:cNvSpPr>
          <p:nvPr>
            <p:ph type="title"/>
          </p:nvPr>
        </p:nvSpPr>
        <p:spPr/>
        <p:txBody>
          <a:bodyPr>
            <a:normAutofit fontScale="90000"/>
          </a:bodyPr>
          <a:lstStyle/>
          <a:p>
            <a:r>
              <a:rPr lang="en-US" dirty="0"/>
              <a:t>Key Components of URDF (What Makes Up a URDF)</a:t>
            </a:r>
          </a:p>
        </p:txBody>
      </p:sp>
      <p:graphicFrame>
        <p:nvGraphicFramePr>
          <p:cNvPr id="6" name="Diagram 5">
            <a:extLst>
              <a:ext uri="{FF2B5EF4-FFF2-40B4-BE49-F238E27FC236}">
                <a16:creationId xmlns:a16="http://schemas.microsoft.com/office/drawing/2014/main" id="{64AFBD5A-66C2-41C5-3861-C6C399617B58}"/>
              </a:ext>
            </a:extLst>
          </p:cNvPr>
          <p:cNvGraphicFramePr/>
          <p:nvPr>
            <p:extLst>
              <p:ext uri="{D42A27DB-BD31-4B8C-83A1-F6EECF244321}">
                <p14:modId xmlns:p14="http://schemas.microsoft.com/office/powerpoint/2010/main" val="1717297669"/>
              </p:ext>
            </p:extLst>
          </p:nvPr>
        </p:nvGraphicFramePr>
        <p:xfrm>
          <a:off x="2032000" y="1657078"/>
          <a:ext cx="8128000" cy="4465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679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2C624-AE00-E281-C2FF-B580F15E590D}"/>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2B6AF4D-492F-C720-7B07-4DA4E32466A5}"/>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42BE66CC-5128-24EB-D1D3-861D52F7DEC2}"/>
              </a:ext>
            </a:extLst>
          </p:cNvPr>
          <p:cNvSpPr>
            <a:spLocks noGrp="1"/>
          </p:cNvSpPr>
          <p:nvPr>
            <p:ph type="sldNum" sz="quarter" idx="12"/>
          </p:nvPr>
        </p:nvSpPr>
        <p:spPr/>
        <p:txBody>
          <a:bodyPr/>
          <a:lstStyle/>
          <a:p>
            <a:fld id="{0A297500-7527-634B-90F4-69D0994C32B4}" type="slidenum">
              <a:rPr lang="nl-NL" smtClean="0"/>
              <a:t>15</a:t>
            </a:fld>
            <a:endParaRPr lang="nl-NL"/>
          </a:p>
        </p:txBody>
      </p:sp>
      <p:sp>
        <p:nvSpPr>
          <p:cNvPr id="5" name="Title 4">
            <a:extLst>
              <a:ext uri="{FF2B5EF4-FFF2-40B4-BE49-F238E27FC236}">
                <a16:creationId xmlns:a16="http://schemas.microsoft.com/office/drawing/2014/main" id="{11AD1ED2-DCAC-FF10-E5CC-1B46FEDFD1EB}"/>
              </a:ext>
            </a:extLst>
          </p:cNvPr>
          <p:cNvSpPr>
            <a:spLocks noGrp="1"/>
          </p:cNvSpPr>
          <p:nvPr>
            <p:ph type="title"/>
          </p:nvPr>
        </p:nvSpPr>
        <p:spPr/>
        <p:txBody>
          <a:bodyPr>
            <a:normAutofit fontScale="90000"/>
          </a:bodyPr>
          <a:lstStyle/>
          <a:p>
            <a:r>
              <a:rPr lang="en-US" dirty="0"/>
              <a:t>Key Components of URDF (What Makes Up a URDF)</a:t>
            </a:r>
          </a:p>
        </p:txBody>
      </p:sp>
      <p:graphicFrame>
        <p:nvGraphicFramePr>
          <p:cNvPr id="6" name="Diagram 5">
            <a:extLst>
              <a:ext uri="{FF2B5EF4-FFF2-40B4-BE49-F238E27FC236}">
                <a16:creationId xmlns:a16="http://schemas.microsoft.com/office/drawing/2014/main" id="{20A632EA-6813-2BAA-F4D5-3A708DC56A1C}"/>
              </a:ext>
            </a:extLst>
          </p:cNvPr>
          <p:cNvGraphicFramePr/>
          <p:nvPr>
            <p:extLst>
              <p:ext uri="{D42A27DB-BD31-4B8C-83A1-F6EECF244321}">
                <p14:modId xmlns:p14="http://schemas.microsoft.com/office/powerpoint/2010/main" val="112390907"/>
              </p:ext>
            </p:extLst>
          </p:nvPr>
        </p:nvGraphicFramePr>
        <p:xfrm>
          <a:off x="2032000" y="1657078"/>
          <a:ext cx="8128000" cy="4465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9152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E68722-DF8C-5C93-3807-3DE3AC52C20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6EAF416-124D-B767-FE91-9F16DBEF5DD5}"/>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1EFA3308-19FA-0AA5-04C4-00570CF28C44}"/>
              </a:ext>
            </a:extLst>
          </p:cNvPr>
          <p:cNvSpPr>
            <a:spLocks noGrp="1"/>
          </p:cNvSpPr>
          <p:nvPr>
            <p:ph type="sldNum" sz="quarter" idx="12"/>
          </p:nvPr>
        </p:nvSpPr>
        <p:spPr/>
        <p:txBody>
          <a:bodyPr/>
          <a:lstStyle/>
          <a:p>
            <a:fld id="{0A297500-7527-634B-90F4-69D0994C32B4}" type="slidenum">
              <a:rPr lang="nl-NL" smtClean="0"/>
              <a:t>16</a:t>
            </a:fld>
            <a:endParaRPr lang="nl-NL"/>
          </a:p>
        </p:txBody>
      </p:sp>
      <p:sp>
        <p:nvSpPr>
          <p:cNvPr id="5" name="Title 4">
            <a:extLst>
              <a:ext uri="{FF2B5EF4-FFF2-40B4-BE49-F238E27FC236}">
                <a16:creationId xmlns:a16="http://schemas.microsoft.com/office/drawing/2014/main" id="{55A23E35-5C10-F642-15C0-DCD51DD84B71}"/>
              </a:ext>
            </a:extLst>
          </p:cNvPr>
          <p:cNvSpPr>
            <a:spLocks noGrp="1"/>
          </p:cNvSpPr>
          <p:nvPr>
            <p:ph type="title"/>
          </p:nvPr>
        </p:nvSpPr>
        <p:spPr/>
        <p:txBody>
          <a:bodyPr>
            <a:normAutofit fontScale="90000"/>
          </a:bodyPr>
          <a:lstStyle/>
          <a:p>
            <a:r>
              <a:rPr lang="en-US" dirty="0"/>
              <a:t>Key Components of URDF (What Makes Up a URDF)</a:t>
            </a:r>
          </a:p>
        </p:txBody>
      </p:sp>
      <p:graphicFrame>
        <p:nvGraphicFramePr>
          <p:cNvPr id="6" name="Diagram 5">
            <a:extLst>
              <a:ext uri="{FF2B5EF4-FFF2-40B4-BE49-F238E27FC236}">
                <a16:creationId xmlns:a16="http://schemas.microsoft.com/office/drawing/2014/main" id="{082D8EA7-E7F9-488C-CB06-9D31CCD71711}"/>
              </a:ext>
            </a:extLst>
          </p:cNvPr>
          <p:cNvGraphicFramePr/>
          <p:nvPr>
            <p:extLst>
              <p:ext uri="{D42A27DB-BD31-4B8C-83A1-F6EECF244321}">
                <p14:modId xmlns:p14="http://schemas.microsoft.com/office/powerpoint/2010/main" val="3654469940"/>
              </p:ext>
            </p:extLst>
          </p:nvPr>
        </p:nvGraphicFramePr>
        <p:xfrm>
          <a:off x="2032000" y="1657078"/>
          <a:ext cx="8128000" cy="4465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2674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0AD4A-108C-BB25-39F9-20AF551F19E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8DB7423E-BEEC-1F5D-7F66-EDC5D6C6AE8E}"/>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32F88C3F-F9F6-30CB-2C5C-7EA0F7FF7701}"/>
              </a:ext>
            </a:extLst>
          </p:cNvPr>
          <p:cNvSpPr>
            <a:spLocks noGrp="1"/>
          </p:cNvSpPr>
          <p:nvPr>
            <p:ph type="sldNum" sz="quarter" idx="12"/>
          </p:nvPr>
        </p:nvSpPr>
        <p:spPr/>
        <p:txBody>
          <a:bodyPr/>
          <a:lstStyle/>
          <a:p>
            <a:fld id="{0A297500-7527-634B-90F4-69D0994C32B4}" type="slidenum">
              <a:rPr lang="nl-NL" smtClean="0"/>
              <a:t>17</a:t>
            </a:fld>
            <a:endParaRPr lang="nl-NL"/>
          </a:p>
        </p:txBody>
      </p:sp>
      <p:sp>
        <p:nvSpPr>
          <p:cNvPr id="5" name="Title 4">
            <a:extLst>
              <a:ext uri="{FF2B5EF4-FFF2-40B4-BE49-F238E27FC236}">
                <a16:creationId xmlns:a16="http://schemas.microsoft.com/office/drawing/2014/main" id="{1CA105FE-485C-5FDB-9F23-F790E842AE4B}"/>
              </a:ext>
            </a:extLst>
          </p:cNvPr>
          <p:cNvSpPr>
            <a:spLocks noGrp="1"/>
          </p:cNvSpPr>
          <p:nvPr>
            <p:ph type="title"/>
          </p:nvPr>
        </p:nvSpPr>
        <p:spPr/>
        <p:txBody>
          <a:bodyPr>
            <a:normAutofit fontScale="90000"/>
          </a:bodyPr>
          <a:lstStyle/>
          <a:p>
            <a:r>
              <a:rPr lang="en-US" dirty="0"/>
              <a:t>Key Components of URDF (What Makes Up a URDF)</a:t>
            </a:r>
          </a:p>
        </p:txBody>
      </p:sp>
      <p:pic>
        <p:nvPicPr>
          <p:cNvPr id="1026" name="Picture 2">
            <a:extLst>
              <a:ext uri="{FF2B5EF4-FFF2-40B4-BE49-F238E27FC236}">
                <a16:creationId xmlns:a16="http://schemas.microsoft.com/office/drawing/2014/main" id="{AC55C894-1122-AC2C-C255-0671382D16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675" y="1654175"/>
            <a:ext cx="3440366" cy="427448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D33A3FC-4987-5002-4B67-F577322E523A}"/>
              </a:ext>
            </a:extLst>
          </p:cNvPr>
          <p:cNvSpPr txBox="1"/>
          <p:nvPr/>
        </p:nvSpPr>
        <p:spPr>
          <a:xfrm>
            <a:off x="4275644" y="1664827"/>
            <a:ext cx="7446963" cy="1200329"/>
          </a:xfrm>
          <a:prstGeom prst="rect">
            <a:avLst/>
          </a:prstGeom>
          <a:noFill/>
        </p:spPr>
        <p:txBody>
          <a:bodyPr wrap="square">
            <a:spAutoFit/>
          </a:bodyPr>
          <a:lstStyle/>
          <a:p>
            <a:r>
              <a:rPr lang="en-US" b="0" i="0" dirty="0">
                <a:solidFill>
                  <a:srgbClr val="2C2D35"/>
                </a:solidFill>
                <a:effectLst/>
                <a:latin typeface="Roboto Condensed Light" panose="02000000000000000000" pitchFamily="2" charset="0"/>
                <a:ea typeface="Roboto Condensed Light" panose="02000000000000000000" pitchFamily="2" charset="0"/>
              </a:rPr>
              <a:t>The description of a robot consists of:</a:t>
            </a:r>
          </a:p>
          <a:p>
            <a:pPr marL="285750" indent="-285750">
              <a:buFont typeface="Arial" panose="020B0604020202020204" pitchFamily="34" charset="0"/>
              <a:buChar char="•"/>
            </a:pPr>
            <a:r>
              <a:rPr lang="en-US" dirty="0">
                <a:solidFill>
                  <a:srgbClr val="2C2D35"/>
                </a:solidFill>
                <a:latin typeface="Roboto Condensed Light" panose="02000000000000000000" pitchFamily="2" charset="0"/>
                <a:ea typeface="Roboto Condensed Light" panose="02000000000000000000" pitchFamily="2" charset="0"/>
              </a:rPr>
              <a:t>A</a:t>
            </a:r>
            <a:r>
              <a:rPr lang="en-US" b="0" i="0" dirty="0">
                <a:solidFill>
                  <a:srgbClr val="2C2D35"/>
                </a:solidFill>
                <a:effectLst/>
                <a:latin typeface="Roboto Condensed Light" panose="02000000000000000000" pitchFamily="2" charset="0"/>
                <a:ea typeface="Roboto Condensed Light" panose="02000000000000000000" pitchFamily="2" charset="0"/>
              </a:rPr>
              <a:t> set of </a:t>
            </a:r>
            <a:r>
              <a:rPr lang="en-US" b="0" i="0" u="none" strike="noStrike" dirty="0">
                <a:solidFill>
                  <a:srgbClr val="2C2D35"/>
                </a:solidFill>
                <a:effectLst/>
                <a:latin typeface="Roboto Condensed Light" panose="02000000000000000000" pitchFamily="2" charset="0"/>
                <a:ea typeface="Roboto Condensed Light" panose="02000000000000000000" pitchFamily="2" charset="0"/>
              </a:rPr>
              <a:t>link elements</a:t>
            </a:r>
            <a:endParaRPr lang="en-US" u="none" strike="noStrike" dirty="0">
              <a:solidFill>
                <a:srgbClr val="2C2D35"/>
              </a:solidFill>
              <a:latin typeface="Roboto Condensed Light" panose="02000000000000000000" pitchFamily="2" charset="0"/>
              <a:ea typeface="Roboto Condensed Light" panose="02000000000000000000" pitchFamily="2" charset="0"/>
            </a:endParaRPr>
          </a:p>
          <a:p>
            <a:pPr marL="285750" indent="-285750">
              <a:buFont typeface="Arial" panose="020B0604020202020204" pitchFamily="34" charset="0"/>
              <a:buChar char="•"/>
            </a:pPr>
            <a:r>
              <a:rPr lang="en-US" dirty="0">
                <a:solidFill>
                  <a:srgbClr val="2C2D35"/>
                </a:solidFill>
                <a:latin typeface="Roboto Condensed Light" panose="02000000000000000000" pitchFamily="2" charset="0"/>
                <a:ea typeface="Roboto Condensed Light" panose="02000000000000000000" pitchFamily="2" charset="0"/>
              </a:rPr>
              <a:t>A</a:t>
            </a:r>
            <a:r>
              <a:rPr lang="en-US" b="0" i="0" dirty="0">
                <a:solidFill>
                  <a:srgbClr val="2C2D35"/>
                </a:solidFill>
                <a:effectLst/>
                <a:latin typeface="Roboto Condensed Light" panose="02000000000000000000" pitchFamily="2" charset="0"/>
                <a:ea typeface="Roboto Condensed Light" panose="02000000000000000000" pitchFamily="2" charset="0"/>
              </a:rPr>
              <a:t> set of </a:t>
            </a:r>
            <a:r>
              <a:rPr lang="en-US" b="0" i="0" u="none" strike="noStrike" dirty="0">
                <a:solidFill>
                  <a:srgbClr val="2C2D35"/>
                </a:solidFill>
                <a:effectLst/>
                <a:latin typeface="Roboto Condensed Light" panose="02000000000000000000" pitchFamily="2" charset="0"/>
                <a:ea typeface="Roboto Condensed Light" panose="02000000000000000000" pitchFamily="2" charset="0"/>
              </a:rPr>
              <a:t>joint elements</a:t>
            </a:r>
            <a:r>
              <a:rPr lang="en-US" b="0" i="0" dirty="0">
                <a:solidFill>
                  <a:srgbClr val="2C2D35"/>
                </a:solidFill>
                <a:effectLst/>
                <a:latin typeface="Roboto Condensed Light" panose="02000000000000000000" pitchFamily="2" charset="0"/>
                <a:ea typeface="Roboto Condensed Light" panose="02000000000000000000" pitchFamily="2" charset="0"/>
              </a:rPr>
              <a:t> connecting the links together. </a:t>
            </a:r>
          </a:p>
          <a:p>
            <a:r>
              <a:rPr lang="en-US" b="0" i="0" dirty="0">
                <a:solidFill>
                  <a:srgbClr val="2C2D35"/>
                </a:solidFill>
                <a:effectLst/>
                <a:latin typeface="Roboto Condensed Light" panose="02000000000000000000" pitchFamily="2" charset="0"/>
                <a:ea typeface="Roboto Condensed Light" panose="02000000000000000000" pitchFamily="2" charset="0"/>
              </a:rPr>
              <a:t>So, a typical robot description looks something like this:</a:t>
            </a:r>
            <a:endParaRPr lang="en-US" dirty="0">
              <a:solidFill>
                <a:srgbClr val="2C2D35"/>
              </a:solidFill>
              <a:latin typeface="Roboto Condensed Light" panose="02000000000000000000" pitchFamily="2" charset="0"/>
              <a:ea typeface="Roboto Condensed Light" panose="02000000000000000000" pitchFamily="2" charset="0"/>
            </a:endParaRPr>
          </a:p>
        </p:txBody>
      </p:sp>
      <p:sp>
        <p:nvSpPr>
          <p:cNvPr id="13" name="TextBox 12">
            <a:extLst>
              <a:ext uri="{FF2B5EF4-FFF2-40B4-BE49-F238E27FC236}">
                <a16:creationId xmlns:a16="http://schemas.microsoft.com/office/drawing/2014/main" id="{74891347-5A7B-CA97-895C-0517769D0A4E}"/>
              </a:ext>
            </a:extLst>
          </p:cNvPr>
          <p:cNvSpPr txBox="1"/>
          <p:nvPr/>
        </p:nvSpPr>
        <p:spPr>
          <a:xfrm>
            <a:off x="5609585" y="3040868"/>
            <a:ext cx="10689994" cy="2862322"/>
          </a:xfrm>
          <a:prstGeom prst="rect">
            <a:avLst/>
          </a:prstGeom>
          <a:noFill/>
        </p:spPr>
        <p:txBody>
          <a:bodyPr wrap="square">
            <a:spAutoFit/>
          </a:bodyPr>
          <a:lstStyle/>
          <a:p>
            <a:r>
              <a:rPr lang="en-US" dirty="0">
                <a:latin typeface="Roboto Condensed Light" panose="02000000000000000000" pitchFamily="2" charset="0"/>
                <a:ea typeface="Roboto Condensed Light" panose="02000000000000000000" pitchFamily="2" charset="0"/>
              </a:rPr>
              <a:t> &lt;?xml version="1.0"?&gt;</a:t>
            </a:r>
          </a:p>
          <a:p>
            <a:r>
              <a:rPr lang="en-US" dirty="0">
                <a:latin typeface="Roboto Condensed Light" panose="02000000000000000000" pitchFamily="2" charset="0"/>
                <a:ea typeface="Roboto Condensed Light" panose="02000000000000000000" pitchFamily="2" charset="0"/>
              </a:rPr>
              <a:t> &lt;robot name="pr2" &gt;</a:t>
            </a:r>
          </a:p>
          <a:p>
            <a:r>
              <a:rPr lang="en-US" dirty="0">
                <a:latin typeface="Roboto Condensed Light" panose="02000000000000000000" pitchFamily="2" charset="0"/>
                <a:ea typeface="Roboto Condensed Light" panose="02000000000000000000" pitchFamily="2" charset="0"/>
              </a:rPr>
              <a:t>      &lt;link&gt; ... &lt;/link&gt;</a:t>
            </a:r>
          </a:p>
          <a:p>
            <a:r>
              <a:rPr lang="en-US" dirty="0">
                <a:latin typeface="Roboto Condensed Light" panose="02000000000000000000" pitchFamily="2" charset="0"/>
                <a:ea typeface="Roboto Condensed Light" panose="02000000000000000000" pitchFamily="2" charset="0"/>
              </a:rPr>
              <a:t>      &lt;link&gt; ... &lt;/link&gt;</a:t>
            </a:r>
          </a:p>
          <a:p>
            <a:r>
              <a:rPr lang="en-US" dirty="0">
                <a:latin typeface="Roboto Condensed Light" panose="02000000000000000000" pitchFamily="2" charset="0"/>
                <a:ea typeface="Roboto Condensed Light" panose="02000000000000000000" pitchFamily="2" charset="0"/>
              </a:rPr>
              <a:t>      &lt;link&gt; ... &lt;/link&gt;</a:t>
            </a:r>
          </a:p>
          <a:p>
            <a:r>
              <a:rPr lang="en-US" dirty="0">
                <a:latin typeface="Roboto Condensed Light" panose="02000000000000000000" pitchFamily="2" charset="0"/>
                <a:ea typeface="Roboto Condensed Light" panose="02000000000000000000" pitchFamily="2" charset="0"/>
              </a:rPr>
              <a:t>  </a:t>
            </a:r>
          </a:p>
          <a:p>
            <a:r>
              <a:rPr lang="en-US" dirty="0">
                <a:latin typeface="Roboto Condensed Light" panose="02000000000000000000" pitchFamily="2" charset="0"/>
                <a:ea typeface="Roboto Condensed Light" panose="02000000000000000000" pitchFamily="2" charset="0"/>
              </a:rPr>
              <a:t>      &lt;joint&gt;  ....  &lt;/joint&gt;</a:t>
            </a:r>
          </a:p>
          <a:p>
            <a:r>
              <a:rPr lang="en-US" dirty="0">
                <a:latin typeface="Roboto Condensed Light" panose="02000000000000000000" pitchFamily="2" charset="0"/>
                <a:ea typeface="Roboto Condensed Light" panose="02000000000000000000" pitchFamily="2" charset="0"/>
              </a:rPr>
              <a:t>      &lt;joint&gt;  ....  &lt;/joint&gt;</a:t>
            </a:r>
          </a:p>
          <a:p>
            <a:r>
              <a:rPr lang="en-US" dirty="0">
                <a:latin typeface="Roboto Condensed Light" panose="02000000000000000000" pitchFamily="2" charset="0"/>
                <a:ea typeface="Roboto Condensed Light" panose="02000000000000000000" pitchFamily="2" charset="0"/>
              </a:rPr>
              <a:t>      &lt;joint&gt;  ....  &lt;/joint&gt;</a:t>
            </a:r>
          </a:p>
          <a:p>
            <a:r>
              <a:rPr lang="en-US" dirty="0">
                <a:latin typeface="Roboto Condensed Light" panose="02000000000000000000" pitchFamily="2" charset="0"/>
                <a:ea typeface="Roboto Condensed Light" panose="02000000000000000000" pitchFamily="2" charset="0"/>
              </a:rPr>
              <a:t> &lt;/robot&gt;</a:t>
            </a:r>
          </a:p>
        </p:txBody>
      </p:sp>
    </p:spTree>
    <p:extLst>
      <p:ext uri="{BB962C8B-B14F-4D97-AF65-F5344CB8AC3E}">
        <p14:creationId xmlns:p14="http://schemas.microsoft.com/office/powerpoint/2010/main" val="2893106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72B17-5D23-C856-2E93-BC2ACA8C85C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98ACDE8-3E5B-1AFD-CC01-376461BA474A}"/>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97B8D3A8-0241-AC51-F90F-02BEA2E92157}"/>
              </a:ext>
            </a:extLst>
          </p:cNvPr>
          <p:cNvSpPr>
            <a:spLocks noGrp="1"/>
          </p:cNvSpPr>
          <p:nvPr>
            <p:ph type="sldNum" sz="quarter" idx="12"/>
          </p:nvPr>
        </p:nvSpPr>
        <p:spPr/>
        <p:txBody>
          <a:bodyPr/>
          <a:lstStyle/>
          <a:p>
            <a:fld id="{0A297500-7527-634B-90F4-69D0994C32B4}" type="slidenum">
              <a:rPr lang="nl-NL" smtClean="0"/>
              <a:t>18</a:t>
            </a:fld>
            <a:endParaRPr lang="nl-NL"/>
          </a:p>
        </p:txBody>
      </p:sp>
      <p:sp>
        <p:nvSpPr>
          <p:cNvPr id="5" name="Title 4">
            <a:extLst>
              <a:ext uri="{FF2B5EF4-FFF2-40B4-BE49-F238E27FC236}">
                <a16:creationId xmlns:a16="http://schemas.microsoft.com/office/drawing/2014/main" id="{7C3D00DC-5A16-9103-0469-CCDD34BADCEB}"/>
              </a:ext>
            </a:extLst>
          </p:cNvPr>
          <p:cNvSpPr>
            <a:spLocks noGrp="1"/>
          </p:cNvSpPr>
          <p:nvPr>
            <p:ph type="title"/>
          </p:nvPr>
        </p:nvSpPr>
        <p:spPr/>
        <p:txBody>
          <a:bodyPr>
            <a:normAutofit/>
          </a:bodyPr>
          <a:lstStyle/>
          <a:p>
            <a:r>
              <a:rPr lang="en-US" dirty="0"/>
              <a:t>&lt;link&gt; element</a:t>
            </a:r>
          </a:p>
        </p:txBody>
      </p:sp>
      <p:pic>
        <p:nvPicPr>
          <p:cNvPr id="2050" name="Picture 2">
            <a:extLst>
              <a:ext uri="{FF2B5EF4-FFF2-40B4-BE49-F238E27FC236}">
                <a16:creationId xmlns:a16="http://schemas.microsoft.com/office/drawing/2014/main" id="{3DB43B14-F9A2-2894-757C-0AECD067AC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675" y="1841212"/>
            <a:ext cx="4463669" cy="24748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A35B092-9C39-255F-62CC-82651E345161}"/>
              </a:ext>
            </a:extLst>
          </p:cNvPr>
          <p:cNvSpPr txBox="1"/>
          <p:nvPr/>
        </p:nvSpPr>
        <p:spPr>
          <a:xfrm>
            <a:off x="5375634" y="207036"/>
            <a:ext cx="17689396" cy="6186309"/>
          </a:xfrm>
          <a:prstGeom prst="rect">
            <a:avLst/>
          </a:prstGeom>
          <a:noFill/>
        </p:spPr>
        <p:txBody>
          <a:bodyPr wrap="square">
            <a:spAutoFit/>
          </a:bodyPr>
          <a:lstStyle/>
          <a:p>
            <a:r>
              <a:rPr lang="en-US" sz="1600" dirty="0">
                <a:latin typeface="Roboto Condensed Light" panose="02000000000000000000" pitchFamily="2" charset="0"/>
                <a:ea typeface="Roboto Condensed Light" panose="02000000000000000000" pitchFamily="2" charset="0"/>
              </a:rPr>
              <a:t>&lt;link name="</a:t>
            </a:r>
            <a:r>
              <a:rPr lang="en-US" sz="1600" dirty="0" err="1">
                <a:latin typeface="Roboto Condensed Light" panose="02000000000000000000" pitchFamily="2" charset="0"/>
                <a:ea typeface="Roboto Condensed Light" panose="02000000000000000000" pitchFamily="2" charset="0"/>
              </a:rPr>
              <a:t>my_link</a:t>
            </a:r>
            <a:r>
              <a:rPr lang="en-US" sz="1600" dirty="0">
                <a:latin typeface="Roboto Condensed Light" panose="02000000000000000000" pitchFamily="2" charset="0"/>
                <a:ea typeface="Roboto Condensed Light" panose="02000000000000000000" pitchFamily="2" charset="0"/>
              </a:rPr>
              <a:t>"&gt;</a:t>
            </a:r>
          </a:p>
          <a:p>
            <a:r>
              <a:rPr lang="en-US" sz="1600" dirty="0">
                <a:latin typeface="Roboto Condensed Light" panose="02000000000000000000" pitchFamily="2" charset="0"/>
                <a:ea typeface="Roboto Condensed Light" panose="02000000000000000000" pitchFamily="2" charset="0"/>
              </a:rPr>
              <a:t>    &lt;inertial&gt;</a:t>
            </a:r>
          </a:p>
          <a:p>
            <a:r>
              <a:rPr lang="en-US" sz="1600" dirty="0">
                <a:latin typeface="Roboto Condensed Light" panose="02000000000000000000" pitchFamily="2" charset="0"/>
                <a:ea typeface="Roboto Condensed Light" panose="02000000000000000000" pitchFamily="2" charset="0"/>
              </a:rPr>
              <a:t>      &lt;origin </a:t>
            </a:r>
            <a:r>
              <a:rPr lang="en-US" sz="1600" dirty="0" err="1">
                <a:latin typeface="Roboto Condensed Light" panose="02000000000000000000" pitchFamily="2" charset="0"/>
                <a:ea typeface="Roboto Condensed Light" panose="02000000000000000000" pitchFamily="2" charset="0"/>
              </a:rPr>
              <a:t>xyz</a:t>
            </a:r>
            <a:r>
              <a:rPr lang="en-US" sz="1600" dirty="0">
                <a:latin typeface="Roboto Condensed Light" panose="02000000000000000000" pitchFamily="2" charset="0"/>
                <a:ea typeface="Roboto Condensed Light" panose="02000000000000000000" pitchFamily="2" charset="0"/>
              </a:rPr>
              <a:t>="0 0 0.5" </a:t>
            </a:r>
            <a:r>
              <a:rPr lang="en-US" sz="1600" dirty="0" err="1">
                <a:latin typeface="Roboto Condensed Light" panose="02000000000000000000" pitchFamily="2" charset="0"/>
                <a:ea typeface="Roboto Condensed Light" panose="02000000000000000000" pitchFamily="2" charset="0"/>
              </a:rPr>
              <a:t>rpy</a:t>
            </a:r>
            <a:r>
              <a:rPr lang="en-US" sz="1600" dirty="0">
                <a:latin typeface="Roboto Condensed Light" panose="02000000000000000000" pitchFamily="2" charset="0"/>
                <a:ea typeface="Roboto Condensed Light" panose="02000000000000000000" pitchFamily="2" charset="0"/>
              </a:rPr>
              <a:t>="0 0 0"/&gt;</a:t>
            </a:r>
          </a:p>
          <a:p>
            <a:r>
              <a:rPr lang="en-US" sz="1600" dirty="0">
                <a:latin typeface="Roboto Condensed Light" panose="02000000000000000000" pitchFamily="2" charset="0"/>
                <a:ea typeface="Roboto Condensed Light" panose="02000000000000000000" pitchFamily="2" charset="0"/>
              </a:rPr>
              <a:t>      &lt;mass value="1"/&gt;</a:t>
            </a:r>
          </a:p>
          <a:p>
            <a:r>
              <a:rPr lang="en-US" sz="1600" dirty="0">
                <a:latin typeface="Roboto Condensed Light" panose="02000000000000000000" pitchFamily="2" charset="0"/>
                <a:ea typeface="Roboto Condensed Light" panose="02000000000000000000" pitchFamily="2" charset="0"/>
              </a:rPr>
              <a:t>      &lt;inertia </a:t>
            </a:r>
            <a:r>
              <a:rPr lang="en-US" sz="1600" dirty="0" err="1">
                <a:latin typeface="Roboto Condensed Light" panose="02000000000000000000" pitchFamily="2" charset="0"/>
                <a:ea typeface="Roboto Condensed Light" panose="02000000000000000000" pitchFamily="2" charset="0"/>
              </a:rPr>
              <a:t>ixx</a:t>
            </a:r>
            <a:r>
              <a:rPr lang="en-US" sz="1600" dirty="0">
                <a:latin typeface="Roboto Condensed Light" panose="02000000000000000000" pitchFamily="2" charset="0"/>
                <a:ea typeface="Roboto Condensed Light" panose="02000000000000000000" pitchFamily="2" charset="0"/>
              </a:rPr>
              <a:t>="100"  </a:t>
            </a:r>
            <a:r>
              <a:rPr lang="en-US" sz="1600" dirty="0" err="1">
                <a:latin typeface="Roboto Condensed Light" panose="02000000000000000000" pitchFamily="2" charset="0"/>
                <a:ea typeface="Roboto Condensed Light" panose="02000000000000000000" pitchFamily="2" charset="0"/>
              </a:rPr>
              <a:t>ixy</a:t>
            </a:r>
            <a:r>
              <a:rPr lang="en-US" sz="1600" dirty="0">
                <a:latin typeface="Roboto Condensed Light" panose="02000000000000000000" pitchFamily="2" charset="0"/>
                <a:ea typeface="Roboto Condensed Light" panose="02000000000000000000" pitchFamily="2" charset="0"/>
              </a:rPr>
              <a:t>="0"  </a:t>
            </a:r>
            <a:r>
              <a:rPr lang="en-US" sz="1600" dirty="0" err="1">
                <a:latin typeface="Roboto Condensed Light" panose="02000000000000000000" pitchFamily="2" charset="0"/>
                <a:ea typeface="Roboto Condensed Light" panose="02000000000000000000" pitchFamily="2" charset="0"/>
              </a:rPr>
              <a:t>ixz</a:t>
            </a:r>
            <a:r>
              <a:rPr lang="en-US" sz="1600" dirty="0">
                <a:latin typeface="Roboto Condensed Light" panose="02000000000000000000" pitchFamily="2" charset="0"/>
                <a:ea typeface="Roboto Condensed Light" panose="02000000000000000000" pitchFamily="2" charset="0"/>
              </a:rPr>
              <a:t>="0" </a:t>
            </a:r>
            <a:r>
              <a:rPr lang="en-US" sz="1600" dirty="0" err="1">
                <a:latin typeface="Roboto Condensed Light" panose="02000000000000000000" pitchFamily="2" charset="0"/>
                <a:ea typeface="Roboto Condensed Light" panose="02000000000000000000" pitchFamily="2" charset="0"/>
              </a:rPr>
              <a:t>iyy</a:t>
            </a:r>
            <a:r>
              <a:rPr lang="en-US" sz="1600" dirty="0">
                <a:latin typeface="Roboto Condensed Light" panose="02000000000000000000" pitchFamily="2" charset="0"/>
                <a:ea typeface="Roboto Condensed Light" panose="02000000000000000000" pitchFamily="2" charset="0"/>
              </a:rPr>
              <a:t>="100" </a:t>
            </a:r>
            <a:r>
              <a:rPr lang="en-US" sz="1600" dirty="0" err="1">
                <a:latin typeface="Roboto Condensed Light" panose="02000000000000000000" pitchFamily="2" charset="0"/>
                <a:ea typeface="Roboto Condensed Light" panose="02000000000000000000" pitchFamily="2" charset="0"/>
              </a:rPr>
              <a:t>iyz</a:t>
            </a:r>
            <a:r>
              <a:rPr lang="en-US" sz="1600" dirty="0">
                <a:latin typeface="Roboto Condensed Light" panose="02000000000000000000" pitchFamily="2" charset="0"/>
                <a:ea typeface="Roboto Condensed Light" panose="02000000000000000000" pitchFamily="2" charset="0"/>
              </a:rPr>
              <a:t>="0" </a:t>
            </a:r>
            <a:r>
              <a:rPr lang="en-US" sz="1600" dirty="0" err="1">
                <a:latin typeface="Roboto Condensed Light" panose="02000000000000000000" pitchFamily="2" charset="0"/>
                <a:ea typeface="Roboto Condensed Light" panose="02000000000000000000" pitchFamily="2" charset="0"/>
              </a:rPr>
              <a:t>izz</a:t>
            </a:r>
            <a:r>
              <a:rPr lang="en-US" sz="1600" dirty="0">
                <a:latin typeface="Roboto Condensed Light" panose="02000000000000000000" pitchFamily="2" charset="0"/>
                <a:ea typeface="Roboto Condensed Light" panose="02000000000000000000" pitchFamily="2" charset="0"/>
              </a:rPr>
              <a:t>="100" /&gt;</a:t>
            </a:r>
          </a:p>
          <a:p>
            <a:r>
              <a:rPr lang="en-US" sz="1600" dirty="0">
                <a:latin typeface="Roboto Condensed Light" panose="02000000000000000000" pitchFamily="2" charset="0"/>
                <a:ea typeface="Roboto Condensed Light" panose="02000000000000000000" pitchFamily="2" charset="0"/>
              </a:rPr>
              <a:t>    &lt;/inertial&gt;</a:t>
            </a:r>
          </a:p>
          <a:p>
            <a:r>
              <a:rPr lang="en-US" sz="1600" dirty="0">
                <a:latin typeface="Roboto Condensed Light" panose="02000000000000000000" pitchFamily="2" charset="0"/>
                <a:ea typeface="Roboto Condensed Light" panose="02000000000000000000" pitchFamily="2" charset="0"/>
              </a:rPr>
              <a:t> </a:t>
            </a:r>
          </a:p>
          <a:p>
            <a:r>
              <a:rPr lang="en-US" sz="1600" dirty="0">
                <a:latin typeface="Roboto Condensed Light" panose="02000000000000000000" pitchFamily="2" charset="0"/>
                <a:ea typeface="Roboto Condensed Light" panose="02000000000000000000" pitchFamily="2" charset="0"/>
              </a:rPr>
              <a:t>    &lt;visual&gt;</a:t>
            </a:r>
          </a:p>
          <a:p>
            <a:r>
              <a:rPr lang="en-US" sz="1600" dirty="0">
                <a:latin typeface="Roboto Condensed Light" panose="02000000000000000000" pitchFamily="2" charset="0"/>
                <a:ea typeface="Roboto Condensed Light" panose="02000000000000000000" pitchFamily="2" charset="0"/>
              </a:rPr>
              <a:t>      &lt;origin </a:t>
            </a:r>
            <a:r>
              <a:rPr lang="en-US" sz="1600" dirty="0" err="1">
                <a:latin typeface="Roboto Condensed Light" panose="02000000000000000000" pitchFamily="2" charset="0"/>
                <a:ea typeface="Roboto Condensed Light" panose="02000000000000000000" pitchFamily="2" charset="0"/>
              </a:rPr>
              <a:t>xyz</a:t>
            </a:r>
            <a:r>
              <a:rPr lang="en-US" sz="1600" dirty="0">
                <a:latin typeface="Roboto Condensed Light" panose="02000000000000000000" pitchFamily="2" charset="0"/>
                <a:ea typeface="Roboto Condensed Light" panose="02000000000000000000" pitchFamily="2" charset="0"/>
              </a:rPr>
              <a:t>="0 0 0" </a:t>
            </a:r>
            <a:r>
              <a:rPr lang="en-US" sz="1600" dirty="0" err="1">
                <a:latin typeface="Roboto Condensed Light" panose="02000000000000000000" pitchFamily="2" charset="0"/>
                <a:ea typeface="Roboto Condensed Light" panose="02000000000000000000" pitchFamily="2" charset="0"/>
              </a:rPr>
              <a:t>rpy</a:t>
            </a:r>
            <a:r>
              <a:rPr lang="en-US" sz="1600" dirty="0">
                <a:latin typeface="Roboto Condensed Light" panose="02000000000000000000" pitchFamily="2" charset="0"/>
                <a:ea typeface="Roboto Condensed Light" panose="02000000000000000000" pitchFamily="2" charset="0"/>
              </a:rPr>
              <a:t>="0 0 0" /&gt;</a:t>
            </a:r>
          </a:p>
          <a:p>
            <a:r>
              <a:rPr lang="en-US" sz="1600" dirty="0">
                <a:latin typeface="Roboto Condensed Light" panose="02000000000000000000" pitchFamily="2" charset="0"/>
                <a:ea typeface="Roboto Condensed Light" panose="02000000000000000000" pitchFamily="2" charset="0"/>
              </a:rPr>
              <a:t>      &lt;geometry&gt;</a:t>
            </a:r>
          </a:p>
          <a:p>
            <a:r>
              <a:rPr lang="en-US" sz="1600" dirty="0">
                <a:latin typeface="Roboto Condensed Light" panose="02000000000000000000" pitchFamily="2" charset="0"/>
                <a:ea typeface="Roboto Condensed Light" panose="02000000000000000000" pitchFamily="2" charset="0"/>
              </a:rPr>
              <a:t>        &lt;box size="1 1 1" /&gt;</a:t>
            </a:r>
          </a:p>
          <a:p>
            <a:r>
              <a:rPr lang="en-US" sz="1600" dirty="0">
                <a:latin typeface="Roboto Condensed Light" panose="02000000000000000000" pitchFamily="2" charset="0"/>
                <a:ea typeface="Roboto Condensed Light" panose="02000000000000000000" pitchFamily="2" charset="0"/>
              </a:rPr>
              <a:t>      &lt;/geometry&gt;</a:t>
            </a:r>
          </a:p>
          <a:p>
            <a:r>
              <a:rPr lang="en-US" sz="1600" dirty="0">
                <a:latin typeface="Roboto Condensed Light" panose="02000000000000000000" pitchFamily="2" charset="0"/>
                <a:ea typeface="Roboto Condensed Light" panose="02000000000000000000" pitchFamily="2" charset="0"/>
              </a:rPr>
              <a:t>      &lt;material name="Cyan"&gt;</a:t>
            </a:r>
          </a:p>
          <a:p>
            <a:r>
              <a:rPr lang="en-US" sz="1600" dirty="0">
                <a:latin typeface="Roboto Condensed Light" panose="02000000000000000000" pitchFamily="2" charset="0"/>
                <a:ea typeface="Roboto Condensed Light" panose="02000000000000000000" pitchFamily="2" charset="0"/>
              </a:rPr>
              <a:t>        &lt;color </a:t>
            </a:r>
            <a:r>
              <a:rPr lang="en-US" sz="1600" dirty="0" err="1">
                <a:latin typeface="Roboto Condensed Light" panose="02000000000000000000" pitchFamily="2" charset="0"/>
                <a:ea typeface="Roboto Condensed Light" panose="02000000000000000000" pitchFamily="2" charset="0"/>
              </a:rPr>
              <a:t>rgba</a:t>
            </a:r>
            <a:r>
              <a:rPr lang="en-US" sz="1600" dirty="0">
                <a:latin typeface="Roboto Condensed Light" panose="02000000000000000000" pitchFamily="2" charset="0"/>
                <a:ea typeface="Roboto Condensed Light" panose="02000000000000000000" pitchFamily="2" charset="0"/>
              </a:rPr>
              <a:t>="0 1.0 1.0 1.0"/&gt;</a:t>
            </a:r>
          </a:p>
          <a:p>
            <a:r>
              <a:rPr lang="en-US" sz="1600" dirty="0">
                <a:latin typeface="Roboto Condensed Light" panose="02000000000000000000" pitchFamily="2" charset="0"/>
                <a:ea typeface="Roboto Condensed Light" panose="02000000000000000000" pitchFamily="2" charset="0"/>
              </a:rPr>
              <a:t>      &lt;/material&gt;</a:t>
            </a:r>
          </a:p>
          <a:p>
            <a:r>
              <a:rPr lang="en-US" sz="1600" dirty="0">
                <a:latin typeface="Roboto Condensed Light" panose="02000000000000000000" pitchFamily="2" charset="0"/>
                <a:ea typeface="Roboto Condensed Light" panose="02000000000000000000" pitchFamily="2" charset="0"/>
              </a:rPr>
              <a:t>    &lt;/visual&gt;</a:t>
            </a:r>
          </a:p>
          <a:p>
            <a:r>
              <a:rPr lang="en-US" sz="1600" dirty="0">
                <a:latin typeface="Roboto Condensed Light" panose="02000000000000000000" pitchFamily="2" charset="0"/>
                <a:ea typeface="Roboto Condensed Light" panose="02000000000000000000" pitchFamily="2" charset="0"/>
              </a:rPr>
              <a:t> </a:t>
            </a:r>
          </a:p>
          <a:p>
            <a:r>
              <a:rPr lang="en-US" sz="1600" dirty="0">
                <a:latin typeface="Roboto Condensed Light" panose="02000000000000000000" pitchFamily="2" charset="0"/>
                <a:ea typeface="Roboto Condensed Light" panose="02000000000000000000" pitchFamily="2" charset="0"/>
              </a:rPr>
              <a:t>    &lt;collision&gt;</a:t>
            </a:r>
          </a:p>
          <a:p>
            <a:r>
              <a:rPr lang="en-US" sz="1600" dirty="0">
                <a:latin typeface="Roboto Condensed Light" panose="02000000000000000000" pitchFamily="2" charset="0"/>
                <a:ea typeface="Roboto Condensed Light" panose="02000000000000000000" pitchFamily="2" charset="0"/>
              </a:rPr>
              <a:t>      &lt;origin </a:t>
            </a:r>
            <a:r>
              <a:rPr lang="en-US" sz="1600" dirty="0" err="1">
                <a:latin typeface="Roboto Condensed Light" panose="02000000000000000000" pitchFamily="2" charset="0"/>
                <a:ea typeface="Roboto Condensed Light" panose="02000000000000000000" pitchFamily="2" charset="0"/>
              </a:rPr>
              <a:t>xyz</a:t>
            </a:r>
            <a:r>
              <a:rPr lang="en-US" sz="1600" dirty="0">
                <a:latin typeface="Roboto Condensed Light" panose="02000000000000000000" pitchFamily="2" charset="0"/>
                <a:ea typeface="Roboto Condensed Light" panose="02000000000000000000" pitchFamily="2" charset="0"/>
              </a:rPr>
              <a:t>="0 0 0" </a:t>
            </a:r>
            <a:r>
              <a:rPr lang="en-US" sz="1600" dirty="0" err="1">
                <a:latin typeface="Roboto Condensed Light" panose="02000000000000000000" pitchFamily="2" charset="0"/>
                <a:ea typeface="Roboto Condensed Light" panose="02000000000000000000" pitchFamily="2" charset="0"/>
              </a:rPr>
              <a:t>rpy</a:t>
            </a:r>
            <a:r>
              <a:rPr lang="en-US" sz="1600" dirty="0">
                <a:latin typeface="Roboto Condensed Light" panose="02000000000000000000" pitchFamily="2" charset="0"/>
                <a:ea typeface="Roboto Condensed Light" panose="02000000000000000000" pitchFamily="2" charset="0"/>
              </a:rPr>
              <a:t>="0 0 0"/&gt;</a:t>
            </a:r>
          </a:p>
          <a:p>
            <a:r>
              <a:rPr lang="en-US" sz="1600" dirty="0">
                <a:latin typeface="Roboto Condensed Light" panose="02000000000000000000" pitchFamily="2" charset="0"/>
                <a:ea typeface="Roboto Condensed Light" panose="02000000000000000000" pitchFamily="2" charset="0"/>
              </a:rPr>
              <a:t>     &lt;geometry&gt;</a:t>
            </a:r>
          </a:p>
          <a:p>
            <a:r>
              <a:rPr lang="en-US" sz="1600" dirty="0">
                <a:latin typeface="Roboto Condensed Light" panose="02000000000000000000" pitchFamily="2" charset="0"/>
                <a:ea typeface="Roboto Condensed Light" panose="02000000000000000000" pitchFamily="2" charset="0"/>
              </a:rPr>
              <a:t>        &lt;cylinder radius="1" length="0.5"/&gt;</a:t>
            </a:r>
          </a:p>
          <a:p>
            <a:r>
              <a:rPr lang="en-US" sz="1600" dirty="0">
                <a:latin typeface="Roboto Condensed Light" panose="02000000000000000000" pitchFamily="2" charset="0"/>
                <a:ea typeface="Roboto Condensed Light" panose="02000000000000000000" pitchFamily="2" charset="0"/>
              </a:rPr>
              <a:t>     &lt;/geometry&gt;</a:t>
            </a:r>
          </a:p>
          <a:p>
            <a:r>
              <a:rPr lang="en-US" sz="1600" dirty="0">
                <a:latin typeface="Roboto Condensed Light" panose="02000000000000000000" pitchFamily="2" charset="0"/>
                <a:ea typeface="Roboto Condensed Light" panose="02000000000000000000" pitchFamily="2" charset="0"/>
              </a:rPr>
              <a:t>    &lt;/collision&gt;</a:t>
            </a:r>
          </a:p>
          <a:p>
            <a:r>
              <a:rPr lang="en-US" sz="1600" dirty="0">
                <a:latin typeface="Roboto Condensed Light" panose="02000000000000000000" pitchFamily="2" charset="0"/>
                <a:ea typeface="Roboto Condensed Light" panose="02000000000000000000" pitchFamily="2" charset="0"/>
              </a:rPr>
              <a:t>  &lt;/link&gt;</a:t>
            </a:r>
          </a:p>
        </p:txBody>
      </p:sp>
      <p:sp>
        <p:nvSpPr>
          <p:cNvPr id="10" name="Rectangle 9">
            <a:extLst>
              <a:ext uri="{FF2B5EF4-FFF2-40B4-BE49-F238E27FC236}">
                <a16:creationId xmlns:a16="http://schemas.microsoft.com/office/drawing/2014/main" id="{840DCBCC-816A-E6B8-FE79-DAEE5743B6D0}"/>
              </a:ext>
            </a:extLst>
          </p:cNvPr>
          <p:cNvSpPr/>
          <p:nvPr/>
        </p:nvSpPr>
        <p:spPr>
          <a:xfrm>
            <a:off x="5629104" y="537327"/>
            <a:ext cx="5986896" cy="1187777"/>
          </a:xfrm>
          <a:prstGeom prst="rect">
            <a:avLst/>
          </a:prstGeom>
          <a:solidFill>
            <a:srgbClr val="0028FD">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7F9E988-ACE5-2A73-9965-33F2283C35CE}"/>
              </a:ext>
            </a:extLst>
          </p:cNvPr>
          <p:cNvSpPr/>
          <p:nvPr/>
        </p:nvSpPr>
        <p:spPr>
          <a:xfrm>
            <a:off x="5632017" y="1981200"/>
            <a:ext cx="5986896" cy="2194874"/>
          </a:xfrm>
          <a:prstGeom prst="rect">
            <a:avLst/>
          </a:prstGeom>
          <a:solidFill>
            <a:srgbClr val="85BD6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891C77E-E264-6F41-91F9-136D273FA121}"/>
              </a:ext>
            </a:extLst>
          </p:cNvPr>
          <p:cNvSpPr/>
          <p:nvPr/>
        </p:nvSpPr>
        <p:spPr>
          <a:xfrm>
            <a:off x="5632017" y="4432170"/>
            <a:ext cx="5986896" cy="1406296"/>
          </a:xfrm>
          <a:prstGeom prst="rect">
            <a:avLst/>
          </a:prstGeom>
          <a:solidFill>
            <a:srgbClr val="FF180E">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714CA8C6-128D-040A-9908-8E42250EE6A7}"/>
              </a:ext>
            </a:extLst>
          </p:cNvPr>
          <p:cNvSpPr txBox="1"/>
          <p:nvPr/>
        </p:nvSpPr>
        <p:spPr>
          <a:xfrm>
            <a:off x="576000" y="4813221"/>
            <a:ext cx="4693584" cy="646331"/>
          </a:xfrm>
          <a:prstGeom prst="rect">
            <a:avLst/>
          </a:prstGeom>
          <a:noFill/>
        </p:spPr>
        <p:txBody>
          <a:bodyPr wrap="square">
            <a:spAutoFit/>
          </a:bodyPr>
          <a:lstStyle/>
          <a:p>
            <a:r>
              <a:rPr lang="en-US" b="0" i="0" dirty="0">
                <a:solidFill>
                  <a:srgbClr val="333333"/>
                </a:solidFill>
                <a:effectLst/>
                <a:latin typeface="Roboto Condensed Light" panose="02000000000000000000" pitchFamily="2" charset="0"/>
                <a:ea typeface="Roboto Condensed Light" panose="02000000000000000000" pitchFamily="2" charset="0"/>
              </a:rPr>
              <a:t>The link element describes a rigid body with an inertia, visual features, and collision properties.</a:t>
            </a:r>
            <a:endParaRPr lang="en-US" dirty="0">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1279374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6476E-8915-9AC4-58D5-520B4C16298D}"/>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83369A5-FC9F-E75F-44D7-E59223492031}"/>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134B96F3-A715-971A-6722-244E9B8C672C}"/>
              </a:ext>
            </a:extLst>
          </p:cNvPr>
          <p:cNvSpPr>
            <a:spLocks noGrp="1"/>
          </p:cNvSpPr>
          <p:nvPr>
            <p:ph type="sldNum" sz="quarter" idx="12"/>
          </p:nvPr>
        </p:nvSpPr>
        <p:spPr/>
        <p:txBody>
          <a:bodyPr/>
          <a:lstStyle/>
          <a:p>
            <a:fld id="{0A297500-7527-634B-90F4-69D0994C32B4}" type="slidenum">
              <a:rPr lang="nl-NL" smtClean="0"/>
              <a:t>19</a:t>
            </a:fld>
            <a:endParaRPr lang="nl-NL"/>
          </a:p>
        </p:txBody>
      </p:sp>
      <p:sp>
        <p:nvSpPr>
          <p:cNvPr id="5" name="Title 4">
            <a:extLst>
              <a:ext uri="{FF2B5EF4-FFF2-40B4-BE49-F238E27FC236}">
                <a16:creationId xmlns:a16="http://schemas.microsoft.com/office/drawing/2014/main" id="{CBAE399D-8C56-8406-D768-6CB7AEAA541A}"/>
              </a:ext>
            </a:extLst>
          </p:cNvPr>
          <p:cNvSpPr>
            <a:spLocks noGrp="1"/>
          </p:cNvSpPr>
          <p:nvPr>
            <p:ph type="title"/>
          </p:nvPr>
        </p:nvSpPr>
        <p:spPr/>
        <p:txBody>
          <a:bodyPr>
            <a:normAutofit/>
          </a:bodyPr>
          <a:lstStyle/>
          <a:p>
            <a:r>
              <a:rPr lang="en-US" dirty="0"/>
              <a:t>&lt;link&gt; element</a:t>
            </a:r>
          </a:p>
        </p:txBody>
      </p:sp>
      <p:grpSp>
        <p:nvGrpSpPr>
          <p:cNvPr id="7" name="Group 6">
            <a:extLst>
              <a:ext uri="{FF2B5EF4-FFF2-40B4-BE49-F238E27FC236}">
                <a16:creationId xmlns:a16="http://schemas.microsoft.com/office/drawing/2014/main" id="{91BABF89-B1D4-8637-E798-DCC08AAAF993}"/>
              </a:ext>
            </a:extLst>
          </p:cNvPr>
          <p:cNvGrpSpPr/>
          <p:nvPr/>
        </p:nvGrpSpPr>
        <p:grpSpPr>
          <a:xfrm>
            <a:off x="574675" y="1571894"/>
            <a:ext cx="17689396" cy="1323439"/>
            <a:chOff x="576000" y="1228126"/>
            <a:chExt cx="17689396" cy="1323439"/>
          </a:xfrm>
        </p:grpSpPr>
        <p:sp>
          <p:nvSpPr>
            <p:cNvPr id="10" name="Rectangle 9">
              <a:extLst>
                <a:ext uri="{FF2B5EF4-FFF2-40B4-BE49-F238E27FC236}">
                  <a16:creationId xmlns:a16="http://schemas.microsoft.com/office/drawing/2014/main" id="{EDD3DCC2-0732-0DF0-A0E6-22E8B0B24484}"/>
                </a:ext>
              </a:extLst>
            </p:cNvPr>
            <p:cNvSpPr/>
            <p:nvPr/>
          </p:nvSpPr>
          <p:spPr>
            <a:xfrm>
              <a:off x="576000" y="1295956"/>
              <a:ext cx="6288038" cy="1187777"/>
            </a:xfrm>
            <a:prstGeom prst="rect">
              <a:avLst/>
            </a:prstGeom>
            <a:solidFill>
              <a:srgbClr val="0028FD">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Roboto Condensed Light" panose="02000000000000000000" pitchFamily="2" charset="0"/>
                <a:ea typeface="Roboto Condensed Light" panose="02000000000000000000" pitchFamily="2" charset="0"/>
              </a:endParaRPr>
            </a:p>
          </p:txBody>
        </p:sp>
        <p:sp>
          <p:nvSpPr>
            <p:cNvPr id="8" name="TextBox 7">
              <a:extLst>
                <a:ext uri="{FF2B5EF4-FFF2-40B4-BE49-F238E27FC236}">
                  <a16:creationId xmlns:a16="http://schemas.microsoft.com/office/drawing/2014/main" id="{6BE1C0E2-C75D-2B60-415E-9DF2CD6D50CD}"/>
                </a:ext>
              </a:extLst>
            </p:cNvPr>
            <p:cNvSpPr txBox="1"/>
            <p:nvPr/>
          </p:nvSpPr>
          <p:spPr>
            <a:xfrm>
              <a:off x="576000" y="1228126"/>
              <a:ext cx="17689396" cy="1323439"/>
            </a:xfrm>
            <a:prstGeom prst="rect">
              <a:avLst/>
            </a:prstGeom>
            <a:noFill/>
          </p:spPr>
          <p:txBody>
            <a:bodyPr wrap="square">
              <a:spAutoFit/>
            </a:bodyPr>
            <a:lstStyle/>
            <a:p>
              <a:r>
                <a:rPr lang="en-US" sz="1600" dirty="0">
                  <a:highlight>
                    <a:srgbClr val="FFFF00"/>
                  </a:highlight>
                  <a:latin typeface="Roboto Condensed Light" panose="02000000000000000000" pitchFamily="2" charset="0"/>
                  <a:ea typeface="Roboto Condensed Light" panose="02000000000000000000" pitchFamily="2" charset="0"/>
                </a:rPr>
                <a:t>&lt;inertial&gt;</a:t>
              </a:r>
            </a:p>
            <a:p>
              <a:r>
                <a:rPr lang="en-US" sz="1600" dirty="0">
                  <a:latin typeface="Roboto Condensed Light" panose="02000000000000000000" pitchFamily="2" charset="0"/>
                  <a:ea typeface="Roboto Condensed Light" panose="02000000000000000000" pitchFamily="2" charset="0"/>
                </a:rPr>
                <a:t>      &lt;origin </a:t>
              </a:r>
              <a:r>
                <a:rPr lang="en-US" sz="1600" dirty="0" err="1">
                  <a:latin typeface="Roboto Condensed Light" panose="02000000000000000000" pitchFamily="2" charset="0"/>
                  <a:ea typeface="Roboto Condensed Light" panose="02000000000000000000" pitchFamily="2" charset="0"/>
                </a:rPr>
                <a:t>xyz</a:t>
              </a:r>
              <a:r>
                <a:rPr lang="en-US" sz="1600" dirty="0">
                  <a:latin typeface="Roboto Condensed Light" panose="02000000000000000000" pitchFamily="2" charset="0"/>
                  <a:ea typeface="Roboto Condensed Light" panose="02000000000000000000" pitchFamily="2" charset="0"/>
                </a:rPr>
                <a:t>="0 0 0.5" </a:t>
              </a:r>
              <a:r>
                <a:rPr lang="en-US" sz="1600" dirty="0" err="1">
                  <a:latin typeface="Roboto Condensed Light" panose="02000000000000000000" pitchFamily="2" charset="0"/>
                  <a:ea typeface="Roboto Condensed Light" panose="02000000000000000000" pitchFamily="2" charset="0"/>
                </a:rPr>
                <a:t>rpy</a:t>
              </a:r>
              <a:r>
                <a:rPr lang="en-US" sz="1600" dirty="0">
                  <a:latin typeface="Roboto Condensed Light" panose="02000000000000000000" pitchFamily="2" charset="0"/>
                  <a:ea typeface="Roboto Condensed Light" panose="02000000000000000000" pitchFamily="2" charset="0"/>
                </a:rPr>
                <a:t>="0 0 0"/&gt;</a:t>
              </a:r>
            </a:p>
            <a:p>
              <a:r>
                <a:rPr lang="en-US" sz="1600" dirty="0">
                  <a:latin typeface="Roboto Condensed Light" panose="02000000000000000000" pitchFamily="2" charset="0"/>
                  <a:ea typeface="Roboto Condensed Light" panose="02000000000000000000" pitchFamily="2" charset="0"/>
                </a:rPr>
                <a:t>      &lt;mass value="1"/&gt;</a:t>
              </a:r>
            </a:p>
            <a:p>
              <a:r>
                <a:rPr lang="en-US" sz="1600" dirty="0">
                  <a:latin typeface="Roboto Condensed Light" panose="02000000000000000000" pitchFamily="2" charset="0"/>
                  <a:ea typeface="Roboto Condensed Light" panose="02000000000000000000" pitchFamily="2" charset="0"/>
                </a:rPr>
                <a:t>      &lt;inertia </a:t>
              </a:r>
              <a:r>
                <a:rPr lang="en-US" sz="1600" dirty="0" err="1">
                  <a:latin typeface="Roboto Condensed Light" panose="02000000000000000000" pitchFamily="2" charset="0"/>
                  <a:ea typeface="Roboto Condensed Light" panose="02000000000000000000" pitchFamily="2" charset="0"/>
                </a:rPr>
                <a:t>ixx</a:t>
              </a:r>
              <a:r>
                <a:rPr lang="en-US" sz="1600" dirty="0">
                  <a:latin typeface="Roboto Condensed Light" panose="02000000000000000000" pitchFamily="2" charset="0"/>
                  <a:ea typeface="Roboto Condensed Light" panose="02000000000000000000" pitchFamily="2" charset="0"/>
                </a:rPr>
                <a:t>="100"  </a:t>
              </a:r>
              <a:r>
                <a:rPr lang="en-US" sz="1600" dirty="0" err="1">
                  <a:latin typeface="Roboto Condensed Light" panose="02000000000000000000" pitchFamily="2" charset="0"/>
                  <a:ea typeface="Roboto Condensed Light" panose="02000000000000000000" pitchFamily="2" charset="0"/>
                </a:rPr>
                <a:t>ixy</a:t>
              </a:r>
              <a:r>
                <a:rPr lang="en-US" sz="1600" dirty="0">
                  <a:latin typeface="Roboto Condensed Light" panose="02000000000000000000" pitchFamily="2" charset="0"/>
                  <a:ea typeface="Roboto Condensed Light" panose="02000000000000000000" pitchFamily="2" charset="0"/>
                </a:rPr>
                <a:t>="0"  </a:t>
              </a:r>
              <a:r>
                <a:rPr lang="en-US" sz="1600" dirty="0" err="1">
                  <a:latin typeface="Roboto Condensed Light" panose="02000000000000000000" pitchFamily="2" charset="0"/>
                  <a:ea typeface="Roboto Condensed Light" panose="02000000000000000000" pitchFamily="2" charset="0"/>
                </a:rPr>
                <a:t>ixz</a:t>
              </a:r>
              <a:r>
                <a:rPr lang="en-US" sz="1600" dirty="0">
                  <a:latin typeface="Roboto Condensed Light" panose="02000000000000000000" pitchFamily="2" charset="0"/>
                  <a:ea typeface="Roboto Condensed Light" panose="02000000000000000000" pitchFamily="2" charset="0"/>
                </a:rPr>
                <a:t>="0" </a:t>
              </a:r>
              <a:r>
                <a:rPr lang="en-US" sz="1600" dirty="0" err="1">
                  <a:latin typeface="Roboto Condensed Light" panose="02000000000000000000" pitchFamily="2" charset="0"/>
                  <a:ea typeface="Roboto Condensed Light" panose="02000000000000000000" pitchFamily="2" charset="0"/>
                </a:rPr>
                <a:t>iyy</a:t>
              </a:r>
              <a:r>
                <a:rPr lang="en-US" sz="1600" dirty="0">
                  <a:latin typeface="Roboto Condensed Light" panose="02000000000000000000" pitchFamily="2" charset="0"/>
                  <a:ea typeface="Roboto Condensed Light" panose="02000000000000000000" pitchFamily="2" charset="0"/>
                </a:rPr>
                <a:t>="100" </a:t>
              </a:r>
              <a:r>
                <a:rPr lang="en-US" sz="1600" dirty="0" err="1">
                  <a:latin typeface="Roboto Condensed Light" panose="02000000000000000000" pitchFamily="2" charset="0"/>
                  <a:ea typeface="Roboto Condensed Light" panose="02000000000000000000" pitchFamily="2" charset="0"/>
                </a:rPr>
                <a:t>iyz</a:t>
              </a:r>
              <a:r>
                <a:rPr lang="en-US" sz="1600" dirty="0">
                  <a:latin typeface="Roboto Condensed Light" panose="02000000000000000000" pitchFamily="2" charset="0"/>
                  <a:ea typeface="Roboto Condensed Light" panose="02000000000000000000" pitchFamily="2" charset="0"/>
                </a:rPr>
                <a:t>="0" </a:t>
              </a:r>
              <a:r>
                <a:rPr lang="en-US" sz="1600" dirty="0" err="1">
                  <a:latin typeface="Roboto Condensed Light" panose="02000000000000000000" pitchFamily="2" charset="0"/>
                  <a:ea typeface="Roboto Condensed Light" panose="02000000000000000000" pitchFamily="2" charset="0"/>
                </a:rPr>
                <a:t>izz</a:t>
              </a:r>
              <a:r>
                <a:rPr lang="en-US" sz="1600" dirty="0">
                  <a:latin typeface="Roboto Condensed Light" panose="02000000000000000000" pitchFamily="2" charset="0"/>
                  <a:ea typeface="Roboto Condensed Light" panose="02000000000000000000" pitchFamily="2" charset="0"/>
                </a:rPr>
                <a:t>="100" /&gt;</a:t>
              </a:r>
            </a:p>
            <a:p>
              <a:r>
                <a:rPr lang="en-US" sz="1600" dirty="0">
                  <a:highlight>
                    <a:srgbClr val="FFFF00"/>
                  </a:highlight>
                  <a:latin typeface="Roboto Condensed Light" panose="02000000000000000000" pitchFamily="2" charset="0"/>
                  <a:ea typeface="Roboto Condensed Light" panose="02000000000000000000" pitchFamily="2" charset="0"/>
                </a:rPr>
                <a:t>&lt;/inertial&gt;</a:t>
              </a:r>
            </a:p>
          </p:txBody>
        </p:sp>
      </p:grpSp>
      <p:sp>
        <p:nvSpPr>
          <p:cNvPr id="6" name="TextBox 5">
            <a:extLst>
              <a:ext uri="{FF2B5EF4-FFF2-40B4-BE49-F238E27FC236}">
                <a16:creationId xmlns:a16="http://schemas.microsoft.com/office/drawing/2014/main" id="{F43DE4E5-F9BE-7D77-F1EB-6165B4148579}"/>
              </a:ext>
            </a:extLst>
          </p:cNvPr>
          <p:cNvSpPr txBox="1"/>
          <p:nvPr/>
        </p:nvSpPr>
        <p:spPr>
          <a:xfrm>
            <a:off x="576000" y="3793213"/>
            <a:ext cx="9134572" cy="646331"/>
          </a:xfrm>
          <a:prstGeom prst="rect">
            <a:avLst/>
          </a:prstGeom>
          <a:noFill/>
        </p:spPr>
        <p:txBody>
          <a:bodyPr wrap="square">
            <a:spAutoFit/>
          </a:bodyPr>
          <a:lstStyle/>
          <a:p>
            <a:pPr algn="l">
              <a:buNone/>
            </a:pPr>
            <a:r>
              <a:rPr lang="en-US" b="1" i="0" dirty="0">
                <a:solidFill>
                  <a:srgbClr val="333333"/>
                </a:solidFill>
                <a:effectLst/>
                <a:latin typeface="Roboto Condensed Light" panose="02000000000000000000" pitchFamily="2" charset="0"/>
                <a:ea typeface="Roboto Condensed Light" panose="02000000000000000000" pitchFamily="2" charset="0"/>
              </a:rPr>
              <a:t>&lt;inertial&gt;</a:t>
            </a:r>
            <a:r>
              <a:rPr lang="en-US" b="0" i="0" dirty="0">
                <a:solidFill>
                  <a:srgbClr val="333333"/>
                </a:solidFill>
                <a:effectLst/>
                <a:latin typeface="Roboto Condensed Light" panose="02000000000000000000" pitchFamily="2" charset="0"/>
                <a:ea typeface="Roboto Condensed Light" panose="02000000000000000000" pitchFamily="2" charset="0"/>
              </a:rPr>
              <a:t> </a:t>
            </a:r>
            <a:r>
              <a:rPr lang="en-US" b="0" i="1" dirty="0">
                <a:solidFill>
                  <a:srgbClr val="333333"/>
                </a:solidFill>
                <a:effectLst/>
                <a:latin typeface="Roboto Condensed Light" panose="02000000000000000000" pitchFamily="2" charset="0"/>
                <a:ea typeface="Roboto Condensed Light" panose="02000000000000000000" pitchFamily="2" charset="0"/>
              </a:rPr>
              <a:t>(Defaults to a zero mass and zero inertia if not specified)</a:t>
            </a:r>
            <a:endParaRPr lang="en-US" b="0" i="0" dirty="0">
              <a:solidFill>
                <a:srgbClr val="333333"/>
              </a:solidFill>
              <a:effectLst/>
              <a:latin typeface="Roboto Condensed Light" panose="02000000000000000000" pitchFamily="2" charset="0"/>
              <a:ea typeface="Roboto Condensed Light" panose="02000000000000000000" pitchFamily="2" charset="0"/>
            </a:endParaRPr>
          </a:p>
          <a:p>
            <a:pPr algn="l"/>
            <a:r>
              <a:rPr lang="en-US" b="0" i="0" dirty="0">
                <a:solidFill>
                  <a:srgbClr val="333333"/>
                </a:solidFill>
                <a:effectLst/>
                <a:latin typeface="Roboto Condensed Light" panose="02000000000000000000" pitchFamily="2" charset="0"/>
                <a:ea typeface="Roboto Condensed Light" panose="02000000000000000000" pitchFamily="2" charset="0"/>
              </a:rPr>
              <a:t>The link’s mass, position of its center of mass, and its central inertia properties.</a:t>
            </a:r>
          </a:p>
        </p:txBody>
      </p:sp>
      <p:pic>
        <p:nvPicPr>
          <p:cNvPr id="9" name="Picture 2">
            <a:extLst>
              <a:ext uri="{FF2B5EF4-FFF2-40B4-BE49-F238E27FC236}">
                <a16:creationId xmlns:a16="http://schemas.microsoft.com/office/drawing/2014/main" id="{528A7602-C638-A80F-02E7-37377CFD2D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006" y="954150"/>
            <a:ext cx="4463669" cy="247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572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1E723F-4314-B648-B815-9BEE794F2B9E}"/>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3" name="Slide Number Placeholder 2">
            <a:extLst>
              <a:ext uri="{FF2B5EF4-FFF2-40B4-BE49-F238E27FC236}">
                <a16:creationId xmlns:a16="http://schemas.microsoft.com/office/drawing/2014/main" id="{629CFB52-A617-F801-4025-005CFD5A5E91}"/>
              </a:ext>
            </a:extLst>
          </p:cNvPr>
          <p:cNvSpPr>
            <a:spLocks noGrp="1"/>
          </p:cNvSpPr>
          <p:nvPr>
            <p:ph type="sldNum" sz="quarter" idx="12"/>
          </p:nvPr>
        </p:nvSpPr>
        <p:spPr/>
        <p:txBody>
          <a:bodyPr/>
          <a:lstStyle/>
          <a:p>
            <a:fld id="{CF179DAE-D0A6-40C3-B8BC-6A97C268D03A}" type="slidenum">
              <a:rPr lang="nl-NL" smtClean="0"/>
              <a:t>2</a:t>
            </a:fld>
            <a:endParaRPr lang="nl-NL"/>
          </a:p>
        </p:txBody>
      </p:sp>
      <p:sp>
        <p:nvSpPr>
          <p:cNvPr id="4" name="Title 3">
            <a:extLst>
              <a:ext uri="{FF2B5EF4-FFF2-40B4-BE49-F238E27FC236}">
                <a16:creationId xmlns:a16="http://schemas.microsoft.com/office/drawing/2014/main" id="{0FA3478A-988E-2A45-2046-BDC3F0178F67}"/>
              </a:ext>
            </a:extLst>
          </p:cNvPr>
          <p:cNvSpPr>
            <a:spLocks noGrp="1"/>
          </p:cNvSpPr>
          <p:nvPr>
            <p:ph type="title"/>
          </p:nvPr>
        </p:nvSpPr>
        <p:spPr/>
        <p:txBody>
          <a:bodyPr/>
          <a:lstStyle/>
          <a:p>
            <a:r>
              <a:rPr lang="en-US" dirty="0"/>
              <a:t>Brief Summary</a:t>
            </a:r>
          </a:p>
        </p:txBody>
      </p:sp>
    </p:spTree>
    <p:extLst>
      <p:ext uri="{BB962C8B-B14F-4D97-AF65-F5344CB8AC3E}">
        <p14:creationId xmlns:p14="http://schemas.microsoft.com/office/powerpoint/2010/main" val="3061569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A18D2-37F6-FBAC-7874-454778939FB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6672430-1C0F-A8C0-C74E-BDA87E96022D}"/>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B0E0958F-BD79-03E1-4B66-2C419ADF9F08}"/>
              </a:ext>
            </a:extLst>
          </p:cNvPr>
          <p:cNvSpPr>
            <a:spLocks noGrp="1"/>
          </p:cNvSpPr>
          <p:nvPr>
            <p:ph type="sldNum" sz="quarter" idx="12"/>
          </p:nvPr>
        </p:nvSpPr>
        <p:spPr/>
        <p:txBody>
          <a:bodyPr/>
          <a:lstStyle/>
          <a:p>
            <a:fld id="{0A297500-7527-634B-90F4-69D0994C32B4}" type="slidenum">
              <a:rPr lang="nl-NL" smtClean="0"/>
              <a:t>20</a:t>
            </a:fld>
            <a:endParaRPr lang="nl-NL"/>
          </a:p>
        </p:txBody>
      </p:sp>
      <p:sp>
        <p:nvSpPr>
          <p:cNvPr id="5" name="Title 4">
            <a:extLst>
              <a:ext uri="{FF2B5EF4-FFF2-40B4-BE49-F238E27FC236}">
                <a16:creationId xmlns:a16="http://schemas.microsoft.com/office/drawing/2014/main" id="{6C349305-B546-E81A-38A4-372AD72C375E}"/>
              </a:ext>
            </a:extLst>
          </p:cNvPr>
          <p:cNvSpPr>
            <a:spLocks noGrp="1"/>
          </p:cNvSpPr>
          <p:nvPr>
            <p:ph type="title"/>
          </p:nvPr>
        </p:nvSpPr>
        <p:spPr/>
        <p:txBody>
          <a:bodyPr>
            <a:normAutofit/>
          </a:bodyPr>
          <a:lstStyle/>
          <a:p>
            <a:r>
              <a:rPr lang="en-US" dirty="0"/>
              <a:t>&lt;link&gt; element</a:t>
            </a:r>
          </a:p>
        </p:txBody>
      </p:sp>
      <p:grpSp>
        <p:nvGrpSpPr>
          <p:cNvPr id="7" name="Group 6">
            <a:extLst>
              <a:ext uri="{FF2B5EF4-FFF2-40B4-BE49-F238E27FC236}">
                <a16:creationId xmlns:a16="http://schemas.microsoft.com/office/drawing/2014/main" id="{CCC006AB-4951-1396-C316-97050A5FDAD7}"/>
              </a:ext>
            </a:extLst>
          </p:cNvPr>
          <p:cNvGrpSpPr/>
          <p:nvPr/>
        </p:nvGrpSpPr>
        <p:grpSpPr>
          <a:xfrm>
            <a:off x="574675" y="1571894"/>
            <a:ext cx="17689396" cy="1323439"/>
            <a:chOff x="576000" y="1228126"/>
            <a:chExt cx="17689396" cy="1323439"/>
          </a:xfrm>
        </p:grpSpPr>
        <p:sp>
          <p:nvSpPr>
            <p:cNvPr id="10" name="Rectangle 9">
              <a:extLst>
                <a:ext uri="{FF2B5EF4-FFF2-40B4-BE49-F238E27FC236}">
                  <a16:creationId xmlns:a16="http://schemas.microsoft.com/office/drawing/2014/main" id="{CF57EA11-D27C-0A13-80CD-8D6E812947F4}"/>
                </a:ext>
              </a:extLst>
            </p:cNvPr>
            <p:cNvSpPr/>
            <p:nvPr/>
          </p:nvSpPr>
          <p:spPr>
            <a:xfrm>
              <a:off x="576000" y="1295956"/>
              <a:ext cx="6288038" cy="1187777"/>
            </a:xfrm>
            <a:prstGeom prst="rect">
              <a:avLst/>
            </a:prstGeom>
            <a:solidFill>
              <a:srgbClr val="0028FD">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DA998367-7E8C-23C9-F9EF-76A625588161}"/>
                </a:ext>
              </a:extLst>
            </p:cNvPr>
            <p:cNvSpPr txBox="1"/>
            <p:nvPr/>
          </p:nvSpPr>
          <p:spPr>
            <a:xfrm>
              <a:off x="576000" y="1228126"/>
              <a:ext cx="17689396" cy="1323439"/>
            </a:xfrm>
            <a:prstGeom prst="rect">
              <a:avLst/>
            </a:prstGeom>
            <a:noFill/>
          </p:spPr>
          <p:txBody>
            <a:bodyPr wrap="square">
              <a:spAutoFit/>
            </a:bodyPr>
            <a:lstStyle/>
            <a:p>
              <a:r>
                <a:rPr lang="en-US" sz="1600" dirty="0">
                  <a:latin typeface="Roboto Condensed Light" panose="02000000000000000000" pitchFamily="2" charset="0"/>
                  <a:ea typeface="Roboto Condensed Light" panose="02000000000000000000" pitchFamily="2" charset="0"/>
                </a:rPr>
                <a:t>&lt;inertial&gt;</a:t>
              </a:r>
            </a:p>
            <a:p>
              <a:r>
                <a:rPr lang="en-US" sz="1600" dirty="0">
                  <a:highlight>
                    <a:srgbClr val="FFFF00"/>
                  </a:highlight>
                  <a:latin typeface="Roboto Condensed Light" panose="02000000000000000000" pitchFamily="2" charset="0"/>
                  <a:ea typeface="Roboto Condensed Light" panose="02000000000000000000" pitchFamily="2" charset="0"/>
                </a:rPr>
                <a:t>      &lt;origin </a:t>
              </a:r>
              <a:r>
                <a:rPr lang="en-US" sz="1600" dirty="0" err="1">
                  <a:highlight>
                    <a:srgbClr val="FFFF00"/>
                  </a:highlight>
                  <a:latin typeface="Roboto Condensed Light" panose="02000000000000000000" pitchFamily="2" charset="0"/>
                  <a:ea typeface="Roboto Condensed Light" panose="02000000000000000000" pitchFamily="2" charset="0"/>
                </a:rPr>
                <a:t>xyz</a:t>
              </a:r>
              <a:r>
                <a:rPr lang="en-US" sz="1600" dirty="0">
                  <a:highlight>
                    <a:srgbClr val="FFFF00"/>
                  </a:highlight>
                  <a:latin typeface="Roboto Condensed Light" panose="02000000000000000000" pitchFamily="2" charset="0"/>
                  <a:ea typeface="Roboto Condensed Light" panose="02000000000000000000" pitchFamily="2" charset="0"/>
                </a:rPr>
                <a:t>="0 0 0.5" </a:t>
              </a:r>
              <a:r>
                <a:rPr lang="en-US" sz="1600" dirty="0" err="1">
                  <a:highlight>
                    <a:srgbClr val="FFFF00"/>
                  </a:highlight>
                  <a:latin typeface="Roboto Condensed Light" panose="02000000000000000000" pitchFamily="2" charset="0"/>
                  <a:ea typeface="Roboto Condensed Light" panose="02000000000000000000" pitchFamily="2" charset="0"/>
                </a:rPr>
                <a:t>rpy</a:t>
              </a:r>
              <a:r>
                <a:rPr lang="en-US" sz="1600" dirty="0">
                  <a:highlight>
                    <a:srgbClr val="FFFF00"/>
                  </a:highlight>
                  <a:latin typeface="Roboto Condensed Light" panose="02000000000000000000" pitchFamily="2" charset="0"/>
                  <a:ea typeface="Roboto Condensed Light" panose="02000000000000000000" pitchFamily="2" charset="0"/>
                </a:rPr>
                <a:t>="0 0 0"/&gt;</a:t>
              </a:r>
            </a:p>
            <a:p>
              <a:r>
                <a:rPr lang="en-US" sz="1600" dirty="0">
                  <a:latin typeface="Roboto Condensed Light" panose="02000000000000000000" pitchFamily="2" charset="0"/>
                  <a:ea typeface="Roboto Condensed Light" panose="02000000000000000000" pitchFamily="2" charset="0"/>
                </a:rPr>
                <a:t>      &lt;mass value="1"/&gt;</a:t>
              </a:r>
            </a:p>
            <a:p>
              <a:r>
                <a:rPr lang="en-US" sz="1600" dirty="0">
                  <a:latin typeface="Roboto Condensed Light" panose="02000000000000000000" pitchFamily="2" charset="0"/>
                  <a:ea typeface="Roboto Condensed Light" panose="02000000000000000000" pitchFamily="2" charset="0"/>
                </a:rPr>
                <a:t>      &lt;inertia </a:t>
              </a:r>
              <a:r>
                <a:rPr lang="en-US" sz="1600" dirty="0" err="1">
                  <a:latin typeface="Roboto Condensed Light" panose="02000000000000000000" pitchFamily="2" charset="0"/>
                  <a:ea typeface="Roboto Condensed Light" panose="02000000000000000000" pitchFamily="2" charset="0"/>
                </a:rPr>
                <a:t>ixx</a:t>
              </a:r>
              <a:r>
                <a:rPr lang="en-US" sz="1600" dirty="0">
                  <a:latin typeface="Roboto Condensed Light" panose="02000000000000000000" pitchFamily="2" charset="0"/>
                  <a:ea typeface="Roboto Condensed Light" panose="02000000000000000000" pitchFamily="2" charset="0"/>
                </a:rPr>
                <a:t>="100"  </a:t>
              </a:r>
              <a:r>
                <a:rPr lang="en-US" sz="1600" dirty="0" err="1">
                  <a:latin typeface="Roboto Condensed Light" panose="02000000000000000000" pitchFamily="2" charset="0"/>
                  <a:ea typeface="Roboto Condensed Light" panose="02000000000000000000" pitchFamily="2" charset="0"/>
                </a:rPr>
                <a:t>ixy</a:t>
              </a:r>
              <a:r>
                <a:rPr lang="en-US" sz="1600" dirty="0">
                  <a:latin typeface="Roboto Condensed Light" panose="02000000000000000000" pitchFamily="2" charset="0"/>
                  <a:ea typeface="Roboto Condensed Light" panose="02000000000000000000" pitchFamily="2" charset="0"/>
                </a:rPr>
                <a:t>="0"  </a:t>
              </a:r>
              <a:r>
                <a:rPr lang="en-US" sz="1600" dirty="0" err="1">
                  <a:latin typeface="Roboto Condensed Light" panose="02000000000000000000" pitchFamily="2" charset="0"/>
                  <a:ea typeface="Roboto Condensed Light" panose="02000000000000000000" pitchFamily="2" charset="0"/>
                </a:rPr>
                <a:t>ixz</a:t>
              </a:r>
              <a:r>
                <a:rPr lang="en-US" sz="1600" dirty="0">
                  <a:latin typeface="Roboto Condensed Light" panose="02000000000000000000" pitchFamily="2" charset="0"/>
                  <a:ea typeface="Roboto Condensed Light" panose="02000000000000000000" pitchFamily="2" charset="0"/>
                </a:rPr>
                <a:t>="0" </a:t>
              </a:r>
              <a:r>
                <a:rPr lang="en-US" sz="1600" dirty="0" err="1">
                  <a:latin typeface="Roboto Condensed Light" panose="02000000000000000000" pitchFamily="2" charset="0"/>
                  <a:ea typeface="Roboto Condensed Light" panose="02000000000000000000" pitchFamily="2" charset="0"/>
                </a:rPr>
                <a:t>iyy</a:t>
              </a:r>
              <a:r>
                <a:rPr lang="en-US" sz="1600" dirty="0">
                  <a:latin typeface="Roboto Condensed Light" panose="02000000000000000000" pitchFamily="2" charset="0"/>
                  <a:ea typeface="Roboto Condensed Light" panose="02000000000000000000" pitchFamily="2" charset="0"/>
                </a:rPr>
                <a:t>="100" </a:t>
              </a:r>
              <a:r>
                <a:rPr lang="en-US" sz="1600" dirty="0" err="1">
                  <a:latin typeface="Roboto Condensed Light" panose="02000000000000000000" pitchFamily="2" charset="0"/>
                  <a:ea typeface="Roboto Condensed Light" panose="02000000000000000000" pitchFamily="2" charset="0"/>
                </a:rPr>
                <a:t>iyz</a:t>
              </a:r>
              <a:r>
                <a:rPr lang="en-US" sz="1600" dirty="0">
                  <a:latin typeface="Roboto Condensed Light" panose="02000000000000000000" pitchFamily="2" charset="0"/>
                  <a:ea typeface="Roboto Condensed Light" panose="02000000000000000000" pitchFamily="2" charset="0"/>
                </a:rPr>
                <a:t>="0" </a:t>
              </a:r>
              <a:r>
                <a:rPr lang="en-US" sz="1600" dirty="0" err="1">
                  <a:latin typeface="Roboto Condensed Light" panose="02000000000000000000" pitchFamily="2" charset="0"/>
                  <a:ea typeface="Roboto Condensed Light" panose="02000000000000000000" pitchFamily="2" charset="0"/>
                </a:rPr>
                <a:t>izz</a:t>
              </a:r>
              <a:r>
                <a:rPr lang="en-US" sz="1600" dirty="0">
                  <a:latin typeface="Roboto Condensed Light" panose="02000000000000000000" pitchFamily="2" charset="0"/>
                  <a:ea typeface="Roboto Condensed Light" panose="02000000000000000000" pitchFamily="2" charset="0"/>
                </a:rPr>
                <a:t>="100" /&gt;</a:t>
              </a:r>
            </a:p>
            <a:p>
              <a:r>
                <a:rPr lang="en-US" sz="1600" dirty="0">
                  <a:latin typeface="Roboto Condensed Light" panose="02000000000000000000" pitchFamily="2" charset="0"/>
                  <a:ea typeface="Roboto Condensed Light" panose="02000000000000000000" pitchFamily="2" charset="0"/>
                </a:rPr>
                <a:t>&lt;/inertial&gt;</a:t>
              </a:r>
            </a:p>
          </p:txBody>
        </p:sp>
      </p:grpSp>
      <p:sp>
        <p:nvSpPr>
          <p:cNvPr id="14" name="TextBox 13">
            <a:extLst>
              <a:ext uri="{FF2B5EF4-FFF2-40B4-BE49-F238E27FC236}">
                <a16:creationId xmlns:a16="http://schemas.microsoft.com/office/drawing/2014/main" id="{01858A08-05E1-0D94-BDC1-32921E066428}"/>
              </a:ext>
            </a:extLst>
          </p:cNvPr>
          <p:cNvSpPr txBox="1"/>
          <p:nvPr/>
        </p:nvSpPr>
        <p:spPr>
          <a:xfrm>
            <a:off x="574675" y="3381041"/>
            <a:ext cx="11040000" cy="2585323"/>
          </a:xfrm>
          <a:prstGeom prst="rect">
            <a:avLst/>
          </a:prstGeom>
          <a:noFill/>
        </p:spPr>
        <p:txBody>
          <a:bodyPr wrap="square">
            <a:spAutoFit/>
          </a:bodyPr>
          <a:lstStyle/>
          <a:p>
            <a:r>
              <a:rPr lang="en-US" b="1" i="0" dirty="0">
                <a:solidFill>
                  <a:srgbClr val="333333"/>
                </a:solidFill>
                <a:effectLst/>
                <a:latin typeface="Roboto Condensed Light" panose="02000000000000000000" pitchFamily="2" charset="0"/>
                <a:ea typeface="Roboto Condensed Light" panose="02000000000000000000" pitchFamily="2" charset="0"/>
              </a:rPr>
              <a:t>&lt;origin&gt;</a:t>
            </a:r>
          </a:p>
          <a:p>
            <a:r>
              <a:rPr lang="en-US" b="0" i="0" dirty="0">
                <a:solidFill>
                  <a:srgbClr val="333333"/>
                </a:solidFill>
                <a:effectLst/>
                <a:latin typeface="Roboto Condensed Light" panose="02000000000000000000" pitchFamily="2" charset="0"/>
                <a:ea typeface="Roboto Condensed Light" panose="02000000000000000000" pitchFamily="2" charset="0"/>
              </a:rPr>
              <a:t>This pose (translation, rotation) describes the position and orientation of the link’s center of mass frame relative to the link-frame</a:t>
            </a:r>
          </a:p>
          <a:p>
            <a:endParaRPr lang="en-US" b="1" i="0" dirty="0">
              <a:solidFill>
                <a:srgbClr val="333333"/>
              </a:solidFill>
              <a:effectLst/>
              <a:latin typeface="Roboto Condensed Light" panose="02000000000000000000" pitchFamily="2" charset="0"/>
              <a:ea typeface="Roboto Condensed Light" panose="02000000000000000000" pitchFamily="2" charset="0"/>
            </a:endParaRPr>
          </a:p>
          <a:p>
            <a:r>
              <a:rPr lang="en-US" b="1" i="0" dirty="0" err="1">
                <a:solidFill>
                  <a:srgbClr val="333333"/>
                </a:solidFill>
                <a:effectLst/>
                <a:latin typeface="Roboto Condensed Light" panose="02000000000000000000" pitchFamily="2" charset="0"/>
                <a:ea typeface="Roboto Condensed Light" panose="02000000000000000000" pitchFamily="2" charset="0"/>
              </a:rPr>
              <a:t>xyz</a:t>
            </a:r>
            <a:r>
              <a:rPr lang="en-US" b="0" i="0" dirty="0">
                <a:solidFill>
                  <a:srgbClr val="333333"/>
                </a:solidFill>
                <a:effectLst/>
                <a:latin typeface="Roboto Condensed Light" panose="02000000000000000000" pitchFamily="2" charset="0"/>
                <a:ea typeface="Roboto Condensed Light" panose="02000000000000000000" pitchFamily="2" charset="0"/>
              </a:rPr>
              <a:t> </a:t>
            </a:r>
            <a:r>
              <a:rPr lang="en-US" b="0" i="1" dirty="0">
                <a:solidFill>
                  <a:srgbClr val="333333"/>
                </a:solidFill>
                <a:effectLst/>
                <a:latin typeface="Roboto Condensed Light" panose="02000000000000000000" pitchFamily="2" charset="0"/>
                <a:ea typeface="Roboto Condensed Light" panose="02000000000000000000" pitchFamily="2" charset="0"/>
              </a:rPr>
              <a:t>(</a:t>
            </a:r>
            <a:r>
              <a:rPr lang="en-US" i="1" dirty="0">
                <a:solidFill>
                  <a:srgbClr val="333333"/>
                </a:solidFill>
                <a:latin typeface="Roboto Condensed Light" panose="02000000000000000000" pitchFamily="2" charset="0"/>
                <a:ea typeface="Roboto Condensed Light" panose="02000000000000000000" pitchFamily="2" charset="0"/>
              </a:rPr>
              <a:t>D</a:t>
            </a:r>
            <a:r>
              <a:rPr lang="en-US" b="0" i="1" dirty="0">
                <a:solidFill>
                  <a:srgbClr val="333333"/>
                </a:solidFill>
                <a:effectLst/>
                <a:latin typeface="Roboto Condensed Light" panose="02000000000000000000" pitchFamily="2" charset="0"/>
                <a:ea typeface="Roboto Condensed Light" panose="02000000000000000000" pitchFamily="2" charset="0"/>
              </a:rPr>
              <a:t>efaults to zero vector)</a:t>
            </a:r>
          </a:p>
          <a:p>
            <a:r>
              <a:rPr lang="en-US" dirty="0">
                <a:solidFill>
                  <a:srgbClr val="333333"/>
                </a:solidFill>
                <a:latin typeface="Roboto Condensed Light" panose="02000000000000000000" pitchFamily="2" charset="0"/>
                <a:ea typeface="Roboto Condensed Light" panose="02000000000000000000" pitchFamily="2" charset="0"/>
              </a:rPr>
              <a:t>P</a:t>
            </a:r>
            <a:r>
              <a:rPr lang="en-US" b="0" i="0" dirty="0">
                <a:solidFill>
                  <a:srgbClr val="333333"/>
                </a:solidFill>
                <a:effectLst/>
                <a:latin typeface="Roboto Condensed Light" panose="02000000000000000000" pitchFamily="2" charset="0"/>
                <a:ea typeface="Roboto Condensed Light" panose="02000000000000000000" pitchFamily="2" charset="0"/>
              </a:rPr>
              <a:t>osition vector from link-frame origin to link’s center of mass</a:t>
            </a:r>
          </a:p>
          <a:p>
            <a:endParaRPr lang="en-US" b="1" dirty="0">
              <a:solidFill>
                <a:srgbClr val="333333"/>
              </a:solidFill>
              <a:latin typeface="Roboto Condensed Light" panose="02000000000000000000" pitchFamily="2" charset="0"/>
              <a:ea typeface="Roboto Condensed Light" panose="02000000000000000000" pitchFamily="2" charset="0"/>
            </a:endParaRPr>
          </a:p>
          <a:p>
            <a:r>
              <a:rPr lang="en-US" b="1" i="0" dirty="0" err="1">
                <a:solidFill>
                  <a:srgbClr val="333333"/>
                </a:solidFill>
                <a:effectLst/>
                <a:latin typeface="Roboto Condensed Light" panose="02000000000000000000" pitchFamily="2" charset="0"/>
                <a:ea typeface="Roboto Condensed Light" panose="02000000000000000000" pitchFamily="2" charset="0"/>
              </a:rPr>
              <a:t>rpy</a:t>
            </a:r>
            <a:r>
              <a:rPr lang="en-US" b="0" i="0" dirty="0">
                <a:solidFill>
                  <a:srgbClr val="333333"/>
                </a:solidFill>
                <a:effectLst/>
                <a:latin typeface="Roboto Condensed Light" panose="02000000000000000000" pitchFamily="2" charset="0"/>
                <a:ea typeface="Roboto Condensed Light" panose="02000000000000000000" pitchFamily="2" charset="0"/>
              </a:rPr>
              <a:t> </a:t>
            </a:r>
            <a:r>
              <a:rPr lang="en-US" b="0" i="1" dirty="0">
                <a:solidFill>
                  <a:srgbClr val="333333"/>
                </a:solidFill>
                <a:effectLst/>
                <a:latin typeface="Roboto Condensed Light" panose="02000000000000000000" pitchFamily="2" charset="0"/>
                <a:ea typeface="Roboto Condensed Light" panose="02000000000000000000" pitchFamily="2" charset="0"/>
              </a:rPr>
              <a:t>(</a:t>
            </a:r>
            <a:r>
              <a:rPr lang="en-US" i="1" dirty="0">
                <a:solidFill>
                  <a:srgbClr val="333333"/>
                </a:solidFill>
                <a:latin typeface="Roboto Condensed Light" panose="02000000000000000000" pitchFamily="2" charset="0"/>
                <a:ea typeface="Roboto Condensed Light" panose="02000000000000000000" pitchFamily="2" charset="0"/>
              </a:rPr>
              <a:t>D</a:t>
            </a:r>
            <a:r>
              <a:rPr lang="en-US" b="0" i="1" dirty="0">
                <a:solidFill>
                  <a:srgbClr val="333333"/>
                </a:solidFill>
                <a:effectLst/>
                <a:latin typeface="Roboto Condensed Light" panose="02000000000000000000" pitchFamily="2" charset="0"/>
                <a:ea typeface="Roboto Condensed Light" panose="02000000000000000000" pitchFamily="2" charset="0"/>
              </a:rPr>
              <a:t>efaults to identity if not specified)</a:t>
            </a:r>
          </a:p>
          <a:p>
            <a:r>
              <a:rPr lang="en-US" b="0" i="0" dirty="0">
                <a:solidFill>
                  <a:srgbClr val="333333"/>
                </a:solidFill>
                <a:effectLst/>
                <a:latin typeface="Roboto Condensed Light" panose="02000000000000000000" pitchFamily="2" charset="0"/>
                <a:ea typeface="Roboto Condensed Light" panose="02000000000000000000" pitchFamily="2" charset="0"/>
              </a:rPr>
              <a:t>Represents the orientation of the center of mass frame as a sequence of Euler rotations (r p y) in radians.</a:t>
            </a:r>
            <a:endParaRPr lang="en-US" dirty="0">
              <a:latin typeface="Roboto Condensed Light" panose="02000000000000000000" pitchFamily="2" charset="0"/>
              <a:ea typeface="Roboto Condensed Light" panose="02000000000000000000" pitchFamily="2" charset="0"/>
            </a:endParaRPr>
          </a:p>
        </p:txBody>
      </p:sp>
      <p:pic>
        <p:nvPicPr>
          <p:cNvPr id="2" name="Picture 2">
            <a:extLst>
              <a:ext uri="{FF2B5EF4-FFF2-40B4-BE49-F238E27FC236}">
                <a16:creationId xmlns:a16="http://schemas.microsoft.com/office/drawing/2014/main" id="{A30725AD-DFF3-33BB-52B6-90EA73DB01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006" y="954150"/>
            <a:ext cx="4463669" cy="247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662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11B09-5185-FB36-6D09-06606321FBAD}"/>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5F3D0D7-1C65-30A4-6F94-D153A1DC109F}"/>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5E749903-DFCB-7301-F90C-7D1EDC346A6A}"/>
              </a:ext>
            </a:extLst>
          </p:cNvPr>
          <p:cNvSpPr>
            <a:spLocks noGrp="1"/>
          </p:cNvSpPr>
          <p:nvPr>
            <p:ph type="sldNum" sz="quarter" idx="12"/>
          </p:nvPr>
        </p:nvSpPr>
        <p:spPr/>
        <p:txBody>
          <a:bodyPr/>
          <a:lstStyle/>
          <a:p>
            <a:fld id="{0A297500-7527-634B-90F4-69D0994C32B4}" type="slidenum">
              <a:rPr lang="nl-NL" smtClean="0"/>
              <a:t>21</a:t>
            </a:fld>
            <a:endParaRPr lang="nl-NL"/>
          </a:p>
        </p:txBody>
      </p:sp>
      <p:sp>
        <p:nvSpPr>
          <p:cNvPr id="5" name="Title 4">
            <a:extLst>
              <a:ext uri="{FF2B5EF4-FFF2-40B4-BE49-F238E27FC236}">
                <a16:creationId xmlns:a16="http://schemas.microsoft.com/office/drawing/2014/main" id="{86F9288B-4E87-C92E-0EC3-A2242A382093}"/>
              </a:ext>
            </a:extLst>
          </p:cNvPr>
          <p:cNvSpPr>
            <a:spLocks noGrp="1"/>
          </p:cNvSpPr>
          <p:nvPr>
            <p:ph type="title"/>
          </p:nvPr>
        </p:nvSpPr>
        <p:spPr/>
        <p:txBody>
          <a:bodyPr>
            <a:normAutofit/>
          </a:bodyPr>
          <a:lstStyle/>
          <a:p>
            <a:r>
              <a:rPr lang="en-US" dirty="0"/>
              <a:t>&lt;link&gt; element</a:t>
            </a:r>
          </a:p>
        </p:txBody>
      </p:sp>
      <p:grpSp>
        <p:nvGrpSpPr>
          <p:cNvPr id="7" name="Group 6">
            <a:extLst>
              <a:ext uri="{FF2B5EF4-FFF2-40B4-BE49-F238E27FC236}">
                <a16:creationId xmlns:a16="http://schemas.microsoft.com/office/drawing/2014/main" id="{BEBF963A-8E1B-3EE2-3B5C-9540048B3EF5}"/>
              </a:ext>
            </a:extLst>
          </p:cNvPr>
          <p:cNvGrpSpPr/>
          <p:nvPr/>
        </p:nvGrpSpPr>
        <p:grpSpPr>
          <a:xfrm>
            <a:off x="574675" y="1571894"/>
            <a:ext cx="17689396" cy="1323439"/>
            <a:chOff x="576000" y="1228126"/>
            <a:chExt cx="17689396" cy="1323439"/>
          </a:xfrm>
        </p:grpSpPr>
        <p:sp>
          <p:nvSpPr>
            <p:cNvPr id="10" name="Rectangle 9">
              <a:extLst>
                <a:ext uri="{FF2B5EF4-FFF2-40B4-BE49-F238E27FC236}">
                  <a16:creationId xmlns:a16="http://schemas.microsoft.com/office/drawing/2014/main" id="{177393F8-76D4-CC2E-7A81-60EE57664683}"/>
                </a:ext>
              </a:extLst>
            </p:cNvPr>
            <p:cNvSpPr/>
            <p:nvPr/>
          </p:nvSpPr>
          <p:spPr>
            <a:xfrm>
              <a:off x="576000" y="1295956"/>
              <a:ext cx="6288038" cy="1187777"/>
            </a:xfrm>
            <a:prstGeom prst="rect">
              <a:avLst/>
            </a:prstGeom>
            <a:solidFill>
              <a:srgbClr val="0028FD">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96DEB3DB-A296-DCA7-591A-C7A9BD19BF01}"/>
                </a:ext>
              </a:extLst>
            </p:cNvPr>
            <p:cNvSpPr txBox="1"/>
            <p:nvPr/>
          </p:nvSpPr>
          <p:spPr>
            <a:xfrm>
              <a:off x="576000" y="1228126"/>
              <a:ext cx="17689396" cy="1323439"/>
            </a:xfrm>
            <a:prstGeom prst="rect">
              <a:avLst/>
            </a:prstGeom>
            <a:noFill/>
          </p:spPr>
          <p:txBody>
            <a:bodyPr wrap="square">
              <a:spAutoFit/>
            </a:bodyPr>
            <a:lstStyle/>
            <a:p>
              <a:r>
                <a:rPr lang="en-US" sz="1600" dirty="0">
                  <a:latin typeface="Roboto Condensed Light" panose="02000000000000000000" pitchFamily="2" charset="0"/>
                  <a:ea typeface="Roboto Condensed Light" panose="02000000000000000000" pitchFamily="2" charset="0"/>
                </a:rPr>
                <a:t>&lt;inertial&gt;</a:t>
              </a:r>
            </a:p>
            <a:p>
              <a:r>
                <a:rPr lang="en-US" sz="1600" dirty="0">
                  <a:latin typeface="Roboto Condensed Light" panose="02000000000000000000" pitchFamily="2" charset="0"/>
                  <a:ea typeface="Roboto Condensed Light" panose="02000000000000000000" pitchFamily="2" charset="0"/>
                </a:rPr>
                <a:t>      &lt;origin </a:t>
              </a:r>
              <a:r>
                <a:rPr lang="en-US" sz="1600" dirty="0" err="1">
                  <a:latin typeface="Roboto Condensed Light" panose="02000000000000000000" pitchFamily="2" charset="0"/>
                  <a:ea typeface="Roboto Condensed Light" panose="02000000000000000000" pitchFamily="2" charset="0"/>
                </a:rPr>
                <a:t>xyz</a:t>
              </a:r>
              <a:r>
                <a:rPr lang="en-US" sz="1600" dirty="0">
                  <a:latin typeface="Roboto Condensed Light" panose="02000000000000000000" pitchFamily="2" charset="0"/>
                  <a:ea typeface="Roboto Condensed Light" panose="02000000000000000000" pitchFamily="2" charset="0"/>
                </a:rPr>
                <a:t>="0 0 0.5" </a:t>
              </a:r>
              <a:r>
                <a:rPr lang="en-US" sz="1600" dirty="0" err="1">
                  <a:latin typeface="Roboto Condensed Light" panose="02000000000000000000" pitchFamily="2" charset="0"/>
                  <a:ea typeface="Roboto Condensed Light" panose="02000000000000000000" pitchFamily="2" charset="0"/>
                </a:rPr>
                <a:t>rpy</a:t>
              </a:r>
              <a:r>
                <a:rPr lang="en-US" sz="1600" dirty="0">
                  <a:latin typeface="Roboto Condensed Light" panose="02000000000000000000" pitchFamily="2" charset="0"/>
                  <a:ea typeface="Roboto Condensed Light" panose="02000000000000000000" pitchFamily="2" charset="0"/>
                </a:rPr>
                <a:t>="0 0 0"/&gt;</a:t>
              </a:r>
            </a:p>
            <a:p>
              <a:r>
                <a:rPr lang="en-US" sz="1600" dirty="0">
                  <a:highlight>
                    <a:srgbClr val="FFFF00"/>
                  </a:highlight>
                  <a:latin typeface="Roboto Condensed Light" panose="02000000000000000000" pitchFamily="2" charset="0"/>
                  <a:ea typeface="Roboto Condensed Light" panose="02000000000000000000" pitchFamily="2" charset="0"/>
                </a:rPr>
                <a:t>      &lt;mass value="1"/&gt;</a:t>
              </a:r>
            </a:p>
            <a:p>
              <a:r>
                <a:rPr lang="en-US" sz="1600" dirty="0">
                  <a:highlight>
                    <a:srgbClr val="FFFF00"/>
                  </a:highlight>
                  <a:latin typeface="Roboto Condensed Light" panose="02000000000000000000" pitchFamily="2" charset="0"/>
                  <a:ea typeface="Roboto Condensed Light" panose="02000000000000000000" pitchFamily="2" charset="0"/>
                </a:rPr>
                <a:t>      &lt;inertia </a:t>
              </a:r>
              <a:r>
                <a:rPr lang="en-US" sz="1600" dirty="0" err="1">
                  <a:highlight>
                    <a:srgbClr val="FFFF00"/>
                  </a:highlight>
                  <a:latin typeface="Roboto Condensed Light" panose="02000000000000000000" pitchFamily="2" charset="0"/>
                  <a:ea typeface="Roboto Condensed Light" panose="02000000000000000000" pitchFamily="2" charset="0"/>
                </a:rPr>
                <a:t>ixx</a:t>
              </a:r>
              <a:r>
                <a:rPr lang="en-US" sz="1600" dirty="0">
                  <a:highlight>
                    <a:srgbClr val="FFFF00"/>
                  </a:highlight>
                  <a:latin typeface="Roboto Condensed Light" panose="02000000000000000000" pitchFamily="2" charset="0"/>
                  <a:ea typeface="Roboto Condensed Light" panose="02000000000000000000" pitchFamily="2" charset="0"/>
                </a:rPr>
                <a:t>="100"  </a:t>
              </a:r>
              <a:r>
                <a:rPr lang="en-US" sz="1600" dirty="0" err="1">
                  <a:highlight>
                    <a:srgbClr val="FFFF00"/>
                  </a:highlight>
                  <a:latin typeface="Roboto Condensed Light" panose="02000000000000000000" pitchFamily="2" charset="0"/>
                  <a:ea typeface="Roboto Condensed Light" panose="02000000000000000000" pitchFamily="2" charset="0"/>
                </a:rPr>
                <a:t>ixy</a:t>
              </a:r>
              <a:r>
                <a:rPr lang="en-US" sz="1600" dirty="0">
                  <a:highlight>
                    <a:srgbClr val="FFFF00"/>
                  </a:highlight>
                  <a:latin typeface="Roboto Condensed Light" panose="02000000000000000000" pitchFamily="2" charset="0"/>
                  <a:ea typeface="Roboto Condensed Light" panose="02000000000000000000" pitchFamily="2" charset="0"/>
                </a:rPr>
                <a:t>="0"  </a:t>
              </a:r>
              <a:r>
                <a:rPr lang="en-US" sz="1600" dirty="0" err="1">
                  <a:highlight>
                    <a:srgbClr val="FFFF00"/>
                  </a:highlight>
                  <a:latin typeface="Roboto Condensed Light" panose="02000000000000000000" pitchFamily="2" charset="0"/>
                  <a:ea typeface="Roboto Condensed Light" panose="02000000000000000000" pitchFamily="2" charset="0"/>
                </a:rPr>
                <a:t>ixz</a:t>
              </a:r>
              <a:r>
                <a:rPr lang="en-US" sz="1600" dirty="0">
                  <a:highlight>
                    <a:srgbClr val="FFFF00"/>
                  </a:highlight>
                  <a:latin typeface="Roboto Condensed Light" panose="02000000000000000000" pitchFamily="2" charset="0"/>
                  <a:ea typeface="Roboto Condensed Light" panose="02000000000000000000" pitchFamily="2" charset="0"/>
                </a:rPr>
                <a:t>="0" </a:t>
              </a:r>
              <a:r>
                <a:rPr lang="en-US" sz="1600" dirty="0" err="1">
                  <a:highlight>
                    <a:srgbClr val="FFFF00"/>
                  </a:highlight>
                  <a:latin typeface="Roboto Condensed Light" panose="02000000000000000000" pitchFamily="2" charset="0"/>
                  <a:ea typeface="Roboto Condensed Light" panose="02000000000000000000" pitchFamily="2" charset="0"/>
                </a:rPr>
                <a:t>iyy</a:t>
              </a:r>
              <a:r>
                <a:rPr lang="en-US" sz="1600" dirty="0">
                  <a:highlight>
                    <a:srgbClr val="FFFF00"/>
                  </a:highlight>
                  <a:latin typeface="Roboto Condensed Light" panose="02000000000000000000" pitchFamily="2" charset="0"/>
                  <a:ea typeface="Roboto Condensed Light" panose="02000000000000000000" pitchFamily="2" charset="0"/>
                </a:rPr>
                <a:t>="100" </a:t>
              </a:r>
              <a:r>
                <a:rPr lang="en-US" sz="1600" dirty="0" err="1">
                  <a:highlight>
                    <a:srgbClr val="FFFF00"/>
                  </a:highlight>
                  <a:latin typeface="Roboto Condensed Light" panose="02000000000000000000" pitchFamily="2" charset="0"/>
                  <a:ea typeface="Roboto Condensed Light" panose="02000000000000000000" pitchFamily="2" charset="0"/>
                </a:rPr>
                <a:t>iyz</a:t>
              </a:r>
              <a:r>
                <a:rPr lang="en-US" sz="1600" dirty="0">
                  <a:highlight>
                    <a:srgbClr val="FFFF00"/>
                  </a:highlight>
                  <a:latin typeface="Roboto Condensed Light" panose="02000000000000000000" pitchFamily="2" charset="0"/>
                  <a:ea typeface="Roboto Condensed Light" panose="02000000000000000000" pitchFamily="2" charset="0"/>
                </a:rPr>
                <a:t>="0" </a:t>
              </a:r>
              <a:r>
                <a:rPr lang="en-US" sz="1600" dirty="0" err="1">
                  <a:highlight>
                    <a:srgbClr val="FFFF00"/>
                  </a:highlight>
                  <a:latin typeface="Roboto Condensed Light" panose="02000000000000000000" pitchFamily="2" charset="0"/>
                  <a:ea typeface="Roboto Condensed Light" panose="02000000000000000000" pitchFamily="2" charset="0"/>
                </a:rPr>
                <a:t>izz</a:t>
              </a:r>
              <a:r>
                <a:rPr lang="en-US" sz="1600" dirty="0">
                  <a:highlight>
                    <a:srgbClr val="FFFF00"/>
                  </a:highlight>
                  <a:latin typeface="Roboto Condensed Light" panose="02000000000000000000" pitchFamily="2" charset="0"/>
                  <a:ea typeface="Roboto Condensed Light" panose="02000000000000000000" pitchFamily="2" charset="0"/>
                </a:rPr>
                <a:t>="100" /&gt;</a:t>
              </a:r>
            </a:p>
            <a:p>
              <a:r>
                <a:rPr lang="en-US" sz="1600" dirty="0">
                  <a:latin typeface="Roboto Condensed Light" panose="02000000000000000000" pitchFamily="2" charset="0"/>
                  <a:ea typeface="Roboto Condensed Light" panose="02000000000000000000" pitchFamily="2" charset="0"/>
                </a:rPr>
                <a:t>&lt;/inertial&gt;</a:t>
              </a:r>
            </a:p>
          </p:txBody>
        </p:sp>
      </p:grpSp>
      <p:sp>
        <p:nvSpPr>
          <p:cNvPr id="9" name="TextBox 8">
            <a:extLst>
              <a:ext uri="{FF2B5EF4-FFF2-40B4-BE49-F238E27FC236}">
                <a16:creationId xmlns:a16="http://schemas.microsoft.com/office/drawing/2014/main" id="{A0D8EF5E-8EA8-616E-21E0-7EE061BB3D04}"/>
              </a:ext>
            </a:extLst>
          </p:cNvPr>
          <p:cNvSpPr txBox="1"/>
          <p:nvPr/>
        </p:nvSpPr>
        <p:spPr>
          <a:xfrm>
            <a:off x="576000" y="3959108"/>
            <a:ext cx="9129860" cy="646331"/>
          </a:xfrm>
          <a:prstGeom prst="rect">
            <a:avLst/>
          </a:prstGeom>
          <a:noFill/>
        </p:spPr>
        <p:txBody>
          <a:bodyPr wrap="square">
            <a:spAutoFit/>
          </a:bodyPr>
          <a:lstStyle/>
          <a:p>
            <a:pPr algn="l">
              <a:buNone/>
            </a:pPr>
            <a:r>
              <a:rPr lang="en-US" b="1" i="0" dirty="0">
                <a:solidFill>
                  <a:srgbClr val="333333"/>
                </a:solidFill>
                <a:effectLst/>
                <a:latin typeface="Roboto Condensed Light" panose="02000000000000000000" pitchFamily="2" charset="0"/>
                <a:ea typeface="Roboto Condensed Light" panose="02000000000000000000" pitchFamily="2" charset="0"/>
              </a:rPr>
              <a:t>&lt;mass&gt;</a:t>
            </a:r>
            <a:endParaRPr lang="en-US" b="0" i="0" dirty="0">
              <a:solidFill>
                <a:srgbClr val="333333"/>
              </a:solidFill>
              <a:effectLst/>
              <a:latin typeface="Roboto Condensed Light" panose="02000000000000000000" pitchFamily="2" charset="0"/>
              <a:ea typeface="Roboto Condensed Light" panose="02000000000000000000" pitchFamily="2" charset="0"/>
            </a:endParaRPr>
          </a:p>
          <a:p>
            <a:pPr algn="l"/>
            <a:r>
              <a:rPr lang="en-US" b="0" i="0" dirty="0">
                <a:solidFill>
                  <a:srgbClr val="333333"/>
                </a:solidFill>
                <a:effectLst/>
                <a:latin typeface="Roboto Condensed Light" panose="02000000000000000000" pitchFamily="2" charset="0"/>
                <a:ea typeface="Roboto Condensed Light" panose="02000000000000000000" pitchFamily="2" charset="0"/>
              </a:rPr>
              <a:t>The mass of the link is represented by the </a:t>
            </a:r>
            <a:r>
              <a:rPr lang="en-US" b="1" i="0" dirty="0">
                <a:solidFill>
                  <a:srgbClr val="333333"/>
                </a:solidFill>
                <a:effectLst/>
                <a:latin typeface="Roboto Condensed Light" panose="02000000000000000000" pitchFamily="2" charset="0"/>
                <a:ea typeface="Roboto Condensed Light" panose="02000000000000000000" pitchFamily="2" charset="0"/>
              </a:rPr>
              <a:t>value</a:t>
            </a:r>
            <a:r>
              <a:rPr lang="en-US" b="0" i="0" dirty="0">
                <a:solidFill>
                  <a:srgbClr val="333333"/>
                </a:solidFill>
                <a:effectLst/>
                <a:latin typeface="Roboto Condensed Light" panose="02000000000000000000" pitchFamily="2" charset="0"/>
                <a:ea typeface="Roboto Condensed Light" panose="02000000000000000000" pitchFamily="2" charset="0"/>
              </a:rPr>
              <a:t> attribute of this element</a:t>
            </a:r>
          </a:p>
        </p:txBody>
      </p:sp>
      <p:sp>
        <p:nvSpPr>
          <p:cNvPr id="12" name="TextBox 11">
            <a:extLst>
              <a:ext uri="{FF2B5EF4-FFF2-40B4-BE49-F238E27FC236}">
                <a16:creationId xmlns:a16="http://schemas.microsoft.com/office/drawing/2014/main" id="{EE3B2DFD-9E60-8209-1568-49A0D463CFEB}"/>
              </a:ext>
            </a:extLst>
          </p:cNvPr>
          <p:cNvSpPr txBox="1"/>
          <p:nvPr/>
        </p:nvSpPr>
        <p:spPr>
          <a:xfrm>
            <a:off x="574675" y="4988327"/>
            <a:ext cx="12142084" cy="646331"/>
          </a:xfrm>
          <a:prstGeom prst="rect">
            <a:avLst/>
          </a:prstGeom>
          <a:noFill/>
        </p:spPr>
        <p:txBody>
          <a:bodyPr wrap="square">
            <a:spAutoFit/>
          </a:bodyPr>
          <a:lstStyle/>
          <a:p>
            <a:pPr algn="l">
              <a:buNone/>
            </a:pPr>
            <a:r>
              <a:rPr lang="en-US" b="1" i="0" dirty="0">
                <a:solidFill>
                  <a:srgbClr val="333333"/>
                </a:solidFill>
                <a:effectLst/>
                <a:latin typeface="Roboto Condensed Light" panose="02000000000000000000" pitchFamily="2" charset="0"/>
                <a:ea typeface="Roboto Condensed Light" panose="02000000000000000000" pitchFamily="2" charset="0"/>
              </a:rPr>
              <a:t>&lt;inertia&gt;</a:t>
            </a:r>
            <a:endParaRPr lang="en-US" b="0" i="0" dirty="0">
              <a:solidFill>
                <a:srgbClr val="333333"/>
              </a:solidFill>
              <a:effectLst/>
              <a:latin typeface="Roboto Condensed Light" panose="02000000000000000000" pitchFamily="2" charset="0"/>
              <a:ea typeface="Roboto Condensed Light" panose="02000000000000000000" pitchFamily="2" charset="0"/>
            </a:endParaRPr>
          </a:p>
          <a:p>
            <a:pPr algn="l"/>
            <a:r>
              <a:rPr lang="en-US" b="0" i="0" dirty="0">
                <a:solidFill>
                  <a:srgbClr val="333333"/>
                </a:solidFill>
                <a:effectLst/>
                <a:latin typeface="Roboto Condensed Light" panose="02000000000000000000" pitchFamily="2" charset="0"/>
                <a:ea typeface="Roboto Condensed Light" panose="02000000000000000000" pitchFamily="2" charset="0"/>
              </a:rPr>
              <a:t>This link's moments of inertia </a:t>
            </a:r>
            <a:r>
              <a:rPr lang="en-US" b="1" i="0" dirty="0" err="1">
                <a:solidFill>
                  <a:srgbClr val="333333"/>
                </a:solidFill>
                <a:effectLst/>
                <a:latin typeface="Roboto Condensed Light" panose="02000000000000000000" pitchFamily="2" charset="0"/>
                <a:ea typeface="Roboto Condensed Light" panose="02000000000000000000" pitchFamily="2" charset="0"/>
              </a:rPr>
              <a:t>ixx</a:t>
            </a:r>
            <a:r>
              <a:rPr lang="en-US" b="1" i="0" dirty="0">
                <a:solidFill>
                  <a:srgbClr val="333333"/>
                </a:solidFill>
                <a:effectLst/>
                <a:latin typeface="Roboto Condensed Light" panose="02000000000000000000" pitchFamily="2" charset="0"/>
                <a:ea typeface="Roboto Condensed Light" panose="02000000000000000000" pitchFamily="2" charset="0"/>
              </a:rPr>
              <a:t>, </a:t>
            </a:r>
            <a:r>
              <a:rPr lang="en-US" b="1" i="0" dirty="0" err="1">
                <a:solidFill>
                  <a:srgbClr val="333333"/>
                </a:solidFill>
                <a:effectLst/>
                <a:latin typeface="Roboto Condensed Light" panose="02000000000000000000" pitchFamily="2" charset="0"/>
                <a:ea typeface="Roboto Condensed Light" panose="02000000000000000000" pitchFamily="2" charset="0"/>
              </a:rPr>
              <a:t>iyy</a:t>
            </a:r>
            <a:r>
              <a:rPr lang="en-US" b="1" i="0" dirty="0">
                <a:solidFill>
                  <a:srgbClr val="333333"/>
                </a:solidFill>
                <a:effectLst/>
                <a:latin typeface="Roboto Condensed Light" panose="02000000000000000000" pitchFamily="2" charset="0"/>
                <a:ea typeface="Roboto Condensed Light" panose="02000000000000000000" pitchFamily="2" charset="0"/>
              </a:rPr>
              <a:t>, </a:t>
            </a:r>
            <a:r>
              <a:rPr lang="en-US" b="1" i="0" dirty="0" err="1">
                <a:solidFill>
                  <a:srgbClr val="333333"/>
                </a:solidFill>
                <a:effectLst/>
                <a:latin typeface="Roboto Condensed Light" panose="02000000000000000000" pitchFamily="2" charset="0"/>
                <a:ea typeface="Roboto Condensed Light" panose="02000000000000000000" pitchFamily="2" charset="0"/>
              </a:rPr>
              <a:t>izz</a:t>
            </a:r>
            <a:r>
              <a:rPr lang="en-US" b="0" i="0" dirty="0">
                <a:solidFill>
                  <a:srgbClr val="333333"/>
                </a:solidFill>
                <a:effectLst/>
                <a:latin typeface="Roboto Condensed Light" panose="02000000000000000000" pitchFamily="2" charset="0"/>
                <a:ea typeface="Roboto Condensed Light" panose="02000000000000000000" pitchFamily="2" charset="0"/>
              </a:rPr>
              <a:t> and products of inertia </a:t>
            </a:r>
            <a:r>
              <a:rPr lang="en-US" b="1" i="0" dirty="0" err="1">
                <a:solidFill>
                  <a:srgbClr val="333333"/>
                </a:solidFill>
                <a:effectLst/>
                <a:latin typeface="Roboto Condensed Light" panose="02000000000000000000" pitchFamily="2" charset="0"/>
                <a:ea typeface="Roboto Condensed Light" panose="02000000000000000000" pitchFamily="2" charset="0"/>
              </a:rPr>
              <a:t>ixy</a:t>
            </a:r>
            <a:r>
              <a:rPr lang="en-US" b="1" i="0" dirty="0">
                <a:solidFill>
                  <a:srgbClr val="333333"/>
                </a:solidFill>
                <a:effectLst/>
                <a:latin typeface="Roboto Condensed Light" panose="02000000000000000000" pitchFamily="2" charset="0"/>
                <a:ea typeface="Roboto Condensed Light" panose="02000000000000000000" pitchFamily="2" charset="0"/>
              </a:rPr>
              <a:t>, </a:t>
            </a:r>
            <a:r>
              <a:rPr lang="en-US" b="1" i="0" dirty="0" err="1">
                <a:solidFill>
                  <a:srgbClr val="333333"/>
                </a:solidFill>
                <a:effectLst/>
                <a:latin typeface="Roboto Condensed Light" panose="02000000000000000000" pitchFamily="2" charset="0"/>
                <a:ea typeface="Roboto Condensed Light" panose="02000000000000000000" pitchFamily="2" charset="0"/>
              </a:rPr>
              <a:t>ixz</a:t>
            </a:r>
            <a:r>
              <a:rPr lang="en-US" b="1" i="0" dirty="0">
                <a:solidFill>
                  <a:srgbClr val="333333"/>
                </a:solidFill>
                <a:effectLst/>
                <a:latin typeface="Roboto Condensed Light" panose="02000000000000000000" pitchFamily="2" charset="0"/>
                <a:ea typeface="Roboto Condensed Light" panose="02000000000000000000" pitchFamily="2" charset="0"/>
              </a:rPr>
              <a:t>, </a:t>
            </a:r>
            <a:r>
              <a:rPr lang="en-US" b="1" i="0" dirty="0" err="1">
                <a:solidFill>
                  <a:srgbClr val="333333"/>
                </a:solidFill>
                <a:effectLst/>
                <a:latin typeface="Roboto Condensed Light" panose="02000000000000000000" pitchFamily="2" charset="0"/>
                <a:ea typeface="Roboto Condensed Light" panose="02000000000000000000" pitchFamily="2" charset="0"/>
              </a:rPr>
              <a:t>iyz</a:t>
            </a:r>
            <a:r>
              <a:rPr lang="en-US" b="0" i="0" dirty="0">
                <a:solidFill>
                  <a:srgbClr val="333333"/>
                </a:solidFill>
                <a:effectLst/>
                <a:latin typeface="Roboto Condensed Light" panose="02000000000000000000" pitchFamily="2" charset="0"/>
                <a:ea typeface="Roboto Condensed Light" panose="02000000000000000000" pitchFamily="2" charset="0"/>
              </a:rPr>
              <a:t> </a:t>
            </a:r>
            <a:r>
              <a:rPr lang="en-US" dirty="0">
                <a:solidFill>
                  <a:srgbClr val="333333"/>
                </a:solidFill>
                <a:latin typeface="Roboto Condensed Light" panose="02000000000000000000" pitchFamily="2" charset="0"/>
                <a:ea typeface="Roboto Condensed Light" panose="02000000000000000000" pitchFamily="2" charset="0"/>
              </a:rPr>
              <a:t> respect to</a:t>
            </a:r>
            <a:r>
              <a:rPr lang="en-US" b="0" i="0" dirty="0">
                <a:solidFill>
                  <a:srgbClr val="333333"/>
                </a:solidFill>
                <a:effectLst/>
                <a:latin typeface="Roboto Condensed Light" panose="02000000000000000000" pitchFamily="2" charset="0"/>
                <a:ea typeface="Roboto Condensed Light" panose="02000000000000000000" pitchFamily="2" charset="0"/>
              </a:rPr>
              <a:t> the link’s center of mass</a:t>
            </a:r>
          </a:p>
        </p:txBody>
      </p:sp>
      <p:pic>
        <p:nvPicPr>
          <p:cNvPr id="15" name="Picture 2">
            <a:extLst>
              <a:ext uri="{FF2B5EF4-FFF2-40B4-BE49-F238E27FC236}">
                <a16:creationId xmlns:a16="http://schemas.microsoft.com/office/drawing/2014/main" id="{1368230C-F686-6CA6-8DCB-383F20DE1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006" y="954150"/>
            <a:ext cx="4463669" cy="247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057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4140C-36B3-ED72-E4CC-EC411E3664D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7FABC14E-A670-E275-A136-AF40959B1A4B}"/>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F943AF3F-3AD9-4272-D0BE-975B230C5BA1}"/>
              </a:ext>
            </a:extLst>
          </p:cNvPr>
          <p:cNvSpPr>
            <a:spLocks noGrp="1"/>
          </p:cNvSpPr>
          <p:nvPr>
            <p:ph type="sldNum" sz="quarter" idx="12"/>
          </p:nvPr>
        </p:nvSpPr>
        <p:spPr/>
        <p:txBody>
          <a:bodyPr/>
          <a:lstStyle/>
          <a:p>
            <a:fld id="{0A297500-7527-634B-90F4-69D0994C32B4}" type="slidenum">
              <a:rPr lang="nl-NL" smtClean="0"/>
              <a:t>22</a:t>
            </a:fld>
            <a:endParaRPr lang="nl-NL"/>
          </a:p>
        </p:txBody>
      </p:sp>
      <p:sp>
        <p:nvSpPr>
          <p:cNvPr id="5" name="Title 4">
            <a:extLst>
              <a:ext uri="{FF2B5EF4-FFF2-40B4-BE49-F238E27FC236}">
                <a16:creationId xmlns:a16="http://schemas.microsoft.com/office/drawing/2014/main" id="{EF824D0C-7E00-EB53-72EB-CBD1A55C84E0}"/>
              </a:ext>
            </a:extLst>
          </p:cNvPr>
          <p:cNvSpPr>
            <a:spLocks noGrp="1"/>
          </p:cNvSpPr>
          <p:nvPr>
            <p:ph type="title"/>
          </p:nvPr>
        </p:nvSpPr>
        <p:spPr/>
        <p:txBody>
          <a:bodyPr>
            <a:normAutofit/>
          </a:bodyPr>
          <a:lstStyle/>
          <a:p>
            <a:r>
              <a:rPr lang="en-US" dirty="0"/>
              <a:t>&lt;link&gt; element</a:t>
            </a:r>
          </a:p>
        </p:txBody>
      </p:sp>
      <p:grpSp>
        <p:nvGrpSpPr>
          <p:cNvPr id="2" name="Group 1">
            <a:extLst>
              <a:ext uri="{FF2B5EF4-FFF2-40B4-BE49-F238E27FC236}">
                <a16:creationId xmlns:a16="http://schemas.microsoft.com/office/drawing/2014/main" id="{F35BD6CA-F303-3164-1F80-A04BFB1651E5}"/>
              </a:ext>
            </a:extLst>
          </p:cNvPr>
          <p:cNvGrpSpPr/>
          <p:nvPr/>
        </p:nvGrpSpPr>
        <p:grpSpPr>
          <a:xfrm>
            <a:off x="545468" y="1573922"/>
            <a:ext cx="17689396" cy="2554545"/>
            <a:chOff x="5375634" y="207036"/>
            <a:chExt cx="17689396" cy="2554545"/>
          </a:xfrm>
        </p:grpSpPr>
        <p:sp>
          <p:nvSpPr>
            <p:cNvPr id="11" name="Rectangle 10">
              <a:extLst>
                <a:ext uri="{FF2B5EF4-FFF2-40B4-BE49-F238E27FC236}">
                  <a16:creationId xmlns:a16="http://schemas.microsoft.com/office/drawing/2014/main" id="{0DA6EC19-3631-801F-4E57-14ADF10F42C1}"/>
                </a:ext>
              </a:extLst>
            </p:cNvPr>
            <p:cNvSpPr/>
            <p:nvPr/>
          </p:nvSpPr>
          <p:spPr>
            <a:xfrm>
              <a:off x="5461469" y="261599"/>
              <a:ext cx="5986896" cy="2194874"/>
            </a:xfrm>
            <a:prstGeom prst="rect">
              <a:avLst/>
            </a:prstGeom>
            <a:solidFill>
              <a:srgbClr val="85BD6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4D6CF889-E41B-7326-75F6-487E594F628E}"/>
                </a:ext>
              </a:extLst>
            </p:cNvPr>
            <p:cNvSpPr txBox="1"/>
            <p:nvPr/>
          </p:nvSpPr>
          <p:spPr>
            <a:xfrm>
              <a:off x="5375634" y="207036"/>
              <a:ext cx="17689396" cy="2554545"/>
            </a:xfrm>
            <a:prstGeom prst="rect">
              <a:avLst/>
            </a:prstGeom>
            <a:noFill/>
          </p:spPr>
          <p:txBody>
            <a:bodyPr wrap="square">
              <a:spAutoFit/>
            </a:bodyPr>
            <a:lstStyle/>
            <a:p>
              <a:r>
                <a:rPr lang="en-US" sz="1600" dirty="0">
                  <a:highlight>
                    <a:srgbClr val="FFFF00"/>
                  </a:highlight>
                  <a:latin typeface="Roboto Condensed Light" panose="02000000000000000000" pitchFamily="2" charset="0"/>
                  <a:ea typeface="Roboto Condensed Light" panose="02000000000000000000" pitchFamily="2" charset="0"/>
                </a:rPr>
                <a:t>&lt;visual&gt;</a:t>
              </a:r>
            </a:p>
            <a:p>
              <a:r>
                <a:rPr lang="en-US" sz="1600" dirty="0">
                  <a:latin typeface="Roboto Condensed Light" panose="02000000000000000000" pitchFamily="2" charset="0"/>
                  <a:ea typeface="Roboto Condensed Light" panose="02000000000000000000" pitchFamily="2" charset="0"/>
                </a:rPr>
                <a:t>      &lt;origin </a:t>
              </a:r>
              <a:r>
                <a:rPr lang="en-US" sz="1600" dirty="0" err="1">
                  <a:latin typeface="Roboto Condensed Light" panose="02000000000000000000" pitchFamily="2" charset="0"/>
                  <a:ea typeface="Roboto Condensed Light" panose="02000000000000000000" pitchFamily="2" charset="0"/>
                </a:rPr>
                <a:t>xyz</a:t>
              </a:r>
              <a:r>
                <a:rPr lang="en-US" sz="1600" dirty="0">
                  <a:latin typeface="Roboto Condensed Light" panose="02000000000000000000" pitchFamily="2" charset="0"/>
                  <a:ea typeface="Roboto Condensed Light" panose="02000000000000000000" pitchFamily="2" charset="0"/>
                </a:rPr>
                <a:t>="0 0 0" </a:t>
              </a:r>
              <a:r>
                <a:rPr lang="en-US" sz="1600" dirty="0" err="1">
                  <a:latin typeface="Roboto Condensed Light" panose="02000000000000000000" pitchFamily="2" charset="0"/>
                  <a:ea typeface="Roboto Condensed Light" panose="02000000000000000000" pitchFamily="2" charset="0"/>
                </a:rPr>
                <a:t>rpy</a:t>
              </a:r>
              <a:r>
                <a:rPr lang="en-US" sz="1600" dirty="0">
                  <a:latin typeface="Roboto Condensed Light" panose="02000000000000000000" pitchFamily="2" charset="0"/>
                  <a:ea typeface="Roboto Condensed Light" panose="02000000000000000000" pitchFamily="2" charset="0"/>
                </a:rPr>
                <a:t>="0 0 0" /&gt;</a:t>
              </a:r>
            </a:p>
            <a:p>
              <a:r>
                <a:rPr lang="en-US" sz="1600" dirty="0">
                  <a:latin typeface="Roboto Condensed Light" panose="02000000000000000000" pitchFamily="2" charset="0"/>
                  <a:ea typeface="Roboto Condensed Light" panose="02000000000000000000" pitchFamily="2" charset="0"/>
                </a:rPr>
                <a:t>      &lt;geometry&gt;</a:t>
              </a:r>
            </a:p>
            <a:p>
              <a:r>
                <a:rPr lang="en-US" sz="1600" dirty="0">
                  <a:latin typeface="Roboto Condensed Light" panose="02000000000000000000" pitchFamily="2" charset="0"/>
                  <a:ea typeface="Roboto Condensed Light" panose="02000000000000000000" pitchFamily="2" charset="0"/>
                </a:rPr>
                <a:t>        &lt;box size="1 1 1" /&gt;</a:t>
              </a:r>
            </a:p>
            <a:p>
              <a:r>
                <a:rPr lang="en-US" sz="1600" dirty="0">
                  <a:latin typeface="Roboto Condensed Light" panose="02000000000000000000" pitchFamily="2" charset="0"/>
                  <a:ea typeface="Roboto Condensed Light" panose="02000000000000000000" pitchFamily="2" charset="0"/>
                </a:rPr>
                <a:t>      &lt;/geometry&gt;</a:t>
              </a:r>
            </a:p>
            <a:p>
              <a:r>
                <a:rPr lang="en-US" sz="1600" dirty="0">
                  <a:latin typeface="Roboto Condensed Light" panose="02000000000000000000" pitchFamily="2" charset="0"/>
                  <a:ea typeface="Roboto Condensed Light" panose="02000000000000000000" pitchFamily="2" charset="0"/>
                </a:rPr>
                <a:t>      &lt;material name="Cyan"&gt;</a:t>
              </a:r>
            </a:p>
            <a:p>
              <a:r>
                <a:rPr lang="en-US" sz="1600" dirty="0">
                  <a:latin typeface="Roboto Condensed Light" panose="02000000000000000000" pitchFamily="2" charset="0"/>
                  <a:ea typeface="Roboto Condensed Light" panose="02000000000000000000" pitchFamily="2" charset="0"/>
                </a:rPr>
                <a:t>        &lt;color </a:t>
              </a:r>
              <a:r>
                <a:rPr lang="en-US" sz="1600" dirty="0" err="1">
                  <a:latin typeface="Roboto Condensed Light" panose="02000000000000000000" pitchFamily="2" charset="0"/>
                  <a:ea typeface="Roboto Condensed Light" panose="02000000000000000000" pitchFamily="2" charset="0"/>
                </a:rPr>
                <a:t>rgba</a:t>
              </a:r>
              <a:r>
                <a:rPr lang="en-US" sz="1600" dirty="0">
                  <a:latin typeface="Roboto Condensed Light" panose="02000000000000000000" pitchFamily="2" charset="0"/>
                  <a:ea typeface="Roboto Condensed Light" panose="02000000000000000000" pitchFamily="2" charset="0"/>
                </a:rPr>
                <a:t>="0 1.0 1.0 1.0"/&gt;</a:t>
              </a:r>
            </a:p>
            <a:p>
              <a:r>
                <a:rPr lang="en-US" sz="1600" dirty="0">
                  <a:latin typeface="Roboto Condensed Light" panose="02000000000000000000" pitchFamily="2" charset="0"/>
                  <a:ea typeface="Roboto Condensed Light" panose="02000000000000000000" pitchFamily="2" charset="0"/>
                </a:rPr>
                <a:t>      &lt;/material&gt;</a:t>
              </a:r>
            </a:p>
            <a:p>
              <a:r>
                <a:rPr lang="en-US" sz="1600" dirty="0">
                  <a:highlight>
                    <a:srgbClr val="FFFF00"/>
                  </a:highlight>
                  <a:latin typeface="Roboto Condensed Light" panose="02000000000000000000" pitchFamily="2" charset="0"/>
                  <a:ea typeface="Roboto Condensed Light" panose="02000000000000000000" pitchFamily="2" charset="0"/>
                </a:rPr>
                <a:t> &lt;/visual&gt;</a:t>
              </a:r>
            </a:p>
            <a:p>
              <a:r>
                <a:rPr lang="en-US" sz="1600" dirty="0"/>
                <a:t> </a:t>
              </a:r>
            </a:p>
          </p:txBody>
        </p:sp>
      </p:grpSp>
      <p:sp>
        <p:nvSpPr>
          <p:cNvPr id="7" name="TextBox 6">
            <a:extLst>
              <a:ext uri="{FF2B5EF4-FFF2-40B4-BE49-F238E27FC236}">
                <a16:creationId xmlns:a16="http://schemas.microsoft.com/office/drawing/2014/main" id="{D219EDCE-2F43-FB40-5F02-02B3C16CE3AF}"/>
              </a:ext>
            </a:extLst>
          </p:cNvPr>
          <p:cNvSpPr txBox="1"/>
          <p:nvPr/>
        </p:nvSpPr>
        <p:spPr>
          <a:xfrm>
            <a:off x="605332" y="4091663"/>
            <a:ext cx="11041200" cy="2031325"/>
          </a:xfrm>
          <a:prstGeom prst="rect">
            <a:avLst/>
          </a:prstGeom>
          <a:noFill/>
        </p:spPr>
        <p:txBody>
          <a:bodyPr wrap="square">
            <a:spAutoFit/>
          </a:bodyPr>
          <a:lstStyle/>
          <a:p>
            <a:pPr algn="l">
              <a:buNone/>
            </a:pPr>
            <a:r>
              <a:rPr lang="en-US" b="1" i="0" dirty="0">
                <a:solidFill>
                  <a:srgbClr val="333333"/>
                </a:solidFill>
                <a:effectLst/>
                <a:latin typeface="Roboto Condensed Light" panose="02000000000000000000" pitchFamily="2" charset="0"/>
                <a:ea typeface="Roboto Condensed Light" panose="02000000000000000000" pitchFamily="2" charset="0"/>
              </a:rPr>
              <a:t>&lt;visual&gt;</a:t>
            </a:r>
            <a:r>
              <a:rPr lang="en-US" b="0" i="0" dirty="0">
                <a:solidFill>
                  <a:srgbClr val="333333"/>
                </a:solidFill>
                <a:effectLst/>
                <a:latin typeface="Roboto Condensed Light" panose="02000000000000000000" pitchFamily="2" charset="0"/>
                <a:ea typeface="Roboto Condensed Light" panose="02000000000000000000" pitchFamily="2" charset="0"/>
              </a:rPr>
              <a:t> </a:t>
            </a:r>
            <a:r>
              <a:rPr lang="en-US" b="0" i="1" dirty="0">
                <a:solidFill>
                  <a:srgbClr val="333333"/>
                </a:solidFill>
                <a:effectLst/>
                <a:latin typeface="Roboto Condensed Light" panose="02000000000000000000" pitchFamily="2" charset="0"/>
                <a:ea typeface="Roboto Condensed Light" panose="02000000000000000000" pitchFamily="2" charset="0"/>
              </a:rPr>
              <a:t>(Optional)</a:t>
            </a:r>
            <a:endParaRPr lang="en-US" b="0" i="0" dirty="0">
              <a:solidFill>
                <a:srgbClr val="333333"/>
              </a:solidFill>
              <a:effectLst/>
              <a:latin typeface="Roboto Condensed Light" panose="02000000000000000000" pitchFamily="2" charset="0"/>
              <a:ea typeface="Roboto Condensed Light" panose="02000000000000000000" pitchFamily="2" charset="0"/>
            </a:endParaRPr>
          </a:p>
          <a:p>
            <a:pPr algn="l"/>
            <a:r>
              <a:rPr lang="en-US" b="0" i="0" dirty="0">
                <a:solidFill>
                  <a:srgbClr val="333333"/>
                </a:solidFill>
                <a:effectLst/>
                <a:latin typeface="Roboto Condensed Light" panose="02000000000000000000" pitchFamily="2" charset="0"/>
                <a:ea typeface="Roboto Condensed Light" panose="02000000000000000000" pitchFamily="2" charset="0"/>
              </a:rPr>
              <a:t>The visual properties of the link. </a:t>
            </a:r>
          </a:p>
          <a:p>
            <a:pPr algn="l"/>
            <a:endParaRPr lang="en-US" dirty="0">
              <a:solidFill>
                <a:srgbClr val="333333"/>
              </a:solidFill>
              <a:latin typeface="Roboto Condensed Light" panose="02000000000000000000" pitchFamily="2" charset="0"/>
              <a:ea typeface="Roboto Condensed Light" panose="02000000000000000000" pitchFamily="2" charset="0"/>
            </a:endParaRPr>
          </a:p>
          <a:p>
            <a:pPr algn="l"/>
            <a:r>
              <a:rPr lang="en-US" b="0" i="0" dirty="0">
                <a:solidFill>
                  <a:srgbClr val="333333"/>
                </a:solidFill>
                <a:effectLst/>
                <a:latin typeface="Roboto Condensed Light" panose="02000000000000000000" pitchFamily="2" charset="0"/>
                <a:ea typeface="Roboto Condensed Light" panose="02000000000000000000" pitchFamily="2" charset="0"/>
              </a:rPr>
              <a:t>This element specifies the </a:t>
            </a:r>
            <a:r>
              <a:rPr lang="en-US" b="1" i="0" dirty="0">
                <a:solidFill>
                  <a:srgbClr val="333333"/>
                </a:solidFill>
                <a:effectLst/>
                <a:latin typeface="Roboto Condensed Light" panose="02000000000000000000" pitchFamily="2" charset="0"/>
                <a:ea typeface="Roboto Condensed Light" panose="02000000000000000000" pitchFamily="2" charset="0"/>
              </a:rPr>
              <a:t>shape of the object </a:t>
            </a:r>
            <a:r>
              <a:rPr lang="en-US" b="0" i="0" dirty="0">
                <a:solidFill>
                  <a:srgbClr val="333333"/>
                </a:solidFill>
                <a:effectLst/>
                <a:latin typeface="Roboto Condensed Light" panose="02000000000000000000" pitchFamily="2" charset="0"/>
                <a:ea typeface="Roboto Condensed Light" panose="02000000000000000000" pitchFamily="2" charset="0"/>
              </a:rPr>
              <a:t>(box, cylinder, etc.) </a:t>
            </a:r>
            <a:r>
              <a:rPr lang="en-US" b="1" i="0" dirty="0">
                <a:solidFill>
                  <a:srgbClr val="333333"/>
                </a:solidFill>
                <a:effectLst/>
                <a:latin typeface="Roboto Condensed Light" panose="02000000000000000000" pitchFamily="2" charset="0"/>
                <a:ea typeface="Roboto Condensed Light" panose="02000000000000000000" pitchFamily="2" charset="0"/>
              </a:rPr>
              <a:t>for visualization purposes</a:t>
            </a:r>
            <a:r>
              <a:rPr lang="en-US" b="0" i="0" dirty="0">
                <a:solidFill>
                  <a:srgbClr val="333333"/>
                </a:solidFill>
                <a:effectLst/>
                <a:latin typeface="Roboto Condensed Light" panose="02000000000000000000" pitchFamily="2" charset="0"/>
                <a:ea typeface="Roboto Condensed Light" panose="02000000000000000000" pitchFamily="2" charset="0"/>
              </a:rPr>
              <a:t>. </a:t>
            </a:r>
            <a:br>
              <a:rPr lang="en-US" b="0" i="0" dirty="0">
                <a:solidFill>
                  <a:srgbClr val="333333"/>
                </a:solidFill>
                <a:effectLst/>
                <a:latin typeface="Roboto Condensed Light" panose="02000000000000000000" pitchFamily="2" charset="0"/>
                <a:ea typeface="Roboto Condensed Light" panose="02000000000000000000" pitchFamily="2" charset="0"/>
              </a:rPr>
            </a:br>
            <a:br>
              <a:rPr lang="en-US" b="0" i="0" dirty="0">
                <a:solidFill>
                  <a:srgbClr val="333333"/>
                </a:solidFill>
                <a:effectLst/>
                <a:latin typeface="Roboto Condensed Light" panose="02000000000000000000" pitchFamily="2" charset="0"/>
                <a:ea typeface="Roboto Condensed Light" panose="02000000000000000000" pitchFamily="2" charset="0"/>
              </a:rPr>
            </a:br>
            <a:r>
              <a:rPr lang="en-US" b="1" i="0" dirty="0">
                <a:solidFill>
                  <a:srgbClr val="333333"/>
                </a:solidFill>
                <a:effectLst/>
                <a:latin typeface="Roboto Condensed Light" panose="02000000000000000000" pitchFamily="2" charset="0"/>
                <a:ea typeface="Roboto Condensed Light" panose="02000000000000000000" pitchFamily="2" charset="0"/>
              </a:rPr>
              <a:t>Note:</a:t>
            </a:r>
            <a:r>
              <a:rPr lang="en-US" b="0" i="0" dirty="0">
                <a:solidFill>
                  <a:srgbClr val="333333"/>
                </a:solidFill>
                <a:effectLst/>
                <a:latin typeface="Roboto Condensed Light" panose="02000000000000000000" pitchFamily="2" charset="0"/>
                <a:ea typeface="Roboto Condensed Light" panose="02000000000000000000" pitchFamily="2" charset="0"/>
              </a:rPr>
              <a:t> </a:t>
            </a:r>
            <a:r>
              <a:rPr lang="en-US" b="1" i="0" dirty="0">
                <a:solidFill>
                  <a:srgbClr val="333333"/>
                </a:solidFill>
                <a:effectLst/>
                <a:latin typeface="Roboto Condensed Light" panose="02000000000000000000" pitchFamily="2" charset="0"/>
                <a:ea typeface="Roboto Condensed Light" panose="02000000000000000000" pitchFamily="2" charset="0"/>
              </a:rPr>
              <a:t>multiple instances </a:t>
            </a:r>
            <a:r>
              <a:rPr lang="en-US" b="0" i="0" dirty="0">
                <a:solidFill>
                  <a:srgbClr val="333333"/>
                </a:solidFill>
                <a:effectLst/>
                <a:latin typeface="Roboto Condensed Light" panose="02000000000000000000" pitchFamily="2" charset="0"/>
                <a:ea typeface="Roboto Condensed Light" panose="02000000000000000000" pitchFamily="2" charset="0"/>
              </a:rPr>
              <a:t>of &lt;visual&gt; tags </a:t>
            </a:r>
            <a:r>
              <a:rPr lang="en-US" b="1" i="0" dirty="0">
                <a:solidFill>
                  <a:srgbClr val="333333"/>
                </a:solidFill>
                <a:effectLst/>
                <a:latin typeface="Roboto Condensed Light" panose="02000000000000000000" pitchFamily="2" charset="0"/>
                <a:ea typeface="Roboto Condensed Light" panose="02000000000000000000" pitchFamily="2" charset="0"/>
              </a:rPr>
              <a:t>can</a:t>
            </a:r>
            <a:r>
              <a:rPr lang="en-US" b="0" i="0" dirty="0">
                <a:solidFill>
                  <a:srgbClr val="333333"/>
                </a:solidFill>
                <a:effectLst/>
                <a:latin typeface="Roboto Condensed Light" panose="02000000000000000000" pitchFamily="2" charset="0"/>
                <a:ea typeface="Roboto Condensed Light" panose="02000000000000000000" pitchFamily="2" charset="0"/>
              </a:rPr>
              <a:t> exist for the same link. The union of the geometry they define forms the visual representation of the link</a:t>
            </a:r>
          </a:p>
        </p:txBody>
      </p:sp>
      <p:pic>
        <p:nvPicPr>
          <p:cNvPr id="9" name="Picture 2">
            <a:extLst>
              <a:ext uri="{FF2B5EF4-FFF2-40B4-BE49-F238E27FC236}">
                <a16:creationId xmlns:a16="http://schemas.microsoft.com/office/drawing/2014/main" id="{4450ADE7-B516-8E1D-742F-5E57C0FF2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006" y="954150"/>
            <a:ext cx="4463669" cy="247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0916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E0DB80-0FB3-7556-C904-52C5E74553ED}"/>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EF50745-A79A-380E-94F6-AAF254E74B74}"/>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FA3F75EA-801D-0416-56DE-D92F94CE1707}"/>
              </a:ext>
            </a:extLst>
          </p:cNvPr>
          <p:cNvSpPr>
            <a:spLocks noGrp="1"/>
          </p:cNvSpPr>
          <p:nvPr>
            <p:ph type="sldNum" sz="quarter" idx="12"/>
          </p:nvPr>
        </p:nvSpPr>
        <p:spPr/>
        <p:txBody>
          <a:bodyPr/>
          <a:lstStyle/>
          <a:p>
            <a:fld id="{0A297500-7527-634B-90F4-69D0994C32B4}" type="slidenum">
              <a:rPr lang="nl-NL" smtClean="0"/>
              <a:t>23</a:t>
            </a:fld>
            <a:endParaRPr lang="nl-NL"/>
          </a:p>
        </p:txBody>
      </p:sp>
      <p:sp>
        <p:nvSpPr>
          <p:cNvPr id="5" name="Title 4">
            <a:extLst>
              <a:ext uri="{FF2B5EF4-FFF2-40B4-BE49-F238E27FC236}">
                <a16:creationId xmlns:a16="http://schemas.microsoft.com/office/drawing/2014/main" id="{74E0091F-5742-9549-8F80-E4EDE595CF5E}"/>
              </a:ext>
            </a:extLst>
          </p:cNvPr>
          <p:cNvSpPr>
            <a:spLocks noGrp="1"/>
          </p:cNvSpPr>
          <p:nvPr>
            <p:ph type="title"/>
          </p:nvPr>
        </p:nvSpPr>
        <p:spPr/>
        <p:txBody>
          <a:bodyPr>
            <a:normAutofit/>
          </a:bodyPr>
          <a:lstStyle/>
          <a:p>
            <a:r>
              <a:rPr lang="en-US" dirty="0"/>
              <a:t>&lt;link&gt; element</a:t>
            </a:r>
          </a:p>
        </p:txBody>
      </p:sp>
      <p:grpSp>
        <p:nvGrpSpPr>
          <p:cNvPr id="2" name="Group 1">
            <a:extLst>
              <a:ext uri="{FF2B5EF4-FFF2-40B4-BE49-F238E27FC236}">
                <a16:creationId xmlns:a16="http://schemas.microsoft.com/office/drawing/2014/main" id="{74E73728-4B7A-92AD-5D76-4A8E35E21873}"/>
              </a:ext>
            </a:extLst>
          </p:cNvPr>
          <p:cNvGrpSpPr/>
          <p:nvPr/>
        </p:nvGrpSpPr>
        <p:grpSpPr>
          <a:xfrm>
            <a:off x="545468" y="1573922"/>
            <a:ext cx="17689396" cy="2554545"/>
            <a:chOff x="5375634" y="207036"/>
            <a:chExt cx="17689396" cy="2554545"/>
          </a:xfrm>
        </p:grpSpPr>
        <p:sp>
          <p:nvSpPr>
            <p:cNvPr id="11" name="Rectangle 10">
              <a:extLst>
                <a:ext uri="{FF2B5EF4-FFF2-40B4-BE49-F238E27FC236}">
                  <a16:creationId xmlns:a16="http://schemas.microsoft.com/office/drawing/2014/main" id="{827AAD8B-E2F7-6272-0EA8-808DB582E896}"/>
                </a:ext>
              </a:extLst>
            </p:cNvPr>
            <p:cNvSpPr/>
            <p:nvPr/>
          </p:nvSpPr>
          <p:spPr>
            <a:xfrm>
              <a:off x="5461469" y="261599"/>
              <a:ext cx="5986896" cy="2194874"/>
            </a:xfrm>
            <a:prstGeom prst="rect">
              <a:avLst/>
            </a:prstGeom>
            <a:solidFill>
              <a:srgbClr val="85BD6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E7966C34-6BEA-A162-E6A9-63C3FA01C52E}"/>
                </a:ext>
              </a:extLst>
            </p:cNvPr>
            <p:cNvSpPr txBox="1"/>
            <p:nvPr/>
          </p:nvSpPr>
          <p:spPr>
            <a:xfrm>
              <a:off x="5375634" y="207036"/>
              <a:ext cx="17689396" cy="2554545"/>
            </a:xfrm>
            <a:prstGeom prst="rect">
              <a:avLst/>
            </a:prstGeom>
            <a:noFill/>
          </p:spPr>
          <p:txBody>
            <a:bodyPr wrap="square">
              <a:spAutoFit/>
            </a:bodyPr>
            <a:lstStyle/>
            <a:p>
              <a:r>
                <a:rPr lang="en-US" sz="1600" dirty="0">
                  <a:latin typeface="Roboto Condensed Light" panose="02000000000000000000" pitchFamily="2" charset="0"/>
                  <a:ea typeface="Roboto Condensed Light" panose="02000000000000000000" pitchFamily="2" charset="0"/>
                </a:rPr>
                <a:t>&lt;visual&gt;</a:t>
              </a:r>
            </a:p>
            <a:p>
              <a:r>
                <a:rPr lang="en-US" sz="1600" dirty="0">
                  <a:latin typeface="Roboto Condensed Light" panose="02000000000000000000" pitchFamily="2" charset="0"/>
                  <a:ea typeface="Roboto Condensed Light" panose="02000000000000000000" pitchFamily="2" charset="0"/>
                </a:rPr>
                <a:t>      </a:t>
              </a:r>
              <a:r>
                <a:rPr lang="en-US" sz="1600" dirty="0">
                  <a:highlight>
                    <a:srgbClr val="FFFF00"/>
                  </a:highlight>
                  <a:latin typeface="Roboto Condensed Light" panose="02000000000000000000" pitchFamily="2" charset="0"/>
                  <a:ea typeface="Roboto Condensed Light" panose="02000000000000000000" pitchFamily="2" charset="0"/>
                </a:rPr>
                <a:t>&lt;origin </a:t>
              </a:r>
              <a:r>
                <a:rPr lang="en-US" sz="1600" dirty="0" err="1">
                  <a:highlight>
                    <a:srgbClr val="FFFF00"/>
                  </a:highlight>
                  <a:latin typeface="Roboto Condensed Light" panose="02000000000000000000" pitchFamily="2" charset="0"/>
                  <a:ea typeface="Roboto Condensed Light" panose="02000000000000000000" pitchFamily="2" charset="0"/>
                </a:rPr>
                <a:t>xyz</a:t>
              </a:r>
              <a:r>
                <a:rPr lang="en-US" sz="1600" dirty="0">
                  <a:highlight>
                    <a:srgbClr val="FFFF00"/>
                  </a:highlight>
                  <a:latin typeface="Roboto Condensed Light" panose="02000000000000000000" pitchFamily="2" charset="0"/>
                  <a:ea typeface="Roboto Condensed Light" panose="02000000000000000000" pitchFamily="2" charset="0"/>
                </a:rPr>
                <a:t>="0 0 0" </a:t>
              </a:r>
              <a:r>
                <a:rPr lang="en-US" sz="1600" dirty="0" err="1">
                  <a:highlight>
                    <a:srgbClr val="FFFF00"/>
                  </a:highlight>
                  <a:latin typeface="Roboto Condensed Light" panose="02000000000000000000" pitchFamily="2" charset="0"/>
                  <a:ea typeface="Roboto Condensed Light" panose="02000000000000000000" pitchFamily="2" charset="0"/>
                </a:rPr>
                <a:t>rpy</a:t>
              </a:r>
              <a:r>
                <a:rPr lang="en-US" sz="1600" dirty="0">
                  <a:highlight>
                    <a:srgbClr val="FFFF00"/>
                  </a:highlight>
                  <a:latin typeface="Roboto Condensed Light" panose="02000000000000000000" pitchFamily="2" charset="0"/>
                  <a:ea typeface="Roboto Condensed Light" panose="02000000000000000000" pitchFamily="2" charset="0"/>
                </a:rPr>
                <a:t>="0 0 0" /&gt;</a:t>
              </a:r>
            </a:p>
            <a:p>
              <a:r>
                <a:rPr lang="en-US" sz="1600" dirty="0">
                  <a:latin typeface="Roboto Condensed Light" panose="02000000000000000000" pitchFamily="2" charset="0"/>
                  <a:ea typeface="Roboto Condensed Light" panose="02000000000000000000" pitchFamily="2" charset="0"/>
                </a:rPr>
                <a:t>      &lt;geometry&gt;</a:t>
              </a:r>
            </a:p>
            <a:p>
              <a:r>
                <a:rPr lang="en-US" sz="1600" dirty="0">
                  <a:latin typeface="Roboto Condensed Light" panose="02000000000000000000" pitchFamily="2" charset="0"/>
                  <a:ea typeface="Roboto Condensed Light" panose="02000000000000000000" pitchFamily="2" charset="0"/>
                </a:rPr>
                <a:t>        &lt;box size="1 1 1" /&gt;</a:t>
              </a:r>
            </a:p>
            <a:p>
              <a:r>
                <a:rPr lang="en-US" sz="1600" dirty="0">
                  <a:latin typeface="Roboto Condensed Light" panose="02000000000000000000" pitchFamily="2" charset="0"/>
                  <a:ea typeface="Roboto Condensed Light" panose="02000000000000000000" pitchFamily="2" charset="0"/>
                </a:rPr>
                <a:t>      &lt;/geometry&gt;</a:t>
              </a:r>
            </a:p>
            <a:p>
              <a:r>
                <a:rPr lang="en-US" sz="1600" dirty="0">
                  <a:latin typeface="Roboto Condensed Light" panose="02000000000000000000" pitchFamily="2" charset="0"/>
                  <a:ea typeface="Roboto Condensed Light" panose="02000000000000000000" pitchFamily="2" charset="0"/>
                </a:rPr>
                <a:t>      &lt;material name="Cyan"&gt;</a:t>
              </a:r>
            </a:p>
            <a:p>
              <a:r>
                <a:rPr lang="en-US" sz="1600" dirty="0">
                  <a:latin typeface="Roboto Condensed Light" panose="02000000000000000000" pitchFamily="2" charset="0"/>
                  <a:ea typeface="Roboto Condensed Light" panose="02000000000000000000" pitchFamily="2" charset="0"/>
                </a:rPr>
                <a:t>        &lt;color </a:t>
              </a:r>
              <a:r>
                <a:rPr lang="en-US" sz="1600" dirty="0" err="1">
                  <a:latin typeface="Roboto Condensed Light" panose="02000000000000000000" pitchFamily="2" charset="0"/>
                  <a:ea typeface="Roboto Condensed Light" panose="02000000000000000000" pitchFamily="2" charset="0"/>
                </a:rPr>
                <a:t>rgba</a:t>
              </a:r>
              <a:r>
                <a:rPr lang="en-US" sz="1600" dirty="0">
                  <a:latin typeface="Roboto Condensed Light" panose="02000000000000000000" pitchFamily="2" charset="0"/>
                  <a:ea typeface="Roboto Condensed Light" panose="02000000000000000000" pitchFamily="2" charset="0"/>
                </a:rPr>
                <a:t>="0 1.0 1.0 1.0"/&gt;</a:t>
              </a:r>
            </a:p>
            <a:p>
              <a:r>
                <a:rPr lang="en-US" sz="1600" dirty="0">
                  <a:latin typeface="Roboto Condensed Light" panose="02000000000000000000" pitchFamily="2" charset="0"/>
                  <a:ea typeface="Roboto Condensed Light" panose="02000000000000000000" pitchFamily="2" charset="0"/>
                </a:rPr>
                <a:t>      &lt;/material&gt;</a:t>
              </a:r>
            </a:p>
            <a:p>
              <a:r>
                <a:rPr lang="en-US" sz="1600" dirty="0">
                  <a:latin typeface="Roboto Condensed Light" panose="02000000000000000000" pitchFamily="2" charset="0"/>
                  <a:ea typeface="Roboto Condensed Light" panose="02000000000000000000" pitchFamily="2" charset="0"/>
                </a:rPr>
                <a:t> &lt;/visual&gt;</a:t>
              </a:r>
            </a:p>
            <a:p>
              <a:r>
                <a:rPr lang="en-US" sz="1600" dirty="0"/>
                <a:t> </a:t>
              </a:r>
            </a:p>
          </p:txBody>
        </p:sp>
      </p:grpSp>
      <p:sp>
        <p:nvSpPr>
          <p:cNvPr id="9" name="TextBox 8">
            <a:extLst>
              <a:ext uri="{FF2B5EF4-FFF2-40B4-BE49-F238E27FC236}">
                <a16:creationId xmlns:a16="http://schemas.microsoft.com/office/drawing/2014/main" id="{F554A26E-C8EC-8D4E-98B5-7B1A58528580}"/>
              </a:ext>
            </a:extLst>
          </p:cNvPr>
          <p:cNvSpPr txBox="1"/>
          <p:nvPr/>
        </p:nvSpPr>
        <p:spPr>
          <a:xfrm>
            <a:off x="575999" y="4091663"/>
            <a:ext cx="10783299" cy="2031325"/>
          </a:xfrm>
          <a:prstGeom prst="rect">
            <a:avLst/>
          </a:prstGeom>
          <a:noFill/>
        </p:spPr>
        <p:txBody>
          <a:bodyPr wrap="square">
            <a:spAutoFit/>
          </a:bodyPr>
          <a:lstStyle/>
          <a:p>
            <a:pPr algn="l">
              <a:buNone/>
            </a:pPr>
            <a:r>
              <a:rPr lang="en-US" b="1" i="0" dirty="0">
                <a:solidFill>
                  <a:srgbClr val="333333"/>
                </a:solidFill>
                <a:effectLst/>
                <a:latin typeface="Roboto Condensed Light" panose="02000000000000000000" pitchFamily="2" charset="0"/>
                <a:ea typeface="Roboto Condensed Light" panose="02000000000000000000" pitchFamily="2" charset="0"/>
              </a:rPr>
              <a:t>&lt;origin&gt;</a:t>
            </a:r>
            <a:r>
              <a:rPr lang="en-US" b="0" i="0" dirty="0">
                <a:solidFill>
                  <a:srgbClr val="333333"/>
                </a:solidFill>
                <a:effectLst/>
                <a:latin typeface="Roboto Condensed Light" panose="02000000000000000000" pitchFamily="2" charset="0"/>
                <a:ea typeface="Roboto Condensed Light" panose="02000000000000000000" pitchFamily="2" charset="0"/>
              </a:rPr>
              <a:t> </a:t>
            </a:r>
            <a:r>
              <a:rPr lang="en-US" b="0" i="1" dirty="0">
                <a:solidFill>
                  <a:srgbClr val="333333"/>
                </a:solidFill>
                <a:effectLst/>
                <a:latin typeface="Roboto Condensed Light" panose="02000000000000000000" pitchFamily="2" charset="0"/>
                <a:ea typeface="Roboto Condensed Light" panose="02000000000000000000" pitchFamily="2" charset="0"/>
              </a:rPr>
              <a:t>(</a:t>
            </a:r>
            <a:r>
              <a:rPr lang="en-US" i="1" dirty="0">
                <a:solidFill>
                  <a:srgbClr val="333333"/>
                </a:solidFill>
                <a:latin typeface="Roboto Condensed Light" panose="02000000000000000000" pitchFamily="2" charset="0"/>
                <a:ea typeface="Roboto Condensed Light" panose="02000000000000000000" pitchFamily="2" charset="0"/>
              </a:rPr>
              <a:t>D</a:t>
            </a:r>
            <a:r>
              <a:rPr lang="en-US" b="0" i="1" dirty="0">
                <a:solidFill>
                  <a:srgbClr val="333333"/>
                </a:solidFill>
                <a:effectLst/>
                <a:latin typeface="Roboto Condensed Light" panose="02000000000000000000" pitchFamily="2" charset="0"/>
                <a:ea typeface="Roboto Condensed Light" panose="02000000000000000000" pitchFamily="2" charset="0"/>
              </a:rPr>
              <a:t>efaults to identity if not specified)</a:t>
            </a:r>
            <a:endParaRPr lang="en-US" b="0" i="0" dirty="0">
              <a:solidFill>
                <a:srgbClr val="333333"/>
              </a:solidFill>
              <a:effectLst/>
              <a:latin typeface="Roboto Condensed Light" panose="02000000000000000000" pitchFamily="2" charset="0"/>
              <a:ea typeface="Roboto Condensed Light" panose="02000000000000000000" pitchFamily="2" charset="0"/>
            </a:endParaRPr>
          </a:p>
          <a:p>
            <a:pPr algn="l"/>
            <a:r>
              <a:rPr lang="en-US" b="0" i="0" dirty="0">
                <a:solidFill>
                  <a:srgbClr val="333333"/>
                </a:solidFill>
                <a:effectLst/>
                <a:latin typeface="Roboto Condensed Light" panose="02000000000000000000" pitchFamily="2" charset="0"/>
                <a:ea typeface="Roboto Condensed Light" panose="02000000000000000000" pitchFamily="2" charset="0"/>
              </a:rPr>
              <a:t>The reference frame of the visual element with respect to the reference frame of the link.</a:t>
            </a:r>
          </a:p>
          <a:p>
            <a:r>
              <a:rPr lang="en-US" b="1" i="0" dirty="0" err="1">
                <a:solidFill>
                  <a:srgbClr val="333333"/>
                </a:solidFill>
                <a:effectLst/>
                <a:latin typeface="Roboto Condensed Light" panose="02000000000000000000" pitchFamily="2" charset="0"/>
                <a:ea typeface="Roboto Condensed Light" panose="02000000000000000000" pitchFamily="2" charset="0"/>
              </a:rPr>
              <a:t>xyz</a:t>
            </a:r>
            <a:r>
              <a:rPr lang="en-US" b="0" i="0" dirty="0">
                <a:solidFill>
                  <a:srgbClr val="333333"/>
                </a:solidFill>
                <a:effectLst/>
                <a:latin typeface="Roboto Condensed Light" panose="02000000000000000000" pitchFamily="2" charset="0"/>
                <a:ea typeface="Roboto Condensed Light" panose="02000000000000000000" pitchFamily="2" charset="0"/>
              </a:rPr>
              <a:t> </a:t>
            </a:r>
            <a:r>
              <a:rPr lang="en-US" b="0" i="1" dirty="0">
                <a:solidFill>
                  <a:srgbClr val="333333"/>
                </a:solidFill>
                <a:effectLst/>
                <a:latin typeface="Roboto Condensed Light" panose="02000000000000000000" pitchFamily="2" charset="0"/>
                <a:ea typeface="Roboto Condensed Light" panose="02000000000000000000" pitchFamily="2" charset="0"/>
              </a:rPr>
              <a:t>(</a:t>
            </a:r>
            <a:r>
              <a:rPr lang="en-US" i="1" dirty="0">
                <a:solidFill>
                  <a:srgbClr val="333333"/>
                </a:solidFill>
                <a:latin typeface="Roboto Condensed Light" panose="02000000000000000000" pitchFamily="2" charset="0"/>
                <a:ea typeface="Roboto Condensed Light" panose="02000000000000000000" pitchFamily="2" charset="0"/>
              </a:rPr>
              <a:t>D</a:t>
            </a:r>
            <a:r>
              <a:rPr lang="en-US" b="0" i="1" dirty="0">
                <a:solidFill>
                  <a:srgbClr val="333333"/>
                </a:solidFill>
                <a:effectLst/>
                <a:latin typeface="Roboto Condensed Light" panose="02000000000000000000" pitchFamily="2" charset="0"/>
                <a:ea typeface="Roboto Condensed Light" panose="02000000000000000000" pitchFamily="2" charset="0"/>
              </a:rPr>
              <a:t>efaults to zero vector if not specified)</a:t>
            </a:r>
            <a:endParaRPr lang="en-US" b="0" i="0" dirty="0">
              <a:solidFill>
                <a:srgbClr val="333333"/>
              </a:solidFill>
              <a:effectLst/>
              <a:latin typeface="Roboto Condensed Light" panose="02000000000000000000" pitchFamily="2" charset="0"/>
              <a:ea typeface="Roboto Condensed Light" panose="02000000000000000000" pitchFamily="2" charset="0"/>
            </a:endParaRPr>
          </a:p>
          <a:p>
            <a:pPr marL="742950" lvl="1" indent="-285750" algn="l">
              <a:buFont typeface="Arial" panose="020B0604020202020204" pitchFamily="34" charset="0"/>
              <a:buChar char="•"/>
            </a:pPr>
            <a:r>
              <a:rPr lang="en-US" b="0" i="0" dirty="0">
                <a:solidFill>
                  <a:srgbClr val="333333"/>
                </a:solidFill>
                <a:effectLst/>
                <a:latin typeface="Roboto Condensed Light" panose="02000000000000000000" pitchFamily="2" charset="0"/>
                <a:ea typeface="Roboto Condensed Light" panose="02000000000000000000" pitchFamily="2" charset="0"/>
              </a:rPr>
              <a:t>Represents the </a:t>
            </a:r>
            <a:r>
              <a:rPr lang="en-US" b="1" i="0" dirty="0">
                <a:solidFill>
                  <a:srgbClr val="333333"/>
                </a:solidFill>
                <a:effectLst/>
                <a:latin typeface="Roboto Condensed Light" panose="02000000000000000000" pitchFamily="2" charset="0"/>
                <a:ea typeface="Roboto Condensed Light" panose="02000000000000000000" pitchFamily="2" charset="0"/>
              </a:rPr>
              <a:t>x</a:t>
            </a:r>
            <a:r>
              <a:rPr lang="en-US" b="0" i="0" dirty="0">
                <a:solidFill>
                  <a:srgbClr val="333333"/>
                </a:solidFill>
                <a:effectLst/>
                <a:latin typeface="Roboto Condensed Light" panose="02000000000000000000" pitchFamily="2" charset="0"/>
                <a:ea typeface="Roboto Condensed Light" panose="02000000000000000000" pitchFamily="2" charset="0"/>
              </a:rPr>
              <a:t>, </a:t>
            </a:r>
            <a:r>
              <a:rPr lang="en-US" b="1" i="0" dirty="0">
                <a:solidFill>
                  <a:srgbClr val="333333"/>
                </a:solidFill>
                <a:effectLst/>
                <a:latin typeface="Roboto Condensed Light" panose="02000000000000000000" pitchFamily="2" charset="0"/>
                <a:ea typeface="Roboto Condensed Light" panose="02000000000000000000" pitchFamily="2" charset="0"/>
              </a:rPr>
              <a:t>y</a:t>
            </a:r>
            <a:r>
              <a:rPr lang="en-US" b="0" i="0" dirty="0">
                <a:solidFill>
                  <a:srgbClr val="333333"/>
                </a:solidFill>
                <a:effectLst/>
                <a:latin typeface="Roboto Condensed Light" panose="02000000000000000000" pitchFamily="2" charset="0"/>
                <a:ea typeface="Roboto Condensed Light" panose="02000000000000000000" pitchFamily="2" charset="0"/>
              </a:rPr>
              <a:t>, </a:t>
            </a:r>
            <a:r>
              <a:rPr lang="en-US" b="1" i="0" dirty="0">
                <a:solidFill>
                  <a:srgbClr val="333333"/>
                </a:solidFill>
                <a:effectLst/>
                <a:latin typeface="Roboto Condensed Light" panose="02000000000000000000" pitchFamily="2" charset="0"/>
                <a:ea typeface="Roboto Condensed Light" panose="02000000000000000000" pitchFamily="2" charset="0"/>
              </a:rPr>
              <a:t>z</a:t>
            </a:r>
            <a:r>
              <a:rPr lang="en-US" b="0" i="0" dirty="0">
                <a:solidFill>
                  <a:srgbClr val="333333"/>
                </a:solidFill>
                <a:effectLst/>
                <a:latin typeface="Roboto Condensed Light" panose="02000000000000000000" pitchFamily="2" charset="0"/>
                <a:ea typeface="Roboto Condensed Light" panose="02000000000000000000" pitchFamily="2" charset="0"/>
              </a:rPr>
              <a:t> offset.</a:t>
            </a:r>
          </a:p>
          <a:p>
            <a:pPr lvl="1" algn="l"/>
            <a:endParaRPr lang="en-US" b="0" i="0" dirty="0">
              <a:solidFill>
                <a:srgbClr val="333333"/>
              </a:solidFill>
              <a:effectLst/>
              <a:latin typeface="Roboto Condensed Light" panose="02000000000000000000" pitchFamily="2" charset="0"/>
              <a:ea typeface="Roboto Condensed Light" panose="02000000000000000000" pitchFamily="2" charset="0"/>
            </a:endParaRPr>
          </a:p>
          <a:p>
            <a:pPr algn="l"/>
            <a:r>
              <a:rPr lang="en-US" b="1" i="0" dirty="0" err="1">
                <a:solidFill>
                  <a:srgbClr val="333333"/>
                </a:solidFill>
                <a:effectLst/>
                <a:latin typeface="Roboto Condensed Light" panose="02000000000000000000" pitchFamily="2" charset="0"/>
                <a:ea typeface="Roboto Condensed Light" panose="02000000000000000000" pitchFamily="2" charset="0"/>
              </a:rPr>
              <a:t>rpy</a:t>
            </a:r>
            <a:r>
              <a:rPr lang="en-US" b="0" i="0" dirty="0">
                <a:solidFill>
                  <a:srgbClr val="333333"/>
                </a:solidFill>
                <a:effectLst/>
                <a:latin typeface="Roboto Condensed Light" panose="02000000000000000000" pitchFamily="2" charset="0"/>
                <a:ea typeface="Roboto Condensed Light" panose="02000000000000000000" pitchFamily="2" charset="0"/>
              </a:rPr>
              <a:t> </a:t>
            </a:r>
            <a:r>
              <a:rPr lang="en-US" b="0" i="1" dirty="0">
                <a:solidFill>
                  <a:srgbClr val="333333"/>
                </a:solidFill>
                <a:effectLst/>
                <a:latin typeface="Roboto Condensed Light" panose="02000000000000000000" pitchFamily="2" charset="0"/>
                <a:ea typeface="Roboto Condensed Light" panose="02000000000000000000" pitchFamily="2" charset="0"/>
              </a:rPr>
              <a:t>(</a:t>
            </a:r>
            <a:r>
              <a:rPr lang="en-US" i="1" dirty="0">
                <a:solidFill>
                  <a:srgbClr val="333333"/>
                </a:solidFill>
                <a:latin typeface="Roboto Condensed Light" panose="02000000000000000000" pitchFamily="2" charset="0"/>
                <a:ea typeface="Roboto Condensed Light" panose="02000000000000000000" pitchFamily="2" charset="0"/>
              </a:rPr>
              <a:t>D</a:t>
            </a:r>
            <a:r>
              <a:rPr lang="en-US" b="0" i="1" dirty="0">
                <a:solidFill>
                  <a:srgbClr val="333333"/>
                </a:solidFill>
                <a:effectLst/>
                <a:latin typeface="Roboto Condensed Light" panose="02000000000000000000" pitchFamily="2" charset="0"/>
                <a:ea typeface="Roboto Condensed Light" panose="02000000000000000000" pitchFamily="2" charset="0"/>
              </a:rPr>
              <a:t>efaults to identity if not specified)</a:t>
            </a:r>
            <a:endParaRPr lang="en-US" b="0" i="0" dirty="0">
              <a:solidFill>
                <a:srgbClr val="333333"/>
              </a:solidFill>
              <a:effectLst/>
              <a:latin typeface="Roboto Condensed Light" panose="02000000000000000000" pitchFamily="2" charset="0"/>
              <a:ea typeface="Roboto Condensed Light" panose="02000000000000000000" pitchFamily="2" charset="0"/>
            </a:endParaRPr>
          </a:p>
          <a:p>
            <a:pPr marL="742950" lvl="1" indent="-285750" algn="l">
              <a:buFont typeface="Arial" panose="020B0604020202020204" pitchFamily="34" charset="0"/>
              <a:buChar char="•"/>
            </a:pPr>
            <a:r>
              <a:rPr lang="en-US" b="0" i="0" dirty="0">
                <a:solidFill>
                  <a:srgbClr val="333333"/>
                </a:solidFill>
                <a:effectLst/>
                <a:latin typeface="Roboto Condensed Light" panose="02000000000000000000" pitchFamily="2" charset="0"/>
                <a:ea typeface="Roboto Condensed Light" panose="02000000000000000000" pitchFamily="2" charset="0"/>
              </a:rPr>
              <a:t>Represents the fixed axis roll, pitch and yaw angles in radians.</a:t>
            </a:r>
          </a:p>
        </p:txBody>
      </p:sp>
      <p:pic>
        <p:nvPicPr>
          <p:cNvPr id="10" name="Picture 2">
            <a:extLst>
              <a:ext uri="{FF2B5EF4-FFF2-40B4-BE49-F238E27FC236}">
                <a16:creationId xmlns:a16="http://schemas.microsoft.com/office/drawing/2014/main" id="{AB148BB9-3AB2-AF48-98C8-52A9B78EFB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006" y="954150"/>
            <a:ext cx="4463669" cy="247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78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3F094-7D0D-43F2-7D3E-569D2358866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E6EB084-E1F3-0FC4-E764-7784D1B46F9F}"/>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4A43C618-F0E2-1B35-FA6A-EC35872DEED4}"/>
              </a:ext>
            </a:extLst>
          </p:cNvPr>
          <p:cNvSpPr>
            <a:spLocks noGrp="1"/>
          </p:cNvSpPr>
          <p:nvPr>
            <p:ph type="sldNum" sz="quarter" idx="12"/>
          </p:nvPr>
        </p:nvSpPr>
        <p:spPr/>
        <p:txBody>
          <a:bodyPr/>
          <a:lstStyle/>
          <a:p>
            <a:fld id="{0A297500-7527-634B-90F4-69D0994C32B4}" type="slidenum">
              <a:rPr lang="nl-NL" smtClean="0"/>
              <a:t>24</a:t>
            </a:fld>
            <a:endParaRPr lang="nl-NL"/>
          </a:p>
        </p:txBody>
      </p:sp>
      <p:sp>
        <p:nvSpPr>
          <p:cNvPr id="5" name="Title 4">
            <a:extLst>
              <a:ext uri="{FF2B5EF4-FFF2-40B4-BE49-F238E27FC236}">
                <a16:creationId xmlns:a16="http://schemas.microsoft.com/office/drawing/2014/main" id="{6861E76C-03CE-B843-CB23-EB11F3507CA0}"/>
              </a:ext>
            </a:extLst>
          </p:cNvPr>
          <p:cNvSpPr>
            <a:spLocks noGrp="1"/>
          </p:cNvSpPr>
          <p:nvPr>
            <p:ph type="title"/>
          </p:nvPr>
        </p:nvSpPr>
        <p:spPr/>
        <p:txBody>
          <a:bodyPr>
            <a:normAutofit/>
          </a:bodyPr>
          <a:lstStyle/>
          <a:p>
            <a:r>
              <a:rPr lang="en-US" dirty="0"/>
              <a:t>&lt;link&gt; element</a:t>
            </a:r>
          </a:p>
        </p:txBody>
      </p:sp>
      <p:grpSp>
        <p:nvGrpSpPr>
          <p:cNvPr id="2" name="Group 1">
            <a:extLst>
              <a:ext uri="{FF2B5EF4-FFF2-40B4-BE49-F238E27FC236}">
                <a16:creationId xmlns:a16="http://schemas.microsoft.com/office/drawing/2014/main" id="{46EE08FF-6B9D-7182-1A0F-0227808FD9E0}"/>
              </a:ext>
            </a:extLst>
          </p:cNvPr>
          <p:cNvGrpSpPr/>
          <p:nvPr/>
        </p:nvGrpSpPr>
        <p:grpSpPr>
          <a:xfrm>
            <a:off x="545468" y="1573922"/>
            <a:ext cx="17689396" cy="2554545"/>
            <a:chOff x="5375634" y="207036"/>
            <a:chExt cx="17689396" cy="2554545"/>
          </a:xfrm>
        </p:grpSpPr>
        <p:sp>
          <p:nvSpPr>
            <p:cNvPr id="11" name="Rectangle 10">
              <a:extLst>
                <a:ext uri="{FF2B5EF4-FFF2-40B4-BE49-F238E27FC236}">
                  <a16:creationId xmlns:a16="http://schemas.microsoft.com/office/drawing/2014/main" id="{2370E871-69B9-9C01-60F2-F0F01B9F0D28}"/>
                </a:ext>
              </a:extLst>
            </p:cNvPr>
            <p:cNvSpPr/>
            <p:nvPr/>
          </p:nvSpPr>
          <p:spPr>
            <a:xfrm>
              <a:off x="5461469" y="261599"/>
              <a:ext cx="5986896" cy="2194874"/>
            </a:xfrm>
            <a:prstGeom prst="rect">
              <a:avLst/>
            </a:prstGeom>
            <a:solidFill>
              <a:srgbClr val="85BD6F">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2B8D0F07-1E36-D94E-6430-E4C170E04980}"/>
                </a:ext>
              </a:extLst>
            </p:cNvPr>
            <p:cNvSpPr txBox="1"/>
            <p:nvPr/>
          </p:nvSpPr>
          <p:spPr>
            <a:xfrm>
              <a:off x="5375634" y="207036"/>
              <a:ext cx="17689396" cy="2554545"/>
            </a:xfrm>
            <a:prstGeom prst="rect">
              <a:avLst/>
            </a:prstGeom>
            <a:noFill/>
          </p:spPr>
          <p:txBody>
            <a:bodyPr wrap="square">
              <a:spAutoFit/>
            </a:bodyPr>
            <a:lstStyle/>
            <a:p>
              <a:r>
                <a:rPr lang="en-US" sz="1600" dirty="0">
                  <a:latin typeface="Roboto Condensed Light" panose="02000000000000000000" pitchFamily="2" charset="0"/>
                  <a:ea typeface="Roboto Condensed Light" panose="02000000000000000000" pitchFamily="2" charset="0"/>
                </a:rPr>
                <a:t>&lt;visual&gt;</a:t>
              </a:r>
            </a:p>
            <a:p>
              <a:r>
                <a:rPr lang="en-US" sz="1600" dirty="0">
                  <a:latin typeface="Roboto Condensed Light" panose="02000000000000000000" pitchFamily="2" charset="0"/>
                  <a:ea typeface="Roboto Condensed Light" panose="02000000000000000000" pitchFamily="2" charset="0"/>
                </a:rPr>
                <a:t>      &lt;origin </a:t>
              </a:r>
              <a:r>
                <a:rPr lang="en-US" sz="1600" dirty="0" err="1">
                  <a:latin typeface="Roboto Condensed Light" panose="02000000000000000000" pitchFamily="2" charset="0"/>
                  <a:ea typeface="Roboto Condensed Light" panose="02000000000000000000" pitchFamily="2" charset="0"/>
                </a:rPr>
                <a:t>xyz</a:t>
              </a:r>
              <a:r>
                <a:rPr lang="en-US" sz="1600" dirty="0">
                  <a:latin typeface="Roboto Condensed Light" panose="02000000000000000000" pitchFamily="2" charset="0"/>
                  <a:ea typeface="Roboto Condensed Light" panose="02000000000000000000" pitchFamily="2" charset="0"/>
                </a:rPr>
                <a:t>="0 0 0" </a:t>
              </a:r>
              <a:r>
                <a:rPr lang="en-US" sz="1600" dirty="0" err="1">
                  <a:latin typeface="Roboto Condensed Light" panose="02000000000000000000" pitchFamily="2" charset="0"/>
                  <a:ea typeface="Roboto Condensed Light" panose="02000000000000000000" pitchFamily="2" charset="0"/>
                </a:rPr>
                <a:t>rpy</a:t>
              </a:r>
              <a:r>
                <a:rPr lang="en-US" sz="1600" dirty="0">
                  <a:latin typeface="Roboto Condensed Light" panose="02000000000000000000" pitchFamily="2" charset="0"/>
                  <a:ea typeface="Roboto Condensed Light" panose="02000000000000000000" pitchFamily="2" charset="0"/>
                </a:rPr>
                <a:t>="0 0 0" /&gt;</a:t>
              </a:r>
            </a:p>
            <a:p>
              <a:r>
                <a:rPr lang="en-US" sz="1600" dirty="0">
                  <a:highlight>
                    <a:srgbClr val="FFFF00"/>
                  </a:highlight>
                  <a:latin typeface="Roboto Condensed Light" panose="02000000000000000000" pitchFamily="2" charset="0"/>
                  <a:ea typeface="Roboto Condensed Light" panose="02000000000000000000" pitchFamily="2" charset="0"/>
                </a:rPr>
                <a:t>      &lt;geometry&gt;</a:t>
              </a:r>
            </a:p>
            <a:p>
              <a:r>
                <a:rPr lang="en-US" sz="1600" dirty="0">
                  <a:highlight>
                    <a:srgbClr val="FFFF00"/>
                  </a:highlight>
                  <a:latin typeface="Roboto Condensed Light" panose="02000000000000000000" pitchFamily="2" charset="0"/>
                  <a:ea typeface="Roboto Condensed Light" panose="02000000000000000000" pitchFamily="2" charset="0"/>
                </a:rPr>
                <a:t>        &lt;box size="1 1 1" /&gt;</a:t>
              </a:r>
            </a:p>
            <a:p>
              <a:r>
                <a:rPr lang="en-US" sz="1600" dirty="0">
                  <a:highlight>
                    <a:srgbClr val="FFFF00"/>
                  </a:highlight>
                  <a:latin typeface="Roboto Condensed Light" panose="02000000000000000000" pitchFamily="2" charset="0"/>
                  <a:ea typeface="Roboto Condensed Light" panose="02000000000000000000" pitchFamily="2" charset="0"/>
                </a:rPr>
                <a:t>      &lt;/geometry&gt;</a:t>
              </a:r>
            </a:p>
            <a:p>
              <a:r>
                <a:rPr lang="en-US" sz="1600" dirty="0">
                  <a:latin typeface="Roboto Condensed Light" panose="02000000000000000000" pitchFamily="2" charset="0"/>
                  <a:ea typeface="Roboto Condensed Light" panose="02000000000000000000" pitchFamily="2" charset="0"/>
                </a:rPr>
                <a:t>      &lt;material name="Cyan"&gt;</a:t>
              </a:r>
            </a:p>
            <a:p>
              <a:r>
                <a:rPr lang="en-US" sz="1600" dirty="0">
                  <a:latin typeface="Roboto Condensed Light" panose="02000000000000000000" pitchFamily="2" charset="0"/>
                  <a:ea typeface="Roboto Condensed Light" panose="02000000000000000000" pitchFamily="2" charset="0"/>
                </a:rPr>
                <a:t>        &lt;color </a:t>
              </a:r>
              <a:r>
                <a:rPr lang="en-US" sz="1600" dirty="0" err="1">
                  <a:latin typeface="Roboto Condensed Light" panose="02000000000000000000" pitchFamily="2" charset="0"/>
                  <a:ea typeface="Roboto Condensed Light" panose="02000000000000000000" pitchFamily="2" charset="0"/>
                </a:rPr>
                <a:t>rgba</a:t>
              </a:r>
              <a:r>
                <a:rPr lang="en-US" sz="1600" dirty="0">
                  <a:latin typeface="Roboto Condensed Light" panose="02000000000000000000" pitchFamily="2" charset="0"/>
                  <a:ea typeface="Roboto Condensed Light" panose="02000000000000000000" pitchFamily="2" charset="0"/>
                </a:rPr>
                <a:t>="0 1.0 1.0 1.0"/&gt;</a:t>
              </a:r>
            </a:p>
            <a:p>
              <a:r>
                <a:rPr lang="en-US" sz="1600" dirty="0">
                  <a:latin typeface="Roboto Condensed Light" panose="02000000000000000000" pitchFamily="2" charset="0"/>
                  <a:ea typeface="Roboto Condensed Light" panose="02000000000000000000" pitchFamily="2" charset="0"/>
                </a:rPr>
                <a:t>      &lt;/material&gt;</a:t>
              </a:r>
            </a:p>
            <a:p>
              <a:r>
                <a:rPr lang="en-US" sz="1600" dirty="0">
                  <a:latin typeface="Roboto Condensed Light" panose="02000000000000000000" pitchFamily="2" charset="0"/>
                  <a:ea typeface="Roboto Condensed Light" panose="02000000000000000000" pitchFamily="2" charset="0"/>
                </a:rPr>
                <a:t> &lt;/visual&gt;</a:t>
              </a:r>
            </a:p>
            <a:p>
              <a:r>
                <a:rPr lang="en-US" sz="1600" dirty="0"/>
                <a:t> </a:t>
              </a:r>
            </a:p>
          </p:txBody>
        </p:sp>
      </p:grpSp>
      <p:sp>
        <p:nvSpPr>
          <p:cNvPr id="7" name="TextBox 6">
            <a:extLst>
              <a:ext uri="{FF2B5EF4-FFF2-40B4-BE49-F238E27FC236}">
                <a16:creationId xmlns:a16="http://schemas.microsoft.com/office/drawing/2014/main" id="{81586281-8BD2-1306-CC23-DBD02C3A4302}"/>
              </a:ext>
            </a:extLst>
          </p:cNvPr>
          <p:cNvSpPr txBox="1"/>
          <p:nvPr/>
        </p:nvSpPr>
        <p:spPr>
          <a:xfrm>
            <a:off x="574675" y="4343353"/>
            <a:ext cx="9115718" cy="646331"/>
          </a:xfrm>
          <a:prstGeom prst="rect">
            <a:avLst/>
          </a:prstGeom>
          <a:noFill/>
        </p:spPr>
        <p:txBody>
          <a:bodyPr wrap="square">
            <a:spAutoFit/>
          </a:bodyPr>
          <a:lstStyle/>
          <a:p>
            <a:pPr algn="l">
              <a:buNone/>
            </a:pPr>
            <a:r>
              <a:rPr lang="en-US" b="1" i="0" dirty="0">
                <a:solidFill>
                  <a:srgbClr val="333333"/>
                </a:solidFill>
                <a:effectLst/>
                <a:latin typeface="Roboto Condensed Light" panose="02000000000000000000" pitchFamily="2" charset="0"/>
                <a:ea typeface="Roboto Condensed Light" panose="02000000000000000000" pitchFamily="2" charset="0"/>
              </a:rPr>
              <a:t>&lt;geometry&gt;</a:t>
            </a:r>
            <a:r>
              <a:rPr lang="en-US" b="0" i="0" dirty="0">
                <a:solidFill>
                  <a:srgbClr val="333333"/>
                </a:solidFill>
                <a:effectLst/>
                <a:latin typeface="Roboto Condensed Light" panose="02000000000000000000" pitchFamily="2" charset="0"/>
                <a:ea typeface="Roboto Condensed Light" panose="02000000000000000000" pitchFamily="2" charset="0"/>
              </a:rPr>
              <a:t> </a:t>
            </a:r>
            <a:r>
              <a:rPr lang="en-US" b="0" i="1" dirty="0">
                <a:solidFill>
                  <a:srgbClr val="333333"/>
                </a:solidFill>
                <a:effectLst/>
                <a:latin typeface="Roboto Condensed Light" panose="02000000000000000000" pitchFamily="2" charset="0"/>
                <a:ea typeface="Roboto Condensed Light" panose="02000000000000000000" pitchFamily="2" charset="0"/>
              </a:rPr>
              <a:t>(required)</a:t>
            </a:r>
            <a:endParaRPr lang="en-US" b="0" i="0" dirty="0">
              <a:solidFill>
                <a:srgbClr val="333333"/>
              </a:solidFill>
              <a:effectLst/>
              <a:latin typeface="Roboto Condensed Light" panose="02000000000000000000" pitchFamily="2" charset="0"/>
              <a:ea typeface="Roboto Condensed Light" panose="02000000000000000000" pitchFamily="2" charset="0"/>
            </a:endParaRPr>
          </a:p>
          <a:p>
            <a:pPr algn="l"/>
            <a:r>
              <a:rPr lang="en-US" b="0" i="0" dirty="0">
                <a:solidFill>
                  <a:srgbClr val="333333"/>
                </a:solidFill>
                <a:effectLst/>
                <a:latin typeface="Roboto Condensed Light" panose="02000000000000000000" pitchFamily="2" charset="0"/>
                <a:ea typeface="Roboto Condensed Light" panose="02000000000000000000" pitchFamily="2" charset="0"/>
              </a:rPr>
              <a:t>The shape of the visual object. This can be </a:t>
            </a:r>
            <a:r>
              <a:rPr lang="en-US" b="0" i="1" dirty="0">
                <a:solidFill>
                  <a:srgbClr val="333333"/>
                </a:solidFill>
                <a:effectLst/>
                <a:latin typeface="Roboto Condensed Light" panose="02000000000000000000" pitchFamily="2" charset="0"/>
                <a:ea typeface="Roboto Condensed Light" panose="02000000000000000000" pitchFamily="2" charset="0"/>
              </a:rPr>
              <a:t>one</a:t>
            </a:r>
            <a:r>
              <a:rPr lang="en-US" b="0" i="0" dirty="0">
                <a:solidFill>
                  <a:srgbClr val="333333"/>
                </a:solidFill>
                <a:effectLst/>
                <a:latin typeface="Roboto Condensed Light" panose="02000000000000000000" pitchFamily="2" charset="0"/>
                <a:ea typeface="Roboto Condensed Light" panose="02000000000000000000" pitchFamily="2" charset="0"/>
              </a:rPr>
              <a:t> of the following:</a:t>
            </a:r>
          </a:p>
        </p:txBody>
      </p:sp>
      <p:pic>
        <p:nvPicPr>
          <p:cNvPr id="14" name="Picture 2">
            <a:extLst>
              <a:ext uri="{FF2B5EF4-FFF2-40B4-BE49-F238E27FC236}">
                <a16:creationId xmlns:a16="http://schemas.microsoft.com/office/drawing/2014/main" id="{0E1F6BBD-89EE-D47A-D8F5-11A309B6AF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006" y="954150"/>
            <a:ext cx="4463669" cy="247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713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E8A94-CF8F-208D-640B-07DCCA212487}"/>
            </a:ext>
          </a:extLst>
        </p:cNvPr>
        <p:cNvGrpSpPr/>
        <p:nvPr/>
      </p:nvGrpSpPr>
      <p:grpSpPr>
        <a:xfrm>
          <a:off x="0" y="0"/>
          <a:ext cx="0" cy="0"/>
          <a:chOff x="0" y="0"/>
          <a:chExt cx="0" cy="0"/>
        </a:xfrm>
      </p:grpSpPr>
      <p:graphicFrame>
        <p:nvGraphicFramePr>
          <p:cNvPr id="70" name="Diagram 69">
            <a:extLst>
              <a:ext uri="{FF2B5EF4-FFF2-40B4-BE49-F238E27FC236}">
                <a16:creationId xmlns:a16="http://schemas.microsoft.com/office/drawing/2014/main" id="{F7B18EE9-02C7-EFAA-9D1E-91B8387CB8AC}"/>
              </a:ext>
            </a:extLst>
          </p:cNvPr>
          <p:cNvGraphicFramePr/>
          <p:nvPr>
            <p:extLst>
              <p:ext uri="{D42A27DB-BD31-4B8C-83A1-F6EECF244321}">
                <p14:modId xmlns:p14="http://schemas.microsoft.com/office/powerpoint/2010/main" val="3497891567"/>
              </p:ext>
            </p:extLst>
          </p:nvPr>
        </p:nvGraphicFramePr>
        <p:xfrm>
          <a:off x="576000" y="1121369"/>
          <a:ext cx="11065911" cy="53193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a:extLst>
              <a:ext uri="{FF2B5EF4-FFF2-40B4-BE49-F238E27FC236}">
                <a16:creationId xmlns:a16="http://schemas.microsoft.com/office/drawing/2014/main" id="{28EF9045-F4B0-1F13-863E-EA86413A39AD}"/>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C742792F-C8DF-6866-7766-9BE53F730FC4}"/>
              </a:ext>
            </a:extLst>
          </p:cNvPr>
          <p:cNvSpPr>
            <a:spLocks noGrp="1"/>
          </p:cNvSpPr>
          <p:nvPr>
            <p:ph type="sldNum" sz="quarter" idx="12"/>
          </p:nvPr>
        </p:nvSpPr>
        <p:spPr/>
        <p:txBody>
          <a:bodyPr/>
          <a:lstStyle/>
          <a:p>
            <a:fld id="{0A297500-7527-634B-90F4-69D0994C32B4}" type="slidenum">
              <a:rPr lang="nl-NL" smtClean="0"/>
              <a:t>25</a:t>
            </a:fld>
            <a:endParaRPr lang="nl-NL"/>
          </a:p>
        </p:txBody>
      </p:sp>
      <p:sp>
        <p:nvSpPr>
          <p:cNvPr id="5" name="Title 4">
            <a:extLst>
              <a:ext uri="{FF2B5EF4-FFF2-40B4-BE49-F238E27FC236}">
                <a16:creationId xmlns:a16="http://schemas.microsoft.com/office/drawing/2014/main" id="{741196E9-3EC5-4CA4-034E-452E70C4B9FD}"/>
              </a:ext>
            </a:extLst>
          </p:cNvPr>
          <p:cNvSpPr>
            <a:spLocks noGrp="1"/>
          </p:cNvSpPr>
          <p:nvPr>
            <p:ph type="title"/>
          </p:nvPr>
        </p:nvSpPr>
        <p:spPr/>
        <p:txBody>
          <a:bodyPr/>
          <a:lstStyle/>
          <a:p>
            <a:r>
              <a:rPr lang="en-US" dirty="0"/>
              <a:t>URDF Example - Link</a:t>
            </a:r>
          </a:p>
        </p:txBody>
      </p:sp>
    </p:spTree>
    <p:extLst>
      <p:ext uri="{BB962C8B-B14F-4D97-AF65-F5344CB8AC3E}">
        <p14:creationId xmlns:p14="http://schemas.microsoft.com/office/powerpoint/2010/main" val="1783488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529F5-040C-EF59-0A85-F435EE6FE50D}"/>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653B79BE-3F21-5D15-64A5-1A4A08D9AB34}"/>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C5647D87-8064-EAE5-50FB-513BD8771F12}"/>
              </a:ext>
            </a:extLst>
          </p:cNvPr>
          <p:cNvSpPr>
            <a:spLocks noGrp="1"/>
          </p:cNvSpPr>
          <p:nvPr>
            <p:ph type="sldNum" sz="quarter" idx="12"/>
          </p:nvPr>
        </p:nvSpPr>
        <p:spPr/>
        <p:txBody>
          <a:bodyPr/>
          <a:lstStyle/>
          <a:p>
            <a:fld id="{0A297500-7527-634B-90F4-69D0994C32B4}" type="slidenum">
              <a:rPr lang="nl-NL" smtClean="0"/>
              <a:t>26</a:t>
            </a:fld>
            <a:endParaRPr lang="nl-NL"/>
          </a:p>
        </p:txBody>
      </p:sp>
      <p:sp>
        <p:nvSpPr>
          <p:cNvPr id="5" name="Title 4">
            <a:extLst>
              <a:ext uri="{FF2B5EF4-FFF2-40B4-BE49-F238E27FC236}">
                <a16:creationId xmlns:a16="http://schemas.microsoft.com/office/drawing/2014/main" id="{FD4D3971-C585-DBCB-3867-94E20B049EF2}"/>
              </a:ext>
            </a:extLst>
          </p:cNvPr>
          <p:cNvSpPr>
            <a:spLocks noGrp="1"/>
          </p:cNvSpPr>
          <p:nvPr>
            <p:ph type="title"/>
          </p:nvPr>
        </p:nvSpPr>
        <p:spPr/>
        <p:txBody>
          <a:bodyPr>
            <a:normAutofit/>
          </a:bodyPr>
          <a:lstStyle/>
          <a:p>
            <a:r>
              <a:rPr lang="en-US" dirty="0"/>
              <a:t>&lt;link&gt; element</a:t>
            </a:r>
          </a:p>
        </p:txBody>
      </p:sp>
      <p:grpSp>
        <p:nvGrpSpPr>
          <p:cNvPr id="2" name="Group 1">
            <a:extLst>
              <a:ext uri="{FF2B5EF4-FFF2-40B4-BE49-F238E27FC236}">
                <a16:creationId xmlns:a16="http://schemas.microsoft.com/office/drawing/2014/main" id="{61C7C6A4-B638-9B01-3A23-75EC362996E2}"/>
              </a:ext>
            </a:extLst>
          </p:cNvPr>
          <p:cNvGrpSpPr/>
          <p:nvPr/>
        </p:nvGrpSpPr>
        <p:grpSpPr>
          <a:xfrm>
            <a:off x="576000" y="1583350"/>
            <a:ext cx="17689396" cy="1569660"/>
            <a:chOff x="5375634" y="207036"/>
            <a:chExt cx="17689396" cy="1569660"/>
          </a:xfrm>
        </p:grpSpPr>
        <p:sp>
          <p:nvSpPr>
            <p:cNvPr id="12" name="Rectangle 11">
              <a:extLst>
                <a:ext uri="{FF2B5EF4-FFF2-40B4-BE49-F238E27FC236}">
                  <a16:creationId xmlns:a16="http://schemas.microsoft.com/office/drawing/2014/main" id="{615A9857-25DA-F8A4-2BC9-1DDD66614536}"/>
                </a:ext>
              </a:extLst>
            </p:cNvPr>
            <p:cNvSpPr/>
            <p:nvPr/>
          </p:nvSpPr>
          <p:spPr>
            <a:xfrm>
              <a:off x="5375634" y="280377"/>
              <a:ext cx="5986896" cy="1406296"/>
            </a:xfrm>
            <a:prstGeom prst="rect">
              <a:avLst/>
            </a:prstGeom>
            <a:solidFill>
              <a:srgbClr val="FF180E">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5DBC7BBD-8315-B9EC-074B-A770275FCD13}"/>
                </a:ext>
              </a:extLst>
            </p:cNvPr>
            <p:cNvSpPr txBox="1"/>
            <p:nvPr/>
          </p:nvSpPr>
          <p:spPr>
            <a:xfrm>
              <a:off x="5375634" y="207036"/>
              <a:ext cx="17689396" cy="1569660"/>
            </a:xfrm>
            <a:prstGeom prst="rect">
              <a:avLst/>
            </a:prstGeom>
            <a:noFill/>
          </p:spPr>
          <p:txBody>
            <a:bodyPr wrap="square">
              <a:spAutoFit/>
            </a:bodyPr>
            <a:lstStyle/>
            <a:p>
              <a:r>
                <a:rPr lang="en-US" sz="1600" dirty="0">
                  <a:highlight>
                    <a:srgbClr val="FFFF00"/>
                  </a:highlight>
                  <a:latin typeface="Roboto Condensed Light" panose="02000000000000000000" pitchFamily="2" charset="0"/>
                  <a:ea typeface="Roboto Condensed Light" panose="02000000000000000000" pitchFamily="2" charset="0"/>
                </a:rPr>
                <a:t>&lt;collision&gt;</a:t>
              </a:r>
            </a:p>
            <a:p>
              <a:r>
                <a:rPr lang="en-US" sz="1600" dirty="0">
                  <a:latin typeface="Roboto Condensed Light" panose="02000000000000000000" pitchFamily="2" charset="0"/>
                  <a:ea typeface="Roboto Condensed Light" panose="02000000000000000000" pitchFamily="2" charset="0"/>
                </a:rPr>
                <a:t>      &lt;origin </a:t>
              </a:r>
              <a:r>
                <a:rPr lang="en-US" sz="1600" dirty="0" err="1">
                  <a:latin typeface="Roboto Condensed Light" panose="02000000000000000000" pitchFamily="2" charset="0"/>
                  <a:ea typeface="Roboto Condensed Light" panose="02000000000000000000" pitchFamily="2" charset="0"/>
                </a:rPr>
                <a:t>xyz</a:t>
              </a:r>
              <a:r>
                <a:rPr lang="en-US" sz="1600" dirty="0">
                  <a:latin typeface="Roboto Condensed Light" panose="02000000000000000000" pitchFamily="2" charset="0"/>
                  <a:ea typeface="Roboto Condensed Light" panose="02000000000000000000" pitchFamily="2" charset="0"/>
                </a:rPr>
                <a:t>="0 0 0" </a:t>
              </a:r>
              <a:r>
                <a:rPr lang="en-US" sz="1600" dirty="0" err="1">
                  <a:latin typeface="Roboto Condensed Light" panose="02000000000000000000" pitchFamily="2" charset="0"/>
                  <a:ea typeface="Roboto Condensed Light" panose="02000000000000000000" pitchFamily="2" charset="0"/>
                </a:rPr>
                <a:t>rpy</a:t>
              </a:r>
              <a:r>
                <a:rPr lang="en-US" sz="1600" dirty="0">
                  <a:latin typeface="Roboto Condensed Light" panose="02000000000000000000" pitchFamily="2" charset="0"/>
                  <a:ea typeface="Roboto Condensed Light" panose="02000000000000000000" pitchFamily="2" charset="0"/>
                </a:rPr>
                <a:t>="0 0 0"/&gt;</a:t>
              </a:r>
            </a:p>
            <a:p>
              <a:r>
                <a:rPr lang="en-US" sz="1600" dirty="0">
                  <a:latin typeface="Roboto Condensed Light" panose="02000000000000000000" pitchFamily="2" charset="0"/>
                  <a:ea typeface="Roboto Condensed Light" panose="02000000000000000000" pitchFamily="2" charset="0"/>
                </a:rPr>
                <a:t>     &lt;geometry&gt;</a:t>
              </a:r>
            </a:p>
            <a:p>
              <a:r>
                <a:rPr lang="en-US" sz="1600" dirty="0">
                  <a:latin typeface="Roboto Condensed Light" panose="02000000000000000000" pitchFamily="2" charset="0"/>
                  <a:ea typeface="Roboto Condensed Light" panose="02000000000000000000" pitchFamily="2" charset="0"/>
                </a:rPr>
                <a:t>        &lt;cylinder radius="1" length="0.5"/&gt;</a:t>
              </a:r>
            </a:p>
            <a:p>
              <a:r>
                <a:rPr lang="en-US" sz="1600" dirty="0">
                  <a:latin typeface="Roboto Condensed Light" panose="02000000000000000000" pitchFamily="2" charset="0"/>
                  <a:ea typeface="Roboto Condensed Light" panose="02000000000000000000" pitchFamily="2" charset="0"/>
                </a:rPr>
                <a:t>     &lt;/geometry&gt;</a:t>
              </a:r>
            </a:p>
            <a:p>
              <a:r>
                <a:rPr lang="en-US" sz="1600" dirty="0">
                  <a:highlight>
                    <a:srgbClr val="FFFF00"/>
                  </a:highlight>
                  <a:latin typeface="Roboto Condensed Light" panose="02000000000000000000" pitchFamily="2" charset="0"/>
                  <a:ea typeface="Roboto Condensed Light" panose="02000000000000000000" pitchFamily="2" charset="0"/>
                </a:rPr>
                <a:t>&lt;/collision&gt;</a:t>
              </a:r>
            </a:p>
          </p:txBody>
        </p:sp>
      </p:grpSp>
      <p:sp>
        <p:nvSpPr>
          <p:cNvPr id="13" name="TextBox 12">
            <a:extLst>
              <a:ext uri="{FF2B5EF4-FFF2-40B4-BE49-F238E27FC236}">
                <a16:creationId xmlns:a16="http://schemas.microsoft.com/office/drawing/2014/main" id="{D5AEB980-CA14-66E3-6F08-797614B84941}"/>
              </a:ext>
            </a:extLst>
          </p:cNvPr>
          <p:cNvSpPr txBox="1"/>
          <p:nvPr/>
        </p:nvSpPr>
        <p:spPr>
          <a:xfrm>
            <a:off x="575999" y="3704991"/>
            <a:ext cx="11041199" cy="2308324"/>
          </a:xfrm>
          <a:prstGeom prst="rect">
            <a:avLst/>
          </a:prstGeom>
          <a:noFill/>
        </p:spPr>
        <p:txBody>
          <a:bodyPr wrap="square">
            <a:spAutoFit/>
          </a:bodyPr>
          <a:lstStyle/>
          <a:p>
            <a:pPr algn="l">
              <a:buNone/>
            </a:pPr>
            <a:r>
              <a:rPr lang="en-US" b="1" i="0" dirty="0">
                <a:solidFill>
                  <a:srgbClr val="333333"/>
                </a:solidFill>
                <a:effectLst/>
                <a:latin typeface="Roboto Condensed Light" panose="02000000000000000000" pitchFamily="2" charset="0"/>
                <a:ea typeface="Roboto Condensed Light" panose="02000000000000000000" pitchFamily="2" charset="0"/>
              </a:rPr>
              <a:t>&lt;collision&gt;</a:t>
            </a:r>
            <a:r>
              <a:rPr lang="en-US" b="0" i="0" dirty="0">
                <a:solidFill>
                  <a:srgbClr val="333333"/>
                </a:solidFill>
                <a:effectLst/>
                <a:latin typeface="Roboto Condensed Light" panose="02000000000000000000" pitchFamily="2" charset="0"/>
                <a:ea typeface="Roboto Condensed Light" panose="02000000000000000000" pitchFamily="2" charset="0"/>
              </a:rPr>
              <a:t> </a:t>
            </a:r>
            <a:r>
              <a:rPr lang="en-US" b="0" i="1" dirty="0">
                <a:solidFill>
                  <a:srgbClr val="333333"/>
                </a:solidFill>
                <a:effectLst/>
                <a:latin typeface="Roboto Condensed Light" panose="02000000000000000000" pitchFamily="2" charset="0"/>
                <a:ea typeface="Roboto Condensed Light" panose="02000000000000000000" pitchFamily="2" charset="0"/>
              </a:rPr>
              <a:t>(optional)</a:t>
            </a:r>
            <a:endParaRPr lang="en-US" b="0" i="0" dirty="0">
              <a:solidFill>
                <a:srgbClr val="333333"/>
              </a:solidFill>
              <a:effectLst/>
              <a:latin typeface="Roboto Condensed Light" panose="02000000000000000000" pitchFamily="2" charset="0"/>
              <a:ea typeface="Roboto Condensed Light" panose="02000000000000000000" pitchFamily="2" charset="0"/>
            </a:endParaRPr>
          </a:p>
          <a:p>
            <a:pPr algn="l"/>
            <a:r>
              <a:rPr lang="en-US" b="0" i="0" dirty="0">
                <a:solidFill>
                  <a:srgbClr val="333333"/>
                </a:solidFill>
                <a:effectLst/>
                <a:latin typeface="Roboto Condensed Light" panose="02000000000000000000" pitchFamily="2" charset="0"/>
                <a:ea typeface="Roboto Condensed Light" panose="02000000000000000000" pitchFamily="2" charset="0"/>
              </a:rPr>
              <a:t>The collision properties of a link. </a:t>
            </a:r>
          </a:p>
          <a:p>
            <a:pPr algn="l"/>
            <a:endParaRPr lang="en-US" dirty="0">
              <a:solidFill>
                <a:srgbClr val="333333"/>
              </a:solidFill>
              <a:latin typeface="Roboto Condensed Light" panose="02000000000000000000" pitchFamily="2" charset="0"/>
              <a:ea typeface="Roboto Condensed Light" panose="02000000000000000000" pitchFamily="2" charset="0"/>
            </a:endParaRPr>
          </a:p>
          <a:p>
            <a:pPr algn="l"/>
            <a:r>
              <a:rPr lang="en-US" b="1" i="0" dirty="0">
                <a:solidFill>
                  <a:srgbClr val="333333"/>
                </a:solidFill>
                <a:effectLst/>
                <a:latin typeface="Roboto Condensed Light" panose="02000000000000000000" pitchFamily="2" charset="0"/>
                <a:ea typeface="Roboto Condensed Light" panose="02000000000000000000" pitchFamily="2" charset="0"/>
              </a:rPr>
              <a:t>Note</a:t>
            </a:r>
            <a:r>
              <a:rPr lang="en-US" b="0" i="0" dirty="0">
                <a:solidFill>
                  <a:srgbClr val="333333"/>
                </a:solidFill>
                <a:effectLst/>
                <a:latin typeface="Roboto Condensed Light" panose="02000000000000000000" pitchFamily="2" charset="0"/>
                <a:ea typeface="Roboto Condensed Light" panose="02000000000000000000" pitchFamily="2" charset="0"/>
              </a:rPr>
              <a:t> that this </a:t>
            </a:r>
            <a:r>
              <a:rPr lang="en-US" b="1" i="0" dirty="0">
                <a:solidFill>
                  <a:srgbClr val="333333"/>
                </a:solidFill>
                <a:effectLst/>
                <a:latin typeface="Roboto Condensed Light" panose="02000000000000000000" pitchFamily="2" charset="0"/>
                <a:ea typeface="Roboto Condensed Light" panose="02000000000000000000" pitchFamily="2" charset="0"/>
              </a:rPr>
              <a:t>can be different from the visual properties of a link</a:t>
            </a:r>
            <a:r>
              <a:rPr lang="en-US" b="0" i="0" dirty="0">
                <a:solidFill>
                  <a:srgbClr val="333333"/>
                </a:solidFill>
                <a:effectLst/>
                <a:latin typeface="Roboto Condensed Light" panose="02000000000000000000" pitchFamily="2" charset="0"/>
                <a:ea typeface="Roboto Condensed Light" panose="02000000000000000000" pitchFamily="2" charset="0"/>
              </a:rPr>
              <a:t>, for example, simpler collision models are often used to reduce computation time. </a:t>
            </a:r>
          </a:p>
          <a:p>
            <a:pPr algn="l"/>
            <a:endParaRPr lang="en-US" dirty="0">
              <a:solidFill>
                <a:srgbClr val="333333"/>
              </a:solidFill>
              <a:latin typeface="Roboto Condensed Light" panose="02000000000000000000" pitchFamily="2" charset="0"/>
              <a:ea typeface="Roboto Condensed Light" panose="02000000000000000000" pitchFamily="2" charset="0"/>
            </a:endParaRPr>
          </a:p>
          <a:p>
            <a:pPr algn="l"/>
            <a:r>
              <a:rPr lang="en-US" b="1" i="0" dirty="0">
                <a:solidFill>
                  <a:srgbClr val="333333"/>
                </a:solidFill>
                <a:effectLst/>
                <a:latin typeface="Roboto Condensed Light" panose="02000000000000000000" pitchFamily="2" charset="0"/>
                <a:ea typeface="Roboto Condensed Light" panose="02000000000000000000" pitchFamily="2" charset="0"/>
              </a:rPr>
              <a:t>Note:</a:t>
            </a:r>
            <a:r>
              <a:rPr lang="en-US" b="0" i="0" dirty="0">
                <a:solidFill>
                  <a:srgbClr val="333333"/>
                </a:solidFill>
                <a:effectLst/>
                <a:latin typeface="Roboto Condensed Light" panose="02000000000000000000" pitchFamily="2" charset="0"/>
                <a:ea typeface="Roboto Condensed Light" panose="02000000000000000000" pitchFamily="2" charset="0"/>
              </a:rPr>
              <a:t> multiple instances of &lt;collision&gt; tags can exist for the same link. The union of the geometry they define forms the collision representation of the link.</a:t>
            </a:r>
          </a:p>
        </p:txBody>
      </p:sp>
      <p:pic>
        <p:nvPicPr>
          <p:cNvPr id="14" name="Picture 2">
            <a:extLst>
              <a:ext uri="{FF2B5EF4-FFF2-40B4-BE49-F238E27FC236}">
                <a16:creationId xmlns:a16="http://schemas.microsoft.com/office/drawing/2014/main" id="{58E6E723-CBBC-514D-696C-064ED81F7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006" y="954150"/>
            <a:ext cx="4463669" cy="247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247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53C08E-3F96-9719-0F99-9ED359DBCCB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765471C-3A04-7BEF-A15D-C85CBFBC89A8}"/>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2600DD9E-B2C5-7AAF-8DCB-A6A11A943D15}"/>
              </a:ext>
            </a:extLst>
          </p:cNvPr>
          <p:cNvSpPr>
            <a:spLocks noGrp="1"/>
          </p:cNvSpPr>
          <p:nvPr>
            <p:ph type="sldNum" sz="quarter" idx="12"/>
          </p:nvPr>
        </p:nvSpPr>
        <p:spPr/>
        <p:txBody>
          <a:bodyPr/>
          <a:lstStyle/>
          <a:p>
            <a:fld id="{0A297500-7527-634B-90F4-69D0994C32B4}" type="slidenum">
              <a:rPr lang="nl-NL" smtClean="0"/>
              <a:t>27</a:t>
            </a:fld>
            <a:endParaRPr lang="nl-NL"/>
          </a:p>
        </p:txBody>
      </p:sp>
      <p:sp>
        <p:nvSpPr>
          <p:cNvPr id="5" name="Title 4">
            <a:extLst>
              <a:ext uri="{FF2B5EF4-FFF2-40B4-BE49-F238E27FC236}">
                <a16:creationId xmlns:a16="http://schemas.microsoft.com/office/drawing/2014/main" id="{EF80B9D4-0E51-4EB3-C5BD-1FC3F8EC718C}"/>
              </a:ext>
            </a:extLst>
          </p:cNvPr>
          <p:cNvSpPr>
            <a:spLocks noGrp="1"/>
          </p:cNvSpPr>
          <p:nvPr>
            <p:ph type="title"/>
          </p:nvPr>
        </p:nvSpPr>
        <p:spPr/>
        <p:txBody>
          <a:bodyPr>
            <a:normAutofit/>
          </a:bodyPr>
          <a:lstStyle/>
          <a:p>
            <a:r>
              <a:rPr lang="en-US" dirty="0"/>
              <a:t>&lt;link&gt; element</a:t>
            </a:r>
          </a:p>
        </p:txBody>
      </p:sp>
      <p:grpSp>
        <p:nvGrpSpPr>
          <p:cNvPr id="2" name="Group 1">
            <a:extLst>
              <a:ext uri="{FF2B5EF4-FFF2-40B4-BE49-F238E27FC236}">
                <a16:creationId xmlns:a16="http://schemas.microsoft.com/office/drawing/2014/main" id="{93867519-2462-B3C6-61B6-31A00DDFBFCA}"/>
              </a:ext>
            </a:extLst>
          </p:cNvPr>
          <p:cNvGrpSpPr/>
          <p:nvPr/>
        </p:nvGrpSpPr>
        <p:grpSpPr>
          <a:xfrm>
            <a:off x="576000" y="1583350"/>
            <a:ext cx="17689396" cy="1569660"/>
            <a:chOff x="5375634" y="207036"/>
            <a:chExt cx="17689396" cy="1569660"/>
          </a:xfrm>
        </p:grpSpPr>
        <p:sp>
          <p:nvSpPr>
            <p:cNvPr id="12" name="Rectangle 11">
              <a:extLst>
                <a:ext uri="{FF2B5EF4-FFF2-40B4-BE49-F238E27FC236}">
                  <a16:creationId xmlns:a16="http://schemas.microsoft.com/office/drawing/2014/main" id="{FE3C583F-B40B-5FF5-B19B-F7271D04B4C4}"/>
                </a:ext>
              </a:extLst>
            </p:cNvPr>
            <p:cNvSpPr/>
            <p:nvPr/>
          </p:nvSpPr>
          <p:spPr>
            <a:xfrm>
              <a:off x="5375634" y="280377"/>
              <a:ext cx="5986896" cy="1406296"/>
            </a:xfrm>
            <a:prstGeom prst="rect">
              <a:avLst/>
            </a:prstGeom>
            <a:solidFill>
              <a:srgbClr val="FF180E">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6F6F6C99-287E-1437-E481-33A43D01A87C}"/>
                </a:ext>
              </a:extLst>
            </p:cNvPr>
            <p:cNvSpPr txBox="1"/>
            <p:nvPr/>
          </p:nvSpPr>
          <p:spPr>
            <a:xfrm>
              <a:off x="5375634" y="207036"/>
              <a:ext cx="17689396" cy="1569660"/>
            </a:xfrm>
            <a:prstGeom prst="rect">
              <a:avLst/>
            </a:prstGeom>
            <a:noFill/>
          </p:spPr>
          <p:txBody>
            <a:bodyPr wrap="square">
              <a:spAutoFit/>
            </a:bodyPr>
            <a:lstStyle/>
            <a:p>
              <a:r>
                <a:rPr lang="en-US" sz="1600" dirty="0">
                  <a:latin typeface="Roboto Condensed Light" panose="02000000000000000000" pitchFamily="2" charset="0"/>
                  <a:ea typeface="Roboto Condensed Light" panose="02000000000000000000" pitchFamily="2" charset="0"/>
                </a:rPr>
                <a:t>&lt;collision&gt;</a:t>
              </a:r>
            </a:p>
            <a:p>
              <a:r>
                <a:rPr lang="en-US" sz="1600" dirty="0">
                  <a:latin typeface="Roboto Condensed Light" panose="02000000000000000000" pitchFamily="2" charset="0"/>
                  <a:ea typeface="Roboto Condensed Light" panose="02000000000000000000" pitchFamily="2" charset="0"/>
                </a:rPr>
                <a:t>      </a:t>
              </a:r>
              <a:r>
                <a:rPr lang="en-US" sz="1600" dirty="0">
                  <a:highlight>
                    <a:srgbClr val="FFFF00"/>
                  </a:highlight>
                  <a:latin typeface="Roboto Condensed Light" panose="02000000000000000000" pitchFamily="2" charset="0"/>
                  <a:ea typeface="Roboto Condensed Light" panose="02000000000000000000" pitchFamily="2" charset="0"/>
                </a:rPr>
                <a:t>&lt;origin </a:t>
              </a:r>
              <a:r>
                <a:rPr lang="en-US" sz="1600" dirty="0" err="1">
                  <a:highlight>
                    <a:srgbClr val="FFFF00"/>
                  </a:highlight>
                  <a:latin typeface="Roboto Condensed Light" panose="02000000000000000000" pitchFamily="2" charset="0"/>
                  <a:ea typeface="Roboto Condensed Light" panose="02000000000000000000" pitchFamily="2" charset="0"/>
                </a:rPr>
                <a:t>xyz</a:t>
              </a:r>
              <a:r>
                <a:rPr lang="en-US" sz="1600" dirty="0">
                  <a:highlight>
                    <a:srgbClr val="FFFF00"/>
                  </a:highlight>
                  <a:latin typeface="Roboto Condensed Light" panose="02000000000000000000" pitchFamily="2" charset="0"/>
                  <a:ea typeface="Roboto Condensed Light" panose="02000000000000000000" pitchFamily="2" charset="0"/>
                </a:rPr>
                <a:t>="0 0 0" </a:t>
              </a:r>
              <a:r>
                <a:rPr lang="en-US" sz="1600" dirty="0" err="1">
                  <a:highlight>
                    <a:srgbClr val="FFFF00"/>
                  </a:highlight>
                  <a:latin typeface="Roboto Condensed Light" panose="02000000000000000000" pitchFamily="2" charset="0"/>
                  <a:ea typeface="Roboto Condensed Light" panose="02000000000000000000" pitchFamily="2" charset="0"/>
                </a:rPr>
                <a:t>rpy</a:t>
              </a:r>
              <a:r>
                <a:rPr lang="en-US" sz="1600" dirty="0">
                  <a:highlight>
                    <a:srgbClr val="FFFF00"/>
                  </a:highlight>
                  <a:latin typeface="Roboto Condensed Light" panose="02000000000000000000" pitchFamily="2" charset="0"/>
                  <a:ea typeface="Roboto Condensed Light" panose="02000000000000000000" pitchFamily="2" charset="0"/>
                </a:rPr>
                <a:t>="0 0 0"/&gt;</a:t>
              </a:r>
            </a:p>
            <a:p>
              <a:r>
                <a:rPr lang="en-US" sz="1600" dirty="0">
                  <a:latin typeface="Roboto Condensed Light" panose="02000000000000000000" pitchFamily="2" charset="0"/>
                  <a:ea typeface="Roboto Condensed Light" panose="02000000000000000000" pitchFamily="2" charset="0"/>
                </a:rPr>
                <a:t>     &lt;geometry&gt;</a:t>
              </a:r>
            </a:p>
            <a:p>
              <a:r>
                <a:rPr lang="en-US" sz="1600" dirty="0">
                  <a:latin typeface="Roboto Condensed Light" panose="02000000000000000000" pitchFamily="2" charset="0"/>
                  <a:ea typeface="Roboto Condensed Light" panose="02000000000000000000" pitchFamily="2" charset="0"/>
                </a:rPr>
                <a:t>        &lt;cylinder radius="1" length="0.5"/&gt;</a:t>
              </a:r>
            </a:p>
            <a:p>
              <a:r>
                <a:rPr lang="en-US" sz="1600" dirty="0">
                  <a:latin typeface="Roboto Condensed Light" panose="02000000000000000000" pitchFamily="2" charset="0"/>
                  <a:ea typeface="Roboto Condensed Light" panose="02000000000000000000" pitchFamily="2" charset="0"/>
                </a:rPr>
                <a:t>     &lt;/geometry&gt;</a:t>
              </a:r>
            </a:p>
            <a:p>
              <a:r>
                <a:rPr lang="en-US" sz="1600" dirty="0">
                  <a:latin typeface="Roboto Condensed Light" panose="02000000000000000000" pitchFamily="2" charset="0"/>
                  <a:ea typeface="Roboto Condensed Light" panose="02000000000000000000" pitchFamily="2" charset="0"/>
                </a:rPr>
                <a:t>&lt;/collision&gt;</a:t>
              </a:r>
            </a:p>
          </p:txBody>
        </p:sp>
      </p:grpSp>
      <p:sp>
        <p:nvSpPr>
          <p:cNvPr id="7" name="TextBox 6">
            <a:extLst>
              <a:ext uri="{FF2B5EF4-FFF2-40B4-BE49-F238E27FC236}">
                <a16:creationId xmlns:a16="http://schemas.microsoft.com/office/drawing/2014/main" id="{DA323BCE-E164-512A-0C82-C72DDE6936DE}"/>
              </a:ext>
            </a:extLst>
          </p:cNvPr>
          <p:cNvSpPr txBox="1"/>
          <p:nvPr/>
        </p:nvSpPr>
        <p:spPr>
          <a:xfrm>
            <a:off x="574675" y="3638276"/>
            <a:ext cx="9134572" cy="2031325"/>
          </a:xfrm>
          <a:prstGeom prst="rect">
            <a:avLst/>
          </a:prstGeom>
          <a:noFill/>
        </p:spPr>
        <p:txBody>
          <a:bodyPr wrap="square">
            <a:spAutoFit/>
          </a:bodyPr>
          <a:lstStyle/>
          <a:p>
            <a:pPr algn="l">
              <a:buNone/>
            </a:pPr>
            <a:r>
              <a:rPr lang="en-US" b="1" i="0" dirty="0">
                <a:solidFill>
                  <a:srgbClr val="333333"/>
                </a:solidFill>
                <a:effectLst/>
                <a:latin typeface="Roboto Condensed Light" panose="02000000000000000000" pitchFamily="2" charset="0"/>
                <a:ea typeface="Roboto Condensed Light" panose="02000000000000000000" pitchFamily="2" charset="0"/>
              </a:rPr>
              <a:t>&lt;origin&gt;</a:t>
            </a:r>
            <a:r>
              <a:rPr lang="en-US" b="0" i="0" dirty="0">
                <a:solidFill>
                  <a:srgbClr val="333333"/>
                </a:solidFill>
                <a:effectLst/>
                <a:latin typeface="Roboto Condensed Light" panose="02000000000000000000" pitchFamily="2" charset="0"/>
                <a:ea typeface="Roboto Condensed Light" panose="02000000000000000000" pitchFamily="2" charset="0"/>
              </a:rPr>
              <a:t> </a:t>
            </a:r>
            <a:r>
              <a:rPr lang="en-US" b="0" i="1" dirty="0">
                <a:solidFill>
                  <a:srgbClr val="333333"/>
                </a:solidFill>
                <a:effectLst/>
                <a:latin typeface="Roboto Condensed Light" panose="02000000000000000000" pitchFamily="2" charset="0"/>
                <a:ea typeface="Roboto Condensed Light" panose="02000000000000000000" pitchFamily="2" charset="0"/>
              </a:rPr>
              <a:t>(</a:t>
            </a:r>
            <a:r>
              <a:rPr lang="en-US" i="1" dirty="0">
                <a:solidFill>
                  <a:srgbClr val="333333"/>
                </a:solidFill>
                <a:latin typeface="Roboto Condensed Light" panose="02000000000000000000" pitchFamily="2" charset="0"/>
                <a:ea typeface="Roboto Condensed Light" panose="02000000000000000000" pitchFamily="2" charset="0"/>
              </a:rPr>
              <a:t>D</a:t>
            </a:r>
            <a:r>
              <a:rPr lang="en-US" b="0" i="1" dirty="0">
                <a:solidFill>
                  <a:srgbClr val="333333"/>
                </a:solidFill>
                <a:effectLst/>
                <a:latin typeface="Roboto Condensed Light" panose="02000000000000000000" pitchFamily="2" charset="0"/>
                <a:ea typeface="Roboto Condensed Light" panose="02000000000000000000" pitchFamily="2" charset="0"/>
              </a:rPr>
              <a:t>efaults to identity if not specified)</a:t>
            </a:r>
            <a:endParaRPr lang="en-US" b="0" i="0" dirty="0">
              <a:solidFill>
                <a:srgbClr val="333333"/>
              </a:solidFill>
              <a:effectLst/>
              <a:latin typeface="Roboto Condensed Light" panose="02000000000000000000" pitchFamily="2" charset="0"/>
              <a:ea typeface="Roboto Condensed Light" panose="02000000000000000000" pitchFamily="2" charset="0"/>
            </a:endParaRPr>
          </a:p>
          <a:p>
            <a:pPr algn="l"/>
            <a:r>
              <a:rPr lang="en-US" b="0" i="0" dirty="0">
                <a:solidFill>
                  <a:srgbClr val="333333"/>
                </a:solidFill>
                <a:effectLst/>
                <a:latin typeface="Roboto Condensed Light" panose="02000000000000000000" pitchFamily="2" charset="0"/>
                <a:ea typeface="Roboto Condensed Light" panose="02000000000000000000" pitchFamily="2" charset="0"/>
              </a:rPr>
              <a:t>The reference frame of the collision element, relative to the reference frame of the link.</a:t>
            </a:r>
          </a:p>
          <a:p>
            <a:r>
              <a:rPr lang="en-US" b="1" i="0" dirty="0" err="1">
                <a:solidFill>
                  <a:srgbClr val="333333"/>
                </a:solidFill>
                <a:effectLst/>
                <a:latin typeface="Roboto Condensed Light" panose="02000000000000000000" pitchFamily="2" charset="0"/>
                <a:ea typeface="Roboto Condensed Light" panose="02000000000000000000" pitchFamily="2" charset="0"/>
              </a:rPr>
              <a:t>xyz</a:t>
            </a:r>
            <a:r>
              <a:rPr lang="en-US" b="0" i="0" dirty="0">
                <a:solidFill>
                  <a:srgbClr val="333333"/>
                </a:solidFill>
                <a:effectLst/>
                <a:latin typeface="Roboto Condensed Light" panose="02000000000000000000" pitchFamily="2" charset="0"/>
                <a:ea typeface="Roboto Condensed Light" panose="02000000000000000000" pitchFamily="2" charset="0"/>
              </a:rPr>
              <a:t> </a:t>
            </a:r>
            <a:r>
              <a:rPr lang="en-US" b="0" i="1" dirty="0">
                <a:solidFill>
                  <a:srgbClr val="333333"/>
                </a:solidFill>
                <a:effectLst/>
                <a:latin typeface="Roboto Condensed Light" panose="02000000000000000000" pitchFamily="2" charset="0"/>
                <a:ea typeface="Roboto Condensed Light" panose="02000000000000000000" pitchFamily="2" charset="0"/>
              </a:rPr>
              <a:t>(</a:t>
            </a:r>
            <a:r>
              <a:rPr lang="en-US" i="1" dirty="0">
                <a:solidFill>
                  <a:srgbClr val="333333"/>
                </a:solidFill>
                <a:latin typeface="Roboto Condensed Light" panose="02000000000000000000" pitchFamily="2" charset="0"/>
                <a:ea typeface="Roboto Condensed Light" panose="02000000000000000000" pitchFamily="2" charset="0"/>
              </a:rPr>
              <a:t>D</a:t>
            </a:r>
            <a:r>
              <a:rPr lang="en-US" b="0" i="1" dirty="0">
                <a:solidFill>
                  <a:srgbClr val="333333"/>
                </a:solidFill>
                <a:effectLst/>
                <a:latin typeface="Roboto Condensed Light" panose="02000000000000000000" pitchFamily="2" charset="0"/>
                <a:ea typeface="Roboto Condensed Light" panose="02000000000000000000" pitchFamily="2" charset="0"/>
              </a:rPr>
              <a:t>efaults to zero vector if not specified)</a:t>
            </a:r>
            <a:endParaRPr lang="en-US" b="0" i="0" dirty="0">
              <a:solidFill>
                <a:srgbClr val="333333"/>
              </a:solidFill>
              <a:effectLst/>
              <a:latin typeface="Roboto Condensed Light" panose="02000000000000000000" pitchFamily="2" charset="0"/>
              <a:ea typeface="Roboto Condensed Light" panose="02000000000000000000" pitchFamily="2" charset="0"/>
            </a:endParaRPr>
          </a:p>
          <a:p>
            <a:pPr marL="742950" lvl="1" indent="-285750" algn="l">
              <a:buFont typeface="Arial" panose="020B0604020202020204" pitchFamily="34" charset="0"/>
              <a:buChar char="•"/>
            </a:pPr>
            <a:r>
              <a:rPr lang="en-US" b="0" i="0" dirty="0">
                <a:solidFill>
                  <a:srgbClr val="333333"/>
                </a:solidFill>
                <a:effectLst/>
                <a:latin typeface="Roboto Condensed Light" panose="02000000000000000000" pitchFamily="2" charset="0"/>
                <a:ea typeface="Roboto Condensed Light" panose="02000000000000000000" pitchFamily="2" charset="0"/>
              </a:rPr>
              <a:t>Represents the </a:t>
            </a:r>
            <a:r>
              <a:rPr lang="en-US" b="1" i="0" dirty="0">
                <a:solidFill>
                  <a:srgbClr val="333333"/>
                </a:solidFill>
                <a:effectLst/>
                <a:latin typeface="Roboto Condensed Light" panose="02000000000000000000" pitchFamily="2" charset="0"/>
                <a:ea typeface="Roboto Condensed Light" panose="02000000000000000000" pitchFamily="2" charset="0"/>
              </a:rPr>
              <a:t>x</a:t>
            </a:r>
            <a:r>
              <a:rPr lang="en-US" b="0" i="0" dirty="0">
                <a:solidFill>
                  <a:srgbClr val="333333"/>
                </a:solidFill>
                <a:effectLst/>
                <a:latin typeface="Roboto Condensed Light" panose="02000000000000000000" pitchFamily="2" charset="0"/>
                <a:ea typeface="Roboto Condensed Light" panose="02000000000000000000" pitchFamily="2" charset="0"/>
              </a:rPr>
              <a:t>, </a:t>
            </a:r>
            <a:r>
              <a:rPr lang="en-US" b="1" i="0" dirty="0">
                <a:solidFill>
                  <a:srgbClr val="333333"/>
                </a:solidFill>
                <a:effectLst/>
                <a:latin typeface="Roboto Condensed Light" panose="02000000000000000000" pitchFamily="2" charset="0"/>
                <a:ea typeface="Roboto Condensed Light" panose="02000000000000000000" pitchFamily="2" charset="0"/>
              </a:rPr>
              <a:t>y</a:t>
            </a:r>
            <a:r>
              <a:rPr lang="en-US" b="0" i="0" dirty="0">
                <a:solidFill>
                  <a:srgbClr val="333333"/>
                </a:solidFill>
                <a:effectLst/>
                <a:latin typeface="Roboto Condensed Light" panose="02000000000000000000" pitchFamily="2" charset="0"/>
                <a:ea typeface="Roboto Condensed Light" panose="02000000000000000000" pitchFamily="2" charset="0"/>
              </a:rPr>
              <a:t>, </a:t>
            </a:r>
            <a:r>
              <a:rPr lang="en-US" b="1" i="0" dirty="0">
                <a:solidFill>
                  <a:srgbClr val="333333"/>
                </a:solidFill>
                <a:effectLst/>
                <a:latin typeface="Roboto Condensed Light" panose="02000000000000000000" pitchFamily="2" charset="0"/>
                <a:ea typeface="Roboto Condensed Light" panose="02000000000000000000" pitchFamily="2" charset="0"/>
              </a:rPr>
              <a:t>z</a:t>
            </a:r>
            <a:r>
              <a:rPr lang="en-US" b="0" i="0" dirty="0">
                <a:solidFill>
                  <a:srgbClr val="333333"/>
                </a:solidFill>
                <a:effectLst/>
                <a:latin typeface="Roboto Condensed Light" panose="02000000000000000000" pitchFamily="2" charset="0"/>
                <a:ea typeface="Roboto Condensed Light" panose="02000000000000000000" pitchFamily="2" charset="0"/>
              </a:rPr>
              <a:t> offset.</a:t>
            </a:r>
            <a:endParaRPr lang="en-US" dirty="0">
              <a:solidFill>
                <a:srgbClr val="333333"/>
              </a:solidFill>
              <a:latin typeface="Roboto Condensed Light" panose="02000000000000000000" pitchFamily="2" charset="0"/>
              <a:ea typeface="Roboto Condensed Light" panose="02000000000000000000" pitchFamily="2" charset="0"/>
            </a:endParaRPr>
          </a:p>
          <a:p>
            <a:pPr lvl="1" algn="l"/>
            <a:endParaRPr lang="en-US" b="0" i="0" dirty="0">
              <a:solidFill>
                <a:srgbClr val="333333"/>
              </a:solidFill>
              <a:effectLst/>
              <a:latin typeface="Roboto Condensed Light" panose="02000000000000000000" pitchFamily="2" charset="0"/>
              <a:ea typeface="Roboto Condensed Light" panose="02000000000000000000" pitchFamily="2" charset="0"/>
            </a:endParaRPr>
          </a:p>
          <a:p>
            <a:pPr algn="l"/>
            <a:r>
              <a:rPr lang="en-US" b="1" i="0" dirty="0" err="1">
                <a:solidFill>
                  <a:srgbClr val="333333"/>
                </a:solidFill>
                <a:effectLst/>
                <a:latin typeface="Roboto Condensed Light" panose="02000000000000000000" pitchFamily="2" charset="0"/>
                <a:ea typeface="Roboto Condensed Light" panose="02000000000000000000" pitchFamily="2" charset="0"/>
              </a:rPr>
              <a:t>rpy</a:t>
            </a:r>
            <a:r>
              <a:rPr lang="en-US" b="0" i="0" dirty="0">
                <a:solidFill>
                  <a:srgbClr val="333333"/>
                </a:solidFill>
                <a:effectLst/>
                <a:latin typeface="Roboto Condensed Light" panose="02000000000000000000" pitchFamily="2" charset="0"/>
                <a:ea typeface="Roboto Condensed Light" panose="02000000000000000000" pitchFamily="2" charset="0"/>
              </a:rPr>
              <a:t> </a:t>
            </a:r>
            <a:r>
              <a:rPr lang="en-US" b="0" i="1" dirty="0">
                <a:solidFill>
                  <a:srgbClr val="333333"/>
                </a:solidFill>
                <a:effectLst/>
                <a:latin typeface="Roboto Condensed Light" panose="02000000000000000000" pitchFamily="2" charset="0"/>
                <a:ea typeface="Roboto Condensed Light" panose="02000000000000000000" pitchFamily="2" charset="0"/>
              </a:rPr>
              <a:t>(</a:t>
            </a:r>
            <a:r>
              <a:rPr lang="en-US" i="1" dirty="0">
                <a:solidFill>
                  <a:srgbClr val="333333"/>
                </a:solidFill>
                <a:latin typeface="Roboto Condensed Light" panose="02000000000000000000" pitchFamily="2" charset="0"/>
                <a:ea typeface="Roboto Condensed Light" panose="02000000000000000000" pitchFamily="2" charset="0"/>
              </a:rPr>
              <a:t>D</a:t>
            </a:r>
            <a:r>
              <a:rPr lang="en-US" b="0" i="1" dirty="0">
                <a:solidFill>
                  <a:srgbClr val="333333"/>
                </a:solidFill>
                <a:effectLst/>
                <a:latin typeface="Roboto Condensed Light" panose="02000000000000000000" pitchFamily="2" charset="0"/>
                <a:ea typeface="Roboto Condensed Light" panose="02000000000000000000" pitchFamily="2" charset="0"/>
              </a:rPr>
              <a:t>efaults to identity if not specified)</a:t>
            </a:r>
            <a:endParaRPr lang="en-US" b="0" i="0" dirty="0">
              <a:solidFill>
                <a:srgbClr val="333333"/>
              </a:solidFill>
              <a:effectLst/>
              <a:latin typeface="Roboto Condensed Light" panose="02000000000000000000" pitchFamily="2" charset="0"/>
              <a:ea typeface="Roboto Condensed Light" panose="02000000000000000000" pitchFamily="2" charset="0"/>
            </a:endParaRPr>
          </a:p>
          <a:p>
            <a:pPr marL="742950" lvl="1" indent="-285750" algn="l">
              <a:buFont typeface="Arial" panose="020B0604020202020204" pitchFamily="34" charset="0"/>
              <a:buChar char="•"/>
            </a:pPr>
            <a:r>
              <a:rPr lang="en-US" b="0" i="0" dirty="0">
                <a:solidFill>
                  <a:srgbClr val="333333"/>
                </a:solidFill>
                <a:effectLst/>
                <a:latin typeface="Roboto Condensed Light" panose="02000000000000000000" pitchFamily="2" charset="0"/>
                <a:ea typeface="Roboto Condensed Light" panose="02000000000000000000" pitchFamily="2" charset="0"/>
              </a:rPr>
              <a:t>Represents the fixed axis roll, pitch and yaw angles in radians.</a:t>
            </a:r>
          </a:p>
        </p:txBody>
      </p:sp>
      <p:pic>
        <p:nvPicPr>
          <p:cNvPr id="9" name="Picture 2">
            <a:extLst>
              <a:ext uri="{FF2B5EF4-FFF2-40B4-BE49-F238E27FC236}">
                <a16:creationId xmlns:a16="http://schemas.microsoft.com/office/drawing/2014/main" id="{EFD40505-D2EA-B856-C305-26875D740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006" y="954150"/>
            <a:ext cx="4463669" cy="247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579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D010C-354F-36AE-EE0A-719C8FBBFB26}"/>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4C63BADB-C091-C31B-1643-B1AEFDB11082}"/>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882038AE-2641-8EB6-C72A-0486DDBA5C67}"/>
              </a:ext>
            </a:extLst>
          </p:cNvPr>
          <p:cNvSpPr>
            <a:spLocks noGrp="1"/>
          </p:cNvSpPr>
          <p:nvPr>
            <p:ph type="sldNum" sz="quarter" idx="12"/>
          </p:nvPr>
        </p:nvSpPr>
        <p:spPr/>
        <p:txBody>
          <a:bodyPr/>
          <a:lstStyle/>
          <a:p>
            <a:fld id="{0A297500-7527-634B-90F4-69D0994C32B4}" type="slidenum">
              <a:rPr lang="nl-NL" smtClean="0"/>
              <a:t>28</a:t>
            </a:fld>
            <a:endParaRPr lang="nl-NL"/>
          </a:p>
        </p:txBody>
      </p:sp>
      <p:sp>
        <p:nvSpPr>
          <p:cNvPr id="5" name="Title 4">
            <a:extLst>
              <a:ext uri="{FF2B5EF4-FFF2-40B4-BE49-F238E27FC236}">
                <a16:creationId xmlns:a16="http://schemas.microsoft.com/office/drawing/2014/main" id="{638A00D3-C3DD-ECA8-4324-09E699A5A63B}"/>
              </a:ext>
            </a:extLst>
          </p:cNvPr>
          <p:cNvSpPr>
            <a:spLocks noGrp="1"/>
          </p:cNvSpPr>
          <p:nvPr>
            <p:ph type="title"/>
          </p:nvPr>
        </p:nvSpPr>
        <p:spPr/>
        <p:txBody>
          <a:bodyPr>
            <a:normAutofit/>
          </a:bodyPr>
          <a:lstStyle/>
          <a:p>
            <a:r>
              <a:rPr lang="en-US" dirty="0"/>
              <a:t>&lt;Joint&gt; element</a:t>
            </a:r>
          </a:p>
        </p:txBody>
      </p:sp>
      <p:pic>
        <p:nvPicPr>
          <p:cNvPr id="3074" name="Picture 2">
            <a:extLst>
              <a:ext uri="{FF2B5EF4-FFF2-40B4-BE49-F238E27FC236}">
                <a16:creationId xmlns:a16="http://schemas.microsoft.com/office/drawing/2014/main" id="{6D351A40-B5DB-2B39-3EDB-CF09FF8EE0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673" y="1519982"/>
            <a:ext cx="4167139" cy="381803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54BBB59C-39E4-A189-ED31-4F6C5725844D}"/>
              </a:ext>
            </a:extLst>
          </p:cNvPr>
          <p:cNvSpPr txBox="1"/>
          <p:nvPr/>
        </p:nvSpPr>
        <p:spPr>
          <a:xfrm>
            <a:off x="4964812" y="4537882"/>
            <a:ext cx="6094476" cy="646331"/>
          </a:xfrm>
          <a:prstGeom prst="rect">
            <a:avLst/>
          </a:prstGeom>
          <a:noFill/>
        </p:spPr>
        <p:txBody>
          <a:bodyPr wrap="square">
            <a:spAutoFit/>
          </a:bodyPr>
          <a:lstStyle/>
          <a:p>
            <a:r>
              <a:rPr lang="en-US" dirty="0">
                <a:latin typeface="Roboto Condensed Light" panose="02000000000000000000" pitchFamily="2" charset="0"/>
                <a:ea typeface="Roboto Condensed Light" panose="02000000000000000000" pitchFamily="2" charset="0"/>
              </a:rPr>
              <a:t>The joint element describes the kinematics of the joint and also specifies the safety limits of the joint.</a:t>
            </a:r>
          </a:p>
        </p:txBody>
      </p:sp>
      <p:sp>
        <p:nvSpPr>
          <p:cNvPr id="17" name="TextBox 16">
            <a:extLst>
              <a:ext uri="{FF2B5EF4-FFF2-40B4-BE49-F238E27FC236}">
                <a16:creationId xmlns:a16="http://schemas.microsoft.com/office/drawing/2014/main" id="{F1645DA4-C980-E4CB-DF86-4CB885CB9235}"/>
              </a:ext>
            </a:extLst>
          </p:cNvPr>
          <p:cNvSpPr txBox="1"/>
          <p:nvPr/>
        </p:nvSpPr>
        <p:spPr>
          <a:xfrm>
            <a:off x="5250731" y="2034770"/>
            <a:ext cx="13216378" cy="2123658"/>
          </a:xfrm>
          <a:prstGeom prst="rect">
            <a:avLst/>
          </a:prstGeom>
          <a:noFill/>
        </p:spPr>
        <p:txBody>
          <a:bodyPr wrap="square">
            <a:spAutoFit/>
          </a:bodyPr>
          <a:lstStyle/>
          <a:p>
            <a:r>
              <a:rPr lang="en-US" sz="1600" dirty="0">
                <a:latin typeface="Roboto Condensed Light" panose="02000000000000000000" pitchFamily="2" charset="0"/>
                <a:ea typeface="Roboto Condensed Light" panose="02000000000000000000" pitchFamily="2" charset="0"/>
              </a:rPr>
              <a:t> &lt;joint name="</a:t>
            </a:r>
            <a:r>
              <a:rPr lang="en-US" sz="1600" dirty="0" err="1">
                <a:latin typeface="Roboto Condensed Light" panose="02000000000000000000" pitchFamily="2" charset="0"/>
                <a:ea typeface="Roboto Condensed Light" panose="02000000000000000000" pitchFamily="2" charset="0"/>
              </a:rPr>
              <a:t>my_joint</a:t>
            </a:r>
            <a:r>
              <a:rPr lang="en-US" sz="1600" dirty="0">
                <a:latin typeface="Roboto Condensed Light" panose="02000000000000000000" pitchFamily="2" charset="0"/>
                <a:ea typeface="Roboto Condensed Light" panose="02000000000000000000" pitchFamily="2" charset="0"/>
              </a:rPr>
              <a:t>" type="floating"&gt;</a:t>
            </a:r>
          </a:p>
          <a:p>
            <a:r>
              <a:rPr lang="en-US" sz="1600" dirty="0">
                <a:latin typeface="Roboto Condensed Light" panose="02000000000000000000" pitchFamily="2" charset="0"/>
                <a:ea typeface="Roboto Condensed Light" panose="02000000000000000000" pitchFamily="2" charset="0"/>
              </a:rPr>
              <a:t>      &lt;origin </a:t>
            </a:r>
            <a:r>
              <a:rPr lang="en-US" sz="1600" dirty="0" err="1">
                <a:latin typeface="Roboto Condensed Light" panose="02000000000000000000" pitchFamily="2" charset="0"/>
                <a:ea typeface="Roboto Condensed Light" panose="02000000000000000000" pitchFamily="2" charset="0"/>
              </a:rPr>
              <a:t>xyz</a:t>
            </a:r>
            <a:r>
              <a:rPr lang="en-US" sz="1600" dirty="0">
                <a:latin typeface="Roboto Condensed Light" panose="02000000000000000000" pitchFamily="2" charset="0"/>
                <a:ea typeface="Roboto Condensed Light" panose="02000000000000000000" pitchFamily="2" charset="0"/>
              </a:rPr>
              <a:t>="0 0 1" </a:t>
            </a:r>
            <a:r>
              <a:rPr lang="en-US" sz="1600" dirty="0" err="1">
                <a:latin typeface="Roboto Condensed Light" panose="02000000000000000000" pitchFamily="2" charset="0"/>
                <a:ea typeface="Roboto Condensed Light" panose="02000000000000000000" pitchFamily="2" charset="0"/>
              </a:rPr>
              <a:t>rpy</a:t>
            </a:r>
            <a:r>
              <a:rPr lang="en-US" sz="1600" dirty="0">
                <a:latin typeface="Roboto Condensed Light" panose="02000000000000000000" pitchFamily="2" charset="0"/>
                <a:ea typeface="Roboto Condensed Light" panose="02000000000000000000" pitchFamily="2" charset="0"/>
              </a:rPr>
              <a:t>="0 0 3.1416"/&gt;</a:t>
            </a:r>
          </a:p>
          <a:p>
            <a:r>
              <a:rPr lang="en-US" sz="1600" dirty="0">
                <a:latin typeface="Roboto Condensed Light" panose="02000000000000000000" pitchFamily="2" charset="0"/>
                <a:ea typeface="Roboto Condensed Light" panose="02000000000000000000" pitchFamily="2" charset="0"/>
              </a:rPr>
              <a:t>      &lt;parent link="link1"/&gt;</a:t>
            </a:r>
          </a:p>
          <a:p>
            <a:r>
              <a:rPr lang="en-US" sz="1600" dirty="0">
                <a:latin typeface="Roboto Condensed Light" panose="02000000000000000000" pitchFamily="2" charset="0"/>
                <a:ea typeface="Roboto Condensed Light" panose="02000000000000000000" pitchFamily="2" charset="0"/>
              </a:rPr>
              <a:t>      &lt;child link="link2"/&gt; </a:t>
            </a:r>
          </a:p>
          <a:p>
            <a:endParaRPr lang="en-US" sz="1600" dirty="0">
              <a:latin typeface="Roboto Condensed Light" panose="02000000000000000000" pitchFamily="2" charset="0"/>
              <a:ea typeface="Roboto Condensed Light" panose="02000000000000000000" pitchFamily="2" charset="0"/>
            </a:endParaRPr>
          </a:p>
          <a:p>
            <a:r>
              <a:rPr lang="en-US" sz="1600" dirty="0">
                <a:latin typeface="Roboto Condensed Light" panose="02000000000000000000" pitchFamily="2" charset="0"/>
                <a:ea typeface="Roboto Condensed Light" panose="02000000000000000000" pitchFamily="2" charset="0"/>
              </a:rPr>
              <a:t>      &lt;dynamics damping="0.0" friction="0.0"/&gt;</a:t>
            </a:r>
          </a:p>
          <a:p>
            <a:r>
              <a:rPr lang="en-US" sz="1600" dirty="0">
                <a:latin typeface="Roboto Condensed Light" panose="02000000000000000000" pitchFamily="2" charset="0"/>
                <a:ea typeface="Roboto Condensed Light" panose="02000000000000000000" pitchFamily="2" charset="0"/>
              </a:rPr>
              <a:t>      &lt;limit effort="30" velocity="1.0" lower="-2.2" upper="0.7" /&gt;</a:t>
            </a:r>
          </a:p>
          <a:p>
            <a:r>
              <a:rPr lang="en-US" sz="1600" dirty="0">
                <a:latin typeface="Roboto Condensed Light" panose="02000000000000000000" pitchFamily="2" charset="0"/>
                <a:ea typeface="Roboto Condensed Light" panose="02000000000000000000" pitchFamily="2" charset="0"/>
              </a:rPr>
              <a:t>&lt;/joint&gt;</a:t>
            </a:r>
          </a:p>
        </p:txBody>
      </p:sp>
    </p:spTree>
    <p:extLst>
      <p:ext uri="{BB962C8B-B14F-4D97-AF65-F5344CB8AC3E}">
        <p14:creationId xmlns:p14="http://schemas.microsoft.com/office/powerpoint/2010/main" val="1465995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884A2-E028-69D8-2960-75158EBD244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526F49C-EE86-CAD2-94DD-D0E391B9FB5E}"/>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475D0611-B93A-B978-0692-03667E9AAFF3}"/>
              </a:ext>
            </a:extLst>
          </p:cNvPr>
          <p:cNvSpPr>
            <a:spLocks noGrp="1"/>
          </p:cNvSpPr>
          <p:nvPr>
            <p:ph type="sldNum" sz="quarter" idx="12"/>
          </p:nvPr>
        </p:nvSpPr>
        <p:spPr/>
        <p:txBody>
          <a:bodyPr/>
          <a:lstStyle/>
          <a:p>
            <a:fld id="{0A297500-7527-634B-90F4-69D0994C32B4}" type="slidenum">
              <a:rPr lang="nl-NL" smtClean="0"/>
              <a:t>29</a:t>
            </a:fld>
            <a:endParaRPr lang="nl-NL"/>
          </a:p>
        </p:txBody>
      </p:sp>
      <p:sp>
        <p:nvSpPr>
          <p:cNvPr id="5" name="Title 4">
            <a:extLst>
              <a:ext uri="{FF2B5EF4-FFF2-40B4-BE49-F238E27FC236}">
                <a16:creationId xmlns:a16="http://schemas.microsoft.com/office/drawing/2014/main" id="{D67EEC71-2BE8-693F-1467-4DBF3DCE0CB8}"/>
              </a:ext>
            </a:extLst>
          </p:cNvPr>
          <p:cNvSpPr>
            <a:spLocks noGrp="1"/>
          </p:cNvSpPr>
          <p:nvPr>
            <p:ph type="title"/>
          </p:nvPr>
        </p:nvSpPr>
        <p:spPr/>
        <p:txBody>
          <a:bodyPr>
            <a:normAutofit/>
          </a:bodyPr>
          <a:lstStyle/>
          <a:p>
            <a:r>
              <a:rPr lang="en-US" dirty="0"/>
              <a:t>&lt;Joint&gt; element</a:t>
            </a:r>
          </a:p>
        </p:txBody>
      </p:sp>
      <p:sp>
        <p:nvSpPr>
          <p:cNvPr id="6" name="TextBox 5">
            <a:extLst>
              <a:ext uri="{FF2B5EF4-FFF2-40B4-BE49-F238E27FC236}">
                <a16:creationId xmlns:a16="http://schemas.microsoft.com/office/drawing/2014/main" id="{0ED4FB6B-B5AD-D0D8-AB68-9B8BF143C776}"/>
              </a:ext>
            </a:extLst>
          </p:cNvPr>
          <p:cNvSpPr txBox="1"/>
          <p:nvPr/>
        </p:nvSpPr>
        <p:spPr>
          <a:xfrm>
            <a:off x="576000" y="4394545"/>
            <a:ext cx="6834432" cy="646331"/>
          </a:xfrm>
          <a:prstGeom prst="rect">
            <a:avLst/>
          </a:prstGeom>
          <a:noFill/>
        </p:spPr>
        <p:txBody>
          <a:bodyPr wrap="square">
            <a:spAutoFit/>
          </a:bodyPr>
          <a:lstStyle/>
          <a:p>
            <a:pPr algn="l">
              <a:buNone/>
            </a:pPr>
            <a:r>
              <a:rPr lang="en-US" b="1" i="0" dirty="0">
                <a:solidFill>
                  <a:srgbClr val="333333"/>
                </a:solidFill>
                <a:effectLst/>
                <a:latin typeface="Roboto Condensed Light" panose="02000000000000000000" pitchFamily="2" charset="0"/>
                <a:ea typeface="Roboto Condensed Light" panose="02000000000000000000" pitchFamily="2" charset="0"/>
              </a:rPr>
              <a:t>name</a:t>
            </a:r>
            <a:r>
              <a:rPr lang="en-US" b="0" i="0" dirty="0">
                <a:solidFill>
                  <a:srgbClr val="333333"/>
                </a:solidFill>
                <a:effectLst/>
                <a:latin typeface="Roboto Condensed Light" panose="02000000000000000000" pitchFamily="2" charset="0"/>
                <a:ea typeface="Roboto Condensed Light" panose="02000000000000000000" pitchFamily="2" charset="0"/>
              </a:rPr>
              <a:t> </a:t>
            </a:r>
            <a:r>
              <a:rPr lang="en-US" b="0" i="1" dirty="0">
                <a:solidFill>
                  <a:srgbClr val="333333"/>
                </a:solidFill>
                <a:effectLst/>
                <a:latin typeface="Roboto Condensed Light" panose="02000000000000000000" pitchFamily="2" charset="0"/>
                <a:ea typeface="Roboto Condensed Light" panose="02000000000000000000" pitchFamily="2" charset="0"/>
              </a:rPr>
              <a:t>(required)</a:t>
            </a:r>
            <a:endParaRPr lang="en-US" b="0" i="0" dirty="0">
              <a:solidFill>
                <a:srgbClr val="333333"/>
              </a:solidFill>
              <a:effectLst/>
              <a:latin typeface="Roboto Condensed Light" panose="02000000000000000000" pitchFamily="2" charset="0"/>
              <a:ea typeface="Roboto Condensed Light" panose="02000000000000000000" pitchFamily="2" charset="0"/>
            </a:endParaRPr>
          </a:p>
          <a:p>
            <a:pPr algn="l"/>
            <a:r>
              <a:rPr lang="en-US" b="0" i="0" dirty="0">
                <a:solidFill>
                  <a:srgbClr val="333333"/>
                </a:solidFill>
                <a:effectLst/>
                <a:latin typeface="Roboto Condensed Light" panose="02000000000000000000" pitchFamily="2" charset="0"/>
                <a:ea typeface="Roboto Condensed Light" panose="02000000000000000000" pitchFamily="2" charset="0"/>
              </a:rPr>
              <a:t>Specifies a unique name of the joint</a:t>
            </a:r>
          </a:p>
        </p:txBody>
      </p:sp>
      <p:sp>
        <p:nvSpPr>
          <p:cNvPr id="7" name="TextBox 6">
            <a:extLst>
              <a:ext uri="{FF2B5EF4-FFF2-40B4-BE49-F238E27FC236}">
                <a16:creationId xmlns:a16="http://schemas.microsoft.com/office/drawing/2014/main" id="{4A4CA58E-EB7A-4D04-219C-23373EFBB833}"/>
              </a:ext>
            </a:extLst>
          </p:cNvPr>
          <p:cNvSpPr txBox="1"/>
          <p:nvPr/>
        </p:nvSpPr>
        <p:spPr>
          <a:xfrm>
            <a:off x="576000" y="1654175"/>
            <a:ext cx="13216378" cy="1846659"/>
          </a:xfrm>
          <a:prstGeom prst="rect">
            <a:avLst/>
          </a:prstGeom>
          <a:noFill/>
        </p:spPr>
        <p:txBody>
          <a:bodyPr wrap="square">
            <a:spAutoFit/>
          </a:bodyPr>
          <a:lstStyle/>
          <a:p>
            <a:r>
              <a:rPr lang="en-US" sz="1600" dirty="0">
                <a:latin typeface="Roboto Condensed Light" panose="02000000000000000000" pitchFamily="2" charset="0"/>
                <a:ea typeface="Roboto Condensed Light" panose="02000000000000000000" pitchFamily="2" charset="0"/>
              </a:rPr>
              <a:t> &lt;</a:t>
            </a:r>
            <a:r>
              <a:rPr lang="en-US" sz="1600" dirty="0">
                <a:highlight>
                  <a:srgbClr val="FFFF00"/>
                </a:highlight>
                <a:latin typeface="Roboto Condensed Light" panose="02000000000000000000" pitchFamily="2" charset="0"/>
                <a:ea typeface="Roboto Condensed Light" panose="02000000000000000000" pitchFamily="2" charset="0"/>
              </a:rPr>
              <a:t>joint name="</a:t>
            </a:r>
            <a:r>
              <a:rPr lang="en-US" sz="1600" dirty="0" err="1">
                <a:highlight>
                  <a:srgbClr val="FFFF00"/>
                </a:highlight>
                <a:latin typeface="Roboto Condensed Light" panose="02000000000000000000" pitchFamily="2" charset="0"/>
                <a:ea typeface="Roboto Condensed Light" panose="02000000000000000000" pitchFamily="2" charset="0"/>
              </a:rPr>
              <a:t>my_joint</a:t>
            </a:r>
            <a:r>
              <a:rPr lang="en-US" sz="1600" dirty="0">
                <a:highlight>
                  <a:srgbClr val="FFFF00"/>
                </a:highlight>
                <a:latin typeface="Roboto Condensed Light" panose="02000000000000000000" pitchFamily="2" charset="0"/>
                <a:ea typeface="Roboto Condensed Light" panose="02000000000000000000" pitchFamily="2" charset="0"/>
              </a:rPr>
              <a:t>" </a:t>
            </a:r>
            <a:r>
              <a:rPr lang="en-US" sz="1600" dirty="0">
                <a:latin typeface="Roboto Condensed Light" panose="02000000000000000000" pitchFamily="2" charset="0"/>
                <a:ea typeface="Roboto Condensed Light" panose="02000000000000000000" pitchFamily="2" charset="0"/>
              </a:rPr>
              <a:t>type="floating"&gt;</a:t>
            </a:r>
          </a:p>
          <a:p>
            <a:r>
              <a:rPr lang="en-US" sz="1600" dirty="0">
                <a:latin typeface="Roboto Condensed Light" panose="02000000000000000000" pitchFamily="2" charset="0"/>
                <a:ea typeface="Roboto Condensed Light" panose="02000000000000000000" pitchFamily="2" charset="0"/>
              </a:rPr>
              <a:t>      &lt;origin </a:t>
            </a:r>
            <a:r>
              <a:rPr lang="en-US" sz="1600" dirty="0" err="1">
                <a:latin typeface="Roboto Condensed Light" panose="02000000000000000000" pitchFamily="2" charset="0"/>
                <a:ea typeface="Roboto Condensed Light" panose="02000000000000000000" pitchFamily="2" charset="0"/>
              </a:rPr>
              <a:t>xyz</a:t>
            </a:r>
            <a:r>
              <a:rPr lang="en-US" sz="1600" dirty="0">
                <a:latin typeface="Roboto Condensed Light" panose="02000000000000000000" pitchFamily="2" charset="0"/>
                <a:ea typeface="Roboto Condensed Light" panose="02000000000000000000" pitchFamily="2" charset="0"/>
              </a:rPr>
              <a:t>="0 0 1" </a:t>
            </a:r>
            <a:r>
              <a:rPr lang="en-US" sz="1600" dirty="0" err="1">
                <a:latin typeface="Roboto Condensed Light" panose="02000000000000000000" pitchFamily="2" charset="0"/>
                <a:ea typeface="Roboto Condensed Light" panose="02000000000000000000" pitchFamily="2" charset="0"/>
              </a:rPr>
              <a:t>rpy</a:t>
            </a:r>
            <a:r>
              <a:rPr lang="en-US" sz="1600" dirty="0">
                <a:latin typeface="Roboto Condensed Light" panose="02000000000000000000" pitchFamily="2" charset="0"/>
                <a:ea typeface="Roboto Condensed Light" panose="02000000000000000000" pitchFamily="2" charset="0"/>
              </a:rPr>
              <a:t>="0 0 3.1416"/&gt;</a:t>
            </a:r>
          </a:p>
          <a:p>
            <a:r>
              <a:rPr lang="en-US" sz="1600" dirty="0">
                <a:latin typeface="Roboto Condensed Light" panose="02000000000000000000" pitchFamily="2" charset="0"/>
                <a:ea typeface="Roboto Condensed Light" panose="02000000000000000000" pitchFamily="2" charset="0"/>
              </a:rPr>
              <a:t>      &lt;parent link="link1"/&gt;</a:t>
            </a:r>
          </a:p>
          <a:p>
            <a:r>
              <a:rPr lang="en-US" sz="1600" dirty="0">
                <a:latin typeface="Roboto Condensed Light" panose="02000000000000000000" pitchFamily="2" charset="0"/>
                <a:ea typeface="Roboto Condensed Light" panose="02000000000000000000" pitchFamily="2" charset="0"/>
              </a:rPr>
              <a:t>      &lt;child link="link2"/&gt; </a:t>
            </a:r>
          </a:p>
          <a:p>
            <a:r>
              <a:rPr lang="pt-BR" sz="1600" dirty="0">
                <a:latin typeface="Roboto Condensed Light" panose="02000000000000000000" pitchFamily="2" charset="0"/>
                <a:ea typeface="Roboto Condensed Light" panose="02000000000000000000" pitchFamily="2" charset="0"/>
              </a:rPr>
              <a:t>      &lt;axis xyz="0 1 0"/&gt;</a:t>
            </a:r>
            <a:endParaRPr lang="en-US" sz="1600" dirty="0">
              <a:latin typeface="Roboto Condensed Light" panose="02000000000000000000" pitchFamily="2" charset="0"/>
              <a:ea typeface="Roboto Condensed Light" panose="02000000000000000000" pitchFamily="2" charset="0"/>
            </a:endParaRPr>
          </a:p>
          <a:p>
            <a:r>
              <a:rPr lang="en-US" sz="1600" dirty="0">
                <a:latin typeface="Roboto Condensed Light" panose="02000000000000000000" pitchFamily="2" charset="0"/>
                <a:ea typeface="Roboto Condensed Light" panose="02000000000000000000" pitchFamily="2" charset="0"/>
              </a:rPr>
              <a:t>      &lt;limit effort="30" velocity="1.0" lower="-2.2" upper="0.7" /&gt;</a:t>
            </a:r>
          </a:p>
          <a:p>
            <a:r>
              <a:rPr lang="en-US" sz="1600" dirty="0">
                <a:latin typeface="Roboto Condensed Light" panose="02000000000000000000" pitchFamily="2" charset="0"/>
                <a:ea typeface="Roboto Condensed Light" panose="02000000000000000000" pitchFamily="2" charset="0"/>
              </a:rPr>
              <a:t>&lt;/joint&gt;</a:t>
            </a:r>
          </a:p>
        </p:txBody>
      </p:sp>
      <p:pic>
        <p:nvPicPr>
          <p:cNvPr id="8" name="Picture 2">
            <a:extLst>
              <a:ext uri="{FF2B5EF4-FFF2-40B4-BE49-F238E27FC236}">
                <a16:creationId xmlns:a16="http://schemas.microsoft.com/office/drawing/2014/main" id="{50056AA0-E593-8530-0070-94A19CC76E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6509" y="207036"/>
            <a:ext cx="3669491" cy="3362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649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AEA60-147F-B6C5-E015-374CF4813793}"/>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9A6DD3-CD95-C3FA-8122-B0FD54A2C7E6}"/>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3" name="Slide Number Placeholder 2">
            <a:extLst>
              <a:ext uri="{FF2B5EF4-FFF2-40B4-BE49-F238E27FC236}">
                <a16:creationId xmlns:a16="http://schemas.microsoft.com/office/drawing/2014/main" id="{98C06822-CEBD-B90C-32C7-931235D0E287}"/>
              </a:ext>
            </a:extLst>
          </p:cNvPr>
          <p:cNvSpPr>
            <a:spLocks noGrp="1"/>
          </p:cNvSpPr>
          <p:nvPr>
            <p:ph type="sldNum" sz="quarter" idx="12"/>
          </p:nvPr>
        </p:nvSpPr>
        <p:spPr/>
        <p:txBody>
          <a:bodyPr/>
          <a:lstStyle/>
          <a:p>
            <a:fld id="{CF179DAE-D0A6-40C3-B8BC-6A97C268D03A}" type="slidenum">
              <a:rPr lang="nl-NL" smtClean="0"/>
              <a:t>3</a:t>
            </a:fld>
            <a:endParaRPr lang="nl-NL"/>
          </a:p>
        </p:txBody>
      </p:sp>
      <p:sp>
        <p:nvSpPr>
          <p:cNvPr id="4" name="Title 3">
            <a:extLst>
              <a:ext uri="{FF2B5EF4-FFF2-40B4-BE49-F238E27FC236}">
                <a16:creationId xmlns:a16="http://schemas.microsoft.com/office/drawing/2014/main" id="{8B905F4E-44A8-C62B-9179-87565E51AA58}"/>
              </a:ext>
            </a:extLst>
          </p:cNvPr>
          <p:cNvSpPr>
            <a:spLocks noGrp="1"/>
          </p:cNvSpPr>
          <p:nvPr>
            <p:ph type="title"/>
          </p:nvPr>
        </p:nvSpPr>
        <p:spPr/>
        <p:txBody>
          <a:bodyPr/>
          <a:lstStyle/>
          <a:p>
            <a:r>
              <a:rPr lang="en-US" dirty="0"/>
              <a:t>First Lesson</a:t>
            </a:r>
          </a:p>
        </p:txBody>
      </p:sp>
    </p:spTree>
    <p:extLst>
      <p:ext uri="{BB962C8B-B14F-4D97-AF65-F5344CB8AC3E}">
        <p14:creationId xmlns:p14="http://schemas.microsoft.com/office/powerpoint/2010/main" val="20500976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C64E78-D33B-661A-2C23-48739B306F8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674C524-4F85-1610-FDAE-AF72C8CC340A}"/>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B2E37D94-6DF3-E276-0BC4-02D6F1D11C68}"/>
              </a:ext>
            </a:extLst>
          </p:cNvPr>
          <p:cNvSpPr>
            <a:spLocks noGrp="1"/>
          </p:cNvSpPr>
          <p:nvPr>
            <p:ph type="sldNum" sz="quarter" idx="12"/>
          </p:nvPr>
        </p:nvSpPr>
        <p:spPr/>
        <p:txBody>
          <a:bodyPr/>
          <a:lstStyle/>
          <a:p>
            <a:fld id="{0A297500-7527-634B-90F4-69D0994C32B4}" type="slidenum">
              <a:rPr lang="nl-NL" smtClean="0"/>
              <a:t>30</a:t>
            </a:fld>
            <a:endParaRPr lang="nl-NL"/>
          </a:p>
        </p:txBody>
      </p:sp>
      <p:sp>
        <p:nvSpPr>
          <p:cNvPr id="5" name="Title 4">
            <a:extLst>
              <a:ext uri="{FF2B5EF4-FFF2-40B4-BE49-F238E27FC236}">
                <a16:creationId xmlns:a16="http://schemas.microsoft.com/office/drawing/2014/main" id="{F13ABF5A-D86E-8F51-6B8B-38E0DC81DF81}"/>
              </a:ext>
            </a:extLst>
          </p:cNvPr>
          <p:cNvSpPr>
            <a:spLocks noGrp="1"/>
          </p:cNvSpPr>
          <p:nvPr>
            <p:ph type="title"/>
          </p:nvPr>
        </p:nvSpPr>
        <p:spPr/>
        <p:txBody>
          <a:bodyPr>
            <a:normAutofit/>
          </a:bodyPr>
          <a:lstStyle/>
          <a:p>
            <a:r>
              <a:rPr lang="en-US" dirty="0"/>
              <a:t>&lt;Joint&gt; element</a:t>
            </a:r>
          </a:p>
        </p:txBody>
      </p:sp>
      <p:sp>
        <p:nvSpPr>
          <p:cNvPr id="7" name="TextBox 6">
            <a:extLst>
              <a:ext uri="{FF2B5EF4-FFF2-40B4-BE49-F238E27FC236}">
                <a16:creationId xmlns:a16="http://schemas.microsoft.com/office/drawing/2014/main" id="{FB30B3AB-CA0A-101B-52E2-25194E89CEE2}"/>
              </a:ext>
            </a:extLst>
          </p:cNvPr>
          <p:cNvSpPr txBox="1"/>
          <p:nvPr/>
        </p:nvSpPr>
        <p:spPr>
          <a:xfrm>
            <a:off x="574675" y="3516955"/>
            <a:ext cx="11173905" cy="2693045"/>
          </a:xfrm>
          <a:prstGeom prst="rect">
            <a:avLst/>
          </a:prstGeom>
          <a:noFill/>
        </p:spPr>
        <p:txBody>
          <a:bodyPr wrap="square">
            <a:spAutoFit/>
          </a:bodyPr>
          <a:lstStyle/>
          <a:p>
            <a:pPr algn="l">
              <a:buNone/>
            </a:pPr>
            <a:r>
              <a:rPr lang="en-US" b="1" i="0" dirty="0">
                <a:solidFill>
                  <a:srgbClr val="333333"/>
                </a:solidFill>
                <a:effectLst/>
                <a:latin typeface="Roboto Condensed Light" panose="02000000000000000000" pitchFamily="2" charset="0"/>
                <a:ea typeface="Roboto Condensed Light" panose="02000000000000000000" pitchFamily="2" charset="0"/>
              </a:rPr>
              <a:t>type</a:t>
            </a:r>
            <a:r>
              <a:rPr lang="en-US" b="0" i="0" dirty="0">
                <a:solidFill>
                  <a:srgbClr val="333333"/>
                </a:solidFill>
                <a:effectLst/>
                <a:latin typeface="Roboto Condensed Light" panose="02000000000000000000" pitchFamily="2" charset="0"/>
                <a:ea typeface="Roboto Condensed Light" panose="02000000000000000000" pitchFamily="2" charset="0"/>
              </a:rPr>
              <a:t> </a:t>
            </a:r>
            <a:r>
              <a:rPr lang="en-US" b="0" i="1" dirty="0">
                <a:solidFill>
                  <a:srgbClr val="333333"/>
                </a:solidFill>
                <a:effectLst/>
                <a:latin typeface="Roboto Condensed Light" panose="02000000000000000000" pitchFamily="2" charset="0"/>
                <a:ea typeface="Roboto Condensed Light" panose="02000000000000000000" pitchFamily="2" charset="0"/>
              </a:rPr>
              <a:t>(required)</a:t>
            </a:r>
            <a:r>
              <a:rPr lang="en-US" dirty="0">
                <a:solidFill>
                  <a:srgbClr val="333333"/>
                </a:solidFill>
                <a:latin typeface="Roboto Condensed Light" panose="02000000000000000000" pitchFamily="2" charset="0"/>
                <a:ea typeface="Roboto Condensed Light" panose="02000000000000000000" pitchFamily="2" charset="0"/>
              </a:rPr>
              <a:t>  → </a:t>
            </a:r>
            <a:r>
              <a:rPr lang="en-US" b="0" i="0" dirty="0">
                <a:solidFill>
                  <a:srgbClr val="333333"/>
                </a:solidFill>
                <a:effectLst/>
                <a:latin typeface="Roboto Condensed Light" panose="02000000000000000000" pitchFamily="2" charset="0"/>
                <a:ea typeface="Roboto Condensed Light" panose="02000000000000000000" pitchFamily="2" charset="0"/>
              </a:rPr>
              <a:t>Specifies the </a:t>
            </a:r>
            <a:r>
              <a:rPr lang="en-US" b="1" i="0" dirty="0">
                <a:solidFill>
                  <a:srgbClr val="333333"/>
                </a:solidFill>
                <a:effectLst/>
                <a:latin typeface="Roboto Condensed Light" panose="02000000000000000000" pitchFamily="2" charset="0"/>
                <a:ea typeface="Roboto Condensed Light" panose="02000000000000000000" pitchFamily="2" charset="0"/>
              </a:rPr>
              <a:t>type of joint</a:t>
            </a:r>
            <a:r>
              <a:rPr lang="en-US" b="0" i="0" dirty="0">
                <a:solidFill>
                  <a:srgbClr val="333333"/>
                </a:solidFill>
                <a:effectLst/>
                <a:latin typeface="Roboto Condensed Light" panose="02000000000000000000" pitchFamily="2" charset="0"/>
                <a:ea typeface="Roboto Condensed Light" panose="02000000000000000000" pitchFamily="2" charset="0"/>
              </a:rPr>
              <a:t>, can be one of the following:</a:t>
            </a:r>
          </a:p>
          <a:p>
            <a:pPr marL="742950" lvl="1" indent="-285750" algn="l">
              <a:spcAft>
                <a:spcPts val="600"/>
              </a:spcAft>
              <a:buFont typeface="Arial" panose="020B0604020202020204" pitchFamily="34" charset="0"/>
              <a:buChar char="•"/>
            </a:pPr>
            <a:r>
              <a:rPr lang="en-US" b="1" dirty="0">
                <a:solidFill>
                  <a:srgbClr val="333333"/>
                </a:solidFill>
                <a:latin typeface="Roboto Condensed Light" panose="02000000000000000000" pitchFamily="2" charset="0"/>
                <a:ea typeface="Roboto Condensed Light" panose="02000000000000000000" pitchFamily="2" charset="0"/>
              </a:rPr>
              <a:t>R</a:t>
            </a:r>
            <a:r>
              <a:rPr lang="en-US" b="1" i="0" dirty="0">
                <a:solidFill>
                  <a:srgbClr val="333333"/>
                </a:solidFill>
                <a:effectLst/>
                <a:latin typeface="Roboto Condensed Light" panose="02000000000000000000" pitchFamily="2" charset="0"/>
                <a:ea typeface="Roboto Condensed Light" panose="02000000000000000000" pitchFamily="2" charset="0"/>
              </a:rPr>
              <a:t>evolute</a:t>
            </a:r>
            <a:r>
              <a:rPr lang="en-US" b="0" i="0" dirty="0">
                <a:solidFill>
                  <a:srgbClr val="333333"/>
                </a:solidFill>
                <a:effectLst/>
                <a:latin typeface="Roboto Condensed Light" panose="02000000000000000000" pitchFamily="2" charset="0"/>
                <a:ea typeface="Roboto Condensed Light" panose="02000000000000000000" pitchFamily="2" charset="0"/>
              </a:rPr>
              <a:t> — </a:t>
            </a:r>
            <a:r>
              <a:rPr lang="en-US" dirty="0">
                <a:solidFill>
                  <a:srgbClr val="333333"/>
                </a:solidFill>
                <a:latin typeface="Roboto Condensed Light" panose="02000000000000000000" pitchFamily="2" charset="0"/>
                <a:ea typeface="Roboto Condensed Light" panose="02000000000000000000" pitchFamily="2" charset="0"/>
              </a:rPr>
              <a:t>H</a:t>
            </a:r>
            <a:r>
              <a:rPr lang="en-US" b="0" i="0" dirty="0">
                <a:solidFill>
                  <a:srgbClr val="333333"/>
                </a:solidFill>
                <a:effectLst/>
                <a:latin typeface="Roboto Condensed Light" panose="02000000000000000000" pitchFamily="2" charset="0"/>
                <a:ea typeface="Roboto Condensed Light" panose="02000000000000000000" pitchFamily="2" charset="0"/>
              </a:rPr>
              <a:t>inge joint that rotates along the axis and has a limited range specified by the upper and lower limits.</a:t>
            </a:r>
          </a:p>
          <a:p>
            <a:pPr marL="742950" lvl="1" indent="-285750" algn="l">
              <a:spcAft>
                <a:spcPts val="600"/>
              </a:spcAft>
              <a:buFont typeface="Arial" panose="020B0604020202020204" pitchFamily="34" charset="0"/>
              <a:buChar char="•"/>
            </a:pPr>
            <a:r>
              <a:rPr lang="en-US" b="1" dirty="0">
                <a:solidFill>
                  <a:srgbClr val="333333"/>
                </a:solidFill>
                <a:latin typeface="Roboto Condensed Light" panose="02000000000000000000" pitchFamily="2" charset="0"/>
                <a:ea typeface="Roboto Condensed Light" panose="02000000000000000000" pitchFamily="2" charset="0"/>
              </a:rPr>
              <a:t>C</a:t>
            </a:r>
            <a:r>
              <a:rPr lang="en-US" b="1" i="0" dirty="0">
                <a:solidFill>
                  <a:srgbClr val="333333"/>
                </a:solidFill>
                <a:effectLst/>
                <a:latin typeface="Roboto Condensed Light" panose="02000000000000000000" pitchFamily="2" charset="0"/>
                <a:ea typeface="Roboto Condensed Light" panose="02000000000000000000" pitchFamily="2" charset="0"/>
              </a:rPr>
              <a:t>ontinuous</a:t>
            </a:r>
            <a:r>
              <a:rPr lang="en-US" b="0" i="0" dirty="0">
                <a:solidFill>
                  <a:srgbClr val="333333"/>
                </a:solidFill>
                <a:effectLst/>
                <a:latin typeface="Roboto Condensed Light" panose="02000000000000000000" pitchFamily="2" charset="0"/>
                <a:ea typeface="Roboto Condensed Light" panose="02000000000000000000" pitchFamily="2" charset="0"/>
              </a:rPr>
              <a:t> — </a:t>
            </a:r>
            <a:r>
              <a:rPr lang="en-US" b="1" i="0" dirty="0">
                <a:solidFill>
                  <a:srgbClr val="333333"/>
                </a:solidFill>
                <a:effectLst/>
                <a:latin typeface="Roboto Condensed Light" panose="02000000000000000000" pitchFamily="2" charset="0"/>
                <a:ea typeface="Roboto Condensed Light" panose="02000000000000000000" pitchFamily="2" charset="0"/>
              </a:rPr>
              <a:t>revolute </a:t>
            </a:r>
            <a:r>
              <a:rPr lang="en-US" i="0" dirty="0">
                <a:solidFill>
                  <a:srgbClr val="333333"/>
                </a:solidFill>
                <a:effectLst/>
                <a:latin typeface="Roboto Condensed Light" panose="02000000000000000000" pitchFamily="2" charset="0"/>
                <a:ea typeface="Roboto Condensed Light" panose="02000000000000000000" pitchFamily="2" charset="0"/>
              </a:rPr>
              <a:t>with</a:t>
            </a:r>
            <a:r>
              <a:rPr lang="en-US" b="0" i="0" dirty="0">
                <a:solidFill>
                  <a:srgbClr val="333333"/>
                </a:solidFill>
                <a:effectLst/>
                <a:latin typeface="Roboto Condensed Light" panose="02000000000000000000" pitchFamily="2" charset="0"/>
                <a:ea typeface="Roboto Condensed Light" panose="02000000000000000000" pitchFamily="2" charset="0"/>
              </a:rPr>
              <a:t> no upper and lower limits.</a:t>
            </a:r>
          </a:p>
          <a:p>
            <a:pPr marL="742950" lvl="1" indent="-285750" algn="l">
              <a:spcAft>
                <a:spcPts val="600"/>
              </a:spcAft>
              <a:buFont typeface="Arial" panose="020B0604020202020204" pitchFamily="34" charset="0"/>
              <a:buChar char="•"/>
            </a:pPr>
            <a:r>
              <a:rPr lang="en-US" b="1" dirty="0">
                <a:solidFill>
                  <a:srgbClr val="333333"/>
                </a:solidFill>
                <a:latin typeface="Roboto Condensed Light" panose="02000000000000000000" pitchFamily="2" charset="0"/>
                <a:ea typeface="Roboto Condensed Light" panose="02000000000000000000" pitchFamily="2" charset="0"/>
              </a:rPr>
              <a:t>P</a:t>
            </a:r>
            <a:r>
              <a:rPr lang="en-US" b="1" i="0" dirty="0">
                <a:solidFill>
                  <a:srgbClr val="333333"/>
                </a:solidFill>
                <a:effectLst/>
                <a:latin typeface="Roboto Condensed Light" panose="02000000000000000000" pitchFamily="2" charset="0"/>
                <a:ea typeface="Roboto Condensed Light" panose="02000000000000000000" pitchFamily="2" charset="0"/>
              </a:rPr>
              <a:t>rismatic</a:t>
            </a:r>
            <a:r>
              <a:rPr lang="en-US" b="0" i="0" dirty="0">
                <a:solidFill>
                  <a:srgbClr val="333333"/>
                </a:solidFill>
                <a:effectLst/>
                <a:latin typeface="Roboto Condensed Light" panose="02000000000000000000" pitchFamily="2" charset="0"/>
                <a:ea typeface="Roboto Condensed Light" panose="02000000000000000000" pitchFamily="2" charset="0"/>
              </a:rPr>
              <a:t> — </a:t>
            </a:r>
            <a:r>
              <a:rPr lang="en-US" dirty="0">
                <a:solidFill>
                  <a:srgbClr val="333333"/>
                </a:solidFill>
                <a:latin typeface="Roboto Condensed Light" panose="02000000000000000000" pitchFamily="2" charset="0"/>
                <a:ea typeface="Roboto Condensed Light" panose="02000000000000000000" pitchFamily="2" charset="0"/>
              </a:rPr>
              <a:t>S</a:t>
            </a:r>
            <a:r>
              <a:rPr lang="en-US" b="0" i="0" dirty="0">
                <a:solidFill>
                  <a:srgbClr val="333333"/>
                </a:solidFill>
                <a:effectLst/>
                <a:latin typeface="Roboto Condensed Light" panose="02000000000000000000" pitchFamily="2" charset="0"/>
                <a:ea typeface="Roboto Condensed Light" panose="02000000000000000000" pitchFamily="2" charset="0"/>
              </a:rPr>
              <a:t>liding joint that slides along the axis, and has a limited range specified by the upper and lower limits.</a:t>
            </a:r>
          </a:p>
          <a:p>
            <a:pPr marL="742950" lvl="1" indent="-285750" algn="l">
              <a:spcAft>
                <a:spcPts val="600"/>
              </a:spcAft>
              <a:buFont typeface="Arial" panose="020B0604020202020204" pitchFamily="34" charset="0"/>
              <a:buChar char="•"/>
            </a:pPr>
            <a:r>
              <a:rPr lang="en-US" b="1" dirty="0">
                <a:solidFill>
                  <a:srgbClr val="333333"/>
                </a:solidFill>
                <a:latin typeface="Roboto Condensed Light" panose="02000000000000000000" pitchFamily="2" charset="0"/>
                <a:ea typeface="Roboto Condensed Light" panose="02000000000000000000" pitchFamily="2" charset="0"/>
              </a:rPr>
              <a:t>F</a:t>
            </a:r>
            <a:r>
              <a:rPr lang="en-US" b="1" i="0" dirty="0">
                <a:solidFill>
                  <a:srgbClr val="333333"/>
                </a:solidFill>
                <a:effectLst/>
                <a:latin typeface="Roboto Condensed Light" panose="02000000000000000000" pitchFamily="2" charset="0"/>
                <a:ea typeface="Roboto Condensed Light" panose="02000000000000000000" pitchFamily="2" charset="0"/>
              </a:rPr>
              <a:t>ixed</a:t>
            </a:r>
            <a:r>
              <a:rPr lang="en-US" b="0" i="0" dirty="0">
                <a:solidFill>
                  <a:srgbClr val="333333"/>
                </a:solidFill>
                <a:effectLst/>
                <a:latin typeface="Roboto Condensed Light" panose="02000000000000000000" pitchFamily="2" charset="0"/>
                <a:ea typeface="Roboto Condensed Light" panose="02000000000000000000" pitchFamily="2" charset="0"/>
              </a:rPr>
              <a:t> — this is not really a joint because it cannot move. All degrees of freedom are locked. </a:t>
            </a:r>
            <a:br>
              <a:rPr lang="en-US" b="0" i="0" dirty="0">
                <a:solidFill>
                  <a:srgbClr val="333333"/>
                </a:solidFill>
                <a:effectLst/>
                <a:latin typeface="Roboto Condensed Light" panose="02000000000000000000" pitchFamily="2" charset="0"/>
                <a:ea typeface="Roboto Condensed Light" panose="02000000000000000000" pitchFamily="2" charset="0"/>
              </a:rPr>
            </a:br>
            <a:r>
              <a:rPr lang="en-US" b="0" i="0" dirty="0">
                <a:solidFill>
                  <a:srgbClr val="333333"/>
                </a:solidFill>
                <a:effectLst/>
                <a:latin typeface="Roboto Condensed Light" panose="02000000000000000000" pitchFamily="2" charset="0"/>
                <a:ea typeface="Roboto Condensed Light" panose="02000000000000000000" pitchFamily="2" charset="0"/>
              </a:rPr>
              <a:t>This type of joint does not require the </a:t>
            </a:r>
            <a:r>
              <a:rPr lang="en-US" b="1" i="0" dirty="0">
                <a:solidFill>
                  <a:srgbClr val="333333"/>
                </a:solidFill>
                <a:effectLst/>
                <a:latin typeface="Roboto Condensed Light" panose="02000000000000000000" pitchFamily="2" charset="0"/>
                <a:ea typeface="Roboto Condensed Light" panose="02000000000000000000" pitchFamily="2" charset="0"/>
              </a:rPr>
              <a:t>&lt;axis&gt;</a:t>
            </a:r>
            <a:r>
              <a:rPr lang="en-US" b="0" i="0" dirty="0">
                <a:solidFill>
                  <a:srgbClr val="333333"/>
                </a:solidFill>
                <a:effectLst/>
                <a:latin typeface="Roboto Condensed Light" panose="02000000000000000000" pitchFamily="2" charset="0"/>
                <a:ea typeface="Roboto Condensed Light" panose="02000000000000000000" pitchFamily="2" charset="0"/>
              </a:rPr>
              <a:t>, </a:t>
            </a:r>
            <a:r>
              <a:rPr lang="en-US" b="1" i="0" dirty="0">
                <a:solidFill>
                  <a:srgbClr val="333333"/>
                </a:solidFill>
                <a:effectLst/>
                <a:latin typeface="Roboto Condensed Light" panose="02000000000000000000" pitchFamily="2" charset="0"/>
                <a:ea typeface="Roboto Condensed Light" panose="02000000000000000000" pitchFamily="2" charset="0"/>
              </a:rPr>
              <a:t>&lt;calibration&gt;</a:t>
            </a:r>
            <a:r>
              <a:rPr lang="en-US" b="0" i="0" dirty="0">
                <a:solidFill>
                  <a:srgbClr val="333333"/>
                </a:solidFill>
                <a:effectLst/>
                <a:latin typeface="Roboto Condensed Light" panose="02000000000000000000" pitchFamily="2" charset="0"/>
                <a:ea typeface="Roboto Condensed Light" panose="02000000000000000000" pitchFamily="2" charset="0"/>
              </a:rPr>
              <a:t>, </a:t>
            </a:r>
            <a:r>
              <a:rPr lang="en-US" b="1" i="0" dirty="0">
                <a:solidFill>
                  <a:srgbClr val="333333"/>
                </a:solidFill>
                <a:effectLst/>
                <a:latin typeface="Roboto Condensed Light" panose="02000000000000000000" pitchFamily="2" charset="0"/>
                <a:ea typeface="Roboto Condensed Light" panose="02000000000000000000" pitchFamily="2" charset="0"/>
              </a:rPr>
              <a:t>&lt;dynamics&gt;</a:t>
            </a:r>
            <a:r>
              <a:rPr lang="en-US" b="0" i="0" dirty="0">
                <a:solidFill>
                  <a:srgbClr val="333333"/>
                </a:solidFill>
                <a:effectLst/>
                <a:latin typeface="Roboto Condensed Light" panose="02000000000000000000" pitchFamily="2" charset="0"/>
                <a:ea typeface="Roboto Condensed Light" panose="02000000000000000000" pitchFamily="2" charset="0"/>
              </a:rPr>
              <a:t>, </a:t>
            </a:r>
            <a:r>
              <a:rPr lang="en-US" b="1" i="0" dirty="0">
                <a:solidFill>
                  <a:srgbClr val="333333"/>
                </a:solidFill>
                <a:effectLst/>
                <a:latin typeface="Roboto Condensed Light" panose="02000000000000000000" pitchFamily="2" charset="0"/>
                <a:ea typeface="Roboto Condensed Light" panose="02000000000000000000" pitchFamily="2" charset="0"/>
              </a:rPr>
              <a:t>&lt;limits&gt;</a:t>
            </a:r>
            <a:r>
              <a:rPr lang="en-US" b="0" i="0" dirty="0">
                <a:solidFill>
                  <a:srgbClr val="333333"/>
                </a:solidFill>
                <a:effectLst/>
                <a:latin typeface="Roboto Condensed Light" panose="02000000000000000000" pitchFamily="2" charset="0"/>
                <a:ea typeface="Roboto Condensed Light" panose="02000000000000000000" pitchFamily="2" charset="0"/>
              </a:rPr>
              <a:t> or </a:t>
            </a:r>
            <a:r>
              <a:rPr lang="en-US" b="1" i="0" dirty="0">
                <a:solidFill>
                  <a:srgbClr val="333333"/>
                </a:solidFill>
                <a:effectLst/>
                <a:latin typeface="Roboto Condensed Light" panose="02000000000000000000" pitchFamily="2" charset="0"/>
                <a:ea typeface="Roboto Condensed Light" panose="02000000000000000000" pitchFamily="2" charset="0"/>
              </a:rPr>
              <a:t>&lt;</a:t>
            </a:r>
            <a:r>
              <a:rPr lang="en-US" b="1" i="0" dirty="0" err="1">
                <a:solidFill>
                  <a:srgbClr val="333333"/>
                </a:solidFill>
                <a:effectLst/>
                <a:latin typeface="Roboto Condensed Light" panose="02000000000000000000" pitchFamily="2" charset="0"/>
                <a:ea typeface="Roboto Condensed Light" panose="02000000000000000000" pitchFamily="2" charset="0"/>
              </a:rPr>
              <a:t>safety_controller</a:t>
            </a:r>
            <a:r>
              <a:rPr lang="en-US" b="1" i="0" dirty="0">
                <a:solidFill>
                  <a:srgbClr val="333333"/>
                </a:solidFill>
                <a:effectLst/>
                <a:latin typeface="Roboto Condensed Light" panose="02000000000000000000" pitchFamily="2" charset="0"/>
                <a:ea typeface="Roboto Condensed Light" panose="02000000000000000000" pitchFamily="2" charset="0"/>
              </a:rPr>
              <a:t>&gt;</a:t>
            </a:r>
            <a:r>
              <a:rPr lang="en-US" b="0" i="0" dirty="0">
                <a:solidFill>
                  <a:srgbClr val="333333"/>
                </a:solidFill>
                <a:effectLst/>
                <a:latin typeface="Roboto Condensed Light" panose="02000000000000000000" pitchFamily="2" charset="0"/>
                <a:ea typeface="Roboto Condensed Light" panose="02000000000000000000" pitchFamily="2" charset="0"/>
              </a:rPr>
              <a:t>.</a:t>
            </a:r>
          </a:p>
          <a:p>
            <a:pPr marL="742950" lvl="1" indent="-285750" algn="l">
              <a:spcAft>
                <a:spcPts val="600"/>
              </a:spcAft>
              <a:buFont typeface="Arial" panose="020B0604020202020204" pitchFamily="34" charset="0"/>
              <a:buChar char="•"/>
            </a:pPr>
            <a:r>
              <a:rPr lang="en-US" b="1" dirty="0">
                <a:solidFill>
                  <a:srgbClr val="333333"/>
                </a:solidFill>
                <a:latin typeface="Roboto Condensed Light" panose="02000000000000000000" pitchFamily="2" charset="0"/>
                <a:ea typeface="Roboto Condensed Light" panose="02000000000000000000" pitchFamily="2" charset="0"/>
              </a:rPr>
              <a:t>F</a:t>
            </a:r>
            <a:r>
              <a:rPr lang="en-US" b="1" i="0" dirty="0">
                <a:solidFill>
                  <a:srgbClr val="333333"/>
                </a:solidFill>
                <a:effectLst/>
                <a:latin typeface="Roboto Condensed Light" panose="02000000000000000000" pitchFamily="2" charset="0"/>
                <a:ea typeface="Roboto Condensed Light" panose="02000000000000000000" pitchFamily="2" charset="0"/>
              </a:rPr>
              <a:t>loating</a:t>
            </a:r>
            <a:r>
              <a:rPr lang="en-US" b="0" i="0" dirty="0">
                <a:solidFill>
                  <a:srgbClr val="333333"/>
                </a:solidFill>
                <a:effectLst/>
                <a:latin typeface="Roboto Condensed Light" panose="02000000000000000000" pitchFamily="2" charset="0"/>
                <a:ea typeface="Roboto Condensed Light" panose="02000000000000000000" pitchFamily="2" charset="0"/>
              </a:rPr>
              <a:t> — </a:t>
            </a:r>
            <a:r>
              <a:rPr lang="en-US" dirty="0">
                <a:solidFill>
                  <a:srgbClr val="333333"/>
                </a:solidFill>
                <a:latin typeface="Roboto Condensed Light" panose="02000000000000000000" pitchFamily="2" charset="0"/>
                <a:ea typeface="Roboto Condensed Light" panose="02000000000000000000" pitchFamily="2" charset="0"/>
              </a:rPr>
              <a:t>A</a:t>
            </a:r>
            <a:r>
              <a:rPr lang="en-US" b="0" i="0" dirty="0">
                <a:solidFill>
                  <a:srgbClr val="333333"/>
                </a:solidFill>
                <a:effectLst/>
                <a:latin typeface="Roboto Condensed Light" panose="02000000000000000000" pitchFamily="2" charset="0"/>
                <a:ea typeface="Roboto Condensed Light" panose="02000000000000000000" pitchFamily="2" charset="0"/>
              </a:rPr>
              <a:t>llows motion for all 6 degrees of freedom.</a:t>
            </a:r>
          </a:p>
          <a:p>
            <a:pPr marL="742950" lvl="1" indent="-285750" algn="l">
              <a:spcAft>
                <a:spcPts val="600"/>
              </a:spcAft>
              <a:buFont typeface="Arial" panose="020B0604020202020204" pitchFamily="34" charset="0"/>
              <a:buChar char="•"/>
            </a:pPr>
            <a:r>
              <a:rPr lang="en-US" b="1" dirty="0">
                <a:solidFill>
                  <a:srgbClr val="333333"/>
                </a:solidFill>
                <a:latin typeface="Roboto Condensed Light" panose="02000000000000000000" pitchFamily="2" charset="0"/>
                <a:ea typeface="Roboto Condensed Light" panose="02000000000000000000" pitchFamily="2" charset="0"/>
              </a:rPr>
              <a:t>P</a:t>
            </a:r>
            <a:r>
              <a:rPr lang="en-US" b="1" i="0" dirty="0">
                <a:solidFill>
                  <a:srgbClr val="333333"/>
                </a:solidFill>
                <a:effectLst/>
                <a:latin typeface="Roboto Condensed Light" panose="02000000000000000000" pitchFamily="2" charset="0"/>
                <a:ea typeface="Roboto Condensed Light" panose="02000000000000000000" pitchFamily="2" charset="0"/>
              </a:rPr>
              <a:t>lanar</a:t>
            </a:r>
            <a:r>
              <a:rPr lang="en-US" b="0" i="0" dirty="0">
                <a:solidFill>
                  <a:srgbClr val="333333"/>
                </a:solidFill>
                <a:effectLst/>
                <a:latin typeface="Roboto Condensed Light" panose="02000000000000000000" pitchFamily="2" charset="0"/>
                <a:ea typeface="Roboto Condensed Light" panose="02000000000000000000" pitchFamily="2" charset="0"/>
              </a:rPr>
              <a:t> — </a:t>
            </a:r>
            <a:r>
              <a:rPr lang="en-US" dirty="0">
                <a:solidFill>
                  <a:srgbClr val="333333"/>
                </a:solidFill>
                <a:latin typeface="Roboto Condensed Light" panose="02000000000000000000" pitchFamily="2" charset="0"/>
                <a:ea typeface="Roboto Condensed Light" panose="02000000000000000000" pitchFamily="2" charset="0"/>
              </a:rPr>
              <a:t>A</a:t>
            </a:r>
            <a:r>
              <a:rPr lang="en-US" b="0" i="0" dirty="0">
                <a:solidFill>
                  <a:srgbClr val="333333"/>
                </a:solidFill>
                <a:effectLst/>
                <a:latin typeface="Roboto Condensed Light" panose="02000000000000000000" pitchFamily="2" charset="0"/>
                <a:ea typeface="Roboto Condensed Light" panose="02000000000000000000" pitchFamily="2" charset="0"/>
              </a:rPr>
              <a:t>llows motion in a plane perpendicular to the axis.</a:t>
            </a:r>
          </a:p>
        </p:txBody>
      </p:sp>
      <p:sp>
        <p:nvSpPr>
          <p:cNvPr id="9" name="TextBox 8">
            <a:extLst>
              <a:ext uri="{FF2B5EF4-FFF2-40B4-BE49-F238E27FC236}">
                <a16:creationId xmlns:a16="http://schemas.microsoft.com/office/drawing/2014/main" id="{1478C185-B103-57CE-7A16-9E811FEE0C61}"/>
              </a:ext>
            </a:extLst>
          </p:cNvPr>
          <p:cNvSpPr txBox="1"/>
          <p:nvPr/>
        </p:nvSpPr>
        <p:spPr>
          <a:xfrm>
            <a:off x="576000" y="1654175"/>
            <a:ext cx="13216378" cy="1846659"/>
          </a:xfrm>
          <a:prstGeom prst="rect">
            <a:avLst/>
          </a:prstGeom>
          <a:noFill/>
        </p:spPr>
        <p:txBody>
          <a:bodyPr wrap="square">
            <a:spAutoFit/>
          </a:bodyPr>
          <a:lstStyle/>
          <a:p>
            <a:r>
              <a:rPr lang="en-US" sz="1600" dirty="0">
                <a:latin typeface="Roboto Condensed Light" panose="02000000000000000000" pitchFamily="2" charset="0"/>
                <a:ea typeface="Roboto Condensed Light" panose="02000000000000000000" pitchFamily="2" charset="0"/>
              </a:rPr>
              <a:t> &lt;joint name="</a:t>
            </a:r>
            <a:r>
              <a:rPr lang="en-US" sz="1600" dirty="0" err="1">
                <a:latin typeface="Roboto Condensed Light" panose="02000000000000000000" pitchFamily="2" charset="0"/>
                <a:ea typeface="Roboto Condensed Light" panose="02000000000000000000" pitchFamily="2" charset="0"/>
              </a:rPr>
              <a:t>my_joint</a:t>
            </a:r>
            <a:r>
              <a:rPr lang="en-US" sz="1600" dirty="0">
                <a:latin typeface="Roboto Condensed Light" panose="02000000000000000000" pitchFamily="2" charset="0"/>
                <a:ea typeface="Roboto Condensed Light" panose="02000000000000000000" pitchFamily="2" charset="0"/>
              </a:rPr>
              <a:t>" </a:t>
            </a:r>
            <a:r>
              <a:rPr lang="en-US" sz="1600" dirty="0">
                <a:highlight>
                  <a:srgbClr val="FFFF00"/>
                </a:highlight>
                <a:latin typeface="Roboto Condensed Light" panose="02000000000000000000" pitchFamily="2" charset="0"/>
                <a:ea typeface="Roboto Condensed Light" panose="02000000000000000000" pitchFamily="2" charset="0"/>
              </a:rPr>
              <a:t>type="floating"</a:t>
            </a:r>
            <a:r>
              <a:rPr lang="en-US" sz="1600" dirty="0">
                <a:latin typeface="Roboto Condensed Light" panose="02000000000000000000" pitchFamily="2" charset="0"/>
                <a:ea typeface="Roboto Condensed Light" panose="02000000000000000000" pitchFamily="2" charset="0"/>
              </a:rPr>
              <a:t>&gt;</a:t>
            </a:r>
          </a:p>
          <a:p>
            <a:r>
              <a:rPr lang="en-US" sz="1600" dirty="0">
                <a:latin typeface="Roboto Condensed Light" panose="02000000000000000000" pitchFamily="2" charset="0"/>
                <a:ea typeface="Roboto Condensed Light" panose="02000000000000000000" pitchFamily="2" charset="0"/>
              </a:rPr>
              <a:t>      &lt;origin </a:t>
            </a:r>
            <a:r>
              <a:rPr lang="en-US" sz="1600" dirty="0" err="1">
                <a:latin typeface="Roboto Condensed Light" panose="02000000000000000000" pitchFamily="2" charset="0"/>
                <a:ea typeface="Roboto Condensed Light" panose="02000000000000000000" pitchFamily="2" charset="0"/>
              </a:rPr>
              <a:t>xyz</a:t>
            </a:r>
            <a:r>
              <a:rPr lang="en-US" sz="1600" dirty="0">
                <a:latin typeface="Roboto Condensed Light" panose="02000000000000000000" pitchFamily="2" charset="0"/>
                <a:ea typeface="Roboto Condensed Light" panose="02000000000000000000" pitchFamily="2" charset="0"/>
              </a:rPr>
              <a:t>="0 0 1" </a:t>
            </a:r>
            <a:r>
              <a:rPr lang="en-US" sz="1600" dirty="0" err="1">
                <a:latin typeface="Roboto Condensed Light" panose="02000000000000000000" pitchFamily="2" charset="0"/>
                <a:ea typeface="Roboto Condensed Light" panose="02000000000000000000" pitchFamily="2" charset="0"/>
              </a:rPr>
              <a:t>rpy</a:t>
            </a:r>
            <a:r>
              <a:rPr lang="en-US" sz="1600" dirty="0">
                <a:latin typeface="Roboto Condensed Light" panose="02000000000000000000" pitchFamily="2" charset="0"/>
                <a:ea typeface="Roboto Condensed Light" panose="02000000000000000000" pitchFamily="2" charset="0"/>
              </a:rPr>
              <a:t>="0 0 3.1416"/&gt;</a:t>
            </a:r>
          </a:p>
          <a:p>
            <a:r>
              <a:rPr lang="en-US" sz="1600" dirty="0">
                <a:latin typeface="Roboto Condensed Light" panose="02000000000000000000" pitchFamily="2" charset="0"/>
                <a:ea typeface="Roboto Condensed Light" panose="02000000000000000000" pitchFamily="2" charset="0"/>
              </a:rPr>
              <a:t>      &lt;parent link="link1"/&gt;</a:t>
            </a:r>
          </a:p>
          <a:p>
            <a:r>
              <a:rPr lang="en-US" sz="1600" dirty="0">
                <a:latin typeface="Roboto Condensed Light" panose="02000000000000000000" pitchFamily="2" charset="0"/>
                <a:ea typeface="Roboto Condensed Light" panose="02000000000000000000" pitchFamily="2" charset="0"/>
              </a:rPr>
              <a:t>      &lt;child link="link2"/&gt; </a:t>
            </a:r>
          </a:p>
          <a:p>
            <a:r>
              <a:rPr lang="pt-BR" sz="1600" dirty="0">
                <a:latin typeface="Roboto Condensed Light" panose="02000000000000000000" pitchFamily="2" charset="0"/>
                <a:ea typeface="Roboto Condensed Light" panose="02000000000000000000" pitchFamily="2" charset="0"/>
              </a:rPr>
              <a:t>      &lt;axis xyz="0 1 0"/&gt;</a:t>
            </a:r>
            <a:endParaRPr lang="en-US" sz="1600" dirty="0">
              <a:latin typeface="Roboto Condensed Light" panose="02000000000000000000" pitchFamily="2" charset="0"/>
              <a:ea typeface="Roboto Condensed Light" panose="02000000000000000000" pitchFamily="2" charset="0"/>
            </a:endParaRPr>
          </a:p>
          <a:p>
            <a:r>
              <a:rPr lang="en-US" sz="1600" dirty="0">
                <a:latin typeface="Roboto Condensed Light" panose="02000000000000000000" pitchFamily="2" charset="0"/>
                <a:ea typeface="Roboto Condensed Light" panose="02000000000000000000" pitchFamily="2" charset="0"/>
              </a:rPr>
              <a:t>      &lt;limit effort="30" velocity="1.0" lower="-2.2" upper="0.7" /&gt;</a:t>
            </a:r>
          </a:p>
          <a:p>
            <a:r>
              <a:rPr lang="en-US" sz="1600" dirty="0">
                <a:latin typeface="Roboto Condensed Light" panose="02000000000000000000" pitchFamily="2" charset="0"/>
                <a:ea typeface="Roboto Condensed Light" panose="02000000000000000000" pitchFamily="2" charset="0"/>
              </a:rPr>
              <a:t>&lt;/joint&gt;</a:t>
            </a:r>
          </a:p>
        </p:txBody>
      </p:sp>
      <p:pic>
        <p:nvPicPr>
          <p:cNvPr id="10" name="Picture 2">
            <a:extLst>
              <a:ext uri="{FF2B5EF4-FFF2-40B4-BE49-F238E27FC236}">
                <a16:creationId xmlns:a16="http://schemas.microsoft.com/office/drawing/2014/main" id="{B81A8556-D42B-45F5-42E8-B891DAB486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6509" y="207036"/>
            <a:ext cx="3669491" cy="3362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5423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89394-8B18-538E-6B23-36B6DDCD078D}"/>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305D2DA-98B1-555B-5C73-422ACE914B14}"/>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6C443737-5285-1891-CE17-B1F9F38548FC}"/>
              </a:ext>
            </a:extLst>
          </p:cNvPr>
          <p:cNvSpPr>
            <a:spLocks noGrp="1"/>
          </p:cNvSpPr>
          <p:nvPr>
            <p:ph type="sldNum" sz="quarter" idx="12"/>
          </p:nvPr>
        </p:nvSpPr>
        <p:spPr/>
        <p:txBody>
          <a:bodyPr/>
          <a:lstStyle/>
          <a:p>
            <a:fld id="{0A297500-7527-634B-90F4-69D0994C32B4}" type="slidenum">
              <a:rPr lang="nl-NL" smtClean="0"/>
              <a:t>31</a:t>
            </a:fld>
            <a:endParaRPr lang="nl-NL"/>
          </a:p>
        </p:txBody>
      </p:sp>
      <p:sp>
        <p:nvSpPr>
          <p:cNvPr id="5" name="Title 4">
            <a:extLst>
              <a:ext uri="{FF2B5EF4-FFF2-40B4-BE49-F238E27FC236}">
                <a16:creationId xmlns:a16="http://schemas.microsoft.com/office/drawing/2014/main" id="{9986132E-8AE4-6FA8-7877-5CA0CAB325F4}"/>
              </a:ext>
            </a:extLst>
          </p:cNvPr>
          <p:cNvSpPr>
            <a:spLocks noGrp="1"/>
          </p:cNvSpPr>
          <p:nvPr>
            <p:ph type="title"/>
          </p:nvPr>
        </p:nvSpPr>
        <p:spPr/>
        <p:txBody>
          <a:bodyPr>
            <a:normAutofit/>
          </a:bodyPr>
          <a:lstStyle/>
          <a:p>
            <a:r>
              <a:rPr lang="en-US" dirty="0"/>
              <a:t>&lt;Joint&gt; element</a:t>
            </a:r>
          </a:p>
        </p:txBody>
      </p:sp>
      <p:sp>
        <p:nvSpPr>
          <p:cNvPr id="6" name="TextBox 5">
            <a:extLst>
              <a:ext uri="{FF2B5EF4-FFF2-40B4-BE49-F238E27FC236}">
                <a16:creationId xmlns:a16="http://schemas.microsoft.com/office/drawing/2014/main" id="{05BC3420-BB06-0DD6-91AD-4FD66D60D1C0}"/>
              </a:ext>
            </a:extLst>
          </p:cNvPr>
          <p:cNvSpPr txBox="1"/>
          <p:nvPr/>
        </p:nvSpPr>
        <p:spPr>
          <a:xfrm>
            <a:off x="574675" y="3651141"/>
            <a:ext cx="11727304" cy="2585323"/>
          </a:xfrm>
          <a:prstGeom prst="rect">
            <a:avLst/>
          </a:prstGeom>
          <a:noFill/>
        </p:spPr>
        <p:txBody>
          <a:bodyPr wrap="square">
            <a:spAutoFit/>
          </a:bodyPr>
          <a:lstStyle/>
          <a:p>
            <a:pPr algn="l">
              <a:buNone/>
            </a:pPr>
            <a:r>
              <a:rPr lang="en-US" b="1" i="0" dirty="0">
                <a:solidFill>
                  <a:srgbClr val="333333"/>
                </a:solidFill>
                <a:effectLst/>
                <a:latin typeface="Roboto Condensed Light" panose="02000000000000000000" pitchFamily="2" charset="0"/>
                <a:ea typeface="Roboto Condensed Light" panose="02000000000000000000" pitchFamily="2" charset="0"/>
              </a:rPr>
              <a:t>&lt;origin&gt;</a:t>
            </a:r>
            <a:r>
              <a:rPr lang="en-US" b="0" i="0" dirty="0">
                <a:solidFill>
                  <a:srgbClr val="333333"/>
                </a:solidFill>
                <a:effectLst/>
                <a:latin typeface="Roboto Condensed Light" panose="02000000000000000000" pitchFamily="2" charset="0"/>
                <a:ea typeface="Roboto Condensed Light" panose="02000000000000000000" pitchFamily="2" charset="0"/>
              </a:rPr>
              <a:t> </a:t>
            </a:r>
            <a:r>
              <a:rPr lang="en-US" b="0" i="1" dirty="0">
                <a:solidFill>
                  <a:srgbClr val="333333"/>
                </a:solidFill>
                <a:effectLst/>
                <a:latin typeface="Roboto Condensed Light" panose="02000000000000000000" pitchFamily="2" charset="0"/>
                <a:ea typeface="Roboto Condensed Light" panose="02000000000000000000" pitchFamily="2" charset="0"/>
              </a:rPr>
              <a:t>(</a:t>
            </a:r>
            <a:r>
              <a:rPr lang="en-US" i="1" dirty="0">
                <a:solidFill>
                  <a:srgbClr val="333333"/>
                </a:solidFill>
                <a:latin typeface="Roboto Condensed Light" panose="02000000000000000000" pitchFamily="2" charset="0"/>
                <a:ea typeface="Roboto Condensed Light" panose="02000000000000000000" pitchFamily="2" charset="0"/>
              </a:rPr>
              <a:t>D</a:t>
            </a:r>
            <a:r>
              <a:rPr lang="en-US" b="0" i="1" dirty="0">
                <a:solidFill>
                  <a:srgbClr val="333333"/>
                </a:solidFill>
                <a:effectLst/>
                <a:latin typeface="Roboto Condensed Light" panose="02000000000000000000" pitchFamily="2" charset="0"/>
                <a:ea typeface="Roboto Condensed Light" panose="02000000000000000000" pitchFamily="2" charset="0"/>
              </a:rPr>
              <a:t>efaults to identity if not specified)</a:t>
            </a:r>
            <a:endParaRPr lang="en-US" b="0" i="0" dirty="0">
              <a:solidFill>
                <a:srgbClr val="333333"/>
              </a:solidFill>
              <a:effectLst/>
              <a:latin typeface="Roboto Condensed Light" panose="02000000000000000000" pitchFamily="2" charset="0"/>
              <a:ea typeface="Roboto Condensed Light" panose="02000000000000000000" pitchFamily="2" charset="0"/>
            </a:endParaRPr>
          </a:p>
          <a:p>
            <a:pPr algn="l"/>
            <a:r>
              <a:rPr lang="en-US" b="0" i="0" dirty="0">
                <a:solidFill>
                  <a:srgbClr val="333333"/>
                </a:solidFill>
                <a:effectLst/>
                <a:latin typeface="Roboto Condensed Light" panose="02000000000000000000" pitchFamily="2" charset="0"/>
                <a:ea typeface="Roboto Condensed Light" panose="02000000000000000000" pitchFamily="2" charset="0"/>
              </a:rPr>
              <a:t>This is the transform from the parent link to the child link. </a:t>
            </a:r>
            <a:br>
              <a:rPr lang="en-US" b="0" i="0" dirty="0">
                <a:solidFill>
                  <a:srgbClr val="333333"/>
                </a:solidFill>
                <a:effectLst/>
                <a:latin typeface="Roboto Condensed Light" panose="02000000000000000000" pitchFamily="2" charset="0"/>
                <a:ea typeface="Roboto Condensed Light" panose="02000000000000000000" pitchFamily="2" charset="0"/>
              </a:rPr>
            </a:br>
            <a:r>
              <a:rPr lang="en-US" b="0" i="0" dirty="0">
                <a:solidFill>
                  <a:srgbClr val="333333"/>
                </a:solidFill>
                <a:effectLst/>
                <a:latin typeface="Roboto Condensed Light" panose="02000000000000000000" pitchFamily="2" charset="0"/>
                <a:ea typeface="Roboto Condensed Light" panose="02000000000000000000" pitchFamily="2" charset="0"/>
              </a:rPr>
              <a:t>The joint is located at the origin of the child link, as shown in the figure above.</a:t>
            </a:r>
          </a:p>
          <a:p>
            <a:pPr algn="l"/>
            <a:endParaRPr lang="en-US" b="0" i="0" dirty="0">
              <a:solidFill>
                <a:srgbClr val="333333"/>
              </a:solidFill>
              <a:effectLst/>
              <a:latin typeface="Roboto Condensed Light" panose="02000000000000000000" pitchFamily="2" charset="0"/>
              <a:ea typeface="Roboto Condensed Light" panose="02000000000000000000" pitchFamily="2" charset="0"/>
            </a:endParaRPr>
          </a:p>
          <a:p>
            <a:r>
              <a:rPr lang="en-US" b="1" i="0" dirty="0" err="1">
                <a:solidFill>
                  <a:srgbClr val="333333"/>
                </a:solidFill>
                <a:effectLst/>
                <a:latin typeface="Roboto Condensed Light" panose="02000000000000000000" pitchFamily="2" charset="0"/>
                <a:ea typeface="Roboto Condensed Light" panose="02000000000000000000" pitchFamily="2" charset="0"/>
              </a:rPr>
              <a:t>xyz</a:t>
            </a:r>
            <a:r>
              <a:rPr lang="en-US" b="0" i="0" dirty="0">
                <a:solidFill>
                  <a:srgbClr val="333333"/>
                </a:solidFill>
                <a:effectLst/>
                <a:latin typeface="Roboto Condensed Light" panose="02000000000000000000" pitchFamily="2" charset="0"/>
                <a:ea typeface="Roboto Condensed Light" panose="02000000000000000000" pitchFamily="2" charset="0"/>
              </a:rPr>
              <a:t> </a:t>
            </a:r>
            <a:r>
              <a:rPr lang="en-US" b="0" i="1" dirty="0">
                <a:solidFill>
                  <a:srgbClr val="333333"/>
                </a:solidFill>
                <a:effectLst/>
                <a:latin typeface="Roboto Condensed Light" panose="02000000000000000000" pitchFamily="2" charset="0"/>
                <a:ea typeface="Roboto Condensed Light" panose="02000000000000000000" pitchFamily="2" charset="0"/>
              </a:rPr>
              <a:t>(</a:t>
            </a:r>
            <a:r>
              <a:rPr lang="en-US" i="1" dirty="0">
                <a:solidFill>
                  <a:srgbClr val="333333"/>
                </a:solidFill>
                <a:latin typeface="Roboto Condensed Light" panose="02000000000000000000" pitchFamily="2" charset="0"/>
                <a:ea typeface="Roboto Condensed Light" panose="02000000000000000000" pitchFamily="2" charset="0"/>
              </a:rPr>
              <a:t>D</a:t>
            </a:r>
            <a:r>
              <a:rPr lang="en-US" b="0" i="1" dirty="0">
                <a:solidFill>
                  <a:srgbClr val="333333"/>
                </a:solidFill>
                <a:effectLst/>
                <a:latin typeface="Roboto Condensed Light" panose="02000000000000000000" pitchFamily="2" charset="0"/>
                <a:ea typeface="Roboto Condensed Light" panose="02000000000000000000" pitchFamily="2" charset="0"/>
              </a:rPr>
              <a:t>efaults to zero vector if not specified)</a:t>
            </a:r>
            <a:endParaRPr lang="en-US" b="0" i="0" dirty="0">
              <a:solidFill>
                <a:srgbClr val="333333"/>
              </a:solidFill>
              <a:effectLst/>
              <a:latin typeface="Roboto Condensed Light" panose="02000000000000000000" pitchFamily="2" charset="0"/>
              <a:ea typeface="Roboto Condensed Light" panose="02000000000000000000" pitchFamily="2" charset="0"/>
            </a:endParaRPr>
          </a:p>
          <a:p>
            <a:pPr algn="l"/>
            <a:r>
              <a:rPr lang="en-US" b="0" i="0" dirty="0">
                <a:solidFill>
                  <a:srgbClr val="333333"/>
                </a:solidFill>
                <a:effectLst/>
                <a:latin typeface="Roboto Condensed Light" panose="02000000000000000000" pitchFamily="2" charset="0"/>
                <a:ea typeface="Roboto Condensed Light" panose="02000000000000000000" pitchFamily="2" charset="0"/>
              </a:rPr>
              <a:t>	Represents the </a:t>
            </a:r>
            <a:r>
              <a:rPr lang="en-US" b="1" i="1" dirty="0">
                <a:solidFill>
                  <a:srgbClr val="333333"/>
                </a:solidFill>
                <a:effectLst/>
                <a:latin typeface="Roboto Condensed Light" panose="02000000000000000000" pitchFamily="2" charset="0"/>
                <a:ea typeface="Roboto Condensed Light" panose="02000000000000000000" pitchFamily="2" charset="0"/>
              </a:rPr>
              <a:t>x</a:t>
            </a:r>
            <a:r>
              <a:rPr lang="en-US" b="0" i="0" dirty="0">
                <a:solidFill>
                  <a:srgbClr val="333333"/>
                </a:solidFill>
                <a:effectLst/>
                <a:latin typeface="Roboto Condensed Light" panose="02000000000000000000" pitchFamily="2" charset="0"/>
                <a:ea typeface="Roboto Condensed Light" panose="02000000000000000000" pitchFamily="2" charset="0"/>
              </a:rPr>
              <a:t>, </a:t>
            </a:r>
            <a:r>
              <a:rPr lang="en-US" b="1" i="1" dirty="0">
                <a:solidFill>
                  <a:srgbClr val="333333"/>
                </a:solidFill>
                <a:effectLst/>
                <a:latin typeface="Roboto Condensed Light" panose="02000000000000000000" pitchFamily="2" charset="0"/>
                <a:ea typeface="Roboto Condensed Light" panose="02000000000000000000" pitchFamily="2" charset="0"/>
              </a:rPr>
              <a:t>y</a:t>
            </a:r>
            <a:r>
              <a:rPr lang="en-US" b="0" i="0" dirty="0">
                <a:solidFill>
                  <a:srgbClr val="333333"/>
                </a:solidFill>
                <a:effectLst/>
                <a:latin typeface="Roboto Condensed Light" panose="02000000000000000000" pitchFamily="2" charset="0"/>
                <a:ea typeface="Roboto Condensed Light" panose="02000000000000000000" pitchFamily="2" charset="0"/>
              </a:rPr>
              <a:t>, </a:t>
            </a:r>
            <a:r>
              <a:rPr lang="en-US" b="1" i="1" dirty="0">
                <a:solidFill>
                  <a:srgbClr val="333333"/>
                </a:solidFill>
                <a:effectLst/>
                <a:latin typeface="Roboto Condensed Light" panose="02000000000000000000" pitchFamily="2" charset="0"/>
                <a:ea typeface="Roboto Condensed Light" panose="02000000000000000000" pitchFamily="2" charset="0"/>
              </a:rPr>
              <a:t>z</a:t>
            </a:r>
            <a:r>
              <a:rPr lang="en-US" b="0" i="0" dirty="0">
                <a:solidFill>
                  <a:srgbClr val="333333"/>
                </a:solidFill>
                <a:effectLst/>
                <a:latin typeface="Roboto Condensed Light" panose="02000000000000000000" pitchFamily="2" charset="0"/>
                <a:ea typeface="Roboto Condensed Light" panose="02000000000000000000" pitchFamily="2" charset="0"/>
              </a:rPr>
              <a:t> </a:t>
            </a:r>
            <a:r>
              <a:rPr lang="en-US" b="1" i="0" dirty="0">
                <a:solidFill>
                  <a:srgbClr val="333333"/>
                </a:solidFill>
                <a:effectLst/>
                <a:latin typeface="Roboto Condensed Light" panose="02000000000000000000" pitchFamily="2" charset="0"/>
                <a:ea typeface="Roboto Condensed Light" panose="02000000000000000000" pitchFamily="2" charset="0"/>
              </a:rPr>
              <a:t>offset</a:t>
            </a:r>
            <a:r>
              <a:rPr lang="en-US" b="0" i="0" dirty="0">
                <a:solidFill>
                  <a:srgbClr val="333333"/>
                </a:solidFill>
                <a:effectLst/>
                <a:latin typeface="Roboto Condensed Light" panose="02000000000000000000" pitchFamily="2" charset="0"/>
                <a:ea typeface="Roboto Condensed Light" panose="02000000000000000000" pitchFamily="2" charset="0"/>
              </a:rPr>
              <a:t>. All positions are specified in </a:t>
            </a:r>
            <a:r>
              <a:rPr lang="en-US" b="1" i="1" dirty="0" err="1">
                <a:solidFill>
                  <a:srgbClr val="333333"/>
                </a:solidFill>
                <a:effectLst/>
                <a:latin typeface="Roboto Condensed Light" panose="02000000000000000000" pitchFamily="2" charset="0"/>
                <a:ea typeface="Roboto Condensed Light" panose="02000000000000000000" pitchFamily="2" charset="0"/>
              </a:rPr>
              <a:t>metres</a:t>
            </a:r>
            <a:r>
              <a:rPr lang="en-US" b="0" i="0" dirty="0">
                <a:solidFill>
                  <a:srgbClr val="333333"/>
                </a:solidFill>
                <a:effectLst/>
                <a:latin typeface="Roboto Condensed Light" panose="02000000000000000000" pitchFamily="2" charset="0"/>
                <a:ea typeface="Roboto Condensed Light" panose="02000000000000000000" pitchFamily="2" charset="0"/>
              </a:rPr>
              <a:t>.</a:t>
            </a:r>
          </a:p>
          <a:p>
            <a:r>
              <a:rPr lang="en-US" b="1" i="0" dirty="0" err="1">
                <a:solidFill>
                  <a:srgbClr val="333333"/>
                </a:solidFill>
                <a:effectLst/>
                <a:latin typeface="Roboto Condensed Light" panose="02000000000000000000" pitchFamily="2" charset="0"/>
                <a:ea typeface="Roboto Condensed Light" panose="02000000000000000000" pitchFamily="2" charset="0"/>
              </a:rPr>
              <a:t>rpy</a:t>
            </a:r>
            <a:r>
              <a:rPr lang="en-US" b="0" i="0" dirty="0">
                <a:solidFill>
                  <a:srgbClr val="333333"/>
                </a:solidFill>
                <a:effectLst/>
                <a:latin typeface="Roboto Condensed Light" panose="02000000000000000000" pitchFamily="2" charset="0"/>
                <a:ea typeface="Roboto Condensed Light" panose="02000000000000000000" pitchFamily="2" charset="0"/>
              </a:rPr>
              <a:t> </a:t>
            </a:r>
            <a:r>
              <a:rPr lang="en-US" b="0" i="1" dirty="0">
                <a:solidFill>
                  <a:srgbClr val="333333"/>
                </a:solidFill>
                <a:effectLst/>
                <a:latin typeface="Roboto Condensed Light" panose="02000000000000000000" pitchFamily="2" charset="0"/>
                <a:ea typeface="Roboto Condensed Light" panose="02000000000000000000" pitchFamily="2" charset="0"/>
              </a:rPr>
              <a:t>(</a:t>
            </a:r>
            <a:r>
              <a:rPr lang="en-US" i="1" dirty="0">
                <a:solidFill>
                  <a:srgbClr val="333333"/>
                </a:solidFill>
                <a:latin typeface="Roboto Condensed Light" panose="02000000000000000000" pitchFamily="2" charset="0"/>
                <a:ea typeface="Roboto Condensed Light" panose="02000000000000000000" pitchFamily="2" charset="0"/>
              </a:rPr>
              <a:t>D</a:t>
            </a:r>
            <a:r>
              <a:rPr lang="en-US" b="0" i="1" dirty="0">
                <a:solidFill>
                  <a:srgbClr val="333333"/>
                </a:solidFill>
                <a:effectLst/>
                <a:latin typeface="Roboto Condensed Light" panose="02000000000000000000" pitchFamily="2" charset="0"/>
                <a:ea typeface="Roboto Condensed Light" panose="02000000000000000000" pitchFamily="2" charset="0"/>
              </a:rPr>
              <a:t>efaults to zero vector if not specified)</a:t>
            </a:r>
            <a:endParaRPr lang="en-US" b="0" i="0" dirty="0">
              <a:solidFill>
                <a:srgbClr val="333333"/>
              </a:solidFill>
              <a:effectLst/>
              <a:latin typeface="Roboto Condensed Light" panose="02000000000000000000" pitchFamily="2" charset="0"/>
              <a:ea typeface="Roboto Condensed Light" panose="02000000000000000000" pitchFamily="2" charset="0"/>
            </a:endParaRPr>
          </a:p>
          <a:p>
            <a:pPr algn="l"/>
            <a:r>
              <a:rPr lang="en-US" b="0" i="0" dirty="0">
                <a:solidFill>
                  <a:srgbClr val="333333"/>
                </a:solidFill>
                <a:effectLst/>
                <a:latin typeface="Roboto Condensed Light" panose="02000000000000000000" pitchFamily="2" charset="0"/>
                <a:ea typeface="Roboto Condensed Light" panose="02000000000000000000" pitchFamily="2" charset="0"/>
              </a:rPr>
              <a:t>	Represents the rotation around fixed axis: </a:t>
            </a:r>
            <a:r>
              <a:rPr lang="en-US" b="1" i="1" dirty="0">
                <a:solidFill>
                  <a:srgbClr val="333333"/>
                </a:solidFill>
                <a:effectLst/>
                <a:latin typeface="Roboto Condensed Light" panose="02000000000000000000" pitchFamily="2" charset="0"/>
                <a:ea typeface="Roboto Condensed Light" panose="02000000000000000000" pitchFamily="2" charset="0"/>
              </a:rPr>
              <a:t>roll</a:t>
            </a:r>
            <a:r>
              <a:rPr lang="en-US" b="1" i="0" dirty="0">
                <a:solidFill>
                  <a:srgbClr val="333333"/>
                </a:solidFill>
                <a:effectLst/>
                <a:latin typeface="Roboto Condensed Light" panose="02000000000000000000" pitchFamily="2" charset="0"/>
                <a:ea typeface="Roboto Condensed Light" panose="02000000000000000000" pitchFamily="2" charset="0"/>
              </a:rPr>
              <a:t> , </a:t>
            </a:r>
            <a:r>
              <a:rPr lang="en-US" b="1" i="1" dirty="0">
                <a:solidFill>
                  <a:srgbClr val="333333"/>
                </a:solidFill>
                <a:effectLst/>
                <a:latin typeface="Roboto Condensed Light" panose="02000000000000000000" pitchFamily="2" charset="0"/>
                <a:ea typeface="Roboto Condensed Light" panose="02000000000000000000" pitchFamily="2" charset="0"/>
              </a:rPr>
              <a:t>pitch</a:t>
            </a:r>
            <a:r>
              <a:rPr lang="en-US" b="1" i="0" dirty="0">
                <a:solidFill>
                  <a:srgbClr val="333333"/>
                </a:solidFill>
                <a:effectLst/>
                <a:latin typeface="Roboto Condensed Light" panose="02000000000000000000" pitchFamily="2" charset="0"/>
                <a:ea typeface="Roboto Condensed Light" panose="02000000000000000000" pitchFamily="2" charset="0"/>
              </a:rPr>
              <a:t> </a:t>
            </a:r>
            <a:r>
              <a:rPr lang="en-US" b="1" dirty="0">
                <a:solidFill>
                  <a:srgbClr val="333333"/>
                </a:solidFill>
                <a:latin typeface="Roboto Condensed Light" panose="02000000000000000000" pitchFamily="2" charset="0"/>
                <a:ea typeface="Roboto Condensed Light" panose="02000000000000000000" pitchFamily="2" charset="0"/>
              </a:rPr>
              <a:t>,</a:t>
            </a:r>
            <a:r>
              <a:rPr lang="en-US" b="1" i="1" dirty="0">
                <a:solidFill>
                  <a:srgbClr val="333333"/>
                </a:solidFill>
                <a:effectLst/>
                <a:latin typeface="Roboto Condensed Light" panose="02000000000000000000" pitchFamily="2" charset="0"/>
                <a:ea typeface="Roboto Condensed Light" panose="02000000000000000000" pitchFamily="2" charset="0"/>
              </a:rPr>
              <a:t>yaw</a:t>
            </a:r>
            <a:r>
              <a:rPr lang="en-US" b="1" i="0" dirty="0">
                <a:solidFill>
                  <a:srgbClr val="333333"/>
                </a:solidFill>
                <a:effectLst/>
                <a:latin typeface="Roboto Condensed Light" panose="02000000000000000000" pitchFamily="2" charset="0"/>
                <a:ea typeface="Roboto Condensed Light" panose="02000000000000000000" pitchFamily="2" charset="0"/>
              </a:rPr>
              <a:t> </a:t>
            </a:r>
            <a:r>
              <a:rPr lang="en-US" b="0" i="0" dirty="0">
                <a:solidFill>
                  <a:srgbClr val="333333"/>
                </a:solidFill>
                <a:effectLst/>
                <a:latin typeface="Roboto Condensed Light" panose="02000000000000000000" pitchFamily="2" charset="0"/>
                <a:ea typeface="Roboto Condensed Light" panose="02000000000000000000" pitchFamily="2" charset="0"/>
              </a:rPr>
              <a:t>. All angles are specified in </a:t>
            </a:r>
            <a:r>
              <a:rPr lang="en-US" b="1" i="1" dirty="0">
                <a:solidFill>
                  <a:srgbClr val="333333"/>
                </a:solidFill>
                <a:effectLst/>
                <a:latin typeface="Roboto Condensed Light" panose="02000000000000000000" pitchFamily="2" charset="0"/>
                <a:ea typeface="Roboto Condensed Light" panose="02000000000000000000" pitchFamily="2" charset="0"/>
              </a:rPr>
              <a:t>radians</a:t>
            </a:r>
            <a:r>
              <a:rPr lang="en-US" b="0" i="0" dirty="0">
                <a:solidFill>
                  <a:srgbClr val="333333"/>
                </a:solidFill>
                <a:effectLst/>
                <a:latin typeface="Roboto Condensed Light" panose="02000000000000000000" pitchFamily="2" charset="0"/>
                <a:ea typeface="Roboto Condensed Light" panose="02000000000000000000" pitchFamily="2" charset="0"/>
              </a:rPr>
              <a:t>.</a:t>
            </a:r>
          </a:p>
          <a:p>
            <a:pPr algn="l">
              <a:buFont typeface="Arial" panose="020B0604020202020204" pitchFamily="34" charset="0"/>
              <a:buChar char="•"/>
            </a:pPr>
            <a:endParaRPr lang="en-US" b="0" i="0" dirty="0">
              <a:solidFill>
                <a:srgbClr val="333333"/>
              </a:solidFill>
              <a:effectLst/>
              <a:latin typeface="Helvetica Neue"/>
            </a:endParaRPr>
          </a:p>
        </p:txBody>
      </p:sp>
      <p:pic>
        <p:nvPicPr>
          <p:cNvPr id="9" name="Picture 2">
            <a:extLst>
              <a:ext uri="{FF2B5EF4-FFF2-40B4-BE49-F238E27FC236}">
                <a16:creationId xmlns:a16="http://schemas.microsoft.com/office/drawing/2014/main" id="{1B9FC13D-6BA0-382B-27A0-7626E01402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6509" y="207036"/>
            <a:ext cx="3669491" cy="336207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1D3260D-606A-041B-9CC6-FB9CEC93A3BF}"/>
              </a:ext>
            </a:extLst>
          </p:cNvPr>
          <p:cNvSpPr txBox="1"/>
          <p:nvPr/>
        </p:nvSpPr>
        <p:spPr>
          <a:xfrm>
            <a:off x="576000" y="1654175"/>
            <a:ext cx="13216378" cy="1846659"/>
          </a:xfrm>
          <a:prstGeom prst="rect">
            <a:avLst/>
          </a:prstGeom>
          <a:noFill/>
        </p:spPr>
        <p:txBody>
          <a:bodyPr wrap="square">
            <a:spAutoFit/>
          </a:bodyPr>
          <a:lstStyle/>
          <a:p>
            <a:r>
              <a:rPr lang="en-US" sz="1600" dirty="0">
                <a:latin typeface="Roboto Condensed Light" panose="02000000000000000000" pitchFamily="2" charset="0"/>
                <a:ea typeface="Roboto Condensed Light" panose="02000000000000000000" pitchFamily="2" charset="0"/>
              </a:rPr>
              <a:t> &lt;joint name="</a:t>
            </a:r>
            <a:r>
              <a:rPr lang="en-US" sz="1600" dirty="0" err="1">
                <a:latin typeface="Roboto Condensed Light" panose="02000000000000000000" pitchFamily="2" charset="0"/>
                <a:ea typeface="Roboto Condensed Light" panose="02000000000000000000" pitchFamily="2" charset="0"/>
              </a:rPr>
              <a:t>my_joint</a:t>
            </a:r>
            <a:r>
              <a:rPr lang="en-US" sz="1600" dirty="0">
                <a:latin typeface="Roboto Condensed Light" panose="02000000000000000000" pitchFamily="2" charset="0"/>
                <a:ea typeface="Roboto Condensed Light" panose="02000000000000000000" pitchFamily="2" charset="0"/>
              </a:rPr>
              <a:t>" type="floating"&gt;</a:t>
            </a:r>
          </a:p>
          <a:p>
            <a:r>
              <a:rPr lang="en-US" sz="1600" dirty="0">
                <a:latin typeface="Roboto Condensed Light" panose="02000000000000000000" pitchFamily="2" charset="0"/>
                <a:ea typeface="Roboto Condensed Light" panose="02000000000000000000" pitchFamily="2" charset="0"/>
              </a:rPr>
              <a:t>      </a:t>
            </a:r>
            <a:r>
              <a:rPr lang="en-US" sz="1600" dirty="0">
                <a:highlight>
                  <a:srgbClr val="FFFF00"/>
                </a:highlight>
                <a:latin typeface="Roboto Condensed Light" panose="02000000000000000000" pitchFamily="2" charset="0"/>
                <a:ea typeface="Roboto Condensed Light" panose="02000000000000000000" pitchFamily="2" charset="0"/>
              </a:rPr>
              <a:t>&lt;origin </a:t>
            </a:r>
            <a:r>
              <a:rPr lang="en-US" sz="1600" dirty="0" err="1">
                <a:highlight>
                  <a:srgbClr val="FFFF00"/>
                </a:highlight>
                <a:latin typeface="Roboto Condensed Light" panose="02000000000000000000" pitchFamily="2" charset="0"/>
                <a:ea typeface="Roboto Condensed Light" panose="02000000000000000000" pitchFamily="2" charset="0"/>
              </a:rPr>
              <a:t>xyz</a:t>
            </a:r>
            <a:r>
              <a:rPr lang="en-US" sz="1600" dirty="0">
                <a:highlight>
                  <a:srgbClr val="FFFF00"/>
                </a:highlight>
                <a:latin typeface="Roboto Condensed Light" panose="02000000000000000000" pitchFamily="2" charset="0"/>
                <a:ea typeface="Roboto Condensed Light" panose="02000000000000000000" pitchFamily="2" charset="0"/>
              </a:rPr>
              <a:t>="0 0 1" </a:t>
            </a:r>
            <a:r>
              <a:rPr lang="en-US" sz="1600" dirty="0" err="1">
                <a:highlight>
                  <a:srgbClr val="FFFF00"/>
                </a:highlight>
                <a:latin typeface="Roboto Condensed Light" panose="02000000000000000000" pitchFamily="2" charset="0"/>
                <a:ea typeface="Roboto Condensed Light" panose="02000000000000000000" pitchFamily="2" charset="0"/>
              </a:rPr>
              <a:t>rpy</a:t>
            </a:r>
            <a:r>
              <a:rPr lang="en-US" sz="1600" dirty="0">
                <a:highlight>
                  <a:srgbClr val="FFFF00"/>
                </a:highlight>
                <a:latin typeface="Roboto Condensed Light" panose="02000000000000000000" pitchFamily="2" charset="0"/>
                <a:ea typeface="Roboto Condensed Light" panose="02000000000000000000" pitchFamily="2" charset="0"/>
              </a:rPr>
              <a:t>="0 0 3.1416"/&gt;</a:t>
            </a:r>
          </a:p>
          <a:p>
            <a:r>
              <a:rPr lang="en-US" sz="1600" dirty="0">
                <a:latin typeface="Roboto Condensed Light" panose="02000000000000000000" pitchFamily="2" charset="0"/>
                <a:ea typeface="Roboto Condensed Light" panose="02000000000000000000" pitchFamily="2" charset="0"/>
              </a:rPr>
              <a:t>      &lt;parent link="link1"/&gt;</a:t>
            </a:r>
          </a:p>
          <a:p>
            <a:r>
              <a:rPr lang="en-US" sz="1600" dirty="0">
                <a:latin typeface="Roboto Condensed Light" panose="02000000000000000000" pitchFamily="2" charset="0"/>
                <a:ea typeface="Roboto Condensed Light" panose="02000000000000000000" pitchFamily="2" charset="0"/>
              </a:rPr>
              <a:t>      &lt;child link="link2"/&gt; </a:t>
            </a:r>
          </a:p>
          <a:p>
            <a:r>
              <a:rPr lang="pt-BR" sz="1600" dirty="0">
                <a:latin typeface="Roboto Condensed Light" panose="02000000000000000000" pitchFamily="2" charset="0"/>
                <a:ea typeface="Roboto Condensed Light" panose="02000000000000000000" pitchFamily="2" charset="0"/>
              </a:rPr>
              <a:t>      &lt;axis xyz="0 1 0"/&gt;</a:t>
            </a:r>
            <a:endParaRPr lang="en-US" sz="1600" dirty="0">
              <a:latin typeface="Roboto Condensed Light" panose="02000000000000000000" pitchFamily="2" charset="0"/>
              <a:ea typeface="Roboto Condensed Light" panose="02000000000000000000" pitchFamily="2" charset="0"/>
            </a:endParaRPr>
          </a:p>
          <a:p>
            <a:r>
              <a:rPr lang="en-US" sz="1600" dirty="0">
                <a:latin typeface="Roboto Condensed Light" panose="02000000000000000000" pitchFamily="2" charset="0"/>
                <a:ea typeface="Roboto Condensed Light" panose="02000000000000000000" pitchFamily="2" charset="0"/>
              </a:rPr>
              <a:t>      &lt;limit effort="30" velocity="1.0" lower="-2.2" upper="0.7" /&gt;</a:t>
            </a:r>
          </a:p>
          <a:p>
            <a:r>
              <a:rPr lang="en-US" sz="1600" dirty="0">
                <a:latin typeface="Roboto Condensed Light" panose="02000000000000000000" pitchFamily="2" charset="0"/>
                <a:ea typeface="Roboto Condensed Light" panose="02000000000000000000" pitchFamily="2" charset="0"/>
              </a:rPr>
              <a:t>&lt;/joint&gt;</a:t>
            </a:r>
          </a:p>
        </p:txBody>
      </p:sp>
    </p:spTree>
    <p:extLst>
      <p:ext uri="{BB962C8B-B14F-4D97-AF65-F5344CB8AC3E}">
        <p14:creationId xmlns:p14="http://schemas.microsoft.com/office/powerpoint/2010/main" val="1792004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5A719-0F44-9027-318A-9E0B4904E0A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DF3A9A1B-F67D-D648-FD3C-055F77F1086A}"/>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105B3E79-51D3-D9EE-3AE9-7EB4251E4A72}"/>
              </a:ext>
            </a:extLst>
          </p:cNvPr>
          <p:cNvSpPr>
            <a:spLocks noGrp="1"/>
          </p:cNvSpPr>
          <p:nvPr>
            <p:ph type="sldNum" sz="quarter" idx="12"/>
          </p:nvPr>
        </p:nvSpPr>
        <p:spPr/>
        <p:txBody>
          <a:bodyPr/>
          <a:lstStyle/>
          <a:p>
            <a:fld id="{0A297500-7527-634B-90F4-69D0994C32B4}" type="slidenum">
              <a:rPr lang="nl-NL" smtClean="0"/>
              <a:t>32</a:t>
            </a:fld>
            <a:endParaRPr lang="nl-NL"/>
          </a:p>
        </p:txBody>
      </p:sp>
      <p:sp>
        <p:nvSpPr>
          <p:cNvPr id="5" name="Title 4">
            <a:extLst>
              <a:ext uri="{FF2B5EF4-FFF2-40B4-BE49-F238E27FC236}">
                <a16:creationId xmlns:a16="http://schemas.microsoft.com/office/drawing/2014/main" id="{1F251DCC-4BC8-48DF-86CE-B41B37B51EC2}"/>
              </a:ext>
            </a:extLst>
          </p:cNvPr>
          <p:cNvSpPr>
            <a:spLocks noGrp="1"/>
          </p:cNvSpPr>
          <p:nvPr>
            <p:ph type="title"/>
          </p:nvPr>
        </p:nvSpPr>
        <p:spPr/>
        <p:txBody>
          <a:bodyPr>
            <a:normAutofit/>
          </a:bodyPr>
          <a:lstStyle/>
          <a:p>
            <a:r>
              <a:rPr lang="en-US" dirty="0"/>
              <a:t>&lt;Joint&gt; element</a:t>
            </a:r>
          </a:p>
        </p:txBody>
      </p:sp>
      <p:sp>
        <p:nvSpPr>
          <p:cNvPr id="7" name="TextBox 6">
            <a:extLst>
              <a:ext uri="{FF2B5EF4-FFF2-40B4-BE49-F238E27FC236}">
                <a16:creationId xmlns:a16="http://schemas.microsoft.com/office/drawing/2014/main" id="{19582B99-67FC-2CDD-F903-EED9DFD8A668}"/>
              </a:ext>
            </a:extLst>
          </p:cNvPr>
          <p:cNvSpPr txBox="1"/>
          <p:nvPr/>
        </p:nvSpPr>
        <p:spPr>
          <a:xfrm>
            <a:off x="758858" y="3835808"/>
            <a:ext cx="6834432" cy="2031325"/>
          </a:xfrm>
          <a:prstGeom prst="rect">
            <a:avLst/>
          </a:prstGeom>
          <a:noFill/>
        </p:spPr>
        <p:txBody>
          <a:bodyPr wrap="square">
            <a:spAutoFit/>
          </a:bodyPr>
          <a:lstStyle/>
          <a:p>
            <a:pPr algn="l">
              <a:buNone/>
            </a:pPr>
            <a:r>
              <a:rPr lang="en-US" b="1" i="0" dirty="0">
                <a:solidFill>
                  <a:srgbClr val="333333"/>
                </a:solidFill>
                <a:effectLst/>
                <a:latin typeface="Roboto Condensed Light" panose="02000000000000000000" pitchFamily="2" charset="0"/>
                <a:ea typeface="Roboto Condensed Light" panose="02000000000000000000" pitchFamily="2" charset="0"/>
              </a:rPr>
              <a:t>&lt;parent&gt;</a:t>
            </a:r>
            <a:r>
              <a:rPr lang="en-US" b="0" i="0" dirty="0">
                <a:solidFill>
                  <a:srgbClr val="333333"/>
                </a:solidFill>
                <a:effectLst/>
                <a:latin typeface="Roboto Condensed Light" panose="02000000000000000000" pitchFamily="2" charset="0"/>
                <a:ea typeface="Roboto Condensed Light" panose="02000000000000000000" pitchFamily="2" charset="0"/>
              </a:rPr>
              <a:t> </a:t>
            </a:r>
            <a:r>
              <a:rPr lang="en-US" b="0" i="1" dirty="0">
                <a:solidFill>
                  <a:srgbClr val="333333"/>
                </a:solidFill>
                <a:effectLst/>
                <a:latin typeface="Roboto Condensed Light" panose="02000000000000000000" pitchFamily="2" charset="0"/>
                <a:ea typeface="Roboto Condensed Light" panose="02000000000000000000" pitchFamily="2" charset="0"/>
              </a:rPr>
              <a:t>(required)</a:t>
            </a:r>
            <a:endParaRPr lang="en-US" b="0" i="0" dirty="0">
              <a:solidFill>
                <a:srgbClr val="333333"/>
              </a:solidFill>
              <a:effectLst/>
              <a:latin typeface="Roboto Condensed Light" panose="02000000000000000000" pitchFamily="2" charset="0"/>
              <a:ea typeface="Roboto Condensed Light" panose="02000000000000000000" pitchFamily="2" charset="0"/>
            </a:endParaRPr>
          </a:p>
          <a:p>
            <a:pPr algn="l">
              <a:buFont typeface="Arial" panose="020B0604020202020204" pitchFamily="34" charset="0"/>
              <a:buChar char="•"/>
            </a:pPr>
            <a:r>
              <a:rPr lang="en-US" b="0" i="0" dirty="0">
                <a:solidFill>
                  <a:srgbClr val="333333"/>
                </a:solidFill>
                <a:effectLst/>
                <a:latin typeface="Roboto Condensed Light" panose="02000000000000000000" pitchFamily="2" charset="0"/>
                <a:ea typeface="Roboto Condensed Light" panose="02000000000000000000" pitchFamily="2" charset="0"/>
              </a:rPr>
              <a:t>Parent link name with mandatory </a:t>
            </a:r>
            <a:r>
              <a:rPr lang="en-US" b="0" i="0" dirty="0" err="1">
                <a:solidFill>
                  <a:srgbClr val="333333"/>
                </a:solidFill>
                <a:effectLst/>
                <a:latin typeface="Roboto Condensed Light" panose="02000000000000000000" pitchFamily="2" charset="0"/>
                <a:ea typeface="Roboto Condensed Light" panose="02000000000000000000" pitchFamily="2" charset="0"/>
              </a:rPr>
              <a:t>attribute:</a:t>
            </a:r>
            <a:r>
              <a:rPr lang="en-US" b="1" i="0" dirty="0" err="1">
                <a:solidFill>
                  <a:srgbClr val="333333"/>
                </a:solidFill>
                <a:effectLst/>
                <a:latin typeface="Roboto Condensed Light" panose="02000000000000000000" pitchFamily="2" charset="0"/>
                <a:ea typeface="Roboto Condensed Light" panose="02000000000000000000" pitchFamily="2" charset="0"/>
              </a:rPr>
              <a:t>link</a:t>
            </a:r>
            <a:endParaRPr lang="en-US" b="0" i="0" dirty="0">
              <a:solidFill>
                <a:srgbClr val="333333"/>
              </a:solidFill>
              <a:effectLst/>
              <a:latin typeface="Roboto Condensed Light" panose="02000000000000000000" pitchFamily="2" charset="0"/>
              <a:ea typeface="Roboto Condensed Light" panose="02000000000000000000" pitchFamily="2" charset="0"/>
            </a:endParaRPr>
          </a:p>
          <a:p>
            <a:pPr marL="742950" lvl="1" indent="-285750" algn="l">
              <a:buFont typeface="Arial" panose="020B0604020202020204" pitchFamily="34" charset="0"/>
              <a:buChar char="•"/>
            </a:pPr>
            <a:r>
              <a:rPr lang="en-US" b="0" i="0" dirty="0">
                <a:solidFill>
                  <a:srgbClr val="333333"/>
                </a:solidFill>
                <a:effectLst/>
                <a:latin typeface="Roboto Condensed Light" panose="02000000000000000000" pitchFamily="2" charset="0"/>
                <a:ea typeface="Roboto Condensed Light" panose="02000000000000000000" pitchFamily="2" charset="0"/>
              </a:rPr>
              <a:t>The name of the link that is the parent of this link in the robot tree structure.</a:t>
            </a:r>
          </a:p>
          <a:p>
            <a:pPr algn="l">
              <a:buNone/>
            </a:pPr>
            <a:r>
              <a:rPr lang="en-US" b="1" i="0" dirty="0">
                <a:solidFill>
                  <a:srgbClr val="333333"/>
                </a:solidFill>
                <a:effectLst/>
                <a:latin typeface="Roboto Condensed Light" panose="02000000000000000000" pitchFamily="2" charset="0"/>
                <a:ea typeface="Roboto Condensed Light" panose="02000000000000000000" pitchFamily="2" charset="0"/>
              </a:rPr>
              <a:t>&lt;child&gt;</a:t>
            </a:r>
            <a:r>
              <a:rPr lang="en-US" b="0" i="0" dirty="0">
                <a:solidFill>
                  <a:srgbClr val="333333"/>
                </a:solidFill>
                <a:effectLst/>
                <a:latin typeface="Roboto Condensed Light" panose="02000000000000000000" pitchFamily="2" charset="0"/>
                <a:ea typeface="Roboto Condensed Light" panose="02000000000000000000" pitchFamily="2" charset="0"/>
              </a:rPr>
              <a:t> </a:t>
            </a:r>
            <a:r>
              <a:rPr lang="en-US" b="0" i="1" dirty="0">
                <a:solidFill>
                  <a:srgbClr val="333333"/>
                </a:solidFill>
                <a:effectLst/>
                <a:latin typeface="Roboto Condensed Light" panose="02000000000000000000" pitchFamily="2" charset="0"/>
                <a:ea typeface="Roboto Condensed Light" panose="02000000000000000000" pitchFamily="2" charset="0"/>
              </a:rPr>
              <a:t>(required)</a:t>
            </a:r>
            <a:endParaRPr lang="en-US" b="0" i="0" dirty="0">
              <a:solidFill>
                <a:srgbClr val="333333"/>
              </a:solidFill>
              <a:effectLst/>
              <a:latin typeface="Roboto Condensed Light" panose="02000000000000000000" pitchFamily="2" charset="0"/>
              <a:ea typeface="Roboto Condensed Light" panose="02000000000000000000" pitchFamily="2" charset="0"/>
            </a:endParaRPr>
          </a:p>
          <a:p>
            <a:pPr algn="l">
              <a:buFont typeface="Arial" panose="020B0604020202020204" pitchFamily="34" charset="0"/>
              <a:buChar char="•"/>
            </a:pPr>
            <a:r>
              <a:rPr lang="en-US" b="0" i="0" dirty="0">
                <a:solidFill>
                  <a:srgbClr val="333333"/>
                </a:solidFill>
                <a:effectLst/>
                <a:latin typeface="Roboto Condensed Light" panose="02000000000000000000" pitchFamily="2" charset="0"/>
                <a:ea typeface="Roboto Condensed Light" panose="02000000000000000000" pitchFamily="2" charset="0"/>
              </a:rPr>
              <a:t>Child link name with mandatory </a:t>
            </a:r>
            <a:r>
              <a:rPr lang="en-US" b="0" i="0" dirty="0" err="1">
                <a:solidFill>
                  <a:srgbClr val="333333"/>
                </a:solidFill>
                <a:effectLst/>
                <a:latin typeface="Roboto Condensed Light" panose="02000000000000000000" pitchFamily="2" charset="0"/>
                <a:ea typeface="Roboto Condensed Light" panose="02000000000000000000" pitchFamily="2" charset="0"/>
              </a:rPr>
              <a:t>attribute:</a:t>
            </a:r>
            <a:r>
              <a:rPr lang="en-US" b="1" i="0" dirty="0" err="1">
                <a:solidFill>
                  <a:srgbClr val="333333"/>
                </a:solidFill>
                <a:effectLst/>
                <a:latin typeface="Roboto Condensed Light" panose="02000000000000000000" pitchFamily="2" charset="0"/>
                <a:ea typeface="Roboto Condensed Light" panose="02000000000000000000" pitchFamily="2" charset="0"/>
              </a:rPr>
              <a:t>link</a:t>
            </a:r>
            <a:endParaRPr lang="en-US" b="0" i="0" dirty="0">
              <a:solidFill>
                <a:srgbClr val="333333"/>
              </a:solidFill>
              <a:effectLst/>
              <a:latin typeface="Roboto Condensed Light" panose="02000000000000000000" pitchFamily="2" charset="0"/>
              <a:ea typeface="Roboto Condensed Light" panose="02000000000000000000" pitchFamily="2" charset="0"/>
            </a:endParaRPr>
          </a:p>
          <a:p>
            <a:pPr marL="742950" lvl="1" indent="-285750" algn="l">
              <a:buFont typeface="Arial" panose="020B0604020202020204" pitchFamily="34" charset="0"/>
              <a:buChar char="•"/>
            </a:pPr>
            <a:r>
              <a:rPr lang="en-US" b="0" i="0" dirty="0">
                <a:solidFill>
                  <a:srgbClr val="333333"/>
                </a:solidFill>
                <a:effectLst/>
                <a:latin typeface="Roboto Condensed Light" panose="02000000000000000000" pitchFamily="2" charset="0"/>
                <a:ea typeface="Roboto Condensed Light" panose="02000000000000000000" pitchFamily="2" charset="0"/>
              </a:rPr>
              <a:t>The name of the link that is the child link.</a:t>
            </a:r>
          </a:p>
        </p:txBody>
      </p:sp>
      <p:pic>
        <p:nvPicPr>
          <p:cNvPr id="9" name="Picture 2">
            <a:extLst>
              <a:ext uri="{FF2B5EF4-FFF2-40B4-BE49-F238E27FC236}">
                <a16:creationId xmlns:a16="http://schemas.microsoft.com/office/drawing/2014/main" id="{6025FFAD-6ADF-8C28-933D-6A253BDDC9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6509" y="207036"/>
            <a:ext cx="3669491" cy="336207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88E6BA0-3E8C-5E0A-3ED2-689885B5BDD2}"/>
              </a:ext>
            </a:extLst>
          </p:cNvPr>
          <p:cNvSpPr txBox="1"/>
          <p:nvPr/>
        </p:nvSpPr>
        <p:spPr>
          <a:xfrm>
            <a:off x="576000" y="1654175"/>
            <a:ext cx="13216378" cy="1846659"/>
          </a:xfrm>
          <a:prstGeom prst="rect">
            <a:avLst/>
          </a:prstGeom>
          <a:noFill/>
        </p:spPr>
        <p:txBody>
          <a:bodyPr wrap="square">
            <a:spAutoFit/>
          </a:bodyPr>
          <a:lstStyle/>
          <a:p>
            <a:r>
              <a:rPr lang="en-US" sz="1600" dirty="0">
                <a:latin typeface="Roboto Condensed Light" panose="02000000000000000000" pitchFamily="2" charset="0"/>
                <a:ea typeface="Roboto Condensed Light" panose="02000000000000000000" pitchFamily="2" charset="0"/>
              </a:rPr>
              <a:t> &lt;joint name="</a:t>
            </a:r>
            <a:r>
              <a:rPr lang="en-US" sz="1600" dirty="0" err="1">
                <a:latin typeface="Roboto Condensed Light" panose="02000000000000000000" pitchFamily="2" charset="0"/>
                <a:ea typeface="Roboto Condensed Light" panose="02000000000000000000" pitchFamily="2" charset="0"/>
              </a:rPr>
              <a:t>my_joint</a:t>
            </a:r>
            <a:r>
              <a:rPr lang="en-US" sz="1600" dirty="0">
                <a:latin typeface="Roboto Condensed Light" panose="02000000000000000000" pitchFamily="2" charset="0"/>
                <a:ea typeface="Roboto Condensed Light" panose="02000000000000000000" pitchFamily="2" charset="0"/>
              </a:rPr>
              <a:t>" type="floating"&gt;</a:t>
            </a:r>
          </a:p>
          <a:p>
            <a:r>
              <a:rPr lang="en-US" sz="1600" dirty="0">
                <a:latin typeface="Roboto Condensed Light" panose="02000000000000000000" pitchFamily="2" charset="0"/>
                <a:ea typeface="Roboto Condensed Light" panose="02000000000000000000" pitchFamily="2" charset="0"/>
              </a:rPr>
              <a:t>      &lt;origin </a:t>
            </a:r>
            <a:r>
              <a:rPr lang="en-US" sz="1600" dirty="0" err="1">
                <a:latin typeface="Roboto Condensed Light" panose="02000000000000000000" pitchFamily="2" charset="0"/>
                <a:ea typeface="Roboto Condensed Light" panose="02000000000000000000" pitchFamily="2" charset="0"/>
              </a:rPr>
              <a:t>xyz</a:t>
            </a:r>
            <a:r>
              <a:rPr lang="en-US" sz="1600" dirty="0">
                <a:latin typeface="Roboto Condensed Light" panose="02000000000000000000" pitchFamily="2" charset="0"/>
                <a:ea typeface="Roboto Condensed Light" panose="02000000000000000000" pitchFamily="2" charset="0"/>
              </a:rPr>
              <a:t>="0 0 1" </a:t>
            </a:r>
            <a:r>
              <a:rPr lang="en-US" sz="1600" dirty="0" err="1">
                <a:latin typeface="Roboto Condensed Light" panose="02000000000000000000" pitchFamily="2" charset="0"/>
                <a:ea typeface="Roboto Condensed Light" panose="02000000000000000000" pitchFamily="2" charset="0"/>
              </a:rPr>
              <a:t>rpy</a:t>
            </a:r>
            <a:r>
              <a:rPr lang="en-US" sz="1600" dirty="0">
                <a:latin typeface="Roboto Condensed Light" panose="02000000000000000000" pitchFamily="2" charset="0"/>
                <a:ea typeface="Roboto Condensed Light" panose="02000000000000000000" pitchFamily="2" charset="0"/>
              </a:rPr>
              <a:t>="0 0 3.1416"/&gt;</a:t>
            </a:r>
          </a:p>
          <a:p>
            <a:r>
              <a:rPr lang="en-US" sz="1600" dirty="0">
                <a:highlight>
                  <a:srgbClr val="FFFF00"/>
                </a:highlight>
                <a:latin typeface="Roboto Condensed Light" panose="02000000000000000000" pitchFamily="2" charset="0"/>
                <a:ea typeface="Roboto Condensed Light" panose="02000000000000000000" pitchFamily="2" charset="0"/>
              </a:rPr>
              <a:t>      &lt;parent link="link1"/&gt;</a:t>
            </a:r>
          </a:p>
          <a:p>
            <a:r>
              <a:rPr lang="en-US" sz="1600" dirty="0">
                <a:highlight>
                  <a:srgbClr val="FFFF00"/>
                </a:highlight>
                <a:latin typeface="Roboto Condensed Light" panose="02000000000000000000" pitchFamily="2" charset="0"/>
                <a:ea typeface="Roboto Condensed Light" panose="02000000000000000000" pitchFamily="2" charset="0"/>
              </a:rPr>
              <a:t>      &lt;child link="link2"/&gt; </a:t>
            </a:r>
          </a:p>
          <a:p>
            <a:r>
              <a:rPr lang="pt-BR" sz="1600" dirty="0">
                <a:latin typeface="Roboto Condensed Light" panose="02000000000000000000" pitchFamily="2" charset="0"/>
                <a:ea typeface="Roboto Condensed Light" panose="02000000000000000000" pitchFamily="2" charset="0"/>
              </a:rPr>
              <a:t>      &lt;axis xyz="0 1 0"/&gt;</a:t>
            </a:r>
            <a:endParaRPr lang="en-US" sz="1600" dirty="0">
              <a:latin typeface="Roboto Condensed Light" panose="02000000000000000000" pitchFamily="2" charset="0"/>
              <a:ea typeface="Roboto Condensed Light" panose="02000000000000000000" pitchFamily="2" charset="0"/>
            </a:endParaRPr>
          </a:p>
          <a:p>
            <a:r>
              <a:rPr lang="en-US" sz="1600" dirty="0">
                <a:latin typeface="Roboto Condensed Light" panose="02000000000000000000" pitchFamily="2" charset="0"/>
                <a:ea typeface="Roboto Condensed Light" panose="02000000000000000000" pitchFamily="2" charset="0"/>
              </a:rPr>
              <a:t>      &lt;limit effort="30" velocity="1.0" lower="-2.2" upper="0.7" /&gt;</a:t>
            </a:r>
          </a:p>
          <a:p>
            <a:r>
              <a:rPr lang="en-US" sz="1600" dirty="0">
                <a:latin typeface="Roboto Condensed Light" panose="02000000000000000000" pitchFamily="2" charset="0"/>
                <a:ea typeface="Roboto Condensed Light" panose="02000000000000000000" pitchFamily="2" charset="0"/>
              </a:rPr>
              <a:t>&lt;/joint&gt;</a:t>
            </a:r>
          </a:p>
        </p:txBody>
      </p:sp>
    </p:spTree>
    <p:extLst>
      <p:ext uri="{BB962C8B-B14F-4D97-AF65-F5344CB8AC3E}">
        <p14:creationId xmlns:p14="http://schemas.microsoft.com/office/powerpoint/2010/main" val="27057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FA089-41B8-BA6D-0AF6-C2F9E53E12C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70BD8F5-025A-CAE2-00C8-1C2B756E1F6F}"/>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1DA88BB8-0618-0CEB-3F18-ECBD853781E0}"/>
              </a:ext>
            </a:extLst>
          </p:cNvPr>
          <p:cNvSpPr>
            <a:spLocks noGrp="1"/>
          </p:cNvSpPr>
          <p:nvPr>
            <p:ph type="sldNum" sz="quarter" idx="12"/>
          </p:nvPr>
        </p:nvSpPr>
        <p:spPr/>
        <p:txBody>
          <a:bodyPr/>
          <a:lstStyle/>
          <a:p>
            <a:fld id="{0A297500-7527-634B-90F4-69D0994C32B4}" type="slidenum">
              <a:rPr lang="nl-NL" smtClean="0"/>
              <a:t>33</a:t>
            </a:fld>
            <a:endParaRPr lang="nl-NL"/>
          </a:p>
        </p:txBody>
      </p:sp>
      <p:sp>
        <p:nvSpPr>
          <p:cNvPr id="5" name="Title 4">
            <a:extLst>
              <a:ext uri="{FF2B5EF4-FFF2-40B4-BE49-F238E27FC236}">
                <a16:creationId xmlns:a16="http://schemas.microsoft.com/office/drawing/2014/main" id="{65E0012B-8874-D0EB-8575-48683C778E39}"/>
              </a:ext>
            </a:extLst>
          </p:cNvPr>
          <p:cNvSpPr>
            <a:spLocks noGrp="1"/>
          </p:cNvSpPr>
          <p:nvPr>
            <p:ph type="title"/>
          </p:nvPr>
        </p:nvSpPr>
        <p:spPr/>
        <p:txBody>
          <a:bodyPr>
            <a:normAutofit/>
          </a:bodyPr>
          <a:lstStyle/>
          <a:p>
            <a:r>
              <a:rPr lang="en-US" dirty="0"/>
              <a:t>&lt;Joint&gt; element</a:t>
            </a:r>
          </a:p>
        </p:txBody>
      </p:sp>
      <p:sp>
        <p:nvSpPr>
          <p:cNvPr id="6" name="TextBox 5">
            <a:extLst>
              <a:ext uri="{FF2B5EF4-FFF2-40B4-BE49-F238E27FC236}">
                <a16:creationId xmlns:a16="http://schemas.microsoft.com/office/drawing/2014/main" id="{2D5C6840-2050-EFA0-2C30-6A0D141D3D15}"/>
              </a:ext>
            </a:extLst>
          </p:cNvPr>
          <p:cNvSpPr txBox="1"/>
          <p:nvPr/>
        </p:nvSpPr>
        <p:spPr>
          <a:xfrm>
            <a:off x="576000" y="3791796"/>
            <a:ext cx="11044238" cy="2031325"/>
          </a:xfrm>
          <a:prstGeom prst="rect">
            <a:avLst/>
          </a:prstGeom>
          <a:noFill/>
        </p:spPr>
        <p:txBody>
          <a:bodyPr wrap="square">
            <a:spAutoFit/>
          </a:bodyPr>
          <a:lstStyle/>
          <a:p>
            <a:pPr algn="l">
              <a:buNone/>
            </a:pPr>
            <a:r>
              <a:rPr lang="en-US" b="1" i="0" dirty="0">
                <a:solidFill>
                  <a:srgbClr val="333333"/>
                </a:solidFill>
                <a:effectLst/>
                <a:latin typeface="Roboto Condensed Light" panose="02000000000000000000" pitchFamily="2" charset="0"/>
                <a:ea typeface="Roboto Condensed Light" panose="02000000000000000000" pitchFamily="2" charset="0"/>
              </a:rPr>
              <a:t>&lt;axis&gt;</a:t>
            </a:r>
            <a:r>
              <a:rPr lang="en-US" b="0" i="0" dirty="0">
                <a:solidFill>
                  <a:srgbClr val="333333"/>
                </a:solidFill>
                <a:effectLst/>
                <a:latin typeface="Roboto Condensed Light" panose="02000000000000000000" pitchFamily="2" charset="0"/>
                <a:ea typeface="Roboto Condensed Light" panose="02000000000000000000" pitchFamily="2" charset="0"/>
              </a:rPr>
              <a:t> </a:t>
            </a:r>
            <a:r>
              <a:rPr lang="en-US" b="0" i="1" dirty="0">
                <a:solidFill>
                  <a:srgbClr val="333333"/>
                </a:solidFill>
                <a:effectLst/>
                <a:latin typeface="Roboto Condensed Light" panose="02000000000000000000" pitchFamily="2" charset="0"/>
                <a:ea typeface="Roboto Condensed Light" panose="02000000000000000000" pitchFamily="2" charset="0"/>
              </a:rPr>
              <a:t>(optional: defaults to (1,0,0))</a:t>
            </a:r>
            <a:endParaRPr lang="en-US" b="0" i="0" dirty="0">
              <a:solidFill>
                <a:srgbClr val="333333"/>
              </a:solidFill>
              <a:effectLst/>
              <a:latin typeface="Roboto Condensed Light" panose="02000000000000000000" pitchFamily="2" charset="0"/>
              <a:ea typeface="Roboto Condensed Light" panose="02000000000000000000" pitchFamily="2" charset="0"/>
            </a:endParaRPr>
          </a:p>
          <a:p>
            <a:pPr algn="l"/>
            <a:r>
              <a:rPr lang="en-US" b="0" i="0" dirty="0">
                <a:solidFill>
                  <a:srgbClr val="333333"/>
                </a:solidFill>
                <a:effectLst/>
                <a:latin typeface="Roboto Condensed Light" panose="02000000000000000000" pitchFamily="2" charset="0"/>
                <a:ea typeface="Roboto Condensed Light" panose="02000000000000000000" pitchFamily="2" charset="0"/>
              </a:rPr>
              <a:t>The joint axis specified in the joint frame. </a:t>
            </a:r>
          </a:p>
          <a:p>
            <a:pPr marL="1200150" lvl="2" indent="-285750">
              <a:buFont typeface="Arial" panose="020B0604020202020204" pitchFamily="34" charset="0"/>
              <a:buChar char="•"/>
            </a:pPr>
            <a:r>
              <a:rPr lang="en-US" b="0" i="0" dirty="0">
                <a:solidFill>
                  <a:srgbClr val="333333"/>
                </a:solidFill>
                <a:effectLst/>
                <a:latin typeface="Roboto Condensed Light" panose="02000000000000000000" pitchFamily="2" charset="0"/>
                <a:ea typeface="Roboto Condensed Light" panose="02000000000000000000" pitchFamily="2" charset="0"/>
              </a:rPr>
              <a:t>Axis of rotation for revolute joints, </a:t>
            </a:r>
          </a:p>
          <a:p>
            <a:pPr marL="1200150" lvl="2" indent="-285750">
              <a:buFont typeface="Arial" panose="020B0604020202020204" pitchFamily="34" charset="0"/>
              <a:buChar char="•"/>
            </a:pPr>
            <a:r>
              <a:rPr lang="en-US" b="0" i="0" dirty="0">
                <a:solidFill>
                  <a:srgbClr val="333333"/>
                </a:solidFill>
                <a:effectLst/>
                <a:latin typeface="Roboto Condensed Light" panose="02000000000000000000" pitchFamily="2" charset="0"/>
                <a:ea typeface="Roboto Condensed Light" panose="02000000000000000000" pitchFamily="2" charset="0"/>
              </a:rPr>
              <a:t>Axis of translation for prismatic joints</a:t>
            </a:r>
          </a:p>
          <a:p>
            <a:pPr marL="1200150" lvl="2" indent="-285750">
              <a:buFont typeface="Arial" panose="020B0604020202020204" pitchFamily="34" charset="0"/>
              <a:buChar char="•"/>
            </a:pPr>
            <a:r>
              <a:rPr lang="en-US" b="0" i="0" dirty="0">
                <a:solidFill>
                  <a:srgbClr val="333333"/>
                </a:solidFill>
                <a:effectLst/>
                <a:latin typeface="Roboto Condensed Light" panose="02000000000000000000" pitchFamily="2" charset="0"/>
                <a:ea typeface="Roboto Condensed Light" panose="02000000000000000000" pitchFamily="2" charset="0"/>
              </a:rPr>
              <a:t>Surface normal for planar joints. </a:t>
            </a:r>
          </a:p>
          <a:p>
            <a:pPr lvl="2"/>
            <a:endParaRPr lang="en-US" b="0" i="0" dirty="0">
              <a:solidFill>
                <a:srgbClr val="333333"/>
              </a:solidFill>
              <a:effectLst/>
              <a:latin typeface="Roboto Condensed Light" panose="02000000000000000000" pitchFamily="2" charset="0"/>
              <a:ea typeface="Roboto Condensed Light" panose="02000000000000000000" pitchFamily="2" charset="0"/>
            </a:endParaRPr>
          </a:p>
          <a:p>
            <a:pPr algn="l"/>
            <a:r>
              <a:rPr lang="en-US" b="0" i="0" dirty="0">
                <a:solidFill>
                  <a:srgbClr val="333333"/>
                </a:solidFill>
                <a:effectLst/>
                <a:latin typeface="Roboto Condensed Light" panose="02000000000000000000" pitchFamily="2" charset="0"/>
                <a:ea typeface="Roboto Condensed Light" panose="02000000000000000000" pitchFamily="2" charset="0"/>
              </a:rPr>
              <a:t>The axis is specified in the joint frame of reference. Fixed and floating joints do not use the axis field</a:t>
            </a:r>
            <a:r>
              <a:rPr lang="en-US" dirty="0">
                <a:solidFill>
                  <a:srgbClr val="333333"/>
                </a:solidFill>
                <a:latin typeface="Roboto Condensed Light" panose="02000000000000000000" pitchFamily="2" charset="0"/>
                <a:ea typeface="Roboto Condensed Light" panose="02000000000000000000" pitchFamily="2" charset="0"/>
              </a:rPr>
              <a:t> </a:t>
            </a:r>
          </a:p>
        </p:txBody>
      </p:sp>
      <p:pic>
        <p:nvPicPr>
          <p:cNvPr id="8" name="Picture 2">
            <a:extLst>
              <a:ext uri="{FF2B5EF4-FFF2-40B4-BE49-F238E27FC236}">
                <a16:creationId xmlns:a16="http://schemas.microsoft.com/office/drawing/2014/main" id="{F8E35CE5-0C3B-7368-0F1E-961263E3F6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6509" y="207036"/>
            <a:ext cx="3669491" cy="336207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F82427B-5922-7E45-3C39-1337A13E8020}"/>
              </a:ext>
            </a:extLst>
          </p:cNvPr>
          <p:cNvSpPr txBox="1"/>
          <p:nvPr/>
        </p:nvSpPr>
        <p:spPr>
          <a:xfrm>
            <a:off x="576000" y="1654175"/>
            <a:ext cx="13216378" cy="1846659"/>
          </a:xfrm>
          <a:prstGeom prst="rect">
            <a:avLst/>
          </a:prstGeom>
          <a:noFill/>
        </p:spPr>
        <p:txBody>
          <a:bodyPr wrap="square">
            <a:spAutoFit/>
          </a:bodyPr>
          <a:lstStyle/>
          <a:p>
            <a:r>
              <a:rPr lang="en-US" sz="1600" dirty="0">
                <a:latin typeface="Roboto Condensed Light" panose="02000000000000000000" pitchFamily="2" charset="0"/>
                <a:ea typeface="Roboto Condensed Light" panose="02000000000000000000" pitchFamily="2" charset="0"/>
              </a:rPr>
              <a:t> &lt;joint name="</a:t>
            </a:r>
            <a:r>
              <a:rPr lang="en-US" sz="1600" dirty="0" err="1">
                <a:latin typeface="Roboto Condensed Light" panose="02000000000000000000" pitchFamily="2" charset="0"/>
                <a:ea typeface="Roboto Condensed Light" panose="02000000000000000000" pitchFamily="2" charset="0"/>
              </a:rPr>
              <a:t>my_joint</a:t>
            </a:r>
            <a:r>
              <a:rPr lang="en-US" sz="1600" dirty="0">
                <a:latin typeface="Roboto Condensed Light" panose="02000000000000000000" pitchFamily="2" charset="0"/>
                <a:ea typeface="Roboto Condensed Light" panose="02000000000000000000" pitchFamily="2" charset="0"/>
              </a:rPr>
              <a:t>" type="floating"&gt;</a:t>
            </a:r>
          </a:p>
          <a:p>
            <a:r>
              <a:rPr lang="en-US" sz="1600" dirty="0">
                <a:latin typeface="Roboto Condensed Light" panose="02000000000000000000" pitchFamily="2" charset="0"/>
                <a:ea typeface="Roboto Condensed Light" panose="02000000000000000000" pitchFamily="2" charset="0"/>
              </a:rPr>
              <a:t>      &lt;origin </a:t>
            </a:r>
            <a:r>
              <a:rPr lang="en-US" sz="1600" dirty="0" err="1">
                <a:latin typeface="Roboto Condensed Light" panose="02000000000000000000" pitchFamily="2" charset="0"/>
                <a:ea typeface="Roboto Condensed Light" panose="02000000000000000000" pitchFamily="2" charset="0"/>
              </a:rPr>
              <a:t>xyz</a:t>
            </a:r>
            <a:r>
              <a:rPr lang="en-US" sz="1600" dirty="0">
                <a:latin typeface="Roboto Condensed Light" panose="02000000000000000000" pitchFamily="2" charset="0"/>
                <a:ea typeface="Roboto Condensed Light" panose="02000000000000000000" pitchFamily="2" charset="0"/>
              </a:rPr>
              <a:t>="0 0 1" </a:t>
            </a:r>
            <a:r>
              <a:rPr lang="en-US" sz="1600" dirty="0" err="1">
                <a:latin typeface="Roboto Condensed Light" panose="02000000000000000000" pitchFamily="2" charset="0"/>
                <a:ea typeface="Roboto Condensed Light" panose="02000000000000000000" pitchFamily="2" charset="0"/>
              </a:rPr>
              <a:t>rpy</a:t>
            </a:r>
            <a:r>
              <a:rPr lang="en-US" sz="1600" dirty="0">
                <a:latin typeface="Roboto Condensed Light" panose="02000000000000000000" pitchFamily="2" charset="0"/>
                <a:ea typeface="Roboto Condensed Light" panose="02000000000000000000" pitchFamily="2" charset="0"/>
              </a:rPr>
              <a:t>="0 0 3.1416"/&gt;</a:t>
            </a:r>
          </a:p>
          <a:p>
            <a:r>
              <a:rPr lang="en-US" sz="1600" dirty="0">
                <a:latin typeface="Roboto Condensed Light" panose="02000000000000000000" pitchFamily="2" charset="0"/>
                <a:ea typeface="Roboto Condensed Light" panose="02000000000000000000" pitchFamily="2" charset="0"/>
              </a:rPr>
              <a:t>      &lt;parent link="link1"/&gt;</a:t>
            </a:r>
          </a:p>
          <a:p>
            <a:r>
              <a:rPr lang="en-US" sz="1600" dirty="0">
                <a:latin typeface="Roboto Condensed Light" panose="02000000000000000000" pitchFamily="2" charset="0"/>
                <a:ea typeface="Roboto Condensed Light" panose="02000000000000000000" pitchFamily="2" charset="0"/>
              </a:rPr>
              <a:t>      &lt;child link="link2"/&gt; </a:t>
            </a:r>
          </a:p>
          <a:p>
            <a:r>
              <a:rPr lang="pt-BR" sz="1600" dirty="0">
                <a:highlight>
                  <a:srgbClr val="FFFF00"/>
                </a:highlight>
                <a:latin typeface="Roboto Condensed Light" panose="02000000000000000000" pitchFamily="2" charset="0"/>
                <a:ea typeface="Roboto Condensed Light" panose="02000000000000000000" pitchFamily="2" charset="0"/>
              </a:rPr>
              <a:t>      &lt;axis xyz="0 1 0"/&gt;</a:t>
            </a:r>
            <a:endParaRPr lang="en-US" sz="1600" dirty="0">
              <a:highlight>
                <a:srgbClr val="FFFF00"/>
              </a:highlight>
              <a:latin typeface="Roboto Condensed Light" panose="02000000000000000000" pitchFamily="2" charset="0"/>
              <a:ea typeface="Roboto Condensed Light" panose="02000000000000000000" pitchFamily="2" charset="0"/>
            </a:endParaRPr>
          </a:p>
          <a:p>
            <a:r>
              <a:rPr lang="en-US" sz="1600" dirty="0">
                <a:latin typeface="Roboto Condensed Light" panose="02000000000000000000" pitchFamily="2" charset="0"/>
                <a:ea typeface="Roboto Condensed Light" panose="02000000000000000000" pitchFamily="2" charset="0"/>
              </a:rPr>
              <a:t>      &lt;limit effort="30" velocity="1.0" lower="-2.2" upper="0.7" /&gt;</a:t>
            </a:r>
          </a:p>
          <a:p>
            <a:r>
              <a:rPr lang="en-US" sz="1600" dirty="0">
                <a:latin typeface="Roboto Condensed Light" panose="02000000000000000000" pitchFamily="2" charset="0"/>
                <a:ea typeface="Roboto Condensed Light" panose="02000000000000000000" pitchFamily="2" charset="0"/>
              </a:rPr>
              <a:t>&lt;/joint&gt;</a:t>
            </a:r>
          </a:p>
        </p:txBody>
      </p:sp>
    </p:spTree>
    <p:extLst>
      <p:ext uri="{BB962C8B-B14F-4D97-AF65-F5344CB8AC3E}">
        <p14:creationId xmlns:p14="http://schemas.microsoft.com/office/powerpoint/2010/main" val="1760267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F91FC-7A52-12D7-D3BD-437740DACBD8}"/>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8B797485-49F0-CDF9-53E9-A8E1B686E5DE}"/>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6AB2A5FA-9DD3-C13C-1668-5208F37A244B}"/>
              </a:ext>
            </a:extLst>
          </p:cNvPr>
          <p:cNvSpPr>
            <a:spLocks noGrp="1"/>
          </p:cNvSpPr>
          <p:nvPr>
            <p:ph type="sldNum" sz="quarter" idx="12"/>
          </p:nvPr>
        </p:nvSpPr>
        <p:spPr/>
        <p:txBody>
          <a:bodyPr/>
          <a:lstStyle/>
          <a:p>
            <a:fld id="{0A297500-7527-634B-90F4-69D0994C32B4}" type="slidenum">
              <a:rPr lang="nl-NL" smtClean="0"/>
              <a:t>34</a:t>
            </a:fld>
            <a:endParaRPr lang="nl-NL"/>
          </a:p>
        </p:txBody>
      </p:sp>
      <p:sp>
        <p:nvSpPr>
          <p:cNvPr id="5" name="Title 4">
            <a:extLst>
              <a:ext uri="{FF2B5EF4-FFF2-40B4-BE49-F238E27FC236}">
                <a16:creationId xmlns:a16="http://schemas.microsoft.com/office/drawing/2014/main" id="{96334E07-C1F9-B75A-18A3-CF92AD758B47}"/>
              </a:ext>
            </a:extLst>
          </p:cNvPr>
          <p:cNvSpPr>
            <a:spLocks noGrp="1"/>
          </p:cNvSpPr>
          <p:nvPr>
            <p:ph type="title"/>
          </p:nvPr>
        </p:nvSpPr>
        <p:spPr/>
        <p:txBody>
          <a:bodyPr/>
          <a:lstStyle/>
          <a:p>
            <a:r>
              <a:rPr lang="en-US" dirty="0"/>
              <a:t>The Linkage System</a:t>
            </a:r>
          </a:p>
        </p:txBody>
      </p:sp>
      <p:pic>
        <p:nvPicPr>
          <p:cNvPr id="6" name="Picture 5" descr="A diagram of a graph showing a red and blue pole&#10;&#10;AI-generated content may be incorrect.">
            <a:extLst>
              <a:ext uri="{FF2B5EF4-FFF2-40B4-BE49-F238E27FC236}">
                <a16:creationId xmlns:a16="http://schemas.microsoft.com/office/drawing/2014/main" id="{9375B883-A663-2E4D-CC32-3D8BE8DE47CB}"/>
              </a:ext>
            </a:extLst>
          </p:cNvPr>
          <p:cNvPicPr>
            <a:picLocks noGrp="1" noRot="1" noChangeAspect="1" noMove="1" noResize="1" noEditPoints="1" noAdjustHandles="1" noChangeArrowheads="1" noChangeShapeType="1" noCrop="1"/>
          </p:cNvPicPr>
          <p:nvPr/>
        </p:nvPicPr>
        <p:blipFill>
          <a:blip r:embed="rId2"/>
          <a:stretch>
            <a:fillRect/>
          </a:stretch>
        </p:blipFill>
        <p:spPr>
          <a:xfrm>
            <a:off x="6909883" y="1687416"/>
            <a:ext cx="5331796" cy="3998847"/>
          </a:xfrm>
          <a:prstGeom prst="rect">
            <a:avLst/>
          </a:prstGeom>
        </p:spPr>
      </p:pic>
      <p:sp>
        <p:nvSpPr>
          <p:cNvPr id="9" name="TextBox 8">
            <a:extLst>
              <a:ext uri="{FF2B5EF4-FFF2-40B4-BE49-F238E27FC236}">
                <a16:creationId xmlns:a16="http://schemas.microsoft.com/office/drawing/2014/main" id="{54612924-14B0-3A78-889F-FCB6B67B6BC0}"/>
              </a:ext>
            </a:extLst>
          </p:cNvPr>
          <p:cNvSpPr txBox="1"/>
          <p:nvPr/>
        </p:nvSpPr>
        <p:spPr>
          <a:xfrm>
            <a:off x="571339" y="1872794"/>
            <a:ext cx="4510382" cy="369332"/>
          </a:xfrm>
          <a:prstGeom prst="rect">
            <a:avLst/>
          </a:prstGeom>
          <a:noFill/>
        </p:spPr>
        <p:txBody>
          <a:bodyPr wrap="square">
            <a:spAutoFit/>
          </a:bodyPr>
          <a:lstStyle/>
          <a:p>
            <a:r>
              <a:rPr lang="en-US" b="1" dirty="0">
                <a:latin typeface="Roboto Condensed Light" panose="02000000000000000000" pitchFamily="2" charset="0"/>
                <a:ea typeface="Roboto Condensed Light" panose="02000000000000000000" pitchFamily="2" charset="0"/>
              </a:rPr>
              <a:t>System Overview:</a:t>
            </a:r>
          </a:p>
        </p:txBody>
      </p:sp>
      <p:sp>
        <p:nvSpPr>
          <p:cNvPr id="10" name="TextBox 9">
            <a:extLst>
              <a:ext uri="{FF2B5EF4-FFF2-40B4-BE49-F238E27FC236}">
                <a16:creationId xmlns:a16="http://schemas.microsoft.com/office/drawing/2014/main" id="{7DC167FB-BC6F-C716-D6E4-FB90EAE5F9F3}"/>
              </a:ext>
            </a:extLst>
          </p:cNvPr>
          <p:cNvSpPr txBox="1"/>
          <p:nvPr/>
        </p:nvSpPr>
        <p:spPr>
          <a:xfrm>
            <a:off x="571339" y="2665007"/>
            <a:ext cx="6613184" cy="25391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Link A</a:t>
            </a:r>
            <a:r>
              <a:rPr lang="en-US" dirty="0">
                <a:latin typeface="Roboto Condensed Light" panose="02000000000000000000" pitchFamily="2" charset="0"/>
                <a:ea typeface="Roboto Condensed Light" panose="02000000000000000000" pitchFamily="2" charset="0"/>
              </a:rPr>
              <a:t>: Base link with a red box geometry</a:t>
            </a:r>
          </a:p>
          <a:p>
            <a:pPr marL="285750" indent="-285750">
              <a:lnSpc>
                <a:spcPct val="150000"/>
              </a:lnSpc>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Link B</a:t>
            </a:r>
            <a:r>
              <a:rPr lang="en-US" dirty="0">
                <a:latin typeface="Roboto Condensed Light" panose="02000000000000000000" pitchFamily="2" charset="0"/>
                <a:ea typeface="Roboto Condensed Light" panose="02000000000000000000" pitchFamily="2" charset="0"/>
              </a:rPr>
              <a:t>: Blue cylindrical link connected via a revolute joint (Joint A)</a:t>
            </a:r>
          </a:p>
          <a:p>
            <a:pPr marL="285750" indent="-285750">
              <a:lnSpc>
                <a:spcPct val="150000"/>
              </a:lnSpc>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Link C</a:t>
            </a:r>
            <a:r>
              <a:rPr lang="en-US" dirty="0">
                <a:latin typeface="Roboto Condensed Light" panose="02000000000000000000" pitchFamily="2" charset="0"/>
                <a:ea typeface="Roboto Condensed Light" panose="02000000000000000000" pitchFamily="2" charset="0"/>
              </a:rPr>
              <a:t>: Green cylindrical link connected via another revolute joint (Joint B)</a:t>
            </a:r>
          </a:p>
          <a:p>
            <a:pPr marL="285750" indent="-285750">
              <a:lnSpc>
                <a:spcPct val="150000"/>
              </a:lnSpc>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Link D</a:t>
            </a:r>
            <a:r>
              <a:rPr lang="en-US" dirty="0">
                <a:latin typeface="Roboto Condensed Light" panose="02000000000000000000" pitchFamily="2" charset="0"/>
                <a:ea typeface="Roboto Condensed Light" panose="02000000000000000000" pitchFamily="2" charset="0"/>
              </a:rPr>
              <a:t>: Yellow link connected via a prismatic joint (Joint C) for linear motion.</a:t>
            </a:r>
          </a:p>
        </p:txBody>
      </p:sp>
      <p:sp>
        <p:nvSpPr>
          <p:cNvPr id="2" name="TextBox 1">
            <a:extLst>
              <a:ext uri="{FF2B5EF4-FFF2-40B4-BE49-F238E27FC236}">
                <a16:creationId xmlns:a16="http://schemas.microsoft.com/office/drawing/2014/main" id="{CE7A921A-40BB-BEE0-8FD8-312F71F5D3FB}"/>
              </a:ext>
            </a:extLst>
          </p:cNvPr>
          <p:cNvSpPr txBox="1"/>
          <p:nvPr/>
        </p:nvSpPr>
        <p:spPr>
          <a:xfrm>
            <a:off x="10143744" y="2226567"/>
            <a:ext cx="881395" cy="369332"/>
          </a:xfrm>
          <a:prstGeom prst="rect">
            <a:avLst/>
          </a:prstGeom>
          <a:noFill/>
        </p:spPr>
        <p:txBody>
          <a:bodyPr wrap="none" rtlCol="0">
            <a:spAutoFit/>
          </a:bodyPr>
          <a:lstStyle/>
          <a:p>
            <a:r>
              <a:rPr lang="en-US" b="1" dirty="0">
                <a:solidFill>
                  <a:srgbClr val="B70002"/>
                </a:solidFill>
              </a:rPr>
              <a:t>Link A</a:t>
            </a:r>
          </a:p>
        </p:txBody>
      </p:sp>
      <p:sp>
        <p:nvSpPr>
          <p:cNvPr id="7" name="TextBox 6">
            <a:extLst>
              <a:ext uri="{FF2B5EF4-FFF2-40B4-BE49-F238E27FC236}">
                <a16:creationId xmlns:a16="http://schemas.microsoft.com/office/drawing/2014/main" id="{56073480-EADE-DB07-9912-59B6B327E13E}"/>
              </a:ext>
            </a:extLst>
          </p:cNvPr>
          <p:cNvSpPr txBox="1"/>
          <p:nvPr/>
        </p:nvSpPr>
        <p:spPr>
          <a:xfrm>
            <a:off x="10143744" y="2822035"/>
            <a:ext cx="889987" cy="369332"/>
          </a:xfrm>
          <a:prstGeom prst="rect">
            <a:avLst/>
          </a:prstGeom>
          <a:noFill/>
        </p:spPr>
        <p:txBody>
          <a:bodyPr wrap="none" rtlCol="0">
            <a:spAutoFit/>
          </a:bodyPr>
          <a:lstStyle/>
          <a:p>
            <a:r>
              <a:rPr lang="en-US" b="1" dirty="0">
                <a:solidFill>
                  <a:srgbClr val="02049F"/>
                </a:solidFill>
              </a:rPr>
              <a:t>Link B</a:t>
            </a:r>
          </a:p>
        </p:txBody>
      </p:sp>
      <p:sp>
        <p:nvSpPr>
          <p:cNvPr id="8" name="TextBox 7">
            <a:extLst>
              <a:ext uri="{FF2B5EF4-FFF2-40B4-BE49-F238E27FC236}">
                <a16:creationId xmlns:a16="http://schemas.microsoft.com/office/drawing/2014/main" id="{78E58F81-CA17-9D6E-B221-2E02EC792040}"/>
              </a:ext>
            </a:extLst>
          </p:cNvPr>
          <p:cNvSpPr txBox="1"/>
          <p:nvPr/>
        </p:nvSpPr>
        <p:spPr>
          <a:xfrm>
            <a:off x="10143744" y="3730518"/>
            <a:ext cx="889987" cy="369332"/>
          </a:xfrm>
          <a:prstGeom prst="rect">
            <a:avLst/>
          </a:prstGeom>
          <a:noFill/>
        </p:spPr>
        <p:txBody>
          <a:bodyPr wrap="none" rtlCol="0">
            <a:spAutoFit/>
          </a:bodyPr>
          <a:lstStyle/>
          <a:p>
            <a:r>
              <a:rPr lang="en-US" b="1" dirty="0">
                <a:solidFill>
                  <a:srgbClr val="059704"/>
                </a:solidFill>
              </a:rPr>
              <a:t>Link C</a:t>
            </a:r>
          </a:p>
        </p:txBody>
      </p:sp>
      <p:sp>
        <p:nvSpPr>
          <p:cNvPr id="11" name="TextBox 10">
            <a:extLst>
              <a:ext uri="{FF2B5EF4-FFF2-40B4-BE49-F238E27FC236}">
                <a16:creationId xmlns:a16="http://schemas.microsoft.com/office/drawing/2014/main" id="{AD217D93-42FE-DABB-9B56-92D638B25688}"/>
              </a:ext>
            </a:extLst>
          </p:cNvPr>
          <p:cNvSpPr txBox="1"/>
          <p:nvPr/>
        </p:nvSpPr>
        <p:spPr>
          <a:xfrm>
            <a:off x="10143744" y="4523724"/>
            <a:ext cx="889987" cy="369332"/>
          </a:xfrm>
          <a:prstGeom prst="rect">
            <a:avLst/>
          </a:prstGeom>
          <a:noFill/>
        </p:spPr>
        <p:txBody>
          <a:bodyPr wrap="none" rtlCol="0">
            <a:spAutoFit/>
          </a:bodyPr>
          <a:lstStyle/>
          <a:p>
            <a:r>
              <a:rPr lang="en-US" b="1" dirty="0">
                <a:solidFill>
                  <a:srgbClr val="8A8A0E"/>
                </a:solidFill>
              </a:rPr>
              <a:t>Link D</a:t>
            </a:r>
          </a:p>
        </p:txBody>
      </p:sp>
    </p:spTree>
    <p:extLst>
      <p:ext uri="{BB962C8B-B14F-4D97-AF65-F5344CB8AC3E}">
        <p14:creationId xmlns:p14="http://schemas.microsoft.com/office/powerpoint/2010/main" val="3303679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0975C-2C33-B5DA-461F-C703A1CDF8B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0732999A-EDA4-9A99-69B9-D11F8278939B}"/>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8CF0B099-BE89-B32C-8889-2D23BCCC0862}"/>
              </a:ext>
            </a:extLst>
          </p:cNvPr>
          <p:cNvSpPr>
            <a:spLocks noGrp="1"/>
          </p:cNvSpPr>
          <p:nvPr>
            <p:ph type="sldNum" sz="quarter" idx="12"/>
          </p:nvPr>
        </p:nvSpPr>
        <p:spPr/>
        <p:txBody>
          <a:bodyPr/>
          <a:lstStyle/>
          <a:p>
            <a:fld id="{0A297500-7527-634B-90F4-69D0994C32B4}" type="slidenum">
              <a:rPr lang="nl-NL" smtClean="0"/>
              <a:t>35</a:t>
            </a:fld>
            <a:endParaRPr lang="nl-NL"/>
          </a:p>
        </p:txBody>
      </p:sp>
      <p:sp>
        <p:nvSpPr>
          <p:cNvPr id="5" name="Title 4">
            <a:extLst>
              <a:ext uri="{FF2B5EF4-FFF2-40B4-BE49-F238E27FC236}">
                <a16:creationId xmlns:a16="http://schemas.microsoft.com/office/drawing/2014/main" id="{7B9FDAD2-46D0-4CA1-AEDE-E46B4E106460}"/>
              </a:ext>
            </a:extLst>
          </p:cNvPr>
          <p:cNvSpPr>
            <a:spLocks noGrp="1"/>
          </p:cNvSpPr>
          <p:nvPr>
            <p:ph type="title"/>
          </p:nvPr>
        </p:nvSpPr>
        <p:spPr/>
        <p:txBody>
          <a:bodyPr/>
          <a:lstStyle/>
          <a:p>
            <a:r>
              <a:rPr lang="en-US" dirty="0"/>
              <a:t>The Linkage System</a:t>
            </a:r>
          </a:p>
        </p:txBody>
      </p:sp>
      <p:pic>
        <p:nvPicPr>
          <p:cNvPr id="6" name="Picture 5" descr="A diagram of a graph showing a red and blue pole&#10;&#10;AI-generated content may be incorrect.">
            <a:extLst>
              <a:ext uri="{FF2B5EF4-FFF2-40B4-BE49-F238E27FC236}">
                <a16:creationId xmlns:a16="http://schemas.microsoft.com/office/drawing/2014/main" id="{0D560883-1D1A-0B3B-BBB0-6608C0678B67}"/>
              </a:ext>
            </a:extLst>
          </p:cNvPr>
          <p:cNvPicPr>
            <a:picLocks noGrp="1" noRot="1" noChangeAspect="1" noMove="1" noResize="1" noEditPoints="1" noAdjustHandles="1" noChangeArrowheads="1" noChangeShapeType="1" noCrop="1"/>
          </p:cNvPicPr>
          <p:nvPr/>
        </p:nvPicPr>
        <p:blipFill>
          <a:blip r:embed="rId2"/>
          <a:stretch>
            <a:fillRect/>
          </a:stretch>
        </p:blipFill>
        <p:spPr>
          <a:xfrm>
            <a:off x="6909883" y="1687416"/>
            <a:ext cx="5331796" cy="3998847"/>
          </a:xfrm>
          <a:prstGeom prst="rect">
            <a:avLst/>
          </a:prstGeom>
        </p:spPr>
      </p:pic>
      <p:sp>
        <p:nvSpPr>
          <p:cNvPr id="9" name="TextBox 8">
            <a:extLst>
              <a:ext uri="{FF2B5EF4-FFF2-40B4-BE49-F238E27FC236}">
                <a16:creationId xmlns:a16="http://schemas.microsoft.com/office/drawing/2014/main" id="{8744598C-83DF-D4AB-99C4-CAE86259738F}"/>
              </a:ext>
            </a:extLst>
          </p:cNvPr>
          <p:cNvSpPr txBox="1"/>
          <p:nvPr/>
        </p:nvSpPr>
        <p:spPr>
          <a:xfrm>
            <a:off x="551183" y="2399928"/>
            <a:ext cx="4510382" cy="369332"/>
          </a:xfrm>
          <a:prstGeom prst="rect">
            <a:avLst/>
          </a:prstGeom>
          <a:noFill/>
        </p:spPr>
        <p:txBody>
          <a:bodyPr wrap="square">
            <a:spAutoFit/>
          </a:bodyPr>
          <a:lstStyle/>
          <a:p>
            <a:r>
              <a:rPr lang="en-US" b="1" dirty="0">
                <a:latin typeface="Roboto Condensed Light" panose="02000000000000000000" pitchFamily="2" charset="0"/>
                <a:ea typeface="Roboto Condensed Light" panose="02000000000000000000" pitchFamily="2" charset="0"/>
              </a:rPr>
              <a:t>Joint Details:</a:t>
            </a:r>
          </a:p>
        </p:txBody>
      </p:sp>
      <p:sp>
        <p:nvSpPr>
          <p:cNvPr id="10" name="TextBox 9">
            <a:extLst>
              <a:ext uri="{FF2B5EF4-FFF2-40B4-BE49-F238E27FC236}">
                <a16:creationId xmlns:a16="http://schemas.microsoft.com/office/drawing/2014/main" id="{6E1601A5-E0CF-3523-54E1-23CA9B4FEF4A}"/>
              </a:ext>
            </a:extLst>
          </p:cNvPr>
          <p:cNvSpPr txBox="1"/>
          <p:nvPr/>
        </p:nvSpPr>
        <p:spPr>
          <a:xfrm>
            <a:off x="571339" y="3164080"/>
            <a:ext cx="6613184" cy="12926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Joint A</a:t>
            </a:r>
            <a:r>
              <a:rPr lang="en-US" dirty="0">
                <a:latin typeface="Roboto Condensed Light" panose="02000000000000000000" pitchFamily="2" charset="0"/>
                <a:ea typeface="Roboto Condensed Light" panose="02000000000000000000" pitchFamily="2" charset="0"/>
              </a:rPr>
              <a:t>: Connects Link A to Link B; rotates around the y-axis.</a:t>
            </a:r>
          </a:p>
          <a:p>
            <a:pPr marL="285750" indent="-285750">
              <a:lnSpc>
                <a:spcPct val="150000"/>
              </a:lnSpc>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Joint B:</a:t>
            </a:r>
            <a:r>
              <a:rPr lang="en-US" dirty="0">
                <a:latin typeface="Roboto Condensed Light" panose="02000000000000000000" pitchFamily="2" charset="0"/>
                <a:ea typeface="Roboto Condensed Light" panose="02000000000000000000" pitchFamily="2" charset="0"/>
              </a:rPr>
              <a:t> Connects Link B to Link C; rotates around the x-axis.</a:t>
            </a:r>
          </a:p>
          <a:p>
            <a:pPr marL="285750" indent="-285750">
              <a:lnSpc>
                <a:spcPct val="150000"/>
              </a:lnSpc>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Joint C: </a:t>
            </a:r>
            <a:r>
              <a:rPr lang="en-US" dirty="0">
                <a:latin typeface="Roboto Condensed Light" panose="02000000000000000000" pitchFamily="2" charset="0"/>
                <a:ea typeface="Roboto Condensed Light" panose="02000000000000000000" pitchFamily="2" charset="0"/>
              </a:rPr>
              <a:t>Connects Link C to Link D; allows translation along the z-axis. </a:t>
            </a:r>
          </a:p>
        </p:txBody>
      </p:sp>
      <p:cxnSp>
        <p:nvCxnSpPr>
          <p:cNvPr id="11" name="Straight Arrow Connector 10">
            <a:extLst>
              <a:ext uri="{FF2B5EF4-FFF2-40B4-BE49-F238E27FC236}">
                <a16:creationId xmlns:a16="http://schemas.microsoft.com/office/drawing/2014/main" id="{8F61894E-83BA-9CF8-0CE6-BB479B017790}"/>
              </a:ext>
            </a:extLst>
          </p:cNvPr>
          <p:cNvCxnSpPr>
            <a:cxnSpLocks/>
          </p:cNvCxnSpPr>
          <p:nvPr/>
        </p:nvCxnSpPr>
        <p:spPr>
          <a:xfrm flipH="1">
            <a:off x="9668256" y="2542032"/>
            <a:ext cx="664464" cy="0"/>
          </a:xfrm>
          <a:prstGeom prst="straightConnector1">
            <a:avLst/>
          </a:prstGeom>
          <a:ln w="38100">
            <a:solidFill>
              <a:srgbClr val="FC0403"/>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E248909-1DB8-821C-C288-D4E7C276F28E}"/>
              </a:ext>
            </a:extLst>
          </p:cNvPr>
          <p:cNvCxnSpPr>
            <a:cxnSpLocks/>
          </p:cNvCxnSpPr>
          <p:nvPr/>
        </p:nvCxnSpPr>
        <p:spPr>
          <a:xfrm flipH="1">
            <a:off x="9668256" y="3592896"/>
            <a:ext cx="664464" cy="0"/>
          </a:xfrm>
          <a:prstGeom prst="straightConnector1">
            <a:avLst/>
          </a:prstGeom>
          <a:ln w="38100">
            <a:solidFill>
              <a:srgbClr val="FC0403"/>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F2F27FD-40B7-D340-7EB4-BEE01C9208A7}"/>
              </a:ext>
            </a:extLst>
          </p:cNvPr>
          <p:cNvCxnSpPr>
            <a:cxnSpLocks/>
          </p:cNvCxnSpPr>
          <p:nvPr/>
        </p:nvCxnSpPr>
        <p:spPr>
          <a:xfrm flipH="1">
            <a:off x="9668256" y="4641408"/>
            <a:ext cx="664464" cy="0"/>
          </a:xfrm>
          <a:prstGeom prst="straightConnector1">
            <a:avLst/>
          </a:prstGeom>
          <a:ln w="38100">
            <a:solidFill>
              <a:srgbClr val="FC0403"/>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2A969D6-447A-7418-0F94-D7816B9494D9}"/>
              </a:ext>
            </a:extLst>
          </p:cNvPr>
          <p:cNvSpPr txBox="1"/>
          <p:nvPr/>
        </p:nvSpPr>
        <p:spPr>
          <a:xfrm>
            <a:off x="10393679" y="2351857"/>
            <a:ext cx="1104993" cy="369332"/>
          </a:xfrm>
          <a:prstGeom prst="rect">
            <a:avLst/>
          </a:prstGeom>
          <a:noFill/>
        </p:spPr>
        <p:txBody>
          <a:bodyPr wrap="square">
            <a:spAutoFit/>
          </a:bodyPr>
          <a:lstStyle/>
          <a:p>
            <a:r>
              <a:rPr lang="en-US" b="1" dirty="0"/>
              <a:t>Joint A</a:t>
            </a:r>
            <a:endParaRPr lang="en-US" dirty="0"/>
          </a:p>
        </p:txBody>
      </p:sp>
      <p:sp>
        <p:nvSpPr>
          <p:cNvPr id="20" name="TextBox 19">
            <a:extLst>
              <a:ext uri="{FF2B5EF4-FFF2-40B4-BE49-F238E27FC236}">
                <a16:creationId xmlns:a16="http://schemas.microsoft.com/office/drawing/2014/main" id="{C2956D90-DED7-A871-0B03-55097740BA1E}"/>
              </a:ext>
            </a:extLst>
          </p:cNvPr>
          <p:cNvSpPr txBox="1"/>
          <p:nvPr/>
        </p:nvSpPr>
        <p:spPr>
          <a:xfrm>
            <a:off x="10393679" y="3408230"/>
            <a:ext cx="1104993" cy="369332"/>
          </a:xfrm>
          <a:prstGeom prst="rect">
            <a:avLst/>
          </a:prstGeom>
          <a:noFill/>
        </p:spPr>
        <p:txBody>
          <a:bodyPr wrap="square">
            <a:spAutoFit/>
          </a:bodyPr>
          <a:lstStyle/>
          <a:p>
            <a:r>
              <a:rPr lang="en-US" b="1" dirty="0"/>
              <a:t>Joint B</a:t>
            </a:r>
            <a:endParaRPr lang="en-US" dirty="0"/>
          </a:p>
        </p:txBody>
      </p:sp>
      <p:sp>
        <p:nvSpPr>
          <p:cNvPr id="21" name="TextBox 20">
            <a:extLst>
              <a:ext uri="{FF2B5EF4-FFF2-40B4-BE49-F238E27FC236}">
                <a16:creationId xmlns:a16="http://schemas.microsoft.com/office/drawing/2014/main" id="{442C4BCA-7220-E48A-6D02-A71153B00BF5}"/>
              </a:ext>
            </a:extLst>
          </p:cNvPr>
          <p:cNvSpPr txBox="1"/>
          <p:nvPr/>
        </p:nvSpPr>
        <p:spPr>
          <a:xfrm>
            <a:off x="10393679" y="4456742"/>
            <a:ext cx="1104993" cy="369332"/>
          </a:xfrm>
          <a:prstGeom prst="rect">
            <a:avLst/>
          </a:prstGeom>
          <a:noFill/>
        </p:spPr>
        <p:txBody>
          <a:bodyPr wrap="square">
            <a:spAutoFit/>
          </a:bodyPr>
          <a:lstStyle/>
          <a:p>
            <a:r>
              <a:rPr lang="en-US" b="1" dirty="0"/>
              <a:t>Joint C</a:t>
            </a:r>
            <a:endParaRPr lang="en-US" dirty="0"/>
          </a:p>
        </p:txBody>
      </p:sp>
    </p:spTree>
    <p:extLst>
      <p:ext uri="{BB962C8B-B14F-4D97-AF65-F5344CB8AC3E}">
        <p14:creationId xmlns:p14="http://schemas.microsoft.com/office/powerpoint/2010/main" val="8811206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03767D-7D1F-F3EC-CB5D-72B15718CEC6}"/>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8C433CAD-62E6-5D0F-084A-CA31914E35DC}"/>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B81257FD-E319-2A91-46C5-69793407B1FE}"/>
              </a:ext>
            </a:extLst>
          </p:cNvPr>
          <p:cNvSpPr>
            <a:spLocks noGrp="1"/>
          </p:cNvSpPr>
          <p:nvPr>
            <p:ph type="sldNum" sz="quarter" idx="12"/>
          </p:nvPr>
        </p:nvSpPr>
        <p:spPr/>
        <p:txBody>
          <a:bodyPr/>
          <a:lstStyle/>
          <a:p>
            <a:fld id="{0A297500-7527-634B-90F4-69D0994C32B4}" type="slidenum">
              <a:rPr lang="nl-NL" smtClean="0"/>
              <a:t>36</a:t>
            </a:fld>
            <a:endParaRPr lang="nl-NL"/>
          </a:p>
        </p:txBody>
      </p:sp>
      <p:sp>
        <p:nvSpPr>
          <p:cNvPr id="5" name="Title 4">
            <a:extLst>
              <a:ext uri="{FF2B5EF4-FFF2-40B4-BE49-F238E27FC236}">
                <a16:creationId xmlns:a16="http://schemas.microsoft.com/office/drawing/2014/main" id="{492D7A8E-345A-A471-A4CA-BE63B15E25D1}"/>
              </a:ext>
            </a:extLst>
          </p:cNvPr>
          <p:cNvSpPr>
            <a:spLocks noGrp="1"/>
          </p:cNvSpPr>
          <p:nvPr>
            <p:ph type="title"/>
          </p:nvPr>
        </p:nvSpPr>
        <p:spPr/>
        <p:txBody>
          <a:bodyPr/>
          <a:lstStyle/>
          <a:p>
            <a:r>
              <a:rPr lang="en-US" dirty="0"/>
              <a:t>The Linkage System</a:t>
            </a:r>
          </a:p>
        </p:txBody>
      </p:sp>
      <p:grpSp>
        <p:nvGrpSpPr>
          <p:cNvPr id="26" name="Group 25">
            <a:extLst>
              <a:ext uri="{FF2B5EF4-FFF2-40B4-BE49-F238E27FC236}">
                <a16:creationId xmlns:a16="http://schemas.microsoft.com/office/drawing/2014/main" id="{AE7528DC-77AF-C8BB-6B76-59892C1CC36C}"/>
              </a:ext>
            </a:extLst>
          </p:cNvPr>
          <p:cNvGrpSpPr/>
          <p:nvPr/>
        </p:nvGrpSpPr>
        <p:grpSpPr>
          <a:xfrm>
            <a:off x="12551764" y="1837495"/>
            <a:ext cx="7185608" cy="3656880"/>
            <a:chOff x="3787140" y="885716"/>
            <a:chExt cx="7177650" cy="4233245"/>
          </a:xfrm>
        </p:grpSpPr>
        <p:grpSp>
          <p:nvGrpSpPr>
            <p:cNvPr id="27" name="Group 26">
              <a:extLst>
                <a:ext uri="{FF2B5EF4-FFF2-40B4-BE49-F238E27FC236}">
                  <a16:creationId xmlns:a16="http://schemas.microsoft.com/office/drawing/2014/main" id="{11B6C00C-1973-9D4F-326D-029ABF035193}"/>
                </a:ext>
              </a:extLst>
            </p:cNvPr>
            <p:cNvGrpSpPr/>
            <p:nvPr/>
          </p:nvGrpSpPr>
          <p:grpSpPr>
            <a:xfrm>
              <a:off x="3787140" y="3307080"/>
              <a:ext cx="1378719" cy="1389380"/>
              <a:chOff x="3787140" y="2369747"/>
              <a:chExt cx="2308860" cy="2326713"/>
            </a:xfrm>
            <a:solidFill>
              <a:schemeClr val="bg1"/>
            </a:solidFill>
          </p:grpSpPr>
          <p:cxnSp>
            <p:nvCxnSpPr>
              <p:cNvPr id="49" name="Straight Connector 48">
                <a:extLst>
                  <a:ext uri="{FF2B5EF4-FFF2-40B4-BE49-F238E27FC236}">
                    <a16:creationId xmlns:a16="http://schemas.microsoft.com/office/drawing/2014/main" id="{26F45ED1-7D1C-4EFE-9F31-5DA4DB6DFA05}"/>
                  </a:ext>
                </a:extLst>
              </p:cNvPr>
              <p:cNvCxnSpPr/>
              <p:nvPr/>
            </p:nvCxnSpPr>
            <p:spPr>
              <a:xfrm>
                <a:off x="4090219" y="4370753"/>
                <a:ext cx="2005781" cy="0"/>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37F2567E-7901-B230-1F69-7B7D45A32BCA}"/>
                  </a:ext>
                </a:extLst>
              </p:cNvPr>
              <p:cNvCxnSpPr>
                <a:cxnSpLocks/>
              </p:cNvCxnSpPr>
              <p:nvPr/>
            </p:nvCxnSpPr>
            <p:spPr>
              <a:xfrm flipV="1">
                <a:off x="3787140"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D4E5F892-79C2-ACE2-2DE4-FCC15E038FDC}"/>
                  </a:ext>
                </a:extLst>
              </p:cNvPr>
              <p:cNvCxnSpPr>
                <a:cxnSpLocks/>
              </p:cNvCxnSpPr>
              <p:nvPr/>
            </p:nvCxnSpPr>
            <p:spPr>
              <a:xfrm flipV="1">
                <a:off x="3986268"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CE8475D8-C06F-DCC7-CD12-EC4C742794E5}"/>
                  </a:ext>
                </a:extLst>
              </p:cNvPr>
              <p:cNvCxnSpPr>
                <a:cxnSpLocks/>
              </p:cNvCxnSpPr>
              <p:nvPr/>
            </p:nvCxnSpPr>
            <p:spPr>
              <a:xfrm flipV="1">
                <a:off x="4185396"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92524729-F5B5-0AC7-677E-DF7890902DDF}"/>
                  </a:ext>
                </a:extLst>
              </p:cNvPr>
              <p:cNvCxnSpPr>
                <a:cxnSpLocks/>
              </p:cNvCxnSpPr>
              <p:nvPr/>
            </p:nvCxnSpPr>
            <p:spPr>
              <a:xfrm flipV="1">
                <a:off x="4384524"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4EEDF661-26E9-9A41-7869-945B2E5AC535}"/>
                  </a:ext>
                </a:extLst>
              </p:cNvPr>
              <p:cNvCxnSpPr>
                <a:cxnSpLocks/>
              </p:cNvCxnSpPr>
              <p:nvPr/>
            </p:nvCxnSpPr>
            <p:spPr>
              <a:xfrm flipV="1">
                <a:off x="4583652"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209D9915-83AA-7BD5-E548-14A1C8313540}"/>
                  </a:ext>
                </a:extLst>
              </p:cNvPr>
              <p:cNvCxnSpPr>
                <a:cxnSpLocks/>
              </p:cNvCxnSpPr>
              <p:nvPr/>
            </p:nvCxnSpPr>
            <p:spPr>
              <a:xfrm flipV="1">
                <a:off x="4782780"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6F4C3953-C1AB-2999-22F9-2D096A60143B}"/>
                  </a:ext>
                </a:extLst>
              </p:cNvPr>
              <p:cNvCxnSpPr>
                <a:cxnSpLocks/>
              </p:cNvCxnSpPr>
              <p:nvPr/>
            </p:nvCxnSpPr>
            <p:spPr>
              <a:xfrm flipV="1">
                <a:off x="4981908"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3819E191-8E5A-0757-7D8E-9783AF6362B2}"/>
                  </a:ext>
                </a:extLst>
              </p:cNvPr>
              <p:cNvCxnSpPr>
                <a:cxnSpLocks/>
              </p:cNvCxnSpPr>
              <p:nvPr/>
            </p:nvCxnSpPr>
            <p:spPr>
              <a:xfrm flipV="1">
                <a:off x="5181036"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E03808D6-2C89-E948-4A4A-B00F196E13E7}"/>
                  </a:ext>
                </a:extLst>
              </p:cNvPr>
              <p:cNvCxnSpPr>
                <a:cxnSpLocks/>
              </p:cNvCxnSpPr>
              <p:nvPr/>
            </p:nvCxnSpPr>
            <p:spPr>
              <a:xfrm flipV="1">
                <a:off x="5380164"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2EE06AA8-F173-F538-162A-30DA56F0A555}"/>
                  </a:ext>
                </a:extLst>
              </p:cNvPr>
              <p:cNvCxnSpPr>
                <a:cxnSpLocks/>
              </p:cNvCxnSpPr>
              <p:nvPr/>
            </p:nvCxnSpPr>
            <p:spPr>
              <a:xfrm flipV="1">
                <a:off x="5579292"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81141492-A9B7-C565-3A1A-232E2FA9439C}"/>
                  </a:ext>
                </a:extLst>
              </p:cNvPr>
              <p:cNvCxnSpPr>
                <a:cxnSpLocks/>
              </p:cNvCxnSpPr>
              <p:nvPr/>
            </p:nvCxnSpPr>
            <p:spPr>
              <a:xfrm flipV="1">
                <a:off x="5778415"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61" name="Freeform: Shape 60">
                <a:extLst>
                  <a:ext uri="{FF2B5EF4-FFF2-40B4-BE49-F238E27FC236}">
                    <a16:creationId xmlns:a16="http://schemas.microsoft.com/office/drawing/2014/main" id="{7C76E5BF-97B7-E757-68F8-B28FFBFC94F6}"/>
                  </a:ext>
                </a:extLst>
              </p:cNvPr>
              <p:cNvSpPr/>
              <p:nvPr/>
            </p:nvSpPr>
            <p:spPr>
              <a:xfrm>
                <a:off x="4082966" y="2369747"/>
                <a:ext cx="2013033" cy="2016711"/>
              </a:xfrm>
              <a:custGeom>
                <a:avLst/>
                <a:gdLst>
                  <a:gd name="connsiteX0" fmla="*/ 1006516 w 2013033"/>
                  <a:gd name="connsiteY0" fmla="*/ 0 h 2016711"/>
                  <a:gd name="connsiteX1" fmla="*/ 2009407 w 2013033"/>
                  <a:gd name="connsiteY1" fmla="*/ 1002891 h 2016711"/>
                  <a:gd name="connsiteX2" fmla="*/ 2004387 w 2013033"/>
                  <a:gd name="connsiteY2" fmla="*/ 1102311 h 2016711"/>
                  <a:gd name="connsiteX3" fmla="*/ 2013033 w 2013033"/>
                  <a:gd name="connsiteY3" fmla="*/ 1102311 h 2016711"/>
                  <a:gd name="connsiteX4" fmla="*/ 2013033 w 2013033"/>
                  <a:gd name="connsiteY4" fmla="*/ 2016711 h 2016711"/>
                  <a:gd name="connsiteX5" fmla="*/ 0 w 2013033"/>
                  <a:gd name="connsiteY5" fmla="*/ 2016711 h 2016711"/>
                  <a:gd name="connsiteX6" fmla="*/ 0 w 2013033"/>
                  <a:gd name="connsiteY6" fmla="*/ 1102311 h 2016711"/>
                  <a:gd name="connsiteX7" fmla="*/ 8645 w 2013033"/>
                  <a:gd name="connsiteY7" fmla="*/ 1102311 h 2016711"/>
                  <a:gd name="connsiteX8" fmla="*/ 3625 w 2013033"/>
                  <a:gd name="connsiteY8" fmla="*/ 1002891 h 2016711"/>
                  <a:gd name="connsiteX9" fmla="*/ 1006516 w 2013033"/>
                  <a:gd name="connsiteY9" fmla="*/ 0 h 2016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3033" h="2016711">
                    <a:moveTo>
                      <a:pt x="1006516" y="0"/>
                    </a:moveTo>
                    <a:cubicBezTo>
                      <a:pt x="1560397" y="0"/>
                      <a:pt x="2009407" y="449010"/>
                      <a:pt x="2009407" y="1002891"/>
                    </a:cubicBezTo>
                    <a:lnTo>
                      <a:pt x="2004387" y="1102311"/>
                    </a:lnTo>
                    <a:lnTo>
                      <a:pt x="2013033" y="1102311"/>
                    </a:lnTo>
                    <a:lnTo>
                      <a:pt x="2013033" y="2016711"/>
                    </a:lnTo>
                    <a:lnTo>
                      <a:pt x="0" y="2016711"/>
                    </a:lnTo>
                    <a:lnTo>
                      <a:pt x="0" y="1102311"/>
                    </a:lnTo>
                    <a:lnTo>
                      <a:pt x="8645" y="1102311"/>
                    </a:lnTo>
                    <a:lnTo>
                      <a:pt x="3625" y="1002891"/>
                    </a:lnTo>
                    <a:cubicBezTo>
                      <a:pt x="3625" y="449010"/>
                      <a:pt x="452635" y="0"/>
                      <a:pt x="1006516" y="0"/>
                    </a:cubicBezTo>
                    <a:close/>
                  </a:path>
                </a:pathLst>
              </a:custGeom>
              <a:grp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p>
            </p:txBody>
          </p:sp>
        </p:grpSp>
        <p:sp>
          <p:nvSpPr>
            <p:cNvPr id="28" name="Rectangle: Rounded Corners 27">
              <a:extLst>
                <a:ext uri="{FF2B5EF4-FFF2-40B4-BE49-F238E27FC236}">
                  <a16:creationId xmlns:a16="http://schemas.microsoft.com/office/drawing/2014/main" id="{3A8449AA-F45C-243C-9D55-87F1CA0BE5F7}"/>
                </a:ext>
              </a:extLst>
            </p:cNvPr>
            <p:cNvSpPr/>
            <p:nvPr/>
          </p:nvSpPr>
          <p:spPr>
            <a:xfrm>
              <a:off x="4321829" y="3423212"/>
              <a:ext cx="2455030" cy="541212"/>
            </a:xfrm>
            <a:prstGeom prst="roundRect">
              <a:avLst>
                <a:gd name="adj" fmla="val 50000"/>
              </a:avLst>
            </a:prstGeom>
            <a:solidFill>
              <a:schemeClr val="accent2">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Rectangle: Rounded Corners 28">
              <a:extLst>
                <a:ext uri="{FF2B5EF4-FFF2-40B4-BE49-F238E27FC236}">
                  <a16:creationId xmlns:a16="http://schemas.microsoft.com/office/drawing/2014/main" id="{A52158F8-48E6-758C-D2C9-6F79D4234604}"/>
                </a:ext>
              </a:extLst>
            </p:cNvPr>
            <p:cNvSpPr/>
            <p:nvPr/>
          </p:nvSpPr>
          <p:spPr>
            <a:xfrm rot="17976579">
              <a:off x="5766637" y="2605202"/>
              <a:ext cx="2455030" cy="541212"/>
            </a:xfrm>
            <a:prstGeom prst="roundRect">
              <a:avLst>
                <a:gd name="adj" fmla="val 50000"/>
              </a:avLst>
            </a:prstGeom>
            <a:solidFill>
              <a:schemeClr val="accent3">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 name="Rectangle: Rounded Corners 29">
              <a:extLst>
                <a:ext uri="{FF2B5EF4-FFF2-40B4-BE49-F238E27FC236}">
                  <a16:creationId xmlns:a16="http://schemas.microsoft.com/office/drawing/2014/main" id="{567EB0DC-F58F-9712-23F1-0CD1201E7F88}"/>
                </a:ext>
              </a:extLst>
            </p:cNvPr>
            <p:cNvSpPr/>
            <p:nvPr/>
          </p:nvSpPr>
          <p:spPr>
            <a:xfrm rot="20934103">
              <a:off x="7191927" y="1577799"/>
              <a:ext cx="2455030" cy="541212"/>
            </a:xfrm>
            <a:prstGeom prst="roundRect">
              <a:avLst>
                <a:gd name="adj" fmla="val 50000"/>
              </a:avLst>
            </a:prstGeom>
            <a:solidFill>
              <a:srgbClr val="FFC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Rectangle: Rounded Corners 30">
              <a:extLst>
                <a:ext uri="{FF2B5EF4-FFF2-40B4-BE49-F238E27FC236}">
                  <a16:creationId xmlns:a16="http://schemas.microsoft.com/office/drawing/2014/main" id="{C59A5B2B-F362-905D-9BEB-B9B6590A008B}"/>
                </a:ext>
              </a:extLst>
            </p:cNvPr>
            <p:cNvSpPr/>
            <p:nvPr/>
          </p:nvSpPr>
          <p:spPr>
            <a:xfrm rot="357809">
              <a:off x="6667512" y="2755932"/>
              <a:ext cx="2455030" cy="541212"/>
            </a:xfrm>
            <a:prstGeom prst="roundRect">
              <a:avLst>
                <a:gd name="adj" fmla="val 50000"/>
              </a:avLst>
            </a:prstGeom>
            <a:solidFill>
              <a:schemeClr val="accent5">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Rectangle: Rounded Corners 31">
              <a:extLst>
                <a:ext uri="{FF2B5EF4-FFF2-40B4-BE49-F238E27FC236}">
                  <a16:creationId xmlns:a16="http://schemas.microsoft.com/office/drawing/2014/main" id="{22609AFA-35D2-4A5F-0C8E-9269BE44FA96}"/>
                </a:ext>
              </a:extLst>
            </p:cNvPr>
            <p:cNvSpPr/>
            <p:nvPr/>
          </p:nvSpPr>
          <p:spPr>
            <a:xfrm rot="20780682">
              <a:off x="8509760" y="2632380"/>
              <a:ext cx="2455030" cy="541212"/>
            </a:xfrm>
            <a:prstGeom prst="roundRect">
              <a:avLst>
                <a:gd name="adj" fmla="val 50000"/>
              </a:avLst>
            </a:prstGeom>
            <a:solidFill>
              <a:schemeClr val="accent1">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 name="Oval 32">
              <a:extLst>
                <a:ext uri="{FF2B5EF4-FFF2-40B4-BE49-F238E27FC236}">
                  <a16:creationId xmlns:a16="http://schemas.microsoft.com/office/drawing/2014/main" id="{F03E2779-FF75-B292-9611-208E77AF79C7}"/>
                </a:ext>
              </a:extLst>
            </p:cNvPr>
            <p:cNvSpPr/>
            <p:nvPr/>
          </p:nvSpPr>
          <p:spPr>
            <a:xfrm>
              <a:off x="6426702" y="3611880"/>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Oval 33">
              <a:extLst>
                <a:ext uri="{FF2B5EF4-FFF2-40B4-BE49-F238E27FC236}">
                  <a16:creationId xmlns:a16="http://schemas.microsoft.com/office/drawing/2014/main" id="{1963B02D-D035-0192-2075-0A2666E563D9}"/>
                </a:ext>
              </a:extLst>
            </p:cNvPr>
            <p:cNvSpPr/>
            <p:nvPr/>
          </p:nvSpPr>
          <p:spPr>
            <a:xfrm>
              <a:off x="4479883" y="3611880"/>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 name="Oval 34">
              <a:extLst>
                <a:ext uri="{FF2B5EF4-FFF2-40B4-BE49-F238E27FC236}">
                  <a16:creationId xmlns:a16="http://schemas.microsoft.com/office/drawing/2014/main" id="{7C6C0E6A-927E-4E84-D798-7446E2AACF3C}"/>
                </a:ext>
              </a:extLst>
            </p:cNvPr>
            <p:cNvSpPr/>
            <p:nvPr/>
          </p:nvSpPr>
          <p:spPr>
            <a:xfrm>
              <a:off x="6902712" y="2843658"/>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Oval 35">
              <a:extLst>
                <a:ext uri="{FF2B5EF4-FFF2-40B4-BE49-F238E27FC236}">
                  <a16:creationId xmlns:a16="http://schemas.microsoft.com/office/drawing/2014/main" id="{07D2AC4F-3C57-649C-AAAF-465F33A8A24C}"/>
                </a:ext>
              </a:extLst>
            </p:cNvPr>
            <p:cNvSpPr/>
            <p:nvPr/>
          </p:nvSpPr>
          <p:spPr>
            <a:xfrm>
              <a:off x="7381742" y="1944758"/>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 name="Oval 36">
              <a:extLst>
                <a:ext uri="{FF2B5EF4-FFF2-40B4-BE49-F238E27FC236}">
                  <a16:creationId xmlns:a16="http://schemas.microsoft.com/office/drawing/2014/main" id="{B84BA168-D2EF-96C8-3FB2-25F381F70173}"/>
                </a:ext>
              </a:extLst>
            </p:cNvPr>
            <p:cNvSpPr/>
            <p:nvPr/>
          </p:nvSpPr>
          <p:spPr>
            <a:xfrm>
              <a:off x="8736566" y="3035894"/>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2B9C7FC-9558-694D-42BD-5668259C0235}"/>
                    </a:ext>
                  </a:extLst>
                </p:cNvPr>
                <p:cNvSpPr txBox="1"/>
                <p:nvPr/>
              </p:nvSpPr>
              <p:spPr>
                <a:xfrm>
                  <a:off x="4212892" y="4757772"/>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0</m:t>
                            </m:r>
                          </m:sub>
                        </m:sSub>
                      </m:oMath>
                    </m:oMathPara>
                  </a14:m>
                  <a:endParaRPr lang="en-US" sz="2000" dirty="0">
                    <a:solidFill>
                      <a:srgbClr val="FF0000"/>
                    </a:solidFill>
                  </a:endParaRPr>
                </a:p>
              </p:txBody>
            </p:sp>
          </mc:Choice>
          <mc:Fallback xmlns="">
            <p:sp>
              <p:nvSpPr>
                <p:cNvPr id="38" name="TextBox 37">
                  <a:extLst>
                    <a:ext uri="{FF2B5EF4-FFF2-40B4-BE49-F238E27FC236}">
                      <a16:creationId xmlns:a16="http://schemas.microsoft.com/office/drawing/2014/main" id="{52B9C7FC-9558-694D-42BD-5668259C0235}"/>
                    </a:ext>
                  </a:extLst>
                </p:cNvPr>
                <p:cNvSpPr txBox="1">
                  <a:spLocks noRot="1" noChangeAspect="1" noMove="1" noResize="1" noEditPoints="1" noAdjustHandles="1" noChangeArrowheads="1" noChangeShapeType="1" noTextEdit="1"/>
                </p:cNvSpPr>
                <p:nvPr/>
              </p:nvSpPr>
              <p:spPr>
                <a:xfrm>
                  <a:off x="4212892" y="4757772"/>
                  <a:ext cx="437122" cy="361189"/>
                </a:xfrm>
                <a:prstGeom prst="rect">
                  <a:avLst/>
                </a:prstGeom>
                <a:blipFill>
                  <a:blip r:embed="rId2"/>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3D22058B-5F47-1EFA-CFF5-069E4BBC4DC9}"/>
                    </a:ext>
                  </a:extLst>
                </p:cNvPr>
                <p:cNvSpPr txBox="1"/>
                <p:nvPr/>
              </p:nvSpPr>
              <p:spPr>
                <a:xfrm>
                  <a:off x="5189379" y="3909212"/>
                  <a:ext cx="4320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1</m:t>
                            </m:r>
                          </m:sub>
                        </m:sSub>
                      </m:oMath>
                    </m:oMathPara>
                  </a14:m>
                  <a:endParaRPr lang="en-US" sz="2000" dirty="0">
                    <a:solidFill>
                      <a:srgbClr val="FF0000"/>
                    </a:solidFill>
                  </a:endParaRPr>
                </a:p>
              </p:txBody>
            </p:sp>
          </mc:Choice>
          <mc:Fallback xmlns="">
            <p:sp>
              <p:nvSpPr>
                <p:cNvPr id="39" name="TextBox 38">
                  <a:extLst>
                    <a:ext uri="{FF2B5EF4-FFF2-40B4-BE49-F238E27FC236}">
                      <a16:creationId xmlns:a16="http://schemas.microsoft.com/office/drawing/2014/main" id="{3D22058B-5F47-1EFA-CFF5-069E4BBC4DC9}"/>
                    </a:ext>
                  </a:extLst>
                </p:cNvPr>
                <p:cNvSpPr txBox="1">
                  <a:spLocks noRot="1" noChangeAspect="1" noMove="1" noResize="1" noEditPoints="1" noAdjustHandles="1" noChangeArrowheads="1" noChangeShapeType="1" noTextEdit="1"/>
                </p:cNvSpPr>
                <p:nvPr/>
              </p:nvSpPr>
              <p:spPr>
                <a:xfrm>
                  <a:off x="5189379" y="3909212"/>
                  <a:ext cx="432022" cy="361189"/>
                </a:xfrm>
                <a:prstGeom prst="rect">
                  <a:avLst/>
                </a:prstGeom>
                <a:blipFill>
                  <a:blip r:embed="rId3"/>
                  <a:stretch>
                    <a:fillRect b="-31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363D30E4-7159-4753-E9DA-48884F67DAB7}"/>
                    </a:ext>
                  </a:extLst>
                </p:cNvPr>
                <p:cNvSpPr txBox="1"/>
                <p:nvPr/>
              </p:nvSpPr>
              <p:spPr>
                <a:xfrm>
                  <a:off x="6371202" y="1843653"/>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2</m:t>
                            </m:r>
                          </m:sub>
                        </m:sSub>
                      </m:oMath>
                    </m:oMathPara>
                  </a14:m>
                  <a:endParaRPr lang="en-US" sz="2000" dirty="0">
                    <a:solidFill>
                      <a:srgbClr val="FF0000"/>
                    </a:solidFill>
                  </a:endParaRPr>
                </a:p>
              </p:txBody>
            </p:sp>
          </mc:Choice>
          <mc:Fallback xmlns="">
            <p:sp>
              <p:nvSpPr>
                <p:cNvPr id="40" name="TextBox 39">
                  <a:extLst>
                    <a:ext uri="{FF2B5EF4-FFF2-40B4-BE49-F238E27FC236}">
                      <a16:creationId xmlns:a16="http://schemas.microsoft.com/office/drawing/2014/main" id="{363D30E4-7159-4753-E9DA-48884F67DAB7}"/>
                    </a:ext>
                  </a:extLst>
                </p:cNvPr>
                <p:cNvSpPr txBox="1">
                  <a:spLocks noRot="1" noChangeAspect="1" noMove="1" noResize="1" noEditPoints="1" noAdjustHandles="1" noChangeArrowheads="1" noChangeShapeType="1" noTextEdit="1"/>
                </p:cNvSpPr>
                <p:nvPr/>
              </p:nvSpPr>
              <p:spPr>
                <a:xfrm>
                  <a:off x="6371202" y="1843653"/>
                  <a:ext cx="437122" cy="361189"/>
                </a:xfrm>
                <a:prstGeom prst="rect">
                  <a:avLst/>
                </a:prstGeom>
                <a:blipFill>
                  <a:blip r:embed="rId4"/>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86590116-C1B9-CCA6-F580-FDD3082E2B9A}"/>
                    </a:ext>
                  </a:extLst>
                </p:cNvPr>
                <p:cNvSpPr txBox="1"/>
                <p:nvPr/>
              </p:nvSpPr>
              <p:spPr>
                <a:xfrm>
                  <a:off x="7503668" y="3168197"/>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3</m:t>
                            </m:r>
                          </m:sub>
                        </m:sSub>
                      </m:oMath>
                    </m:oMathPara>
                  </a14:m>
                  <a:endParaRPr lang="en-US" sz="2000" dirty="0">
                    <a:solidFill>
                      <a:srgbClr val="FF0000"/>
                    </a:solidFill>
                  </a:endParaRPr>
                </a:p>
              </p:txBody>
            </p:sp>
          </mc:Choice>
          <mc:Fallback xmlns="">
            <p:sp>
              <p:nvSpPr>
                <p:cNvPr id="41" name="TextBox 40">
                  <a:extLst>
                    <a:ext uri="{FF2B5EF4-FFF2-40B4-BE49-F238E27FC236}">
                      <a16:creationId xmlns:a16="http://schemas.microsoft.com/office/drawing/2014/main" id="{86590116-C1B9-CCA6-F580-FDD3082E2B9A}"/>
                    </a:ext>
                  </a:extLst>
                </p:cNvPr>
                <p:cNvSpPr txBox="1">
                  <a:spLocks noRot="1" noChangeAspect="1" noMove="1" noResize="1" noEditPoints="1" noAdjustHandles="1" noChangeArrowheads="1" noChangeShapeType="1" noTextEdit="1"/>
                </p:cNvSpPr>
                <p:nvPr/>
              </p:nvSpPr>
              <p:spPr>
                <a:xfrm>
                  <a:off x="7503668" y="3168197"/>
                  <a:ext cx="437122" cy="361189"/>
                </a:xfrm>
                <a:prstGeom prst="rect">
                  <a:avLst/>
                </a:prstGeom>
                <a:blipFill>
                  <a:blip r:embed="rId5"/>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FB2F0B27-551A-3A7E-F776-7BF5386A23A0}"/>
                    </a:ext>
                  </a:extLst>
                </p:cNvPr>
                <p:cNvSpPr txBox="1"/>
                <p:nvPr/>
              </p:nvSpPr>
              <p:spPr>
                <a:xfrm>
                  <a:off x="10169236" y="2845031"/>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4</m:t>
                            </m:r>
                          </m:sub>
                        </m:sSub>
                      </m:oMath>
                    </m:oMathPara>
                  </a14:m>
                  <a:endParaRPr lang="en-US" sz="2000" dirty="0">
                    <a:solidFill>
                      <a:srgbClr val="FF0000"/>
                    </a:solidFill>
                  </a:endParaRPr>
                </a:p>
              </p:txBody>
            </p:sp>
          </mc:Choice>
          <mc:Fallback xmlns="">
            <p:sp>
              <p:nvSpPr>
                <p:cNvPr id="42" name="TextBox 41">
                  <a:extLst>
                    <a:ext uri="{FF2B5EF4-FFF2-40B4-BE49-F238E27FC236}">
                      <a16:creationId xmlns:a16="http://schemas.microsoft.com/office/drawing/2014/main" id="{FB2F0B27-551A-3A7E-F776-7BF5386A23A0}"/>
                    </a:ext>
                  </a:extLst>
                </p:cNvPr>
                <p:cNvSpPr txBox="1">
                  <a:spLocks noRot="1" noChangeAspect="1" noMove="1" noResize="1" noEditPoints="1" noAdjustHandles="1" noChangeArrowheads="1" noChangeShapeType="1" noTextEdit="1"/>
                </p:cNvSpPr>
                <p:nvPr/>
              </p:nvSpPr>
              <p:spPr>
                <a:xfrm>
                  <a:off x="10169236" y="2845031"/>
                  <a:ext cx="437122" cy="361189"/>
                </a:xfrm>
                <a:prstGeom prst="rect">
                  <a:avLst/>
                </a:prstGeom>
                <a:blipFill>
                  <a:blip r:embed="rId6"/>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33DCED5-8FE0-CCD1-C1D1-6B72A7981494}"/>
                    </a:ext>
                  </a:extLst>
                </p:cNvPr>
                <p:cNvSpPr txBox="1"/>
                <p:nvPr/>
              </p:nvSpPr>
              <p:spPr>
                <a:xfrm>
                  <a:off x="8701936" y="885716"/>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5</m:t>
                            </m:r>
                          </m:sub>
                        </m:sSub>
                      </m:oMath>
                    </m:oMathPara>
                  </a14:m>
                  <a:endParaRPr lang="en-US" sz="2000" dirty="0">
                    <a:solidFill>
                      <a:srgbClr val="FF0000"/>
                    </a:solidFill>
                  </a:endParaRPr>
                </a:p>
              </p:txBody>
            </p:sp>
          </mc:Choice>
          <mc:Fallback xmlns="">
            <p:sp>
              <p:nvSpPr>
                <p:cNvPr id="43" name="TextBox 42">
                  <a:extLst>
                    <a:ext uri="{FF2B5EF4-FFF2-40B4-BE49-F238E27FC236}">
                      <a16:creationId xmlns:a16="http://schemas.microsoft.com/office/drawing/2014/main" id="{933DCED5-8FE0-CCD1-C1D1-6B72A7981494}"/>
                    </a:ext>
                  </a:extLst>
                </p:cNvPr>
                <p:cNvSpPr txBox="1">
                  <a:spLocks noRot="1" noChangeAspect="1" noMove="1" noResize="1" noEditPoints="1" noAdjustHandles="1" noChangeArrowheads="1" noChangeShapeType="1" noTextEdit="1"/>
                </p:cNvSpPr>
                <p:nvPr/>
              </p:nvSpPr>
              <p:spPr>
                <a:xfrm>
                  <a:off x="8701936" y="885716"/>
                  <a:ext cx="437122" cy="361189"/>
                </a:xfrm>
                <a:prstGeom prst="rect">
                  <a:avLst/>
                </a:prstGeom>
                <a:blipFill>
                  <a:blip r:embed="rId7"/>
                  <a:stretch>
                    <a:fillRect b="-3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4A732B9-D0BD-AFB0-0182-230C98DACB44}"/>
                    </a:ext>
                  </a:extLst>
                </p:cNvPr>
                <p:cNvSpPr txBox="1"/>
                <p:nvPr/>
              </p:nvSpPr>
              <p:spPr>
                <a:xfrm>
                  <a:off x="4308348" y="2682547"/>
                  <a:ext cx="386286"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1</m:t>
                            </m:r>
                          </m:sub>
                        </m:sSub>
                      </m:oMath>
                    </m:oMathPara>
                  </a14:m>
                  <a:endParaRPr lang="en-US" sz="2000" dirty="0">
                    <a:solidFill>
                      <a:schemeClr val="tx2">
                        <a:lumMod val="90000"/>
                        <a:lumOff val="10000"/>
                      </a:schemeClr>
                    </a:solidFill>
                  </a:endParaRPr>
                </a:p>
              </p:txBody>
            </p:sp>
          </mc:Choice>
          <mc:Fallback xmlns="">
            <p:sp>
              <p:nvSpPr>
                <p:cNvPr id="44" name="TextBox 43">
                  <a:extLst>
                    <a:ext uri="{FF2B5EF4-FFF2-40B4-BE49-F238E27FC236}">
                      <a16:creationId xmlns:a16="http://schemas.microsoft.com/office/drawing/2014/main" id="{A4A732B9-D0BD-AFB0-0182-230C98DACB44}"/>
                    </a:ext>
                  </a:extLst>
                </p:cNvPr>
                <p:cNvSpPr txBox="1">
                  <a:spLocks noRot="1" noChangeAspect="1" noMove="1" noResize="1" noEditPoints="1" noAdjustHandles="1" noChangeArrowheads="1" noChangeShapeType="1" noTextEdit="1"/>
                </p:cNvSpPr>
                <p:nvPr/>
              </p:nvSpPr>
              <p:spPr>
                <a:xfrm>
                  <a:off x="4308348" y="2682547"/>
                  <a:ext cx="386286" cy="361189"/>
                </a:xfrm>
                <a:prstGeom prst="rect">
                  <a:avLst/>
                </a:prstGeom>
                <a:blipFill>
                  <a:blip r:embed="rId8"/>
                  <a:stretch>
                    <a:fillRect l="-4762"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9B1F2408-F125-87A3-55DD-F3A53772BBE1}"/>
                    </a:ext>
                  </a:extLst>
                </p:cNvPr>
                <p:cNvSpPr txBox="1"/>
                <p:nvPr/>
              </p:nvSpPr>
              <p:spPr>
                <a:xfrm>
                  <a:off x="6192377" y="3936818"/>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2</m:t>
                            </m:r>
                          </m:sub>
                        </m:sSub>
                      </m:oMath>
                    </m:oMathPara>
                  </a14:m>
                  <a:endParaRPr lang="en-US" sz="2000" dirty="0">
                    <a:solidFill>
                      <a:schemeClr val="tx2">
                        <a:lumMod val="90000"/>
                        <a:lumOff val="10000"/>
                      </a:schemeClr>
                    </a:solidFill>
                  </a:endParaRPr>
                </a:p>
              </p:txBody>
            </p:sp>
          </mc:Choice>
          <mc:Fallback xmlns="">
            <p:sp>
              <p:nvSpPr>
                <p:cNvPr id="45" name="TextBox 44">
                  <a:extLst>
                    <a:ext uri="{FF2B5EF4-FFF2-40B4-BE49-F238E27FC236}">
                      <a16:creationId xmlns:a16="http://schemas.microsoft.com/office/drawing/2014/main" id="{9B1F2408-F125-87A3-55DD-F3A53772BBE1}"/>
                    </a:ext>
                  </a:extLst>
                </p:cNvPr>
                <p:cNvSpPr txBox="1">
                  <a:spLocks noRot="1" noChangeAspect="1" noMove="1" noResize="1" noEditPoints="1" noAdjustHandles="1" noChangeArrowheads="1" noChangeShapeType="1" noTextEdit="1"/>
                </p:cNvSpPr>
                <p:nvPr/>
              </p:nvSpPr>
              <p:spPr>
                <a:xfrm>
                  <a:off x="6192377" y="3936818"/>
                  <a:ext cx="391387" cy="361189"/>
                </a:xfrm>
                <a:prstGeom prst="rect">
                  <a:avLst/>
                </a:prstGeom>
                <a:blipFill>
                  <a:blip r:embed="rId9"/>
                  <a:stretch>
                    <a:fillRect l="-3125"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305ECDD0-AA14-EAE9-8C0D-F46F3ADC6F80}"/>
                    </a:ext>
                  </a:extLst>
                </p:cNvPr>
                <p:cNvSpPr txBox="1"/>
                <p:nvPr/>
              </p:nvSpPr>
              <p:spPr>
                <a:xfrm>
                  <a:off x="6138543" y="2548050"/>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3</m:t>
                            </m:r>
                          </m:sub>
                        </m:sSub>
                      </m:oMath>
                    </m:oMathPara>
                  </a14:m>
                  <a:endParaRPr lang="en-US" sz="2000" dirty="0">
                    <a:solidFill>
                      <a:schemeClr val="tx2">
                        <a:lumMod val="90000"/>
                        <a:lumOff val="10000"/>
                      </a:schemeClr>
                    </a:solidFill>
                  </a:endParaRPr>
                </a:p>
              </p:txBody>
            </p:sp>
          </mc:Choice>
          <mc:Fallback xmlns="">
            <p:sp>
              <p:nvSpPr>
                <p:cNvPr id="46" name="TextBox 45">
                  <a:extLst>
                    <a:ext uri="{FF2B5EF4-FFF2-40B4-BE49-F238E27FC236}">
                      <a16:creationId xmlns:a16="http://schemas.microsoft.com/office/drawing/2014/main" id="{305ECDD0-AA14-EAE9-8C0D-F46F3ADC6F80}"/>
                    </a:ext>
                  </a:extLst>
                </p:cNvPr>
                <p:cNvSpPr txBox="1">
                  <a:spLocks noRot="1" noChangeAspect="1" noMove="1" noResize="1" noEditPoints="1" noAdjustHandles="1" noChangeArrowheads="1" noChangeShapeType="1" noTextEdit="1"/>
                </p:cNvSpPr>
                <p:nvPr/>
              </p:nvSpPr>
              <p:spPr>
                <a:xfrm>
                  <a:off x="6138543" y="2548050"/>
                  <a:ext cx="391387" cy="361189"/>
                </a:xfrm>
                <a:prstGeom prst="rect">
                  <a:avLst/>
                </a:prstGeom>
                <a:blipFill>
                  <a:blip r:embed="rId10"/>
                  <a:stretch>
                    <a:fillRect l="-3125"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86CABD9-5E14-098D-9E74-603C0002348D}"/>
                    </a:ext>
                  </a:extLst>
                </p:cNvPr>
                <p:cNvSpPr txBox="1"/>
                <p:nvPr/>
              </p:nvSpPr>
              <p:spPr>
                <a:xfrm>
                  <a:off x="8557793" y="3288714"/>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4</m:t>
                            </m:r>
                          </m:sub>
                        </m:sSub>
                      </m:oMath>
                    </m:oMathPara>
                  </a14:m>
                  <a:endParaRPr lang="en-US" sz="2000" dirty="0">
                    <a:solidFill>
                      <a:schemeClr val="tx2">
                        <a:lumMod val="90000"/>
                        <a:lumOff val="10000"/>
                      </a:schemeClr>
                    </a:solidFill>
                  </a:endParaRPr>
                </a:p>
              </p:txBody>
            </p:sp>
          </mc:Choice>
          <mc:Fallback xmlns="">
            <p:sp>
              <p:nvSpPr>
                <p:cNvPr id="47" name="TextBox 46">
                  <a:extLst>
                    <a:ext uri="{FF2B5EF4-FFF2-40B4-BE49-F238E27FC236}">
                      <a16:creationId xmlns:a16="http://schemas.microsoft.com/office/drawing/2014/main" id="{D86CABD9-5E14-098D-9E74-603C0002348D}"/>
                    </a:ext>
                  </a:extLst>
                </p:cNvPr>
                <p:cNvSpPr txBox="1">
                  <a:spLocks noRot="1" noChangeAspect="1" noMove="1" noResize="1" noEditPoints="1" noAdjustHandles="1" noChangeArrowheads="1" noChangeShapeType="1" noTextEdit="1"/>
                </p:cNvSpPr>
                <p:nvPr/>
              </p:nvSpPr>
              <p:spPr>
                <a:xfrm>
                  <a:off x="8557793" y="3288714"/>
                  <a:ext cx="391387" cy="361189"/>
                </a:xfrm>
                <a:prstGeom prst="rect">
                  <a:avLst/>
                </a:prstGeom>
                <a:blipFill>
                  <a:blip r:embed="rId11"/>
                  <a:stretch>
                    <a:fillRect l="-3077"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99C198C-873D-C5A0-A71C-B1DC0117D37B}"/>
                    </a:ext>
                  </a:extLst>
                </p:cNvPr>
                <p:cNvSpPr txBox="1"/>
                <p:nvPr/>
              </p:nvSpPr>
              <p:spPr>
                <a:xfrm>
                  <a:off x="7169940" y="1140350"/>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5</m:t>
                            </m:r>
                          </m:sub>
                        </m:sSub>
                      </m:oMath>
                    </m:oMathPara>
                  </a14:m>
                  <a:endParaRPr lang="en-US" sz="2000" dirty="0">
                    <a:solidFill>
                      <a:schemeClr val="tx2">
                        <a:lumMod val="90000"/>
                        <a:lumOff val="10000"/>
                      </a:schemeClr>
                    </a:solidFill>
                  </a:endParaRPr>
                </a:p>
              </p:txBody>
            </p:sp>
          </mc:Choice>
          <mc:Fallback xmlns="">
            <p:sp>
              <p:nvSpPr>
                <p:cNvPr id="48" name="TextBox 47">
                  <a:extLst>
                    <a:ext uri="{FF2B5EF4-FFF2-40B4-BE49-F238E27FC236}">
                      <a16:creationId xmlns:a16="http://schemas.microsoft.com/office/drawing/2014/main" id="{499C198C-873D-C5A0-A71C-B1DC0117D37B}"/>
                    </a:ext>
                  </a:extLst>
                </p:cNvPr>
                <p:cNvSpPr txBox="1">
                  <a:spLocks noRot="1" noChangeAspect="1" noMove="1" noResize="1" noEditPoints="1" noAdjustHandles="1" noChangeArrowheads="1" noChangeShapeType="1" noTextEdit="1"/>
                </p:cNvSpPr>
                <p:nvPr/>
              </p:nvSpPr>
              <p:spPr>
                <a:xfrm>
                  <a:off x="7169940" y="1140350"/>
                  <a:ext cx="391387" cy="361189"/>
                </a:xfrm>
                <a:prstGeom prst="rect">
                  <a:avLst/>
                </a:prstGeom>
                <a:blipFill>
                  <a:blip r:embed="rId12"/>
                  <a:stretch>
                    <a:fillRect l="-4688" b="-47059"/>
                  </a:stretch>
                </a:blipFill>
              </p:spPr>
              <p:txBody>
                <a:bodyPr/>
                <a:lstStyle/>
                <a:p>
                  <a:r>
                    <a:rPr lang="en-US">
                      <a:noFill/>
                    </a:rPr>
                    <a:t> </a:t>
                  </a:r>
                </a:p>
              </p:txBody>
            </p:sp>
          </mc:Fallback>
        </mc:AlternateContent>
      </p:grpSp>
      <p:sp>
        <p:nvSpPr>
          <p:cNvPr id="7" name="TextBox 6">
            <a:extLst>
              <a:ext uri="{FF2B5EF4-FFF2-40B4-BE49-F238E27FC236}">
                <a16:creationId xmlns:a16="http://schemas.microsoft.com/office/drawing/2014/main" id="{953B64D8-9EAD-E34F-F93D-7D9B2C1CCAB2}"/>
              </a:ext>
            </a:extLst>
          </p:cNvPr>
          <p:cNvSpPr txBox="1"/>
          <p:nvPr/>
        </p:nvSpPr>
        <p:spPr>
          <a:xfrm>
            <a:off x="2146408" y="3352033"/>
            <a:ext cx="7509478" cy="2308324"/>
          </a:xfrm>
          <a:prstGeom prst="rect">
            <a:avLst/>
          </a:prstGeom>
          <a:noFill/>
        </p:spPr>
        <p:txBody>
          <a:bodyPr wrap="square">
            <a:spAutoFit/>
          </a:bodyPr>
          <a:lstStyle/>
          <a:p>
            <a:r>
              <a:rPr lang="en-US" dirty="0">
                <a:latin typeface="Roboto Condensed Light" panose="02000000000000000000" pitchFamily="2" charset="0"/>
                <a:ea typeface="Roboto Condensed Light" panose="02000000000000000000" pitchFamily="2" charset="0"/>
              </a:rPr>
              <a:t> &lt;!-- Link A --&gt;</a:t>
            </a:r>
          </a:p>
          <a:p>
            <a:r>
              <a:rPr lang="en-US" dirty="0">
                <a:latin typeface="Roboto Condensed Light" panose="02000000000000000000" pitchFamily="2" charset="0"/>
                <a:ea typeface="Roboto Condensed Light" panose="02000000000000000000" pitchFamily="2" charset="0"/>
              </a:rPr>
              <a:t>  &lt;link name="</a:t>
            </a:r>
            <a:r>
              <a:rPr lang="en-US" dirty="0" err="1">
                <a:latin typeface="Roboto Condensed Light" panose="02000000000000000000" pitchFamily="2" charset="0"/>
                <a:ea typeface="Roboto Condensed Light" panose="02000000000000000000" pitchFamily="2" charset="0"/>
              </a:rPr>
              <a:t>link_A</a:t>
            </a:r>
            <a:r>
              <a:rPr lang="en-US" dirty="0">
                <a:latin typeface="Roboto Condensed Light" panose="02000000000000000000" pitchFamily="2" charset="0"/>
                <a:ea typeface="Roboto Condensed Light" panose="02000000000000000000" pitchFamily="2" charset="0"/>
              </a:rPr>
              <a:t>"&gt;</a:t>
            </a:r>
          </a:p>
          <a:p>
            <a:r>
              <a:rPr lang="en-US" dirty="0">
                <a:highlight>
                  <a:srgbClr val="FFFF00"/>
                </a:highlight>
                <a:latin typeface="Roboto Condensed Light" panose="02000000000000000000" pitchFamily="2" charset="0"/>
                <a:ea typeface="Roboto Condensed Light" panose="02000000000000000000" pitchFamily="2" charset="0"/>
              </a:rPr>
              <a:t>    &lt;inertial&gt;</a:t>
            </a:r>
          </a:p>
          <a:p>
            <a:r>
              <a:rPr lang="en-US" dirty="0">
                <a:highlight>
                  <a:srgbClr val="FFFF00"/>
                </a:highlight>
                <a:latin typeface="Roboto Condensed Light" panose="02000000000000000000" pitchFamily="2" charset="0"/>
                <a:ea typeface="Roboto Condensed Light" panose="02000000000000000000" pitchFamily="2" charset="0"/>
              </a:rPr>
              <a:t>      &lt;origin </a:t>
            </a:r>
            <a:r>
              <a:rPr lang="en-US" dirty="0" err="1">
                <a:highlight>
                  <a:srgbClr val="FFFF00"/>
                </a:highlight>
                <a:latin typeface="Roboto Condensed Light" panose="02000000000000000000" pitchFamily="2" charset="0"/>
                <a:ea typeface="Roboto Condensed Light" panose="02000000000000000000" pitchFamily="2" charset="0"/>
              </a:rPr>
              <a:t>xyz</a:t>
            </a:r>
            <a:r>
              <a:rPr lang="en-US" dirty="0">
                <a:highlight>
                  <a:srgbClr val="FFFF00"/>
                </a:highlight>
                <a:latin typeface="Roboto Condensed Light" panose="02000000000000000000" pitchFamily="2" charset="0"/>
                <a:ea typeface="Roboto Condensed Light" panose="02000000000000000000" pitchFamily="2" charset="0"/>
              </a:rPr>
              <a:t>="0 0 0"/&gt;</a:t>
            </a:r>
          </a:p>
          <a:p>
            <a:r>
              <a:rPr lang="en-US" dirty="0">
                <a:highlight>
                  <a:srgbClr val="FFFF00"/>
                </a:highlight>
                <a:latin typeface="Roboto Condensed Light" panose="02000000000000000000" pitchFamily="2" charset="0"/>
                <a:ea typeface="Roboto Condensed Light" panose="02000000000000000000" pitchFamily="2" charset="0"/>
              </a:rPr>
              <a:t>      &lt;mass value="0.5"/&gt;</a:t>
            </a:r>
          </a:p>
          <a:p>
            <a:r>
              <a:rPr lang="en-US" dirty="0">
                <a:highlight>
                  <a:srgbClr val="FFFF00"/>
                </a:highlight>
                <a:latin typeface="Roboto Condensed Light" panose="02000000000000000000" pitchFamily="2" charset="0"/>
                <a:ea typeface="Roboto Condensed Light" panose="02000000000000000000" pitchFamily="2" charset="0"/>
              </a:rPr>
              <a:t>      &lt;inertia </a:t>
            </a:r>
            <a:r>
              <a:rPr lang="en-US" dirty="0" err="1">
                <a:highlight>
                  <a:srgbClr val="FFFF00"/>
                </a:highlight>
                <a:latin typeface="Roboto Condensed Light" panose="02000000000000000000" pitchFamily="2" charset="0"/>
                <a:ea typeface="Roboto Condensed Light" panose="02000000000000000000" pitchFamily="2" charset="0"/>
              </a:rPr>
              <a:t>ixx</a:t>
            </a:r>
            <a:r>
              <a:rPr lang="en-US" dirty="0">
                <a:highlight>
                  <a:srgbClr val="FFFF00"/>
                </a:highlight>
                <a:latin typeface="Roboto Condensed Light" panose="02000000000000000000" pitchFamily="2" charset="0"/>
                <a:ea typeface="Roboto Condensed Light" panose="02000000000000000000" pitchFamily="2" charset="0"/>
              </a:rPr>
              <a:t>="0.005" </a:t>
            </a:r>
            <a:r>
              <a:rPr lang="en-US" dirty="0" err="1">
                <a:highlight>
                  <a:srgbClr val="FFFF00"/>
                </a:highlight>
                <a:latin typeface="Roboto Condensed Light" panose="02000000000000000000" pitchFamily="2" charset="0"/>
                <a:ea typeface="Roboto Condensed Light" panose="02000000000000000000" pitchFamily="2" charset="0"/>
              </a:rPr>
              <a:t>iyy</a:t>
            </a:r>
            <a:r>
              <a:rPr lang="en-US" dirty="0">
                <a:highlight>
                  <a:srgbClr val="FFFF00"/>
                </a:highlight>
                <a:latin typeface="Roboto Condensed Light" panose="02000000000000000000" pitchFamily="2" charset="0"/>
                <a:ea typeface="Roboto Condensed Light" panose="02000000000000000000" pitchFamily="2" charset="0"/>
              </a:rPr>
              <a:t>="0.005" </a:t>
            </a:r>
            <a:r>
              <a:rPr lang="en-US" dirty="0" err="1">
                <a:highlight>
                  <a:srgbClr val="FFFF00"/>
                </a:highlight>
                <a:latin typeface="Roboto Condensed Light" panose="02000000000000000000" pitchFamily="2" charset="0"/>
                <a:ea typeface="Roboto Condensed Light" panose="02000000000000000000" pitchFamily="2" charset="0"/>
              </a:rPr>
              <a:t>izz</a:t>
            </a:r>
            <a:r>
              <a:rPr lang="en-US" dirty="0">
                <a:highlight>
                  <a:srgbClr val="FFFF00"/>
                </a:highlight>
                <a:latin typeface="Roboto Condensed Light" panose="02000000000000000000" pitchFamily="2" charset="0"/>
                <a:ea typeface="Roboto Condensed Light" panose="02000000000000000000" pitchFamily="2" charset="0"/>
              </a:rPr>
              <a:t>="0.005" </a:t>
            </a:r>
            <a:r>
              <a:rPr lang="en-US" dirty="0" err="1">
                <a:highlight>
                  <a:srgbClr val="FFFF00"/>
                </a:highlight>
                <a:latin typeface="Roboto Condensed Light" panose="02000000000000000000" pitchFamily="2" charset="0"/>
                <a:ea typeface="Roboto Condensed Light" panose="02000000000000000000" pitchFamily="2" charset="0"/>
              </a:rPr>
              <a:t>ixy</a:t>
            </a:r>
            <a:r>
              <a:rPr lang="en-US" dirty="0">
                <a:highlight>
                  <a:srgbClr val="FFFF00"/>
                </a:highlight>
                <a:latin typeface="Roboto Condensed Light" panose="02000000000000000000" pitchFamily="2" charset="0"/>
                <a:ea typeface="Roboto Condensed Light" panose="02000000000000000000" pitchFamily="2" charset="0"/>
              </a:rPr>
              <a:t>="0" </a:t>
            </a:r>
            <a:r>
              <a:rPr lang="en-US" dirty="0" err="1">
                <a:highlight>
                  <a:srgbClr val="FFFF00"/>
                </a:highlight>
                <a:latin typeface="Roboto Condensed Light" panose="02000000000000000000" pitchFamily="2" charset="0"/>
                <a:ea typeface="Roboto Condensed Light" panose="02000000000000000000" pitchFamily="2" charset="0"/>
              </a:rPr>
              <a:t>ixz</a:t>
            </a:r>
            <a:r>
              <a:rPr lang="en-US" dirty="0">
                <a:highlight>
                  <a:srgbClr val="FFFF00"/>
                </a:highlight>
                <a:latin typeface="Roboto Condensed Light" panose="02000000000000000000" pitchFamily="2" charset="0"/>
                <a:ea typeface="Roboto Condensed Light" panose="02000000000000000000" pitchFamily="2" charset="0"/>
              </a:rPr>
              <a:t>="0" </a:t>
            </a:r>
            <a:r>
              <a:rPr lang="en-US" dirty="0" err="1">
                <a:highlight>
                  <a:srgbClr val="FFFF00"/>
                </a:highlight>
                <a:latin typeface="Roboto Condensed Light" panose="02000000000000000000" pitchFamily="2" charset="0"/>
                <a:ea typeface="Roboto Condensed Light" panose="02000000000000000000" pitchFamily="2" charset="0"/>
              </a:rPr>
              <a:t>iyz</a:t>
            </a:r>
            <a:r>
              <a:rPr lang="en-US" dirty="0">
                <a:highlight>
                  <a:srgbClr val="FFFF00"/>
                </a:highlight>
                <a:latin typeface="Roboto Condensed Light" panose="02000000000000000000" pitchFamily="2" charset="0"/>
                <a:ea typeface="Roboto Condensed Light" panose="02000000000000000000" pitchFamily="2" charset="0"/>
              </a:rPr>
              <a:t>="0"/&gt;</a:t>
            </a:r>
          </a:p>
          <a:p>
            <a:r>
              <a:rPr lang="en-US" dirty="0">
                <a:highlight>
                  <a:srgbClr val="FFFF00"/>
                </a:highlight>
                <a:latin typeface="Roboto Condensed Light" panose="02000000000000000000" pitchFamily="2" charset="0"/>
                <a:ea typeface="Roboto Condensed Light" panose="02000000000000000000" pitchFamily="2" charset="0"/>
              </a:rPr>
              <a:t>    &lt;/inertial&gt;</a:t>
            </a:r>
          </a:p>
          <a:p>
            <a:r>
              <a:rPr lang="en-US" dirty="0">
                <a:latin typeface="Roboto Condensed Light" panose="02000000000000000000" pitchFamily="2" charset="0"/>
                <a:ea typeface="Roboto Condensed Light" panose="02000000000000000000" pitchFamily="2" charset="0"/>
              </a:rPr>
              <a:t>&lt;/link&gt;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7DFD2B4-DD3A-5C72-3AAB-733104967BB1}"/>
                  </a:ext>
                </a:extLst>
              </p:cNvPr>
              <p:cNvSpPr txBox="1"/>
              <p:nvPr/>
            </p:nvSpPr>
            <p:spPr>
              <a:xfrm>
                <a:off x="574674" y="1585513"/>
                <a:ext cx="8107102" cy="1477328"/>
              </a:xfrm>
              <a:prstGeom prst="rect">
                <a:avLst/>
              </a:prstGeom>
              <a:noFill/>
            </p:spPr>
            <p:txBody>
              <a:bodyPr wrap="square">
                <a:spAutoFit/>
              </a:bodyPr>
              <a:lstStyle/>
              <a:p>
                <a:r>
                  <a:rPr lang="en-US" b="1" dirty="0">
                    <a:latin typeface="Roboto Condensed Light" panose="02000000000000000000" pitchFamily="2" charset="0"/>
                    <a:ea typeface="Roboto Condensed Light" panose="02000000000000000000" pitchFamily="2" charset="0"/>
                  </a:rPr>
                  <a:t>Link A Parameters</a:t>
                </a:r>
              </a:p>
              <a:p>
                <a:pPr marL="285750" indent="-285750">
                  <a:buFont typeface="Arial" panose="020B0604020202020204" pitchFamily="34" charset="0"/>
                  <a:buChar char="•"/>
                </a:pPr>
                <a:r>
                  <a:rPr lang="en-US" b="1" dirty="0">
                    <a:highlight>
                      <a:srgbClr val="FFFF00"/>
                    </a:highlight>
                    <a:latin typeface="Roboto Condensed Light" panose="02000000000000000000" pitchFamily="2" charset="0"/>
                    <a:ea typeface="Roboto Condensed Light" panose="02000000000000000000" pitchFamily="2" charset="0"/>
                  </a:rPr>
                  <a:t>Mass</a:t>
                </a:r>
                <a:r>
                  <a:rPr lang="en-US" dirty="0">
                    <a:highlight>
                      <a:srgbClr val="FFFF00"/>
                    </a:highlight>
                    <a:latin typeface="Roboto Condensed Light" panose="02000000000000000000" pitchFamily="2" charset="0"/>
                    <a:ea typeface="Roboto Condensed Light" panose="02000000000000000000" pitchFamily="2" charset="0"/>
                  </a:rPr>
                  <a:t>: 0.5 kg</a:t>
                </a:r>
                <a:endParaRPr lang="en-US" b="1" dirty="0">
                  <a:highlight>
                    <a:srgbClr val="FFFF00"/>
                  </a:highlight>
                  <a:latin typeface="Roboto Condensed Light" panose="02000000000000000000" pitchFamily="2" charset="0"/>
                  <a:ea typeface="Roboto Condensed Light" panose="02000000000000000000" pitchFamily="2" charset="0"/>
                </a:endParaRPr>
              </a:p>
              <a:p>
                <a:pPr marL="285750" indent="-285750">
                  <a:buFont typeface="Arial" panose="020B0604020202020204" pitchFamily="34" charset="0"/>
                  <a:buChar char="•"/>
                </a:pPr>
                <a:r>
                  <a:rPr lang="en-US" b="1" dirty="0">
                    <a:highlight>
                      <a:srgbClr val="FFFF00"/>
                    </a:highlight>
                    <a:latin typeface="Roboto Condensed Light" panose="02000000000000000000" pitchFamily="2" charset="0"/>
                    <a:ea typeface="Roboto Condensed Light" panose="02000000000000000000" pitchFamily="2" charset="0"/>
                  </a:rPr>
                  <a:t>Inertial Properties</a:t>
                </a:r>
                <a:r>
                  <a:rPr lang="en-US" dirty="0">
                    <a:highlight>
                      <a:srgbClr val="FFFF00"/>
                    </a:highlight>
                    <a:latin typeface="Roboto Condensed Light" panose="02000000000000000000" pitchFamily="2" charset="0"/>
                    <a:ea typeface="Roboto Condensed Light" panose="02000000000000000000" pitchFamily="2" charset="0"/>
                  </a:rPr>
                  <a:t>: </a:t>
                </a:r>
                <a:r>
                  <a:rPr kumimoji="0" lang="en-US" altLang="en-US" sz="1800" b="1" i="0" u="none" strike="noStrike" cap="none" normalizeH="0" baseline="0" dirty="0" err="1">
                    <a:ln>
                      <a:noFill/>
                    </a:ln>
                    <a:solidFill>
                      <a:schemeClr val="tx1"/>
                    </a:solidFill>
                    <a:effectLst/>
                    <a:highlight>
                      <a:srgbClr val="FFFF00"/>
                    </a:highlight>
                    <a:latin typeface="Roboto Condensed Light" panose="02000000000000000000" pitchFamily="2" charset="0"/>
                    <a:ea typeface="Roboto Condensed Light" panose="02000000000000000000" pitchFamily="2" charset="0"/>
                  </a:rPr>
                  <a:t>Ixx</a:t>
                </a:r>
                <a:r>
                  <a:rPr kumimoji="0" lang="en-US" altLang="en-US" sz="1800" b="0" i="0" u="none" strike="noStrike" cap="none" normalizeH="0" baseline="0" dirty="0">
                    <a:ln>
                      <a:noFill/>
                    </a:ln>
                    <a:solidFill>
                      <a:schemeClr val="tx1"/>
                    </a:solidFill>
                    <a:effectLst/>
                    <a:highlight>
                      <a:srgbClr val="FFFF00"/>
                    </a:highlight>
                    <a:latin typeface="Roboto Condensed Light" panose="02000000000000000000" pitchFamily="2" charset="0"/>
                    <a:ea typeface="Roboto Condensed Light" panose="02000000000000000000" pitchFamily="2" charset="0"/>
                  </a:rPr>
                  <a:t>: 0.005 </a:t>
                </a:r>
                <a14:m>
                  <m:oMath xmlns:m="http://schemas.openxmlformats.org/officeDocument/2006/math">
                    <m:r>
                      <a:rPr kumimoji="0" lang="en-US" altLang="en-US" sz="1800" b="0" i="1" u="none" strike="noStrike" cap="none" normalizeH="0" baseline="0" dirty="0" smtClean="0">
                        <a:ln>
                          <a:noFill/>
                        </a:ln>
                        <a:solidFill>
                          <a:schemeClr val="tx1"/>
                        </a:solidFill>
                        <a:effectLst/>
                        <a:highlight>
                          <a:srgbClr val="FFFF00"/>
                        </a:highlight>
                        <a:latin typeface="Cambria Math" panose="02040503050406030204" pitchFamily="18" charset="0"/>
                      </a:rPr>
                      <m:t>𝑘𝑔</m:t>
                    </m:r>
                    <m:r>
                      <a:rPr kumimoji="0" lang="en-US" altLang="en-US" sz="1800" b="0" i="1" u="none" strike="noStrike" cap="none" normalizeH="0" baseline="0" dirty="0" smtClean="0">
                        <a:ln>
                          <a:noFill/>
                        </a:ln>
                        <a:solidFill>
                          <a:schemeClr val="tx1"/>
                        </a:solidFill>
                        <a:effectLst/>
                        <a:highlight>
                          <a:srgbClr val="FFFF00"/>
                        </a:highlight>
                        <a:latin typeface="Cambria Math" panose="02040503050406030204" pitchFamily="18" charset="0"/>
                      </a:rPr>
                      <m:t>⋅</m:t>
                    </m:r>
                    <m:sSup>
                      <m:sSupPr>
                        <m:ctrlPr>
                          <a:rPr kumimoji="0" lang="en-US" altLang="en-US" sz="1800" b="0" i="1" u="none" strike="noStrike" cap="none" normalizeH="0" baseline="0" dirty="0" smtClean="0">
                            <a:ln>
                              <a:noFill/>
                            </a:ln>
                            <a:solidFill>
                              <a:schemeClr val="tx1"/>
                            </a:solidFill>
                            <a:effectLst/>
                            <a:highlight>
                              <a:srgbClr val="FFFF00"/>
                            </a:highlight>
                            <a:latin typeface="Cambria Math" panose="02040503050406030204" pitchFamily="18" charset="0"/>
                          </a:rPr>
                        </m:ctrlPr>
                      </m:sSupPr>
                      <m:e>
                        <m:r>
                          <a:rPr kumimoji="0" lang="en-US" altLang="en-US" sz="1800" b="0" i="1" u="none" strike="noStrike" cap="none" normalizeH="0" baseline="0" dirty="0" smtClean="0">
                            <a:ln>
                              <a:noFill/>
                            </a:ln>
                            <a:solidFill>
                              <a:schemeClr val="tx1"/>
                            </a:solidFill>
                            <a:effectLst/>
                            <a:highlight>
                              <a:srgbClr val="FFFF00"/>
                            </a:highlight>
                            <a:latin typeface="Cambria Math" panose="02040503050406030204" pitchFamily="18" charset="0"/>
                          </a:rPr>
                          <m:t>𝑚</m:t>
                        </m:r>
                      </m:e>
                      <m:sup>
                        <m:r>
                          <a:rPr kumimoji="0" lang="en-US" altLang="en-US" sz="1800" b="0" i="1" u="none" strike="noStrike" cap="none" normalizeH="0" baseline="0" dirty="0" smtClean="0">
                            <a:ln>
                              <a:noFill/>
                            </a:ln>
                            <a:solidFill>
                              <a:schemeClr val="tx1"/>
                            </a:solidFill>
                            <a:effectLst/>
                            <a:highlight>
                              <a:srgbClr val="FFFF00"/>
                            </a:highlight>
                            <a:latin typeface="Cambria Math" panose="02040503050406030204" pitchFamily="18" charset="0"/>
                          </a:rPr>
                          <m:t>2</m:t>
                        </m:r>
                      </m:sup>
                    </m:sSup>
                  </m:oMath>
                </a14:m>
                <a:r>
                  <a:rPr kumimoji="0" lang="en-US" altLang="en-US" sz="1800" b="0" i="0" u="none" strike="noStrike" cap="none" normalizeH="0" baseline="0" dirty="0">
                    <a:ln>
                      <a:noFill/>
                    </a:ln>
                    <a:solidFill>
                      <a:schemeClr val="tx1"/>
                    </a:solidFill>
                    <a:effectLst/>
                    <a:highlight>
                      <a:srgbClr val="FFFF00"/>
                    </a:highlight>
                    <a:latin typeface="Roboto Condensed Light" panose="02000000000000000000" pitchFamily="2" charset="0"/>
                    <a:ea typeface="Roboto Condensed Light" panose="02000000000000000000" pitchFamily="2" charset="0"/>
                  </a:rPr>
                  <a:t> </a:t>
                </a:r>
                <a:r>
                  <a:rPr kumimoji="0" lang="en-US" altLang="en-US" sz="1800" b="1" i="0" u="none" strike="noStrike" cap="none" normalizeH="0" baseline="0" dirty="0" err="1">
                    <a:ln>
                      <a:noFill/>
                    </a:ln>
                    <a:solidFill>
                      <a:schemeClr val="tx1"/>
                    </a:solidFill>
                    <a:effectLst/>
                    <a:highlight>
                      <a:srgbClr val="FFFF00"/>
                    </a:highlight>
                    <a:latin typeface="Roboto Condensed Light" panose="02000000000000000000" pitchFamily="2" charset="0"/>
                    <a:ea typeface="Roboto Condensed Light" panose="02000000000000000000" pitchFamily="2" charset="0"/>
                  </a:rPr>
                  <a:t>Iyy</a:t>
                </a:r>
                <a:r>
                  <a:rPr kumimoji="0" lang="en-US" altLang="en-US" sz="1800" b="0" i="0" u="none" strike="noStrike" cap="none" normalizeH="0" baseline="0" dirty="0">
                    <a:ln>
                      <a:noFill/>
                    </a:ln>
                    <a:solidFill>
                      <a:schemeClr val="tx1"/>
                    </a:solidFill>
                    <a:effectLst/>
                    <a:highlight>
                      <a:srgbClr val="FFFF00"/>
                    </a:highlight>
                    <a:latin typeface="Roboto Condensed Light" panose="02000000000000000000" pitchFamily="2" charset="0"/>
                    <a:ea typeface="Roboto Condensed Light" panose="02000000000000000000" pitchFamily="2" charset="0"/>
                  </a:rPr>
                  <a:t>: 0.005 </a:t>
                </a:r>
                <a14:m>
                  <m:oMath xmlns:m="http://schemas.openxmlformats.org/officeDocument/2006/math">
                    <m:r>
                      <a:rPr lang="en-US" altLang="en-US" i="1" dirty="0">
                        <a:highlight>
                          <a:srgbClr val="FFFF00"/>
                        </a:highlight>
                        <a:latin typeface="Cambria Math" panose="02040503050406030204" pitchFamily="18" charset="0"/>
                      </a:rPr>
                      <m:t>𝑘𝑔</m:t>
                    </m:r>
                    <m:r>
                      <a:rPr lang="en-US" altLang="en-US" i="1" dirty="0">
                        <a:highlight>
                          <a:srgbClr val="FFFF00"/>
                        </a:highlight>
                        <a:latin typeface="Cambria Math" panose="02040503050406030204" pitchFamily="18" charset="0"/>
                      </a:rPr>
                      <m:t>⋅</m:t>
                    </m:r>
                    <m:sSup>
                      <m:sSupPr>
                        <m:ctrlPr>
                          <a:rPr lang="en-US" altLang="en-US" i="1" dirty="0">
                            <a:highlight>
                              <a:srgbClr val="FFFF00"/>
                            </a:highlight>
                            <a:latin typeface="Cambria Math" panose="02040503050406030204" pitchFamily="18" charset="0"/>
                          </a:rPr>
                        </m:ctrlPr>
                      </m:sSupPr>
                      <m:e>
                        <m:r>
                          <a:rPr lang="en-US" altLang="en-US" i="1" dirty="0">
                            <a:highlight>
                              <a:srgbClr val="FFFF00"/>
                            </a:highlight>
                            <a:latin typeface="Cambria Math" panose="02040503050406030204" pitchFamily="18" charset="0"/>
                          </a:rPr>
                          <m:t>𝑚</m:t>
                        </m:r>
                      </m:e>
                      <m:sup>
                        <m:r>
                          <a:rPr lang="en-US" altLang="en-US" i="1" dirty="0">
                            <a:highlight>
                              <a:srgbClr val="FFFF00"/>
                            </a:highlight>
                            <a:latin typeface="Cambria Math" panose="02040503050406030204" pitchFamily="18" charset="0"/>
                          </a:rPr>
                          <m:t>2</m:t>
                        </m:r>
                      </m:sup>
                    </m:sSup>
                  </m:oMath>
                </a14:m>
                <a:r>
                  <a:rPr kumimoji="0" lang="en-US" altLang="en-US" sz="1800" b="0" i="0" u="none" strike="noStrike" cap="none" normalizeH="0" baseline="0" dirty="0">
                    <a:ln>
                      <a:noFill/>
                    </a:ln>
                    <a:solidFill>
                      <a:schemeClr val="tx1"/>
                    </a:solidFill>
                    <a:effectLst/>
                    <a:highlight>
                      <a:srgbClr val="FFFF00"/>
                    </a:highlight>
                    <a:latin typeface="Roboto Condensed Light" panose="02000000000000000000" pitchFamily="2" charset="0"/>
                    <a:ea typeface="Roboto Condensed Light" panose="02000000000000000000" pitchFamily="2" charset="0"/>
                  </a:rPr>
                  <a:t> </a:t>
                </a:r>
                <a:r>
                  <a:rPr kumimoji="0" lang="en-US" altLang="en-US" sz="1800" b="1" i="0" u="none" strike="noStrike" cap="none" normalizeH="0" baseline="0" dirty="0">
                    <a:ln>
                      <a:noFill/>
                    </a:ln>
                    <a:solidFill>
                      <a:schemeClr val="tx1"/>
                    </a:solidFill>
                    <a:effectLst/>
                    <a:highlight>
                      <a:srgbClr val="FFFF00"/>
                    </a:highlight>
                    <a:latin typeface="Roboto Condensed Light" panose="02000000000000000000" pitchFamily="2" charset="0"/>
                    <a:ea typeface="Roboto Condensed Light" panose="02000000000000000000" pitchFamily="2" charset="0"/>
                  </a:rPr>
                  <a:t>Izz</a:t>
                </a:r>
                <a:r>
                  <a:rPr kumimoji="0" lang="en-US" altLang="en-US" sz="1800" b="0" i="0" u="none" strike="noStrike" cap="none" normalizeH="0" baseline="0" dirty="0">
                    <a:ln>
                      <a:noFill/>
                    </a:ln>
                    <a:solidFill>
                      <a:schemeClr val="tx1"/>
                    </a:solidFill>
                    <a:effectLst/>
                    <a:highlight>
                      <a:srgbClr val="FFFF00"/>
                    </a:highlight>
                    <a:latin typeface="Roboto Condensed Light" panose="02000000000000000000" pitchFamily="2" charset="0"/>
                    <a:ea typeface="Roboto Condensed Light" panose="02000000000000000000" pitchFamily="2" charset="0"/>
                  </a:rPr>
                  <a:t>: 0.005 </a:t>
                </a:r>
                <a14:m>
                  <m:oMath xmlns:m="http://schemas.openxmlformats.org/officeDocument/2006/math">
                    <m:r>
                      <a:rPr lang="en-US" altLang="en-US" i="1" dirty="0">
                        <a:highlight>
                          <a:srgbClr val="FFFF00"/>
                        </a:highlight>
                        <a:latin typeface="Cambria Math" panose="02040503050406030204" pitchFamily="18" charset="0"/>
                      </a:rPr>
                      <m:t>𝑘𝑔</m:t>
                    </m:r>
                    <m:r>
                      <a:rPr lang="en-US" altLang="en-US" i="1" dirty="0">
                        <a:highlight>
                          <a:srgbClr val="FFFF00"/>
                        </a:highlight>
                        <a:latin typeface="Cambria Math" panose="02040503050406030204" pitchFamily="18" charset="0"/>
                      </a:rPr>
                      <m:t>⋅</m:t>
                    </m:r>
                    <m:sSup>
                      <m:sSupPr>
                        <m:ctrlPr>
                          <a:rPr lang="en-US" altLang="en-US" i="1" dirty="0">
                            <a:highlight>
                              <a:srgbClr val="FFFF00"/>
                            </a:highlight>
                            <a:latin typeface="Cambria Math" panose="02040503050406030204" pitchFamily="18" charset="0"/>
                          </a:rPr>
                        </m:ctrlPr>
                      </m:sSupPr>
                      <m:e>
                        <m:r>
                          <a:rPr lang="en-US" altLang="en-US" i="1" dirty="0">
                            <a:highlight>
                              <a:srgbClr val="FFFF00"/>
                            </a:highlight>
                            <a:latin typeface="Cambria Math" panose="02040503050406030204" pitchFamily="18" charset="0"/>
                          </a:rPr>
                          <m:t>𝑚</m:t>
                        </m:r>
                      </m:e>
                      <m:sup>
                        <m:r>
                          <a:rPr lang="en-US" altLang="en-US" i="1" dirty="0">
                            <a:highlight>
                              <a:srgbClr val="FFFF00"/>
                            </a:highlight>
                            <a:latin typeface="Cambria Math" panose="02040503050406030204" pitchFamily="18" charset="0"/>
                          </a:rPr>
                          <m:t>2</m:t>
                        </m:r>
                      </m:sup>
                    </m:sSup>
                  </m:oMath>
                </a14:m>
                <a:r>
                  <a:rPr kumimoji="0" lang="en-US" altLang="en-US" sz="1800" b="0" i="0" u="none" strike="noStrike" cap="none" normalizeH="0" baseline="0" dirty="0">
                    <a:ln>
                      <a:noFill/>
                    </a:ln>
                    <a:solidFill>
                      <a:schemeClr val="tx1"/>
                    </a:solidFill>
                    <a:effectLst/>
                    <a:highlight>
                      <a:srgbClr val="FFFF00"/>
                    </a:highlight>
                    <a:latin typeface="Roboto Condensed Light" panose="02000000000000000000" pitchFamily="2" charset="0"/>
                    <a:ea typeface="Roboto Condensed Light" panose="02000000000000000000" pitchFamily="2" charset="0"/>
                  </a:rPr>
                  <a:t> </a:t>
                </a:r>
              </a:p>
              <a:p>
                <a:pPr marL="285750"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Dimensions</a:t>
                </a:r>
                <a:r>
                  <a:rPr lang="en-US" dirty="0">
                    <a:latin typeface="Roboto Condensed Light" panose="02000000000000000000" pitchFamily="2" charset="0"/>
                    <a:ea typeface="Roboto Condensed Light" panose="02000000000000000000" pitchFamily="2" charset="0"/>
                  </a:rPr>
                  <a:t>: 0.5 x 0.5 x 0.1 m</a:t>
                </a:r>
              </a:p>
              <a:p>
                <a:pPr marL="285750"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Color</a:t>
                </a:r>
                <a:r>
                  <a:rPr lang="en-US" dirty="0">
                    <a:latin typeface="Roboto Condensed Light" panose="02000000000000000000" pitchFamily="2" charset="0"/>
                    <a:ea typeface="Roboto Condensed Light" panose="02000000000000000000" pitchFamily="2" charset="0"/>
                  </a:rPr>
                  <a:t>: Red</a:t>
                </a:r>
                <a:endParaRPr lang="en-US" b="1" dirty="0">
                  <a:latin typeface="Roboto Condensed Light" panose="02000000000000000000" pitchFamily="2" charset="0"/>
                  <a:ea typeface="Roboto Condensed Light" panose="02000000000000000000" pitchFamily="2" charset="0"/>
                </a:endParaRPr>
              </a:p>
            </p:txBody>
          </p:sp>
        </mc:Choice>
        <mc:Fallback xmlns="">
          <p:sp>
            <p:nvSpPr>
              <p:cNvPr id="11" name="TextBox 10">
                <a:extLst>
                  <a:ext uri="{FF2B5EF4-FFF2-40B4-BE49-F238E27FC236}">
                    <a16:creationId xmlns:a16="http://schemas.microsoft.com/office/drawing/2014/main" id="{17DFD2B4-DD3A-5C72-3AAB-733104967BB1}"/>
                  </a:ext>
                </a:extLst>
              </p:cNvPr>
              <p:cNvSpPr txBox="1">
                <a:spLocks noRot="1" noChangeAspect="1" noMove="1" noResize="1" noEditPoints="1" noAdjustHandles="1" noChangeArrowheads="1" noChangeShapeType="1" noTextEdit="1"/>
              </p:cNvSpPr>
              <p:nvPr/>
            </p:nvSpPr>
            <p:spPr>
              <a:xfrm>
                <a:off x="574674" y="1585513"/>
                <a:ext cx="8107102" cy="1477328"/>
              </a:xfrm>
              <a:prstGeom prst="rect">
                <a:avLst/>
              </a:prstGeom>
              <a:blipFill>
                <a:blip r:embed="rId13"/>
                <a:stretch>
                  <a:fillRect l="-602" t="-2066" b="-5785"/>
                </a:stretch>
              </a:blipFill>
            </p:spPr>
            <p:txBody>
              <a:bodyPr/>
              <a:lstStyle/>
              <a:p>
                <a:r>
                  <a:rPr lang="en-US">
                    <a:noFill/>
                  </a:rPr>
                  <a:t> </a:t>
                </a:r>
              </a:p>
            </p:txBody>
          </p:sp>
        </mc:Fallback>
      </mc:AlternateContent>
    </p:spTree>
    <p:extLst>
      <p:ext uri="{BB962C8B-B14F-4D97-AF65-F5344CB8AC3E}">
        <p14:creationId xmlns:p14="http://schemas.microsoft.com/office/powerpoint/2010/main" val="34162626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D7341-7380-077C-7692-FDF72906E4C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45A184C3-AEF4-37D7-2B62-7A6E336AE37A}"/>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DB722523-433E-A4C7-8807-0CD3D32CD25B}"/>
              </a:ext>
            </a:extLst>
          </p:cNvPr>
          <p:cNvSpPr>
            <a:spLocks noGrp="1"/>
          </p:cNvSpPr>
          <p:nvPr>
            <p:ph type="sldNum" sz="quarter" idx="12"/>
          </p:nvPr>
        </p:nvSpPr>
        <p:spPr/>
        <p:txBody>
          <a:bodyPr/>
          <a:lstStyle/>
          <a:p>
            <a:fld id="{0A297500-7527-634B-90F4-69D0994C32B4}" type="slidenum">
              <a:rPr lang="nl-NL" smtClean="0"/>
              <a:t>37</a:t>
            </a:fld>
            <a:endParaRPr lang="nl-NL"/>
          </a:p>
        </p:txBody>
      </p:sp>
      <p:sp>
        <p:nvSpPr>
          <p:cNvPr id="5" name="Title 4">
            <a:extLst>
              <a:ext uri="{FF2B5EF4-FFF2-40B4-BE49-F238E27FC236}">
                <a16:creationId xmlns:a16="http://schemas.microsoft.com/office/drawing/2014/main" id="{1E67F764-5D12-DFD3-14F5-6B1B9DF5F1A4}"/>
              </a:ext>
            </a:extLst>
          </p:cNvPr>
          <p:cNvSpPr>
            <a:spLocks noGrp="1"/>
          </p:cNvSpPr>
          <p:nvPr>
            <p:ph type="title"/>
          </p:nvPr>
        </p:nvSpPr>
        <p:spPr/>
        <p:txBody>
          <a:bodyPr/>
          <a:lstStyle/>
          <a:p>
            <a:r>
              <a:rPr lang="en-US" dirty="0"/>
              <a:t>The Linkage System</a:t>
            </a:r>
          </a:p>
        </p:txBody>
      </p:sp>
      <p:grpSp>
        <p:nvGrpSpPr>
          <p:cNvPr id="26" name="Group 25">
            <a:extLst>
              <a:ext uri="{FF2B5EF4-FFF2-40B4-BE49-F238E27FC236}">
                <a16:creationId xmlns:a16="http://schemas.microsoft.com/office/drawing/2014/main" id="{F39744BE-10E8-84DF-592F-552C9F3E7E12}"/>
              </a:ext>
            </a:extLst>
          </p:cNvPr>
          <p:cNvGrpSpPr/>
          <p:nvPr/>
        </p:nvGrpSpPr>
        <p:grpSpPr>
          <a:xfrm>
            <a:off x="12551764" y="1837495"/>
            <a:ext cx="7185608" cy="3656880"/>
            <a:chOff x="3787140" y="885716"/>
            <a:chExt cx="7177650" cy="4233245"/>
          </a:xfrm>
        </p:grpSpPr>
        <p:grpSp>
          <p:nvGrpSpPr>
            <p:cNvPr id="27" name="Group 26">
              <a:extLst>
                <a:ext uri="{FF2B5EF4-FFF2-40B4-BE49-F238E27FC236}">
                  <a16:creationId xmlns:a16="http://schemas.microsoft.com/office/drawing/2014/main" id="{ADD8B64C-E3E7-19D0-4E6E-6A7BF6A7A7E3}"/>
                </a:ext>
              </a:extLst>
            </p:cNvPr>
            <p:cNvGrpSpPr/>
            <p:nvPr/>
          </p:nvGrpSpPr>
          <p:grpSpPr>
            <a:xfrm>
              <a:off x="3787140" y="3307080"/>
              <a:ext cx="1378719" cy="1389380"/>
              <a:chOff x="3787140" y="2369747"/>
              <a:chExt cx="2308860" cy="2326713"/>
            </a:xfrm>
            <a:solidFill>
              <a:schemeClr val="bg1"/>
            </a:solidFill>
          </p:grpSpPr>
          <p:cxnSp>
            <p:nvCxnSpPr>
              <p:cNvPr id="49" name="Straight Connector 48">
                <a:extLst>
                  <a:ext uri="{FF2B5EF4-FFF2-40B4-BE49-F238E27FC236}">
                    <a16:creationId xmlns:a16="http://schemas.microsoft.com/office/drawing/2014/main" id="{EB9B954C-F6D9-43DD-AB5A-FBA132577D73}"/>
                  </a:ext>
                </a:extLst>
              </p:cNvPr>
              <p:cNvCxnSpPr/>
              <p:nvPr/>
            </p:nvCxnSpPr>
            <p:spPr>
              <a:xfrm>
                <a:off x="4090219" y="4370753"/>
                <a:ext cx="2005781" cy="0"/>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772C4045-1FAC-7C20-59A5-591C70D86094}"/>
                  </a:ext>
                </a:extLst>
              </p:cNvPr>
              <p:cNvCxnSpPr>
                <a:cxnSpLocks/>
              </p:cNvCxnSpPr>
              <p:nvPr/>
            </p:nvCxnSpPr>
            <p:spPr>
              <a:xfrm flipV="1">
                <a:off x="3787140"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D2B23893-D504-8A44-66C3-83499D048065}"/>
                  </a:ext>
                </a:extLst>
              </p:cNvPr>
              <p:cNvCxnSpPr>
                <a:cxnSpLocks/>
              </p:cNvCxnSpPr>
              <p:nvPr/>
            </p:nvCxnSpPr>
            <p:spPr>
              <a:xfrm flipV="1">
                <a:off x="3986268"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BC59EFDE-D5DE-3522-9263-EBA7B97FC149}"/>
                  </a:ext>
                </a:extLst>
              </p:cNvPr>
              <p:cNvCxnSpPr>
                <a:cxnSpLocks/>
              </p:cNvCxnSpPr>
              <p:nvPr/>
            </p:nvCxnSpPr>
            <p:spPr>
              <a:xfrm flipV="1">
                <a:off x="4185396"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32D8E0E7-6A18-ADE0-E79A-182921101F19}"/>
                  </a:ext>
                </a:extLst>
              </p:cNvPr>
              <p:cNvCxnSpPr>
                <a:cxnSpLocks/>
              </p:cNvCxnSpPr>
              <p:nvPr/>
            </p:nvCxnSpPr>
            <p:spPr>
              <a:xfrm flipV="1">
                <a:off x="4384524"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DBC561A7-CA7F-500C-010D-1F844925BAD9}"/>
                  </a:ext>
                </a:extLst>
              </p:cNvPr>
              <p:cNvCxnSpPr>
                <a:cxnSpLocks/>
              </p:cNvCxnSpPr>
              <p:nvPr/>
            </p:nvCxnSpPr>
            <p:spPr>
              <a:xfrm flipV="1">
                <a:off x="4583652"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9C3154F9-E1E1-295B-4255-ABA69F9A31B2}"/>
                  </a:ext>
                </a:extLst>
              </p:cNvPr>
              <p:cNvCxnSpPr>
                <a:cxnSpLocks/>
              </p:cNvCxnSpPr>
              <p:nvPr/>
            </p:nvCxnSpPr>
            <p:spPr>
              <a:xfrm flipV="1">
                <a:off x="4782780"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D1FADD50-C104-2DE8-81A9-DBFD24E2C4E9}"/>
                  </a:ext>
                </a:extLst>
              </p:cNvPr>
              <p:cNvCxnSpPr>
                <a:cxnSpLocks/>
              </p:cNvCxnSpPr>
              <p:nvPr/>
            </p:nvCxnSpPr>
            <p:spPr>
              <a:xfrm flipV="1">
                <a:off x="4981908"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B6D1AE18-F4E9-453F-3666-AE6124E441D6}"/>
                  </a:ext>
                </a:extLst>
              </p:cNvPr>
              <p:cNvCxnSpPr>
                <a:cxnSpLocks/>
              </p:cNvCxnSpPr>
              <p:nvPr/>
            </p:nvCxnSpPr>
            <p:spPr>
              <a:xfrm flipV="1">
                <a:off x="5181036"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F7ED8E46-168D-C760-AAF1-81BACD0344B6}"/>
                  </a:ext>
                </a:extLst>
              </p:cNvPr>
              <p:cNvCxnSpPr>
                <a:cxnSpLocks/>
              </p:cNvCxnSpPr>
              <p:nvPr/>
            </p:nvCxnSpPr>
            <p:spPr>
              <a:xfrm flipV="1">
                <a:off x="5380164"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8BEFF139-13D6-86BB-46C7-7B2D765F7ED0}"/>
                  </a:ext>
                </a:extLst>
              </p:cNvPr>
              <p:cNvCxnSpPr>
                <a:cxnSpLocks/>
              </p:cNvCxnSpPr>
              <p:nvPr/>
            </p:nvCxnSpPr>
            <p:spPr>
              <a:xfrm flipV="1">
                <a:off x="5579292"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C906352A-8037-1658-90BB-373C3B5A7A82}"/>
                  </a:ext>
                </a:extLst>
              </p:cNvPr>
              <p:cNvCxnSpPr>
                <a:cxnSpLocks/>
              </p:cNvCxnSpPr>
              <p:nvPr/>
            </p:nvCxnSpPr>
            <p:spPr>
              <a:xfrm flipV="1">
                <a:off x="5778415"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61" name="Freeform: Shape 60">
                <a:extLst>
                  <a:ext uri="{FF2B5EF4-FFF2-40B4-BE49-F238E27FC236}">
                    <a16:creationId xmlns:a16="http://schemas.microsoft.com/office/drawing/2014/main" id="{34AFE644-9A14-07EF-5449-8415E8995F0A}"/>
                  </a:ext>
                </a:extLst>
              </p:cNvPr>
              <p:cNvSpPr/>
              <p:nvPr/>
            </p:nvSpPr>
            <p:spPr>
              <a:xfrm>
                <a:off x="4082966" y="2369747"/>
                <a:ext cx="2013033" cy="2016711"/>
              </a:xfrm>
              <a:custGeom>
                <a:avLst/>
                <a:gdLst>
                  <a:gd name="connsiteX0" fmla="*/ 1006516 w 2013033"/>
                  <a:gd name="connsiteY0" fmla="*/ 0 h 2016711"/>
                  <a:gd name="connsiteX1" fmla="*/ 2009407 w 2013033"/>
                  <a:gd name="connsiteY1" fmla="*/ 1002891 h 2016711"/>
                  <a:gd name="connsiteX2" fmla="*/ 2004387 w 2013033"/>
                  <a:gd name="connsiteY2" fmla="*/ 1102311 h 2016711"/>
                  <a:gd name="connsiteX3" fmla="*/ 2013033 w 2013033"/>
                  <a:gd name="connsiteY3" fmla="*/ 1102311 h 2016711"/>
                  <a:gd name="connsiteX4" fmla="*/ 2013033 w 2013033"/>
                  <a:gd name="connsiteY4" fmla="*/ 2016711 h 2016711"/>
                  <a:gd name="connsiteX5" fmla="*/ 0 w 2013033"/>
                  <a:gd name="connsiteY5" fmla="*/ 2016711 h 2016711"/>
                  <a:gd name="connsiteX6" fmla="*/ 0 w 2013033"/>
                  <a:gd name="connsiteY6" fmla="*/ 1102311 h 2016711"/>
                  <a:gd name="connsiteX7" fmla="*/ 8645 w 2013033"/>
                  <a:gd name="connsiteY7" fmla="*/ 1102311 h 2016711"/>
                  <a:gd name="connsiteX8" fmla="*/ 3625 w 2013033"/>
                  <a:gd name="connsiteY8" fmla="*/ 1002891 h 2016711"/>
                  <a:gd name="connsiteX9" fmla="*/ 1006516 w 2013033"/>
                  <a:gd name="connsiteY9" fmla="*/ 0 h 2016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3033" h="2016711">
                    <a:moveTo>
                      <a:pt x="1006516" y="0"/>
                    </a:moveTo>
                    <a:cubicBezTo>
                      <a:pt x="1560397" y="0"/>
                      <a:pt x="2009407" y="449010"/>
                      <a:pt x="2009407" y="1002891"/>
                    </a:cubicBezTo>
                    <a:lnTo>
                      <a:pt x="2004387" y="1102311"/>
                    </a:lnTo>
                    <a:lnTo>
                      <a:pt x="2013033" y="1102311"/>
                    </a:lnTo>
                    <a:lnTo>
                      <a:pt x="2013033" y="2016711"/>
                    </a:lnTo>
                    <a:lnTo>
                      <a:pt x="0" y="2016711"/>
                    </a:lnTo>
                    <a:lnTo>
                      <a:pt x="0" y="1102311"/>
                    </a:lnTo>
                    <a:lnTo>
                      <a:pt x="8645" y="1102311"/>
                    </a:lnTo>
                    <a:lnTo>
                      <a:pt x="3625" y="1002891"/>
                    </a:lnTo>
                    <a:cubicBezTo>
                      <a:pt x="3625" y="449010"/>
                      <a:pt x="452635" y="0"/>
                      <a:pt x="1006516" y="0"/>
                    </a:cubicBezTo>
                    <a:close/>
                  </a:path>
                </a:pathLst>
              </a:custGeom>
              <a:grp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p>
            </p:txBody>
          </p:sp>
        </p:grpSp>
        <p:sp>
          <p:nvSpPr>
            <p:cNvPr id="28" name="Rectangle: Rounded Corners 27">
              <a:extLst>
                <a:ext uri="{FF2B5EF4-FFF2-40B4-BE49-F238E27FC236}">
                  <a16:creationId xmlns:a16="http://schemas.microsoft.com/office/drawing/2014/main" id="{3C16B0B8-E7C0-5598-F866-66575211131E}"/>
                </a:ext>
              </a:extLst>
            </p:cNvPr>
            <p:cNvSpPr/>
            <p:nvPr/>
          </p:nvSpPr>
          <p:spPr>
            <a:xfrm>
              <a:off x="4321829" y="3423212"/>
              <a:ext cx="2455030" cy="541212"/>
            </a:xfrm>
            <a:prstGeom prst="roundRect">
              <a:avLst>
                <a:gd name="adj" fmla="val 50000"/>
              </a:avLst>
            </a:prstGeom>
            <a:solidFill>
              <a:schemeClr val="accent2">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Rectangle: Rounded Corners 28">
              <a:extLst>
                <a:ext uri="{FF2B5EF4-FFF2-40B4-BE49-F238E27FC236}">
                  <a16:creationId xmlns:a16="http://schemas.microsoft.com/office/drawing/2014/main" id="{E5399928-9763-A372-E282-D13BC2393549}"/>
                </a:ext>
              </a:extLst>
            </p:cNvPr>
            <p:cNvSpPr/>
            <p:nvPr/>
          </p:nvSpPr>
          <p:spPr>
            <a:xfrm rot="17976579">
              <a:off x="5766637" y="2605202"/>
              <a:ext cx="2455030" cy="541212"/>
            </a:xfrm>
            <a:prstGeom prst="roundRect">
              <a:avLst>
                <a:gd name="adj" fmla="val 50000"/>
              </a:avLst>
            </a:prstGeom>
            <a:solidFill>
              <a:schemeClr val="accent3">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 name="Rectangle: Rounded Corners 29">
              <a:extLst>
                <a:ext uri="{FF2B5EF4-FFF2-40B4-BE49-F238E27FC236}">
                  <a16:creationId xmlns:a16="http://schemas.microsoft.com/office/drawing/2014/main" id="{E7F66426-1A36-292A-F14C-C76D9B3EEFE1}"/>
                </a:ext>
              </a:extLst>
            </p:cNvPr>
            <p:cNvSpPr/>
            <p:nvPr/>
          </p:nvSpPr>
          <p:spPr>
            <a:xfrm rot="20934103">
              <a:off x="7191927" y="1577799"/>
              <a:ext cx="2455030" cy="541212"/>
            </a:xfrm>
            <a:prstGeom prst="roundRect">
              <a:avLst>
                <a:gd name="adj" fmla="val 50000"/>
              </a:avLst>
            </a:prstGeom>
            <a:solidFill>
              <a:srgbClr val="FFC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Rectangle: Rounded Corners 30">
              <a:extLst>
                <a:ext uri="{FF2B5EF4-FFF2-40B4-BE49-F238E27FC236}">
                  <a16:creationId xmlns:a16="http://schemas.microsoft.com/office/drawing/2014/main" id="{323682A9-C901-6E09-D41B-9D78678C08CA}"/>
                </a:ext>
              </a:extLst>
            </p:cNvPr>
            <p:cNvSpPr/>
            <p:nvPr/>
          </p:nvSpPr>
          <p:spPr>
            <a:xfrm rot="357809">
              <a:off x="6667512" y="2755932"/>
              <a:ext cx="2455030" cy="541212"/>
            </a:xfrm>
            <a:prstGeom prst="roundRect">
              <a:avLst>
                <a:gd name="adj" fmla="val 50000"/>
              </a:avLst>
            </a:prstGeom>
            <a:solidFill>
              <a:schemeClr val="accent5">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Rectangle: Rounded Corners 31">
              <a:extLst>
                <a:ext uri="{FF2B5EF4-FFF2-40B4-BE49-F238E27FC236}">
                  <a16:creationId xmlns:a16="http://schemas.microsoft.com/office/drawing/2014/main" id="{6A615CB8-F6F0-A387-1C2A-B21379555F7D}"/>
                </a:ext>
              </a:extLst>
            </p:cNvPr>
            <p:cNvSpPr/>
            <p:nvPr/>
          </p:nvSpPr>
          <p:spPr>
            <a:xfrm rot="20780682">
              <a:off x="8509760" y="2632380"/>
              <a:ext cx="2455030" cy="541212"/>
            </a:xfrm>
            <a:prstGeom prst="roundRect">
              <a:avLst>
                <a:gd name="adj" fmla="val 50000"/>
              </a:avLst>
            </a:prstGeom>
            <a:solidFill>
              <a:schemeClr val="accent1">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 name="Oval 32">
              <a:extLst>
                <a:ext uri="{FF2B5EF4-FFF2-40B4-BE49-F238E27FC236}">
                  <a16:creationId xmlns:a16="http://schemas.microsoft.com/office/drawing/2014/main" id="{0C2D9258-B44A-8071-CB33-4E167A519D5F}"/>
                </a:ext>
              </a:extLst>
            </p:cNvPr>
            <p:cNvSpPr/>
            <p:nvPr/>
          </p:nvSpPr>
          <p:spPr>
            <a:xfrm>
              <a:off x="6426702" y="3611880"/>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Oval 33">
              <a:extLst>
                <a:ext uri="{FF2B5EF4-FFF2-40B4-BE49-F238E27FC236}">
                  <a16:creationId xmlns:a16="http://schemas.microsoft.com/office/drawing/2014/main" id="{1A2BD820-4679-D5AF-3658-5761C0CB81D9}"/>
                </a:ext>
              </a:extLst>
            </p:cNvPr>
            <p:cNvSpPr/>
            <p:nvPr/>
          </p:nvSpPr>
          <p:spPr>
            <a:xfrm>
              <a:off x="4479883" y="3611880"/>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 name="Oval 34">
              <a:extLst>
                <a:ext uri="{FF2B5EF4-FFF2-40B4-BE49-F238E27FC236}">
                  <a16:creationId xmlns:a16="http://schemas.microsoft.com/office/drawing/2014/main" id="{0641C1A2-973E-8631-30F8-291CA0A16F18}"/>
                </a:ext>
              </a:extLst>
            </p:cNvPr>
            <p:cNvSpPr/>
            <p:nvPr/>
          </p:nvSpPr>
          <p:spPr>
            <a:xfrm>
              <a:off x="6902712" y="2843658"/>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Oval 35">
              <a:extLst>
                <a:ext uri="{FF2B5EF4-FFF2-40B4-BE49-F238E27FC236}">
                  <a16:creationId xmlns:a16="http://schemas.microsoft.com/office/drawing/2014/main" id="{2E172CEA-8908-F46E-E794-22F285070B4E}"/>
                </a:ext>
              </a:extLst>
            </p:cNvPr>
            <p:cNvSpPr/>
            <p:nvPr/>
          </p:nvSpPr>
          <p:spPr>
            <a:xfrm>
              <a:off x="7381742" y="1944758"/>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 name="Oval 36">
              <a:extLst>
                <a:ext uri="{FF2B5EF4-FFF2-40B4-BE49-F238E27FC236}">
                  <a16:creationId xmlns:a16="http://schemas.microsoft.com/office/drawing/2014/main" id="{96A251C2-AA42-E045-C44F-3B69B227F6BD}"/>
                </a:ext>
              </a:extLst>
            </p:cNvPr>
            <p:cNvSpPr/>
            <p:nvPr/>
          </p:nvSpPr>
          <p:spPr>
            <a:xfrm>
              <a:off x="8736566" y="3035894"/>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DF1DFD4B-B9A7-FAC9-5B89-25BEC668F67E}"/>
                    </a:ext>
                  </a:extLst>
                </p:cNvPr>
                <p:cNvSpPr txBox="1"/>
                <p:nvPr/>
              </p:nvSpPr>
              <p:spPr>
                <a:xfrm>
                  <a:off x="4212892" y="4757772"/>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0</m:t>
                            </m:r>
                          </m:sub>
                        </m:sSub>
                      </m:oMath>
                    </m:oMathPara>
                  </a14:m>
                  <a:endParaRPr lang="en-US" sz="2000" dirty="0">
                    <a:solidFill>
                      <a:srgbClr val="FF0000"/>
                    </a:solidFill>
                  </a:endParaRPr>
                </a:p>
              </p:txBody>
            </p:sp>
          </mc:Choice>
          <mc:Fallback xmlns="">
            <p:sp>
              <p:nvSpPr>
                <p:cNvPr id="38" name="TextBox 37">
                  <a:extLst>
                    <a:ext uri="{FF2B5EF4-FFF2-40B4-BE49-F238E27FC236}">
                      <a16:creationId xmlns:a16="http://schemas.microsoft.com/office/drawing/2014/main" id="{DF1DFD4B-B9A7-FAC9-5B89-25BEC668F67E}"/>
                    </a:ext>
                  </a:extLst>
                </p:cNvPr>
                <p:cNvSpPr txBox="1">
                  <a:spLocks noRot="1" noChangeAspect="1" noMove="1" noResize="1" noEditPoints="1" noAdjustHandles="1" noChangeArrowheads="1" noChangeShapeType="1" noTextEdit="1"/>
                </p:cNvSpPr>
                <p:nvPr/>
              </p:nvSpPr>
              <p:spPr>
                <a:xfrm>
                  <a:off x="4212892" y="4757772"/>
                  <a:ext cx="437122" cy="361189"/>
                </a:xfrm>
                <a:prstGeom prst="rect">
                  <a:avLst/>
                </a:prstGeom>
                <a:blipFill>
                  <a:blip r:embed="rId2"/>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0B2A7D1-5882-1A79-F158-24BC7F4CB7B5}"/>
                    </a:ext>
                  </a:extLst>
                </p:cNvPr>
                <p:cNvSpPr txBox="1"/>
                <p:nvPr/>
              </p:nvSpPr>
              <p:spPr>
                <a:xfrm>
                  <a:off x="5189379" y="3909212"/>
                  <a:ext cx="4320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1</m:t>
                            </m:r>
                          </m:sub>
                        </m:sSub>
                      </m:oMath>
                    </m:oMathPara>
                  </a14:m>
                  <a:endParaRPr lang="en-US" sz="2000" dirty="0">
                    <a:solidFill>
                      <a:srgbClr val="FF0000"/>
                    </a:solidFill>
                  </a:endParaRPr>
                </a:p>
              </p:txBody>
            </p:sp>
          </mc:Choice>
          <mc:Fallback xmlns="">
            <p:sp>
              <p:nvSpPr>
                <p:cNvPr id="39" name="TextBox 38">
                  <a:extLst>
                    <a:ext uri="{FF2B5EF4-FFF2-40B4-BE49-F238E27FC236}">
                      <a16:creationId xmlns:a16="http://schemas.microsoft.com/office/drawing/2014/main" id="{D0B2A7D1-5882-1A79-F158-24BC7F4CB7B5}"/>
                    </a:ext>
                  </a:extLst>
                </p:cNvPr>
                <p:cNvSpPr txBox="1">
                  <a:spLocks noRot="1" noChangeAspect="1" noMove="1" noResize="1" noEditPoints="1" noAdjustHandles="1" noChangeArrowheads="1" noChangeShapeType="1" noTextEdit="1"/>
                </p:cNvSpPr>
                <p:nvPr/>
              </p:nvSpPr>
              <p:spPr>
                <a:xfrm>
                  <a:off x="5189379" y="3909212"/>
                  <a:ext cx="432022" cy="361189"/>
                </a:xfrm>
                <a:prstGeom prst="rect">
                  <a:avLst/>
                </a:prstGeom>
                <a:blipFill>
                  <a:blip r:embed="rId3"/>
                  <a:stretch>
                    <a:fillRect b="-31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18C3383-8EA8-4B92-6ED3-0C8D370F5784}"/>
                    </a:ext>
                  </a:extLst>
                </p:cNvPr>
                <p:cNvSpPr txBox="1"/>
                <p:nvPr/>
              </p:nvSpPr>
              <p:spPr>
                <a:xfrm>
                  <a:off x="6371202" y="1843653"/>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2</m:t>
                            </m:r>
                          </m:sub>
                        </m:sSub>
                      </m:oMath>
                    </m:oMathPara>
                  </a14:m>
                  <a:endParaRPr lang="en-US" sz="2000" dirty="0">
                    <a:solidFill>
                      <a:srgbClr val="FF0000"/>
                    </a:solidFill>
                  </a:endParaRPr>
                </a:p>
              </p:txBody>
            </p:sp>
          </mc:Choice>
          <mc:Fallback xmlns="">
            <p:sp>
              <p:nvSpPr>
                <p:cNvPr id="40" name="TextBox 39">
                  <a:extLst>
                    <a:ext uri="{FF2B5EF4-FFF2-40B4-BE49-F238E27FC236}">
                      <a16:creationId xmlns:a16="http://schemas.microsoft.com/office/drawing/2014/main" id="{818C3383-8EA8-4B92-6ED3-0C8D370F5784}"/>
                    </a:ext>
                  </a:extLst>
                </p:cNvPr>
                <p:cNvSpPr txBox="1">
                  <a:spLocks noRot="1" noChangeAspect="1" noMove="1" noResize="1" noEditPoints="1" noAdjustHandles="1" noChangeArrowheads="1" noChangeShapeType="1" noTextEdit="1"/>
                </p:cNvSpPr>
                <p:nvPr/>
              </p:nvSpPr>
              <p:spPr>
                <a:xfrm>
                  <a:off x="6371202" y="1843653"/>
                  <a:ext cx="437122" cy="361189"/>
                </a:xfrm>
                <a:prstGeom prst="rect">
                  <a:avLst/>
                </a:prstGeom>
                <a:blipFill>
                  <a:blip r:embed="rId4"/>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3E3ABA45-4688-EEAA-AC16-8DAA010C2BA9}"/>
                    </a:ext>
                  </a:extLst>
                </p:cNvPr>
                <p:cNvSpPr txBox="1"/>
                <p:nvPr/>
              </p:nvSpPr>
              <p:spPr>
                <a:xfrm>
                  <a:off x="7503668" y="3168197"/>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3</m:t>
                            </m:r>
                          </m:sub>
                        </m:sSub>
                      </m:oMath>
                    </m:oMathPara>
                  </a14:m>
                  <a:endParaRPr lang="en-US" sz="2000" dirty="0">
                    <a:solidFill>
                      <a:srgbClr val="FF0000"/>
                    </a:solidFill>
                  </a:endParaRPr>
                </a:p>
              </p:txBody>
            </p:sp>
          </mc:Choice>
          <mc:Fallback xmlns="">
            <p:sp>
              <p:nvSpPr>
                <p:cNvPr id="41" name="TextBox 40">
                  <a:extLst>
                    <a:ext uri="{FF2B5EF4-FFF2-40B4-BE49-F238E27FC236}">
                      <a16:creationId xmlns:a16="http://schemas.microsoft.com/office/drawing/2014/main" id="{3E3ABA45-4688-EEAA-AC16-8DAA010C2BA9}"/>
                    </a:ext>
                  </a:extLst>
                </p:cNvPr>
                <p:cNvSpPr txBox="1">
                  <a:spLocks noRot="1" noChangeAspect="1" noMove="1" noResize="1" noEditPoints="1" noAdjustHandles="1" noChangeArrowheads="1" noChangeShapeType="1" noTextEdit="1"/>
                </p:cNvSpPr>
                <p:nvPr/>
              </p:nvSpPr>
              <p:spPr>
                <a:xfrm>
                  <a:off x="7503668" y="3168197"/>
                  <a:ext cx="437122" cy="361189"/>
                </a:xfrm>
                <a:prstGeom prst="rect">
                  <a:avLst/>
                </a:prstGeom>
                <a:blipFill>
                  <a:blip r:embed="rId5"/>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3057482F-4CD7-32AD-1C84-7D24438A4500}"/>
                    </a:ext>
                  </a:extLst>
                </p:cNvPr>
                <p:cNvSpPr txBox="1"/>
                <p:nvPr/>
              </p:nvSpPr>
              <p:spPr>
                <a:xfrm>
                  <a:off x="10169236" y="2845031"/>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4</m:t>
                            </m:r>
                          </m:sub>
                        </m:sSub>
                      </m:oMath>
                    </m:oMathPara>
                  </a14:m>
                  <a:endParaRPr lang="en-US" sz="2000" dirty="0">
                    <a:solidFill>
                      <a:srgbClr val="FF0000"/>
                    </a:solidFill>
                  </a:endParaRPr>
                </a:p>
              </p:txBody>
            </p:sp>
          </mc:Choice>
          <mc:Fallback xmlns="">
            <p:sp>
              <p:nvSpPr>
                <p:cNvPr id="42" name="TextBox 41">
                  <a:extLst>
                    <a:ext uri="{FF2B5EF4-FFF2-40B4-BE49-F238E27FC236}">
                      <a16:creationId xmlns:a16="http://schemas.microsoft.com/office/drawing/2014/main" id="{3057482F-4CD7-32AD-1C84-7D24438A4500}"/>
                    </a:ext>
                  </a:extLst>
                </p:cNvPr>
                <p:cNvSpPr txBox="1">
                  <a:spLocks noRot="1" noChangeAspect="1" noMove="1" noResize="1" noEditPoints="1" noAdjustHandles="1" noChangeArrowheads="1" noChangeShapeType="1" noTextEdit="1"/>
                </p:cNvSpPr>
                <p:nvPr/>
              </p:nvSpPr>
              <p:spPr>
                <a:xfrm>
                  <a:off x="10169236" y="2845031"/>
                  <a:ext cx="437122" cy="361189"/>
                </a:xfrm>
                <a:prstGeom prst="rect">
                  <a:avLst/>
                </a:prstGeom>
                <a:blipFill>
                  <a:blip r:embed="rId6"/>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23F7CA8-3623-AB1C-716E-ACAA4D1F1149}"/>
                    </a:ext>
                  </a:extLst>
                </p:cNvPr>
                <p:cNvSpPr txBox="1"/>
                <p:nvPr/>
              </p:nvSpPr>
              <p:spPr>
                <a:xfrm>
                  <a:off x="8701936" y="885716"/>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5</m:t>
                            </m:r>
                          </m:sub>
                        </m:sSub>
                      </m:oMath>
                    </m:oMathPara>
                  </a14:m>
                  <a:endParaRPr lang="en-US" sz="2000" dirty="0">
                    <a:solidFill>
                      <a:srgbClr val="FF0000"/>
                    </a:solidFill>
                  </a:endParaRPr>
                </a:p>
              </p:txBody>
            </p:sp>
          </mc:Choice>
          <mc:Fallback xmlns="">
            <p:sp>
              <p:nvSpPr>
                <p:cNvPr id="43" name="TextBox 42">
                  <a:extLst>
                    <a:ext uri="{FF2B5EF4-FFF2-40B4-BE49-F238E27FC236}">
                      <a16:creationId xmlns:a16="http://schemas.microsoft.com/office/drawing/2014/main" id="{923F7CA8-3623-AB1C-716E-ACAA4D1F1149}"/>
                    </a:ext>
                  </a:extLst>
                </p:cNvPr>
                <p:cNvSpPr txBox="1">
                  <a:spLocks noRot="1" noChangeAspect="1" noMove="1" noResize="1" noEditPoints="1" noAdjustHandles="1" noChangeArrowheads="1" noChangeShapeType="1" noTextEdit="1"/>
                </p:cNvSpPr>
                <p:nvPr/>
              </p:nvSpPr>
              <p:spPr>
                <a:xfrm>
                  <a:off x="8701936" y="885716"/>
                  <a:ext cx="437122" cy="361189"/>
                </a:xfrm>
                <a:prstGeom prst="rect">
                  <a:avLst/>
                </a:prstGeom>
                <a:blipFill>
                  <a:blip r:embed="rId7"/>
                  <a:stretch>
                    <a:fillRect b="-3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8B53D8B8-EDBF-7C50-1502-4F996F44D716}"/>
                    </a:ext>
                  </a:extLst>
                </p:cNvPr>
                <p:cNvSpPr txBox="1"/>
                <p:nvPr/>
              </p:nvSpPr>
              <p:spPr>
                <a:xfrm>
                  <a:off x="4308348" y="2682547"/>
                  <a:ext cx="386286"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1</m:t>
                            </m:r>
                          </m:sub>
                        </m:sSub>
                      </m:oMath>
                    </m:oMathPara>
                  </a14:m>
                  <a:endParaRPr lang="en-US" sz="2000" dirty="0">
                    <a:solidFill>
                      <a:schemeClr val="tx2">
                        <a:lumMod val="90000"/>
                        <a:lumOff val="10000"/>
                      </a:schemeClr>
                    </a:solidFill>
                  </a:endParaRPr>
                </a:p>
              </p:txBody>
            </p:sp>
          </mc:Choice>
          <mc:Fallback xmlns="">
            <p:sp>
              <p:nvSpPr>
                <p:cNvPr id="44" name="TextBox 43">
                  <a:extLst>
                    <a:ext uri="{FF2B5EF4-FFF2-40B4-BE49-F238E27FC236}">
                      <a16:creationId xmlns:a16="http://schemas.microsoft.com/office/drawing/2014/main" id="{8B53D8B8-EDBF-7C50-1502-4F996F44D716}"/>
                    </a:ext>
                  </a:extLst>
                </p:cNvPr>
                <p:cNvSpPr txBox="1">
                  <a:spLocks noRot="1" noChangeAspect="1" noMove="1" noResize="1" noEditPoints="1" noAdjustHandles="1" noChangeArrowheads="1" noChangeShapeType="1" noTextEdit="1"/>
                </p:cNvSpPr>
                <p:nvPr/>
              </p:nvSpPr>
              <p:spPr>
                <a:xfrm>
                  <a:off x="4308348" y="2682547"/>
                  <a:ext cx="386286" cy="361189"/>
                </a:xfrm>
                <a:prstGeom prst="rect">
                  <a:avLst/>
                </a:prstGeom>
                <a:blipFill>
                  <a:blip r:embed="rId8"/>
                  <a:stretch>
                    <a:fillRect l="-4762"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4AA1C6B-B0E7-B55C-85DF-3B82EA5D250D}"/>
                    </a:ext>
                  </a:extLst>
                </p:cNvPr>
                <p:cNvSpPr txBox="1"/>
                <p:nvPr/>
              </p:nvSpPr>
              <p:spPr>
                <a:xfrm>
                  <a:off x="6192377" y="3936818"/>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2</m:t>
                            </m:r>
                          </m:sub>
                        </m:sSub>
                      </m:oMath>
                    </m:oMathPara>
                  </a14:m>
                  <a:endParaRPr lang="en-US" sz="2000" dirty="0">
                    <a:solidFill>
                      <a:schemeClr val="tx2">
                        <a:lumMod val="90000"/>
                        <a:lumOff val="10000"/>
                      </a:schemeClr>
                    </a:solidFill>
                  </a:endParaRPr>
                </a:p>
              </p:txBody>
            </p:sp>
          </mc:Choice>
          <mc:Fallback xmlns="">
            <p:sp>
              <p:nvSpPr>
                <p:cNvPr id="45" name="TextBox 44">
                  <a:extLst>
                    <a:ext uri="{FF2B5EF4-FFF2-40B4-BE49-F238E27FC236}">
                      <a16:creationId xmlns:a16="http://schemas.microsoft.com/office/drawing/2014/main" id="{14AA1C6B-B0E7-B55C-85DF-3B82EA5D250D}"/>
                    </a:ext>
                  </a:extLst>
                </p:cNvPr>
                <p:cNvSpPr txBox="1">
                  <a:spLocks noRot="1" noChangeAspect="1" noMove="1" noResize="1" noEditPoints="1" noAdjustHandles="1" noChangeArrowheads="1" noChangeShapeType="1" noTextEdit="1"/>
                </p:cNvSpPr>
                <p:nvPr/>
              </p:nvSpPr>
              <p:spPr>
                <a:xfrm>
                  <a:off x="6192377" y="3936818"/>
                  <a:ext cx="391387" cy="361189"/>
                </a:xfrm>
                <a:prstGeom prst="rect">
                  <a:avLst/>
                </a:prstGeom>
                <a:blipFill>
                  <a:blip r:embed="rId9"/>
                  <a:stretch>
                    <a:fillRect l="-3125"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81E9BB4D-1129-7B56-E119-E4C276BFA275}"/>
                    </a:ext>
                  </a:extLst>
                </p:cNvPr>
                <p:cNvSpPr txBox="1"/>
                <p:nvPr/>
              </p:nvSpPr>
              <p:spPr>
                <a:xfrm>
                  <a:off x="6138543" y="2548050"/>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3</m:t>
                            </m:r>
                          </m:sub>
                        </m:sSub>
                      </m:oMath>
                    </m:oMathPara>
                  </a14:m>
                  <a:endParaRPr lang="en-US" sz="2000" dirty="0">
                    <a:solidFill>
                      <a:schemeClr val="tx2">
                        <a:lumMod val="90000"/>
                        <a:lumOff val="10000"/>
                      </a:schemeClr>
                    </a:solidFill>
                  </a:endParaRPr>
                </a:p>
              </p:txBody>
            </p:sp>
          </mc:Choice>
          <mc:Fallback xmlns="">
            <p:sp>
              <p:nvSpPr>
                <p:cNvPr id="46" name="TextBox 45">
                  <a:extLst>
                    <a:ext uri="{FF2B5EF4-FFF2-40B4-BE49-F238E27FC236}">
                      <a16:creationId xmlns:a16="http://schemas.microsoft.com/office/drawing/2014/main" id="{81E9BB4D-1129-7B56-E119-E4C276BFA275}"/>
                    </a:ext>
                  </a:extLst>
                </p:cNvPr>
                <p:cNvSpPr txBox="1">
                  <a:spLocks noRot="1" noChangeAspect="1" noMove="1" noResize="1" noEditPoints="1" noAdjustHandles="1" noChangeArrowheads="1" noChangeShapeType="1" noTextEdit="1"/>
                </p:cNvSpPr>
                <p:nvPr/>
              </p:nvSpPr>
              <p:spPr>
                <a:xfrm>
                  <a:off x="6138543" y="2548050"/>
                  <a:ext cx="391387" cy="361189"/>
                </a:xfrm>
                <a:prstGeom prst="rect">
                  <a:avLst/>
                </a:prstGeom>
                <a:blipFill>
                  <a:blip r:embed="rId10"/>
                  <a:stretch>
                    <a:fillRect l="-3125"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CBC7F5C-5362-8694-DFD3-1CD3E521AC1A}"/>
                    </a:ext>
                  </a:extLst>
                </p:cNvPr>
                <p:cNvSpPr txBox="1"/>
                <p:nvPr/>
              </p:nvSpPr>
              <p:spPr>
                <a:xfrm>
                  <a:off x="8557793" y="3288714"/>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4</m:t>
                            </m:r>
                          </m:sub>
                        </m:sSub>
                      </m:oMath>
                    </m:oMathPara>
                  </a14:m>
                  <a:endParaRPr lang="en-US" sz="2000" dirty="0">
                    <a:solidFill>
                      <a:schemeClr val="tx2">
                        <a:lumMod val="90000"/>
                        <a:lumOff val="10000"/>
                      </a:schemeClr>
                    </a:solidFill>
                  </a:endParaRPr>
                </a:p>
              </p:txBody>
            </p:sp>
          </mc:Choice>
          <mc:Fallback xmlns="">
            <p:sp>
              <p:nvSpPr>
                <p:cNvPr id="47" name="TextBox 46">
                  <a:extLst>
                    <a:ext uri="{FF2B5EF4-FFF2-40B4-BE49-F238E27FC236}">
                      <a16:creationId xmlns:a16="http://schemas.microsoft.com/office/drawing/2014/main" id="{5CBC7F5C-5362-8694-DFD3-1CD3E521AC1A}"/>
                    </a:ext>
                  </a:extLst>
                </p:cNvPr>
                <p:cNvSpPr txBox="1">
                  <a:spLocks noRot="1" noChangeAspect="1" noMove="1" noResize="1" noEditPoints="1" noAdjustHandles="1" noChangeArrowheads="1" noChangeShapeType="1" noTextEdit="1"/>
                </p:cNvSpPr>
                <p:nvPr/>
              </p:nvSpPr>
              <p:spPr>
                <a:xfrm>
                  <a:off x="8557793" y="3288714"/>
                  <a:ext cx="391387" cy="361189"/>
                </a:xfrm>
                <a:prstGeom prst="rect">
                  <a:avLst/>
                </a:prstGeom>
                <a:blipFill>
                  <a:blip r:embed="rId11"/>
                  <a:stretch>
                    <a:fillRect l="-3077"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793E6F72-8296-6064-E55C-D21C1829C25E}"/>
                    </a:ext>
                  </a:extLst>
                </p:cNvPr>
                <p:cNvSpPr txBox="1"/>
                <p:nvPr/>
              </p:nvSpPr>
              <p:spPr>
                <a:xfrm>
                  <a:off x="7169940" y="1140350"/>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5</m:t>
                            </m:r>
                          </m:sub>
                        </m:sSub>
                      </m:oMath>
                    </m:oMathPara>
                  </a14:m>
                  <a:endParaRPr lang="en-US" sz="2000" dirty="0">
                    <a:solidFill>
                      <a:schemeClr val="tx2">
                        <a:lumMod val="90000"/>
                        <a:lumOff val="10000"/>
                      </a:schemeClr>
                    </a:solidFill>
                  </a:endParaRPr>
                </a:p>
              </p:txBody>
            </p:sp>
          </mc:Choice>
          <mc:Fallback xmlns="">
            <p:sp>
              <p:nvSpPr>
                <p:cNvPr id="48" name="TextBox 47">
                  <a:extLst>
                    <a:ext uri="{FF2B5EF4-FFF2-40B4-BE49-F238E27FC236}">
                      <a16:creationId xmlns:a16="http://schemas.microsoft.com/office/drawing/2014/main" id="{793E6F72-8296-6064-E55C-D21C1829C25E}"/>
                    </a:ext>
                  </a:extLst>
                </p:cNvPr>
                <p:cNvSpPr txBox="1">
                  <a:spLocks noRot="1" noChangeAspect="1" noMove="1" noResize="1" noEditPoints="1" noAdjustHandles="1" noChangeArrowheads="1" noChangeShapeType="1" noTextEdit="1"/>
                </p:cNvSpPr>
                <p:nvPr/>
              </p:nvSpPr>
              <p:spPr>
                <a:xfrm>
                  <a:off x="7169940" y="1140350"/>
                  <a:ext cx="391387" cy="361189"/>
                </a:xfrm>
                <a:prstGeom prst="rect">
                  <a:avLst/>
                </a:prstGeom>
                <a:blipFill>
                  <a:blip r:embed="rId12"/>
                  <a:stretch>
                    <a:fillRect l="-4688" b="-47059"/>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96785EE-B09C-D75C-9406-968BD896EC29}"/>
                  </a:ext>
                </a:extLst>
              </p:cNvPr>
              <p:cNvSpPr txBox="1"/>
              <p:nvPr/>
            </p:nvSpPr>
            <p:spPr>
              <a:xfrm>
                <a:off x="574674" y="2910327"/>
                <a:ext cx="7031927" cy="1754326"/>
              </a:xfrm>
              <a:prstGeom prst="rect">
                <a:avLst/>
              </a:prstGeom>
              <a:noFill/>
            </p:spPr>
            <p:txBody>
              <a:bodyPr wrap="square">
                <a:spAutoFit/>
              </a:bodyPr>
              <a:lstStyle/>
              <a:p>
                <a:r>
                  <a:rPr lang="en-US" b="1" dirty="0">
                    <a:latin typeface="Roboto Condensed Light" panose="02000000000000000000" pitchFamily="2" charset="0"/>
                    <a:ea typeface="Roboto Condensed Light" panose="02000000000000000000" pitchFamily="2" charset="0"/>
                  </a:rPr>
                  <a:t>Link A Parameters</a:t>
                </a:r>
              </a:p>
              <a:p>
                <a:pPr marL="285750"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Mass</a:t>
                </a:r>
                <a:r>
                  <a:rPr lang="en-US" dirty="0">
                    <a:latin typeface="Roboto Condensed Light" panose="02000000000000000000" pitchFamily="2" charset="0"/>
                    <a:ea typeface="Roboto Condensed Light" panose="02000000000000000000" pitchFamily="2" charset="0"/>
                  </a:rPr>
                  <a:t>: 0.5 kg</a:t>
                </a:r>
                <a:endParaRPr lang="en-US" b="1" dirty="0">
                  <a:latin typeface="Roboto Condensed Light" panose="02000000000000000000" pitchFamily="2" charset="0"/>
                  <a:ea typeface="Roboto Condensed Light" panose="02000000000000000000" pitchFamily="2" charset="0"/>
                </a:endParaRPr>
              </a:p>
              <a:p>
                <a:pPr marL="285750"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Inertial Properties</a:t>
                </a:r>
                <a:r>
                  <a:rPr lang="en-US" dirty="0">
                    <a:latin typeface="Roboto Condensed Light" panose="02000000000000000000" pitchFamily="2" charset="0"/>
                    <a:ea typeface="Roboto Condensed Light" panose="02000000000000000000" pitchFamily="2" charset="0"/>
                  </a:rPr>
                  <a:t>: </a:t>
                </a:r>
                <a:r>
                  <a:rPr kumimoji="0" lang="en-US" altLang="en-US" sz="1800" b="1" i="0" u="none" strike="noStrike" cap="none" normalizeH="0" baseline="0" dirty="0" err="1">
                    <a:ln>
                      <a:noFill/>
                    </a:ln>
                    <a:solidFill>
                      <a:schemeClr val="tx1"/>
                    </a:solidFill>
                    <a:effectLst/>
                    <a:latin typeface="Roboto Condensed Light" panose="02000000000000000000" pitchFamily="2" charset="0"/>
                    <a:ea typeface="Roboto Condensed Light" panose="02000000000000000000" pitchFamily="2" charset="0"/>
                  </a:rPr>
                  <a:t>Ixx</a:t>
                </a:r>
                <a:r>
                  <a:rPr kumimoji="0" lang="en-US" altLang="en-US" sz="1800" b="0" i="0" u="none" strike="noStrike" cap="none" normalizeH="0" baseline="0" dirty="0">
                    <a:ln>
                      <a:noFill/>
                    </a:ln>
                    <a:solidFill>
                      <a:schemeClr val="tx1"/>
                    </a:solidFill>
                    <a:effectLst/>
                    <a:latin typeface="Roboto Condensed Light" panose="02000000000000000000" pitchFamily="2" charset="0"/>
                    <a:ea typeface="Roboto Condensed Light" panose="02000000000000000000" pitchFamily="2" charset="0"/>
                  </a:rPr>
                  <a:t>: 0.005 </a:t>
                </a:r>
                <a14:m>
                  <m:oMath xmlns:m="http://schemas.openxmlformats.org/officeDocument/2006/math">
                    <m:r>
                      <a:rPr kumimoji="0" lang="en-US" altLang="en-US" sz="1800" b="0" i="1" u="none" strike="noStrike" cap="none" normalizeH="0" baseline="0" dirty="0" smtClean="0">
                        <a:ln>
                          <a:noFill/>
                        </a:ln>
                        <a:solidFill>
                          <a:schemeClr val="tx1"/>
                        </a:solidFill>
                        <a:effectLst/>
                        <a:latin typeface="Cambria Math" panose="02040503050406030204" pitchFamily="18" charset="0"/>
                      </a:rPr>
                      <m:t>𝑘𝑔</m:t>
                    </m:r>
                    <m:r>
                      <a:rPr kumimoji="0" lang="en-US" altLang="en-US" sz="1800" b="0" i="1" u="none" strike="noStrike" cap="none" normalizeH="0" baseline="0" dirty="0" smtClean="0">
                        <a:ln>
                          <a:noFill/>
                        </a:ln>
                        <a:solidFill>
                          <a:schemeClr val="tx1"/>
                        </a:solidFill>
                        <a:effectLst/>
                        <a:latin typeface="Cambria Math" panose="02040503050406030204" pitchFamily="18" charset="0"/>
                      </a:rPr>
                      <m:t>⋅</m:t>
                    </m:r>
                    <m:sSup>
                      <m:sSupPr>
                        <m:ctrlPr>
                          <a:rPr kumimoji="0" lang="en-US" altLang="en-US" sz="1800" b="0" i="1" u="none" strike="noStrike" cap="none" normalizeH="0" baseline="0" dirty="0" smtClean="0">
                            <a:ln>
                              <a:noFill/>
                            </a:ln>
                            <a:solidFill>
                              <a:schemeClr val="tx1"/>
                            </a:solidFill>
                            <a:effectLst/>
                            <a:latin typeface="Cambria Math" panose="02040503050406030204" pitchFamily="18" charset="0"/>
                          </a:rPr>
                        </m:ctrlPr>
                      </m:sSupPr>
                      <m:e>
                        <m:r>
                          <a:rPr kumimoji="0" lang="en-US" altLang="en-US" sz="1800" b="0" i="1" u="none" strike="noStrike" cap="none" normalizeH="0" baseline="0" dirty="0" smtClean="0">
                            <a:ln>
                              <a:noFill/>
                            </a:ln>
                            <a:solidFill>
                              <a:schemeClr val="tx1"/>
                            </a:solidFill>
                            <a:effectLst/>
                            <a:latin typeface="Cambria Math" panose="02040503050406030204" pitchFamily="18" charset="0"/>
                          </a:rPr>
                          <m:t>𝑚</m:t>
                        </m:r>
                      </m:e>
                      <m:sup>
                        <m:r>
                          <a:rPr kumimoji="0" lang="en-US" altLang="en-US" sz="1800" b="0" i="1" u="none" strike="noStrike" cap="none" normalizeH="0" baseline="0" dirty="0" smtClean="0">
                            <a:ln>
                              <a:noFill/>
                            </a:ln>
                            <a:solidFill>
                              <a:schemeClr val="tx1"/>
                            </a:solidFill>
                            <a:effectLst/>
                            <a:latin typeface="Cambria Math" panose="02040503050406030204" pitchFamily="18" charset="0"/>
                          </a:rPr>
                          <m:t>2</m:t>
                        </m:r>
                      </m:sup>
                    </m:sSup>
                  </m:oMath>
                </a14:m>
                <a:r>
                  <a:rPr kumimoji="0" lang="en-US" altLang="en-US" sz="1800" b="0" i="0" u="none" strike="noStrike" cap="none" normalizeH="0" baseline="0" dirty="0">
                    <a:ln>
                      <a:noFill/>
                    </a:ln>
                    <a:solidFill>
                      <a:schemeClr val="tx1"/>
                    </a:solidFill>
                    <a:effectLst/>
                    <a:latin typeface="Roboto Condensed Light" panose="02000000000000000000" pitchFamily="2" charset="0"/>
                    <a:ea typeface="Roboto Condensed Light" panose="02000000000000000000" pitchFamily="2" charset="0"/>
                  </a:rPr>
                  <a:t> </a:t>
                </a:r>
                <a:r>
                  <a:rPr kumimoji="0" lang="en-US" altLang="en-US" sz="1800" b="1" i="0" u="none" strike="noStrike" cap="none" normalizeH="0" baseline="0" dirty="0" err="1">
                    <a:ln>
                      <a:noFill/>
                    </a:ln>
                    <a:solidFill>
                      <a:schemeClr val="tx1"/>
                    </a:solidFill>
                    <a:effectLst/>
                    <a:latin typeface="Roboto Condensed Light" panose="02000000000000000000" pitchFamily="2" charset="0"/>
                    <a:ea typeface="Roboto Condensed Light" panose="02000000000000000000" pitchFamily="2" charset="0"/>
                  </a:rPr>
                  <a:t>Iyy</a:t>
                </a:r>
                <a:r>
                  <a:rPr kumimoji="0" lang="en-US" altLang="en-US" sz="1800" b="0" i="0" u="none" strike="noStrike" cap="none" normalizeH="0" baseline="0" dirty="0">
                    <a:ln>
                      <a:noFill/>
                    </a:ln>
                    <a:solidFill>
                      <a:schemeClr val="tx1"/>
                    </a:solidFill>
                    <a:effectLst/>
                    <a:latin typeface="Roboto Condensed Light" panose="02000000000000000000" pitchFamily="2" charset="0"/>
                    <a:ea typeface="Roboto Condensed Light" panose="02000000000000000000" pitchFamily="2" charset="0"/>
                  </a:rPr>
                  <a:t>: 0.005 </a:t>
                </a:r>
                <a14:m>
                  <m:oMath xmlns:m="http://schemas.openxmlformats.org/officeDocument/2006/math">
                    <m:r>
                      <a:rPr lang="en-US" altLang="en-US" i="1" dirty="0">
                        <a:latin typeface="Cambria Math" panose="02040503050406030204" pitchFamily="18" charset="0"/>
                      </a:rPr>
                      <m:t>𝑘𝑔</m:t>
                    </m:r>
                    <m:r>
                      <a:rPr lang="en-US" altLang="en-US" i="1" dirty="0">
                        <a:latin typeface="Cambria Math" panose="02040503050406030204" pitchFamily="18" charset="0"/>
                      </a:rPr>
                      <m:t>⋅</m:t>
                    </m:r>
                    <m:sSup>
                      <m:sSupPr>
                        <m:ctrlPr>
                          <a:rPr lang="en-US" altLang="en-US" i="1" dirty="0">
                            <a:latin typeface="Cambria Math" panose="02040503050406030204" pitchFamily="18" charset="0"/>
                          </a:rPr>
                        </m:ctrlPr>
                      </m:sSupPr>
                      <m:e>
                        <m:r>
                          <a:rPr lang="en-US" altLang="en-US" i="1" dirty="0">
                            <a:latin typeface="Cambria Math" panose="02040503050406030204" pitchFamily="18" charset="0"/>
                          </a:rPr>
                          <m:t>𝑚</m:t>
                        </m:r>
                      </m:e>
                      <m:sup>
                        <m:r>
                          <a:rPr lang="en-US" altLang="en-US" i="1" dirty="0">
                            <a:latin typeface="Cambria Math" panose="02040503050406030204" pitchFamily="18" charset="0"/>
                          </a:rPr>
                          <m:t>2</m:t>
                        </m:r>
                      </m:sup>
                    </m:sSup>
                  </m:oMath>
                </a14:m>
                <a:r>
                  <a:rPr kumimoji="0" lang="en-US" altLang="en-US" sz="1800" b="0" i="0" u="none" strike="noStrike" cap="none" normalizeH="0" baseline="0" dirty="0">
                    <a:ln>
                      <a:noFill/>
                    </a:ln>
                    <a:solidFill>
                      <a:schemeClr val="tx1"/>
                    </a:solidFill>
                    <a:effectLst/>
                    <a:latin typeface="Roboto Condensed Light" panose="02000000000000000000" pitchFamily="2" charset="0"/>
                    <a:ea typeface="Roboto Condensed Light" panose="02000000000000000000" pitchFamily="2" charset="0"/>
                  </a:rPr>
                  <a:t> </a:t>
                </a:r>
                <a:r>
                  <a:rPr kumimoji="0" lang="en-US" altLang="en-US" sz="1800" b="1" i="0" u="none" strike="noStrike" cap="none" normalizeH="0" baseline="0" dirty="0">
                    <a:ln>
                      <a:noFill/>
                    </a:ln>
                    <a:solidFill>
                      <a:schemeClr val="tx1"/>
                    </a:solidFill>
                    <a:effectLst/>
                    <a:latin typeface="Roboto Condensed Light" panose="02000000000000000000" pitchFamily="2" charset="0"/>
                    <a:ea typeface="Roboto Condensed Light" panose="02000000000000000000" pitchFamily="2" charset="0"/>
                  </a:rPr>
                  <a:t>Izz</a:t>
                </a:r>
                <a:r>
                  <a:rPr kumimoji="0" lang="en-US" altLang="en-US" sz="1800" b="0" i="0" u="none" strike="noStrike" cap="none" normalizeH="0" baseline="0" dirty="0">
                    <a:ln>
                      <a:noFill/>
                    </a:ln>
                    <a:solidFill>
                      <a:schemeClr val="tx1"/>
                    </a:solidFill>
                    <a:effectLst/>
                    <a:latin typeface="Roboto Condensed Light" panose="02000000000000000000" pitchFamily="2" charset="0"/>
                    <a:ea typeface="Roboto Condensed Light" panose="02000000000000000000" pitchFamily="2" charset="0"/>
                  </a:rPr>
                  <a:t>: 0.005 </a:t>
                </a:r>
                <a14:m>
                  <m:oMath xmlns:m="http://schemas.openxmlformats.org/officeDocument/2006/math">
                    <m:r>
                      <a:rPr lang="en-US" altLang="en-US" i="1" dirty="0">
                        <a:latin typeface="Cambria Math" panose="02040503050406030204" pitchFamily="18" charset="0"/>
                      </a:rPr>
                      <m:t>𝑘𝑔</m:t>
                    </m:r>
                    <m:r>
                      <a:rPr lang="en-US" altLang="en-US" i="1" dirty="0">
                        <a:latin typeface="Cambria Math" panose="02040503050406030204" pitchFamily="18" charset="0"/>
                      </a:rPr>
                      <m:t>⋅</m:t>
                    </m:r>
                    <m:sSup>
                      <m:sSupPr>
                        <m:ctrlPr>
                          <a:rPr lang="en-US" altLang="en-US" i="1" dirty="0">
                            <a:latin typeface="Cambria Math" panose="02040503050406030204" pitchFamily="18" charset="0"/>
                          </a:rPr>
                        </m:ctrlPr>
                      </m:sSupPr>
                      <m:e>
                        <m:r>
                          <a:rPr lang="en-US" altLang="en-US" i="1" dirty="0">
                            <a:latin typeface="Cambria Math" panose="02040503050406030204" pitchFamily="18" charset="0"/>
                          </a:rPr>
                          <m:t>𝑚</m:t>
                        </m:r>
                      </m:e>
                      <m:sup>
                        <m:r>
                          <a:rPr lang="en-US" altLang="en-US" i="1" dirty="0">
                            <a:latin typeface="Cambria Math" panose="02040503050406030204" pitchFamily="18" charset="0"/>
                          </a:rPr>
                          <m:t>2</m:t>
                        </m:r>
                      </m:sup>
                    </m:sSup>
                  </m:oMath>
                </a14:m>
                <a:endParaRPr kumimoji="0" lang="en-US" altLang="en-US" sz="1800" b="0" i="0" u="none" strike="noStrike" cap="none" normalizeH="0" baseline="0" dirty="0">
                  <a:ln>
                    <a:noFill/>
                  </a:ln>
                  <a:solidFill>
                    <a:schemeClr val="tx1"/>
                  </a:solidFill>
                  <a:effectLst/>
                  <a:latin typeface="Roboto Condensed Light" panose="02000000000000000000" pitchFamily="2" charset="0"/>
                  <a:ea typeface="Roboto Condensed Light" panose="02000000000000000000" pitchFamily="2" charset="0"/>
                </a:endParaRPr>
              </a:p>
              <a:p>
                <a:pPr marL="285750" indent="-285750">
                  <a:buFont typeface="Arial" panose="020B0604020202020204" pitchFamily="34" charset="0"/>
                  <a:buChar char="•"/>
                </a:pPr>
                <a:r>
                  <a:rPr lang="en-US" b="1" dirty="0">
                    <a:highlight>
                      <a:srgbClr val="FFFF00"/>
                    </a:highlight>
                    <a:latin typeface="Roboto Condensed Light" panose="02000000000000000000" pitchFamily="2" charset="0"/>
                    <a:ea typeface="Roboto Condensed Light" panose="02000000000000000000" pitchFamily="2" charset="0"/>
                  </a:rPr>
                  <a:t>Dimensions</a:t>
                </a:r>
                <a:r>
                  <a:rPr lang="en-US" dirty="0">
                    <a:highlight>
                      <a:srgbClr val="FFFF00"/>
                    </a:highlight>
                    <a:latin typeface="Roboto Condensed Light" panose="02000000000000000000" pitchFamily="2" charset="0"/>
                    <a:ea typeface="Roboto Condensed Light" panose="02000000000000000000" pitchFamily="2" charset="0"/>
                  </a:rPr>
                  <a:t>: 0.5 x 0.5 x 0.1 m</a:t>
                </a:r>
              </a:p>
              <a:p>
                <a:pPr marL="285750" indent="-285750">
                  <a:buFont typeface="Arial" panose="020B0604020202020204" pitchFamily="34" charset="0"/>
                  <a:buChar char="•"/>
                </a:pPr>
                <a:r>
                  <a:rPr lang="en-US" b="1" dirty="0">
                    <a:highlight>
                      <a:srgbClr val="FFFF00"/>
                    </a:highlight>
                    <a:latin typeface="Roboto Condensed Light" panose="02000000000000000000" pitchFamily="2" charset="0"/>
                    <a:ea typeface="Roboto Condensed Light" panose="02000000000000000000" pitchFamily="2" charset="0"/>
                  </a:rPr>
                  <a:t>Color</a:t>
                </a:r>
                <a:r>
                  <a:rPr lang="en-US" dirty="0">
                    <a:highlight>
                      <a:srgbClr val="FFFF00"/>
                    </a:highlight>
                    <a:latin typeface="Roboto Condensed Light" panose="02000000000000000000" pitchFamily="2" charset="0"/>
                    <a:ea typeface="Roboto Condensed Light" panose="02000000000000000000" pitchFamily="2" charset="0"/>
                  </a:rPr>
                  <a:t>: Red</a:t>
                </a:r>
                <a:endParaRPr lang="en-US" b="1" dirty="0">
                  <a:highlight>
                    <a:srgbClr val="FFFF00"/>
                  </a:highlight>
                  <a:latin typeface="Roboto Condensed Light" panose="02000000000000000000" pitchFamily="2" charset="0"/>
                  <a:ea typeface="Roboto Condensed Light" panose="02000000000000000000" pitchFamily="2" charset="0"/>
                </a:endParaRPr>
              </a:p>
            </p:txBody>
          </p:sp>
        </mc:Choice>
        <mc:Fallback xmlns="">
          <p:sp>
            <p:nvSpPr>
              <p:cNvPr id="11" name="TextBox 10">
                <a:extLst>
                  <a:ext uri="{FF2B5EF4-FFF2-40B4-BE49-F238E27FC236}">
                    <a16:creationId xmlns:a16="http://schemas.microsoft.com/office/drawing/2014/main" id="{B96785EE-B09C-D75C-9406-968BD896EC29}"/>
                  </a:ext>
                </a:extLst>
              </p:cNvPr>
              <p:cNvSpPr txBox="1">
                <a:spLocks noRot="1" noChangeAspect="1" noMove="1" noResize="1" noEditPoints="1" noAdjustHandles="1" noChangeArrowheads="1" noChangeShapeType="1" noTextEdit="1"/>
              </p:cNvSpPr>
              <p:nvPr/>
            </p:nvSpPr>
            <p:spPr>
              <a:xfrm>
                <a:off x="574674" y="2910327"/>
                <a:ext cx="7031927" cy="1754326"/>
              </a:xfrm>
              <a:prstGeom prst="rect">
                <a:avLst/>
              </a:prstGeom>
              <a:blipFill>
                <a:blip r:embed="rId13"/>
                <a:stretch>
                  <a:fillRect l="-693" t="-1736" b="-4514"/>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5DEF8994-A3E5-6A27-A169-A8BA67098E6E}"/>
              </a:ext>
            </a:extLst>
          </p:cNvPr>
          <p:cNvSpPr txBox="1"/>
          <p:nvPr/>
        </p:nvSpPr>
        <p:spPr>
          <a:xfrm>
            <a:off x="7462877" y="2133897"/>
            <a:ext cx="7738049" cy="3416320"/>
          </a:xfrm>
          <a:prstGeom prst="rect">
            <a:avLst/>
          </a:prstGeom>
          <a:noFill/>
        </p:spPr>
        <p:txBody>
          <a:bodyPr wrap="square">
            <a:spAutoFit/>
          </a:bodyPr>
          <a:lstStyle/>
          <a:p>
            <a:r>
              <a:rPr lang="en-US" dirty="0">
                <a:latin typeface="Roboto Condensed Light" panose="02000000000000000000" pitchFamily="2" charset="0"/>
                <a:ea typeface="Roboto Condensed Light" panose="02000000000000000000" pitchFamily="2" charset="0"/>
              </a:rPr>
              <a:t> &lt;!-- Link A --&gt;</a:t>
            </a:r>
          </a:p>
          <a:p>
            <a:r>
              <a:rPr lang="en-US" dirty="0">
                <a:latin typeface="Roboto Condensed Light" panose="02000000000000000000" pitchFamily="2" charset="0"/>
                <a:ea typeface="Roboto Condensed Light" panose="02000000000000000000" pitchFamily="2" charset="0"/>
              </a:rPr>
              <a:t>  &lt;link name="</a:t>
            </a:r>
            <a:r>
              <a:rPr lang="en-US" dirty="0" err="1">
                <a:latin typeface="Roboto Condensed Light" panose="02000000000000000000" pitchFamily="2" charset="0"/>
                <a:ea typeface="Roboto Condensed Light" panose="02000000000000000000" pitchFamily="2" charset="0"/>
              </a:rPr>
              <a:t>link_A</a:t>
            </a:r>
            <a:r>
              <a:rPr lang="en-US" dirty="0">
                <a:latin typeface="Roboto Condensed Light" panose="02000000000000000000" pitchFamily="2" charset="0"/>
                <a:ea typeface="Roboto Condensed Light" panose="02000000000000000000" pitchFamily="2" charset="0"/>
              </a:rPr>
              <a:t>"&gt;</a:t>
            </a:r>
          </a:p>
          <a:p>
            <a:r>
              <a:rPr lang="en-US" dirty="0">
                <a:latin typeface="Roboto Condensed Light" panose="02000000000000000000" pitchFamily="2" charset="0"/>
                <a:ea typeface="Roboto Condensed Light" panose="02000000000000000000" pitchFamily="2" charset="0"/>
              </a:rPr>
              <a:t>&lt;visual&gt;</a:t>
            </a:r>
          </a:p>
          <a:p>
            <a:r>
              <a:rPr lang="en-US" dirty="0">
                <a:latin typeface="Roboto Condensed Light" panose="02000000000000000000" pitchFamily="2" charset="0"/>
                <a:ea typeface="Roboto Condensed Light" panose="02000000000000000000" pitchFamily="2" charset="0"/>
              </a:rPr>
              <a:t>      &lt;origin </a:t>
            </a:r>
            <a:r>
              <a:rPr lang="en-US" dirty="0" err="1">
                <a:latin typeface="Roboto Condensed Light" panose="02000000000000000000" pitchFamily="2" charset="0"/>
                <a:ea typeface="Roboto Condensed Light" panose="02000000000000000000" pitchFamily="2" charset="0"/>
              </a:rPr>
              <a:t>xyz</a:t>
            </a:r>
            <a:r>
              <a:rPr lang="en-US" dirty="0">
                <a:latin typeface="Roboto Condensed Light" panose="02000000000000000000" pitchFamily="2" charset="0"/>
                <a:ea typeface="Roboto Condensed Light" panose="02000000000000000000" pitchFamily="2" charset="0"/>
              </a:rPr>
              <a:t>="0 0 0"/&gt;</a:t>
            </a:r>
          </a:p>
          <a:p>
            <a:r>
              <a:rPr lang="en-US" dirty="0">
                <a:highlight>
                  <a:srgbClr val="FFFF00"/>
                </a:highlight>
                <a:latin typeface="Roboto Condensed Light" panose="02000000000000000000" pitchFamily="2" charset="0"/>
                <a:ea typeface="Roboto Condensed Light" panose="02000000000000000000" pitchFamily="2" charset="0"/>
              </a:rPr>
              <a:t>      &lt;geometry&gt;</a:t>
            </a:r>
          </a:p>
          <a:p>
            <a:r>
              <a:rPr lang="en-US" dirty="0">
                <a:highlight>
                  <a:srgbClr val="FFFF00"/>
                </a:highlight>
                <a:latin typeface="Roboto Condensed Light" panose="02000000000000000000" pitchFamily="2" charset="0"/>
                <a:ea typeface="Roboto Condensed Light" panose="02000000000000000000" pitchFamily="2" charset="0"/>
              </a:rPr>
              <a:t>        	&lt;box size="0.5 0.5 0.1"/&gt;</a:t>
            </a:r>
          </a:p>
          <a:p>
            <a:r>
              <a:rPr lang="en-US" dirty="0">
                <a:highlight>
                  <a:srgbClr val="FFFF00"/>
                </a:highlight>
                <a:latin typeface="Roboto Condensed Light" panose="02000000000000000000" pitchFamily="2" charset="0"/>
                <a:ea typeface="Roboto Condensed Light" panose="02000000000000000000" pitchFamily="2" charset="0"/>
              </a:rPr>
              <a:t>      &lt;/geometry&gt;</a:t>
            </a:r>
          </a:p>
          <a:p>
            <a:r>
              <a:rPr lang="en-US" dirty="0">
                <a:highlight>
                  <a:srgbClr val="FFFF00"/>
                </a:highlight>
                <a:latin typeface="Roboto Condensed Light" panose="02000000000000000000" pitchFamily="2" charset="0"/>
                <a:ea typeface="Roboto Condensed Light" panose="02000000000000000000" pitchFamily="2" charset="0"/>
              </a:rPr>
              <a:t>      &lt;material name="red"&gt;</a:t>
            </a:r>
          </a:p>
          <a:p>
            <a:r>
              <a:rPr lang="en-US" dirty="0">
                <a:highlight>
                  <a:srgbClr val="FFFF00"/>
                </a:highlight>
                <a:latin typeface="Roboto Condensed Light" panose="02000000000000000000" pitchFamily="2" charset="0"/>
                <a:ea typeface="Roboto Condensed Light" panose="02000000000000000000" pitchFamily="2" charset="0"/>
              </a:rPr>
              <a:t>        	&lt;color </a:t>
            </a:r>
            <a:r>
              <a:rPr lang="en-US" dirty="0" err="1">
                <a:highlight>
                  <a:srgbClr val="FFFF00"/>
                </a:highlight>
                <a:latin typeface="Roboto Condensed Light" panose="02000000000000000000" pitchFamily="2" charset="0"/>
                <a:ea typeface="Roboto Condensed Light" panose="02000000000000000000" pitchFamily="2" charset="0"/>
              </a:rPr>
              <a:t>rgba</a:t>
            </a:r>
            <a:r>
              <a:rPr lang="en-US" dirty="0">
                <a:highlight>
                  <a:srgbClr val="FFFF00"/>
                </a:highlight>
                <a:latin typeface="Roboto Condensed Light" panose="02000000000000000000" pitchFamily="2" charset="0"/>
                <a:ea typeface="Roboto Condensed Light" panose="02000000000000000000" pitchFamily="2" charset="0"/>
              </a:rPr>
              <a:t>="1 0 0 1"/&gt;</a:t>
            </a:r>
          </a:p>
          <a:p>
            <a:r>
              <a:rPr lang="en-US" dirty="0">
                <a:highlight>
                  <a:srgbClr val="FFFF00"/>
                </a:highlight>
                <a:latin typeface="Roboto Condensed Light" panose="02000000000000000000" pitchFamily="2" charset="0"/>
                <a:ea typeface="Roboto Condensed Light" panose="02000000000000000000" pitchFamily="2" charset="0"/>
              </a:rPr>
              <a:t>      &lt;/material&gt;</a:t>
            </a:r>
          </a:p>
          <a:p>
            <a:r>
              <a:rPr lang="en-US" dirty="0">
                <a:latin typeface="Roboto Condensed Light" panose="02000000000000000000" pitchFamily="2" charset="0"/>
                <a:ea typeface="Roboto Condensed Light" panose="02000000000000000000" pitchFamily="2" charset="0"/>
              </a:rPr>
              <a:t>&lt;/visual&gt;</a:t>
            </a:r>
          </a:p>
          <a:p>
            <a:r>
              <a:rPr lang="en-US" dirty="0">
                <a:latin typeface="Roboto Condensed Light" panose="02000000000000000000" pitchFamily="2" charset="0"/>
                <a:ea typeface="Roboto Condensed Light" panose="02000000000000000000" pitchFamily="2" charset="0"/>
              </a:rPr>
              <a:t>&lt;/link&gt;</a:t>
            </a:r>
          </a:p>
        </p:txBody>
      </p:sp>
    </p:spTree>
    <p:extLst>
      <p:ext uri="{BB962C8B-B14F-4D97-AF65-F5344CB8AC3E}">
        <p14:creationId xmlns:p14="http://schemas.microsoft.com/office/powerpoint/2010/main" val="932521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290D6-9EEC-F324-5EDA-3D86A4824288}"/>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8EEB0C1E-EE6A-6C92-4796-78E87DCAABB9}"/>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DA821F15-718A-52A5-06FA-C91FF4646AD0}"/>
              </a:ext>
            </a:extLst>
          </p:cNvPr>
          <p:cNvSpPr>
            <a:spLocks noGrp="1"/>
          </p:cNvSpPr>
          <p:nvPr>
            <p:ph type="sldNum" sz="quarter" idx="12"/>
          </p:nvPr>
        </p:nvSpPr>
        <p:spPr/>
        <p:txBody>
          <a:bodyPr/>
          <a:lstStyle/>
          <a:p>
            <a:fld id="{0A297500-7527-634B-90F4-69D0994C32B4}" type="slidenum">
              <a:rPr lang="nl-NL" smtClean="0"/>
              <a:t>38</a:t>
            </a:fld>
            <a:endParaRPr lang="nl-NL"/>
          </a:p>
        </p:txBody>
      </p:sp>
      <p:sp>
        <p:nvSpPr>
          <p:cNvPr id="5" name="Title 4">
            <a:extLst>
              <a:ext uri="{FF2B5EF4-FFF2-40B4-BE49-F238E27FC236}">
                <a16:creationId xmlns:a16="http://schemas.microsoft.com/office/drawing/2014/main" id="{6CEDB0C6-41C9-79E3-0003-22262FA2410E}"/>
              </a:ext>
            </a:extLst>
          </p:cNvPr>
          <p:cNvSpPr>
            <a:spLocks noGrp="1"/>
          </p:cNvSpPr>
          <p:nvPr>
            <p:ph type="title"/>
          </p:nvPr>
        </p:nvSpPr>
        <p:spPr/>
        <p:txBody>
          <a:bodyPr/>
          <a:lstStyle/>
          <a:p>
            <a:r>
              <a:rPr lang="en-US" dirty="0"/>
              <a:t>The Linkage System</a:t>
            </a:r>
          </a:p>
        </p:txBody>
      </p:sp>
      <p:grpSp>
        <p:nvGrpSpPr>
          <p:cNvPr id="26" name="Group 25">
            <a:extLst>
              <a:ext uri="{FF2B5EF4-FFF2-40B4-BE49-F238E27FC236}">
                <a16:creationId xmlns:a16="http://schemas.microsoft.com/office/drawing/2014/main" id="{DC6393AF-1D89-C03E-B660-D198C1F9AE88}"/>
              </a:ext>
            </a:extLst>
          </p:cNvPr>
          <p:cNvGrpSpPr/>
          <p:nvPr/>
        </p:nvGrpSpPr>
        <p:grpSpPr>
          <a:xfrm>
            <a:off x="12551764" y="1837495"/>
            <a:ext cx="7185608" cy="3656880"/>
            <a:chOff x="3787140" y="885716"/>
            <a:chExt cx="7177650" cy="4233245"/>
          </a:xfrm>
        </p:grpSpPr>
        <p:grpSp>
          <p:nvGrpSpPr>
            <p:cNvPr id="27" name="Group 26">
              <a:extLst>
                <a:ext uri="{FF2B5EF4-FFF2-40B4-BE49-F238E27FC236}">
                  <a16:creationId xmlns:a16="http://schemas.microsoft.com/office/drawing/2014/main" id="{7280EEE4-B5DB-D255-5C53-44C2A5E414B7}"/>
                </a:ext>
              </a:extLst>
            </p:cNvPr>
            <p:cNvGrpSpPr/>
            <p:nvPr/>
          </p:nvGrpSpPr>
          <p:grpSpPr>
            <a:xfrm>
              <a:off x="3787140" y="3307080"/>
              <a:ext cx="1378719" cy="1389380"/>
              <a:chOff x="3787140" y="2369747"/>
              <a:chExt cx="2308860" cy="2326713"/>
            </a:xfrm>
            <a:solidFill>
              <a:schemeClr val="bg1"/>
            </a:solidFill>
          </p:grpSpPr>
          <p:cxnSp>
            <p:nvCxnSpPr>
              <p:cNvPr id="49" name="Straight Connector 48">
                <a:extLst>
                  <a:ext uri="{FF2B5EF4-FFF2-40B4-BE49-F238E27FC236}">
                    <a16:creationId xmlns:a16="http://schemas.microsoft.com/office/drawing/2014/main" id="{4B85E714-DFD5-970E-10BA-384851C278E3}"/>
                  </a:ext>
                </a:extLst>
              </p:cNvPr>
              <p:cNvCxnSpPr/>
              <p:nvPr/>
            </p:nvCxnSpPr>
            <p:spPr>
              <a:xfrm>
                <a:off x="4090219" y="4370753"/>
                <a:ext cx="2005781" cy="0"/>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DB4C4B4A-8F79-845C-FA7E-40B1BD4B635F}"/>
                  </a:ext>
                </a:extLst>
              </p:cNvPr>
              <p:cNvCxnSpPr>
                <a:cxnSpLocks/>
              </p:cNvCxnSpPr>
              <p:nvPr/>
            </p:nvCxnSpPr>
            <p:spPr>
              <a:xfrm flipV="1">
                <a:off x="3787140"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53079CA5-C54A-74EC-8A5C-546E9743DEAB}"/>
                  </a:ext>
                </a:extLst>
              </p:cNvPr>
              <p:cNvCxnSpPr>
                <a:cxnSpLocks/>
              </p:cNvCxnSpPr>
              <p:nvPr/>
            </p:nvCxnSpPr>
            <p:spPr>
              <a:xfrm flipV="1">
                <a:off x="3986268"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9964CBD8-8B3E-E15A-C5D2-5EE255AA8A78}"/>
                  </a:ext>
                </a:extLst>
              </p:cNvPr>
              <p:cNvCxnSpPr>
                <a:cxnSpLocks/>
              </p:cNvCxnSpPr>
              <p:nvPr/>
            </p:nvCxnSpPr>
            <p:spPr>
              <a:xfrm flipV="1">
                <a:off x="4185396"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A9696AC4-24F1-8B32-484C-32EB333B1027}"/>
                  </a:ext>
                </a:extLst>
              </p:cNvPr>
              <p:cNvCxnSpPr>
                <a:cxnSpLocks/>
              </p:cNvCxnSpPr>
              <p:nvPr/>
            </p:nvCxnSpPr>
            <p:spPr>
              <a:xfrm flipV="1">
                <a:off x="4384524"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EF5B8560-9DCE-653A-FA7F-CE8662DE9878}"/>
                  </a:ext>
                </a:extLst>
              </p:cNvPr>
              <p:cNvCxnSpPr>
                <a:cxnSpLocks/>
              </p:cNvCxnSpPr>
              <p:nvPr/>
            </p:nvCxnSpPr>
            <p:spPr>
              <a:xfrm flipV="1">
                <a:off x="4583652"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6FDF1BAF-21DF-69A2-8252-5E65447168D5}"/>
                  </a:ext>
                </a:extLst>
              </p:cNvPr>
              <p:cNvCxnSpPr>
                <a:cxnSpLocks/>
              </p:cNvCxnSpPr>
              <p:nvPr/>
            </p:nvCxnSpPr>
            <p:spPr>
              <a:xfrm flipV="1">
                <a:off x="4782780"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148ED4B5-2043-03C7-3279-FE119905A962}"/>
                  </a:ext>
                </a:extLst>
              </p:cNvPr>
              <p:cNvCxnSpPr>
                <a:cxnSpLocks/>
              </p:cNvCxnSpPr>
              <p:nvPr/>
            </p:nvCxnSpPr>
            <p:spPr>
              <a:xfrm flipV="1">
                <a:off x="4981908"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F991EE61-7C96-2355-92F3-2D7B0B3AB7D6}"/>
                  </a:ext>
                </a:extLst>
              </p:cNvPr>
              <p:cNvCxnSpPr>
                <a:cxnSpLocks/>
              </p:cNvCxnSpPr>
              <p:nvPr/>
            </p:nvCxnSpPr>
            <p:spPr>
              <a:xfrm flipV="1">
                <a:off x="5181036"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CA595449-634C-C422-E1E0-20F8FBCDB6B6}"/>
                  </a:ext>
                </a:extLst>
              </p:cNvPr>
              <p:cNvCxnSpPr>
                <a:cxnSpLocks/>
              </p:cNvCxnSpPr>
              <p:nvPr/>
            </p:nvCxnSpPr>
            <p:spPr>
              <a:xfrm flipV="1">
                <a:off x="5380164"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CB3A6EB4-C4F2-7894-1AC0-47A6CECE9474}"/>
                  </a:ext>
                </a:extLst>
              </p:cNvPr>
              <p:cNvCxnSpPr>
                <a:cxnSpLocks/>
              </p:cNvCxnSpPr>
              <p:nvPr/>
            </p:nvCxnSpPr>
            <p:spPr>
              <a:xfrm flipV="1">
                <a:off x="5579292"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F9F103FA-FF72-6244-B8E5-27DFE926DE31}"/>
                  </a:ext>
                </a:extLst>
              </p:cNvPr>
              <p:cNvCxnSpPr>
                <a:cxnSpLocks/>
              </p:cNvCxnSpPr>
              <p:nvPr/>
            </p:nvCxnSpPr>
            <p:spPr>
              <a:xfrm flipV="1">
                <a:off x="5778415"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61" name="Freeform: Shape 60">
                <a:extLst>
                  <a:ext uri="{FF2B5EF4-FFF2-40B4-BE49-F238E27FC236}">
                    <a16:creationId xmlns:a16="http://schemas.microsoft.com/office/drawing/2014/main" id="{4697401E-C622-11C7-EB80-A75CCFA86F7D}"/>
                  </a:ext>
                </a:extLst>
              </p:cNvPr>
              <p:cNvSpPr/>
              <p:nvPr/>
            </p:nvSpPr>
            <p:spPr>
              <a:xfrm>
                <a:off x="4082966" y="2369747"/>
                <a:ext cx="2013033" cy="2016711"/>
              </a:xfrm>
              <a:custGeom>
                <a:avLst/>
                <a:gdLst>
                  <a:gd name="connsiteX0" fmla="*/ 1006516 w 2013033"/>
                  <a:gd name="connsiteY0" fmla="*/ 0 h 2016711"/>
                  <a:gd name="connsiteX1" fmla="*/ 2009407 w 2013033"/>
                  <a:gd name="connsiteY1" fmla="*/ 1002891 h 2016711"/>
                  <a:gd name="connsiteX2" fmla="*/ 2004387 w 2013033"/>
                  <a:gd name="connsiteY2" fmla="*/ 1102311 h 2016711"/>
                  <a:gd name="connsiteX3" fmla="*/ 2013033 w 2013033"/>
                  <a:gd name="connsiteY3" fmla="*/ 1102311 h 2016711"/>
                  <a:gd name="connsiteX4" fmla="*/ 2013033 w 2013033"/>
                  <a:gd name="connsiteY4" fmla="*/ 2016711 h 2016711"/>
                  <a:gd name="connsiteX5" fmla="*/ 0 w 2013033"/>
                  <a:gd name="connsiteY5" fmla="*/ 2016711 h 2016711"/>
                  <a:gd name="connsiteX6" fmla="*/ 0 w 2013033"/>
                  <a:gd name="connsiteY6" fmla="*/ 1102311 h 2016711"/>
                  <a:gd name="connsiteX7" fmla="*/ 8645 w 2013033"/>
                  <a:gd name="connsiteY7" fmla="*/ 1102311 h 2016711"/>
                  <a:gd name="connsiteX8" fmla="*/ 3625 w 2013033"/>
                  <a:gd name="connsiteY8" fmla="*/ 1002891 h 2016711"/>
                  <a:gd name="connsiteX9" fmla="*/ 1006516 w 2013033"/>
                  <a:gd name="connsiteY9" fmla="*/ 0 h 2016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3033" h="2016711">
                    <a:moveTo>
                      <a:pt x="1006516" y="0"/>
                    </a:moveTo>
                    <a:cubicBezTo>
                      <a:pt x="1560397" y="0"/>
                      <a:pt x="2009407" y="449010"/>
                      <a:pt x="2009407" y="1002891"/>
                    </a:cubicBezTo>
                    <a:lnTo>
                      <a:pt x="2004387" y="1102311"/>
                    </a:lnTo>
                    <a:lnTo>
                      <a:pt x="2013033" y="1102311"/>
                    </a:lnTo>
                    <a:lnTo>
                      <a:pt x="2013033" y="2016711"/>
                    </a:lnTo>
                    <a:lnTo>
                      <a:pt x="0" y="2016711"/>
                    </a:lnTo>
                    <a:lnTo>
                      <a:pt x="0" y="1102311"/>
                    </a:lnTo>
                    <a:lnTo>
                      <a:pt x="8645" y="1102311"/>
                    </a:lnTo>
                    <a:lnTo>
                      <a:pt x="3625" y="1002891"/>
                    </a:lnTo>
                    <a:cubicBezTo>
                      <a:pt x="3625" y="449010"/>
                      <a:pt x="452635" y="0"/>
                      <a:pt x="1006516" y="0"/>
                    </a:cubicBezTo>
                    <a:close/>
                  </a:path>
                </a:pathLst>
              </a:custGeom>
              <a:grp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p>
            </p:txBody>
          </p:sp>
        </p:grpSp>
        <p:sp>
          <p:nvSpPr>
            <p:cNvPr id="28" name="Rectangle: Rounded Corners 27">
              <a:extLst>
                <a:ext uri="{FF2B5EF4-FFF2-40B4-BE49-F238E27FC236}">
                  <a16:creationId xmlns:a16="http://schemas.microsoft.com/office/drawing/2014/main" id="{104AF835-A06A-0D4A-FF76-269E4EB44B22}"/>
                </a:ext>
              </a:extLst>
            </p:cNvPr>
            <p:cNvSpPr/>
            <p:nvPr/>
          </p:nvSpPr>
          <p:spPr>
            <a:xfrm>
              <a:off x="4321829" y="3423212"/>
              <a:ext cx="2455030" cy="541212"/>
            </a:xfrm>
            <a:prstGeom prst="roundRect">
              <a:avLst>
                <a:gd name="adj" fmla="val 50000"/>
              </a:avLst>
            </a:prstGeom>
            <a:solidFill>
              <a:schemeClr val="accent2">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Rectangle: Rounded Corners 28">
              <a:extLst>
                <a:ext uri="{FF2B5EF4-FFF2-40B4-BE49-F238E27FC236}">
                  <a16:creationId xmlns:a16="http://schemas.microsoft.com/office/drawing/2014/main" id="{1F4054F9-57F6-6A69-C820-89FCADFEE19A}"/>
                </a:ext>
              </a:extLst>
            </p:cNvPr>
            <p:cNvSpPr/>
            <p:nvPr/>
          </p:nvSpPr>
          <p:spPr>
            <a:xfrm rot="17976579">
              <a:off x="5766637" y="2605202"/>
              <a:ext cx="2455030" cy="541212"/>
            </a:xfrm>
            <a:prstGeom prst="roundRect">
              <a:avLst>
                <a:gd name="adj" fmla="val 50000"/>
              </a:avLst>
            </a:prstGeom>
            <a:solidFill>
              <a:schemeClr val="accent3">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 name="Rectangle: Rounded Corners 29">
              <a:extLst>
                <a:ext uri="{FF2B5EF4-FFF2-40B4-BE49-F238E27FC236}">
                  <a16:creationId xmlns:a16="http://schemas.microsoft.com/office/drawing/2014/main" id="{BE488B6C-69DD-05EA-FFAB-C4FCFD905ED2}"/>
                </a:ext>
              </a:extLst>
            </p:cNvPr>
            <p:cNvSpPr/>
            <p:nvPr/>
          </p:nvSpPr>
          <p:spPr>
            <a:xfrm rot="20934103">
              <a:off x="7191927" y="1577799"/>
              <a:ext cx="2455030" cy="541212"/>
            </a:xfrm>
            <a:prstGeom prst="roundRect">
              <a:avLst>
                <a:gd name="adj" fmla="val 50000"/>
              </a:avLst>
            </a:prstGeom>
            <a:solidFill>
              <a:srgbClr val="FFC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Rectangle: Rounded Corners 30">
              <a:extLst>
                <a:ext uri="{FF2B5EF4-FFF2-40B4-BE49-F238E27FC236}">
                  <a16:creationId xmlns:a16="http://schemas.microsoft.com/office/drawing/2014/main" id="{8CEB2CC7-A004-D548-F966-5E8FE83F83D1}"/>
                </a:ext>
              </a:extLst>
            </p:cNvPr>
            <p:cNvSpPr/>
            <p:nvPr/>
          </p:nvSpPr>
          <p:spPr>
            <a:xfrm rot="357809">
              <a:off x="6667512" y="2755932"/>
              <a:ext cx="2455030" cy="541212"/>
            </a:xfrm>
            <a:prstGeom prst="roundRect">
              <a:avLst>
                <a:gd name="adj" fmla="val 50000"/>
              </a:avLst>
            </a:prstGeom>
            <a:solidFill>
              <a:schemeClr val="accent5">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Rectangle: Rounded Corners 31">
              <a:extLst>
                <a:ext uri="{FF2B5EF4-FFF2-40B4-BE49-F238E27FC236}">
                  <a16:creationId xmlns:a16="http://schemas.microsoft.com/office/drawing/2014/main" id="{D8EAD0D8-89AA-766A-3306-5DF36B5CB536}"/>
                </a:ext>
              </a:extLst>
            </p:cNvPr>
            <p:cNvSpPr/>
            <p:nvPr/>
          </p:nvSpPr>
          <p:spPr>
            <a:xfrm rot="20780682">
              <a:off x="8509760" y="2632380"/>
              <a:ext cx="2455030" cy="541212"/>
            </a:xfrm>
            <a:prstGeom prst="roundRect">
              <a:avLst>
                <a:gd name="adj" fmla="val 50000"/>
              </a:avLst>
            </a:prstGeom>
            <a:solidFill>
              <a:schemeClr val="accent1">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 name="Oval 32">
              <a:extLst>
                <a:ext uri="{FF2B5EF4-FFF2-40B4-BE49-F238E27FC236}">
                  <a16:creationId xmlns:a16="http://schemas.microsoft.com/office/drawing/2014/main" id="{358698A5-D19F-9654-A3E1-AB91B83EA68E}"/>
                </a:ext>
              </a:extLst>
            </p:cNvPr>
            <p:cNvSpPr/>
            <p:nvPr/>
          </p:nvSpPr>
          <p:spPr>
            <a:xfrm>
              <a:off x="6426702" y="3611880"/>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Oval 33">
              <a:extLst>
                <a:ext uri="{FF2B5EF4-FFF2-40B4-BE49-F238E27FC236}">
                  <a16:creationId xmlns:a16="http://schemas.microsoft.com/office/drawing/2014/main" id="{2E6E46CD-EE20-4A27-383D-9D47BAFF2F26}"/>
                </a:ext>
              </a:extLst>
            </p:cNvPr>
            <p:cNvSpPr/>
            <p:nvPr/>
          </p:nvSpPr>
          <p:spPr>
            <a:xfrm>
              <a:off x="4479883" y="3611880"/>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 name="Oval 34">
              <a:extLst>
                <a:ext uri="{FF2B5EF4-FFF2-40B4-BE49-F238E27FC236}">
                  <a16:creationId xmlns:a16="http://schemas.microsoft.com/office/drawing/2014/main" id="{1A1CD95E-67A8-511A-F907-0639151561F3}"/>
                </a:ext>
              </a:extLst>
            </p:cNvPr>
            <p:cNvSpPr/>
            <p:nvPr/>
          </p:nvSpPr>
          <p:spPr>
            <a:xfrm>
              <a:off x="6902712" y="2843658"/>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Oval 35">
              <a:extLst>
                <a:ext uri="{FF2B5EF4-FFF2-40B4-BE49-F238E27FC236}">
                  <a16:creationId xmlns:a16="http://schemas.microsoft.com/office/drawing/2014/main" id="{7C916731-0923-8FB1-4F92-40C2FA06B358}"/>
                </a:ext>
              </a:extLst>
            </p:cNvPr>
            <p:cNvSpPr/>
            <p:nvPr/>
          </p:nvSpPr>
          <p:spPr>
            <a:xfrm>
              <a:off x="7381742" y="1944758"/>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 name="Oval 36">
              <a:extLst>
                <a:ext uri="{FF2B5EF4-FFF2-40B4-BE49-F238E27FC236}">
                  <a16:creationId xmlns:a16="http://schemas.microsoft.com/office/drawing/2014/main" id="{FED0A6F7-62C2-4E3A-D0A8-AACFA13E85C1}"/>
                </a:ext>
              </a:extLst>
            </p:cNvPr>
            <p:cNvSpPr/>
            <p:nvPr/>
          </p:nvSpPr>
          <p:spPr>
            <a:xfrm>
              <a:off x="8736566" y="3035894"/>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E6DD9EDA-2F82-4E9D-C111-B5F53AC39B42}"/>
                    </a:ext>
                  </a:extLst>
                </p:cNvPr>
                <p:cNvSpPr txBox="1"/>
                <p:nvPr/>
              </p:nvSpPr>
              <p:spPr>
                <a:xfrm>
                  <a:off x="4212892" y="4757772"/>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0</m:t>
                            </m:r>
                          </m:sub>
                        </m:sSub>
                      </m:oMath>
                    </m:oMathPara>
                  </a14:m>
                  <a:endParaRPr lang="en-US" sz="2000" dirty="0">
                    <a:solidFill>
                      <a:srgbClr val="FF0000"/>
                    </a:solidFill>
                  </a:endParaRPr>
                </a:p>
              </p:txBody>
            </p:sp>
          </mc:Choice>
          <mc:Fallback xmlns="">
            <p:sp>
              <p:nvSpPr>
                <p:cNvPr id="38" name="TextBox 37">
                  <a:extLst>
                    <a:ext uri="{FF2B5EF4-FFF2-40B4-BE49-F238E27FC236}">
                      <a16:creationId xmlns:a16="http://schemas.microsoft.com/office/drawing/2014/main" id="{E6DD9EDA-2F82-4E9D-C111-B5F53AC39B42}"/>
                    </a:ext>
                  </a:extLst>
                </p:cNvPr>
                <p:cNvSpPr txBox="1">
                  <a:spLocks noRot="1" noChangeAspect="1" noMove="1" noResize="1" noEditPoints="1" noAdjustHandles="1" noChangeArrowheads="1" noChangeShapeType="1" noTextEdit="1"/>
                </p:cNvSpPr>
                <p:nvPr/>
              </p:nvSpPr>
              <p:spPr>
                <a:xfrm>
                  <a:off x="4212892" y="4757772"/>
                  <a:ext cx="437122" cy="361189"/>
                </a:xfrm>
                <a:prstGeom prst="rect">
                  <a:avLst/>
                </a:prstGeom>
                <a:blipFill>
                  <a:blip r:embed="rId2"/>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C74813BE-1A2A-C271-B20A-B772C0C7F0B2}"/>
                    </a:ext>
                  </a:extLst>
                </p:cNvPr>
                <p:cNvSpPr txBox="1"/>
                <p:nvPr/>
              </p:nvSpPr>
              <p:spPr>
                <a:xfrm>
                  <a:off x="5189379" y="3909212"/>
                  <a:ext cx="4320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1</m:t>
                            </m:r>
                          </m:sub>
                        </m:sSub>
                      </m:oMath>
                    </m:oMathPara>
                  </a14:m>
                  <a:endParaRPr lang="en-US" sz="2000" dirty="0">
                    <a:solidFill>
                      <a:srgbClr val="FF0000"/>
                    </a:solidFill>
                  </a:endParaRPr>
                </a:p>
              </p:txBody>
            </p:sp>
          </mc:Choice>
          <mc:Fallback xmlns="">
            <p:sp>
              <p:nvSpPr>
                <p:cNvPr id="39" name="TextBox 38">
                  <a:extLst>
                    <a:ext uri="{FF2B5EF4-FFF2-40B4-BE49-F238E27FC236}">
                      <a16:creationId xmlns:a16="http://schemas.microsoft.com/office/drawing/2014/main" id="{C74813BE-1A2A-C271-B20A-B772C0C7F0B2}"/>
                    </a:ext>
                  </a:extLst>
                </p:cNvPr>
                <p:cNvSpPr txBox="1">
                  <a:spLocks noRot="1" noChangeAspect="1" noMove="1" noResize="1" noEditPoints="1" noAdjustHandles="1" noChangeArrowheads="1" noChangeShapeType="1" noTextEdit="1"/>
                </p:cNvSpPr>
                <p:nvPr/>
              </p:nvSpPr>
              <p:spPr>
                <a:xfrm>
                  <a:off x="5189379" y="3909212"/>
                  <a:ext cx="432022" cy="361189"/>
                </a:xfrm>
                <a:prstGeom prst="rect">
                  <a:avLst/>
                </a:prstGeom>
                <a:blipFill>
                  <a:blip r:embed="rId3"/>
                  <a:stretch>
                    <a:fillRect b="-31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90A83778-060C-DE62-5D84-65699FC36A12}"/>
                    </a:ext>
                  </a:extLst>
                </p:cNvPr>
                <p:cNvSpPr txBox="1"/>
                <p:nvPr/>
              </p:nvSpPr>
              <p:spPr>
                <a:xfrm>
                  <a:off x="6371202" y="1843653"/>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2</m:t>
                            </m:r>
                          </m:sub>
                        </m:sSub>
                      </m:oMath>
                    </m:oMathPara>
                  </a14:m>
                  <a:endParaRPr lang="en-US" sz="2000" dirty="0">
                    <a:solidFill>
                      <a:srgbClr val="FF0000"/>
                    </a:solidFill>
                  </a:endParaRPr>
                </a:p>
              </p:txBody>
            </p:sp>
          </mc:Choice>
          <mc:Fallback xmlns="">
            <p:sp>
              <p:nvSpPr>
                <p:cNvPr id="40" name="TextBox 39">
                  <a:extLst>
                    <a:ext uri="{FF2B5EF4-FFF2-40B4-BE49-F238E27FC236}">
                      <a16:creationId xmlns:a16="http://schemas.microsoft.com/office/drawing/2014/main" id="{90A83778-060C-DE62-5D84-65699FC36A12}"/>
                    </a:ext>
                  </a:extLst>
                </p:cNvPr>
                <p:cNvSpPr txBox="1">
                  <a:spLocks noRot="1" noChangeAspect="1" noMove="1" noResize="1" noEditPoints="1" noAdjustHandles="1" noChangeArrowheads="1" noChangeShapeType="1" noTextEdit="1"/>
                </p:cNvSpPr>
                <p:nvPr/>
              </p:nvSpPr>
              <p:spPr>
                <a:xfrm>
                  <a:off x="6371202" y="1843653"/>
                  <a:ext cx="437122" cy="361189"/>
                </a:xfrm>
                <a:prstGeom prst="rect">
                  <a:avLst/>
                </a:prstGeom>
                <a:blipFill>
                  <a:blip r:embed="rId4"/>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2C615CBD-D69F-45A5-183B-EFE32D15899C}"/>
                    </a:ext>
                  </a:extLst>
                </p:cNvPr>
                <p:cNvSpPr txBox="1"/>
                <p:nvPr/>
              </p:nvSpPr>
              <p:spPr>
                <a:xfrm>
                  <a:off x="7503668" y="3168197"/>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3</m:t>
                            </m:r>
                          </m:sub>
                        </m:sSub>
                      </m:oMath>
                    </m:oMathPara>
                  </a14:m>
                  <a:endParaRPr lang="en-US" sz="2000" dirty="0">
                    <a:solidFill>
                      <a:srgbClr val="FF0000"/>
                    </a:solidFill>
                  </a:endParaRPr>
                </a:p>
              </p:txBody>
            </p:sp>
          </mc:Choice>
          <mc:Fallback xmlns="">
            <p:sp>
              <p:nvSpPr>
                <p:cNvPr id="41" name="TextBox 40">
                  <a:extLst>
                    <a:ext uri="{FF2B5EF4-FFF2-40B4-BE49-F238E27FC236}">
                      <a16:creationId xmlns:a16="http://schemas.microsoft.com/office/drawing/2014/main" id="{2C615CBD-D69F-45A5-183B-EFE32D15899C}"/>
                    </a:ext>
                  </a:extLst>
                </p:cNvPr>
                <p:cNvSpPr txBox="1">
                  <a:spLocks noRot="1" noChangeAspect="1" noMove="1" noResize="1" noEditPoints="1" noAdjustHandles="1" noChangeArrowheads="1" noChangeShapeType="1" noTextEdit="1"/>
                </p:cNvSpPr>
                <p:nvPr/>
              </p:nvSpPr>
              <p:spPr>
                <a:xfrm>
                  <a:off x="7503668" y="3168197"/>
                  <a:ext cx="437122" cy="361189"/>
                </a:xfrm>
                <a:prstGeom prst="rect">
                  <a:avLst/>
                </a:prstGeom>
                <a:blipFill>
                  <a:blip r:embed="rId5"/>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6528625-6012-883B-9DC3-DEC0CE16DF44}"/>
                    </a:ext>
                  </a:extLst>
                </p:cNvPr>
                <p:cNvSpPr txBox="1"/>
                <p:nvPr/>
              </p:nvSpPr>
              <p:spPr>
                <a:xfrm>
                  <a:off x="10169236" y="2845031"/>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4</m:t>
                            </m:r>
                          </m:sub>
                        </m:sSub>
                      </m:oMath>
                    </m:oMathPara>
                  </a14:m>
                  <a:endParaRPr lang="en-US" sz="2000" dirty="0">
                    <a:solidFill>
                      <a:srgbClr val="FF0000"/>
                    </a:solidFill>
                  </a:endParaRPr>
                </a:p>
              </p:txBody>
            </p:sp>
          </mc:Choice>
          <mc:Fallback xmlns="">
            <p:sp>
              <p:nvSpPr>
                <p:cNvPr id="42" name="TextBox 41">
                  <a:extLst>
                    <a:ext uri="{FF2B5EF4-FFF2-40B4-BE49-F238E27FC236}">
                      <a16:creationId xmlns:a16="http://schemas.microsoft.com/office/drawing/2014/main" id="{96528625-6012-883B-9DC3-DEC0CE16DF44}"/>
                    </a:ext>
                  </a:extLst>
                </p:cNvPr>
                <p:cNvSpPr txBox="1">
                  <a:spLocks noRot="1" noChangeAspect="1" noMove="1" noResize="1" noEditPoints="1" noAdjustHandles="1" noChangeArrowheads="1" noChangeShapeType="1" noTextEdit="1"/>
                </p:cNvSpPr>
                <p:nvPr/>
              </p:nvSpPr>
              <p:spPr>
                <a:xfrm>
                  <a:off x="10169236" y="2845031"/>
                  <a:ext cx="437122" cy="361189"/>
                </a:xfrm>
                <a:prstGeom prst="rect">
                  <a:avLst/>
                </a:prstGeom>
                <a:blipFill>
                  <a:blip r:embed="rId6"/>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6ADB1BAE-A836-F238-803E-F2B1B06CA972}"/>
                    </a:ext>
                  </a:extLst>
                </p:cNvPr>
                <p:cNvSpPr txBox="1"/>
                <p:nvPr/>
              </p:nvSpPr>
              <p:spPr>
                <a:xfrm>
                  <a:off x="8701936" y="885716"/>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5</m:t>
                            </m:r>
                          </m:sub>
                        </m:sSub>
                      </m:oMath>
                    </m:oMathPara>
                  </a14:m>
                  <a:endParaRPr lang="en-US" sz="2000" dirty="0">
                    <a:solidFill>
                      <a:srgbClr val="FF0000"/>
                    </a:solidFill>
                  </a:endParaRPr>
                </a:p>
              </p:txBody>
            </p:sp>
          </mc:Choice>
          <mc:Fallback xmlns="">
            <p:sp>
              <p:nvSpPr>
                <p:cNvPr id="43" name="TextBox 42">
                  <a:extLst>
                    <a:ext uri="{FF2B5EF4-FFF2-40B4-BE49-F238E27FC236}">
                      <a16:creationId xmlns:a16="http://schemas.microsoft.com/office/drawing/2014/main" id="{6ADB1BAE-A836-F238-803E-F2B1B06CA972}"/>
                    </a:ext>
                  </a:extLst>
                </p:cNvPr>
                <p:cNvSpPr txBox="1">
                  <a:spLocks noRot="1" noChangeAspect="1" noMove="1" noResize="1" noEditPoints="1" noAdjustHandles="1" noChangeArrowheads="1" noChangeShapeType="1" noTextEdit="1"/>
                </p:cNvSpPr>
                <p:nvPr/>
              </p:nvSpPr>
              <p:spPr>
                <a:xfrm>
                  <a:off x="8701936" y="885716"/>
                  <a:ext cx="437122" cy="361189"/>
                </a:xfrm>
                <a:prstGeom prst="rect">
                  <a:avLst/>
                </a:prstGeom>
                <a:blipFill>
                  <a:blip r:embed="rId7"/>
                  <a:stretch>
                    <a:fillRect b="-3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39412411-B22F-E9BC-B247-CF91BFA037A0}"/>
                    </a:ext>
                  </a:extLst>
                </p:cNvPr>
                <p:cNvSpPr txBox="1"/>
                <p:nvPr/>
              </p:nvSpPr>
              <p:spPr>
                <a:xfrm>
                  <a:off x="4308348" y="2682547"/>
                  <a:ext cx="386286"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1</m:t>
                            </m:r>
                          </m:sub>
                        </m:sSub>
                      </m:oMath>
                    </m:oMathPara>
                  </a14:m>
                  <a:endParaRPr lang="en-US" sz="2000" dirty="0">
                    <a:solidFill>
                      <a:schemeClr val="tx2">
                        <a:lumMod val="90000"/>
                        <a:lumOff val="10000"/>
                      </a:schemeClr>
                    </a:solidFill>
                  </a:endParaRPr>
                </a:p>
              </p:txBody>
            </p:sp>
          </mc:Choice>
          <mc:Fallback xmlns="">
            <p:sp>
              <p:nvSpPr>
                <p:cNvPr id="44" name="TextBox 43">
                  <a:extLst>
                    <a:ext uri="{FF2B5EF4-FFF2-40B4-BE49-F238E27FC236}">
                      <a16:creationId xmlns:a16="http://schemas.microsoft.com/office/drawing/2014/main" id="{39412411-B22F-E9BC-B247-CF91BFA037A0}"/>
                    </a:ext>
                  </a:extLst>
                </p:cNvPr>
                <p:cNvSpPr txBox="1">
                  <a:spLocks noRot="1" noChangeAspect="1" noMove="1" noResize="1" noEditPoints="1" noAdjustHandles="1" noChangeArrowheads="1" noChangeShapeType="1" noTextEdit="1"/>
                </p:cNvSpPr>
                <p:nvPr/>
              </p:nvSpPr>
              <p:spPr>
                <a:xfrm>
                  <a:off x="4308348" y="2682547"/>
                  <a:ext cx="386286" cy="361189"/>
                </a:xfrm>
                <a:prstGeom prst="rect">
                  <a:avLst/>
                </a:prstGeom>
                <a:blipFill>
                  <a:blip r:embed="rId8"/>
                  <a:stretch>
                    <a:fillRect l="-4762"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E10E508-D3F8-F4C0-C8B7-0E78435E6629}"/>
                    </a:ext>
                  </a:extLst>
                </p:cNvPr>
                <p:cNvSpPr txBox="1"/>
                <p:nvPr/>
              </p:nvSpPr>
              <p:spPr>
                <a:xfrm>
                  <a:off x="6192377" y="3936818"/>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2</m:t>
                            </m:r>
                          </m:sub>
                        </m:sSub>
                      </m:oMath>
                    </m:oMathPara>
                  </a14:m>
                  <a:endParaRPr lang="en-US" sz="2000" dirty="0">
                    <a:solidFill>
                      <a:schemeClr val="tx2">
                        <a:lumMod val="90000"/>
                        <a:lumOff val="10000"/>
                      </a:schemeClr>
                    </a:solidFill>
                  </a:endParaRPr>
                </a:p>
              </p:txBody>
            </p:sp>
          </mc:Choice>
          <mc:Fallback xmlns="">
            <p:sp>
              <p:nvSpPr>
                <p:cNvPr id="45" name="TextBox 44">
                  <a:extLst>
                    <a:ext uri="{FF2B5EF4-FFF2-40B4-BE49-F238E27FC236}">
                      <a16:creationId xmlns:a16="http://schemas.microsoft.com/office/drawing/2014/main" id="{0E10E508-D3F8-F4C0-C8B7-0E78435E6629}"/>
                    </a:ext>
                  </a:extLst>
                </p:cNvPr>
                <p:cNvSpPr txBox="1">
                  <a:spLocks noRot="1" noChangeAspect="1" noMove="1" noResize="1" noEditPoints="1" noAdjustHandles="1" noChangeArrowheads="1" noChangeShapeType="1" noTextEdit="1"/>
                </p:cNvSpPr>
                <p:nvPr/>
              </p:nvSpPr>
              <p:spPr>
                <a:xfrm>
                  <a:off x="6192377" y="3936818"/>
                  <a:ext cx="391387" cy="361189"/>
                </a:xfrm>
                <a:prstGeom prst="rect">
                  <a:avLst/>
                </a:prstGeom>
                <a:blipFill>
                  <a:blip r:embed="rId9"/>
                  <a:stretch>
                    <a:fillRect l="-3125"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35CF4883-A9A9-8444-E0BE-383F6BDE86BE}"/>
                    </a:ext>
                  </a:extLst>
                </p:cNvPr>
                <p:cNvSpPr txBox="1"/>
                <p:nvPr/>
              </p:nvSpPr>
              <p:spPr>
                <a:xfrm>
                  <a:off x="6138543" y="2548050"/>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3</m:t>
                            </m:r>
                          </m:sub>
                        </m:sSub>
                      </m:oMath>
                    </m:oMathPara>
                  </a14:m>
                  <a:endParaRPr lang="en-US" sz="2000" dirty="0">
                    <a:solidFill>
                      <a:schemeClr val="tx2">
                        <a:lumMod val="90000"/>
                        <a:lumOff val="10000"/>
                      </a:schemeClr>
                    </a:solidFill>
                  </a:endParaRPr>
                </a:p>
              </p:txBody>
            </p:sp>
          </mc:Choice>
          <mc:Fallback xmlns="">
            <p:sp>
              <p:nvSpPr>
                <p:cNvPr id="46" name="TextBox 45">
                  <a:extLst>
                    <a:ext uri="{FF2B5EF4-FFF2-40B4-BE49-F238E27FC236}">
                      <a16:creationId xmlns:a16="http://schemas.microsoft.com/office/drawing/2014/main" id="{35CF4883-A9A9-8444-E0BE-383F6BDE86BE}"/>
                    </a:ext>
                  </a:extLst>
                </p:cNvPr>
                <p:cNvSpPr txBox="1">
                  <a:spLocks noRot="1" noChangeAspect="1" noMove="1" noResize="1" noEditPoints="1" noAdjustHandles="1" noChangeArrowheads="1" noChangeShapeType="1" noTextEdit="1"/>
                </p:cNvSpPr>
                <p:nvPr/>
              </p:nvSpPr>
              <p:spPr>
                <a:xfrm>
                  <a:off x="6138543" y="2548050"/>
                  <a:ext cx="391387" cy="361189"/>
                </a:xfrm>
                <a:prstGeom prst="rect">
                  <a:avLst/>
                </a:prstGeom>
                <a:blipFill>
                  <a:blip r:embed="rId10"/>
                  <a:stretch>
                    <a:fillRect l="-3125"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E7B3ED86-048A-CCB6-D7E5-4AD14E4E31AE}"/>
                    </a:ext>
                  </a:extLst>
                </p:cNvPr>
                <p:cNvSpPr txBox="1"/>
                <p:nvPr/>
              </p:nvSpPr>
              <p:spPr>
                <a:xfrm>
                  <a:off x="8557793" y="3288714"/>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4</m:t>
                            </m:r>
                          </m:sub>
                        </m:sSub>
                      </m:oMath>
                    </m:oMathPara>
                  </a14:m>
                  <a:endParaRPr lang="en-US" sz="2000" dirty="0">
                    <a:solidFill>
                      <a:schemeClr val="tx2">
                        <a:lumMod val="90000"/>
                        <a:lumOff val="10000"/>
                      </a:schemeClr>
                    </a:solidFill>
                  </a:endParaRPr>
                </a:p>
              </p:txBody>
            </p:sp>
          </mc:Choice>
          <mc:Fallback xmlns="">
            <p:sp>
              <p:nvSpPr>
                <p:cNvPr id="47" name="TextBox 46">
                  <a:extLst>
                    <a:ext uri="{FF2B5EF4-FFF2-40B4-BE49-F238E27FC236}">
                      <a16:creationId xmlns:a16="http://schemas.microsoft.com/office/drawing/2014/main" id="{E7B3ED86-048A-CCB6-D7E5-4AD14E4E31AE}"/>
                    </a:ext>
                  </a:extLst>
                </p:cNvPr>
                <p:cNvSpPr txBox="1">
                  <a:spLocks noRot="1" noChangeAspect="1" noMove="1" noResize="1" noEditPoints="1" noAdjustHandles="1" noChangeArrowheads="1" noChangeShapeType="1" noTextEdit="1"/>
                </p:cNvSpPr>
                <p:nvPr/>
              </p:nvSpPr>
              <p:spPr>
                <a:xfrm>
                  <a:off x="8557793" y="3288714"/>
                  <a:ext cx="391387" cy="361189"/>
                </a:xfrm>
                <a:prstGeom prst="rect">
                  <a:avLst/>
                </a:prstGeom>
                <a:blipFill>
                  <a:blip r:embed="rId11"/>
                  <a:stretch>
                    <a:fillRect l="-3077"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2807EDB1-27DC-EF2D-ACC6-06B23A92338D}"/>
                    </a:ext>
                  </a:extLst>
                </p:cNvPr>
                <p:cNvSpPr txBox="1"/>
                <p:nvPr/>
              </p:nvSpPr>
              <p:spPr>
                <a:xfrm>
                  <a:off x="7169940" y="1140350"/>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5</m:t>
                            </m:r>
                          </m:sub>
                        </m:sSub>
                      </m:oMath>
                    </m:oMathPara>
                  </a14:m>
                  <a:endParaRPr lang="en-US" sz="2000" dirty="0">
                    <a:solidFill>
                      <a:schemeClr val="tx2">
                        <a:lumMod val="90000"/>
                        <a:lumOff val="10000"/>
                      </a:schemeClr>
                    </a:solidFill>
                  </a:endParaRPr>
                </a:p>
              </p:txBody>
            </p:sp>
          </mc:Choice>
          <mc:Fallback xmlns="">
            <p:sp>
              <p:nvSpPr>
                <p:cNvPr id="48" name="TextBox 47">
                  <a:extLst>
                    <a:ext uri="{FF2B5EF4-FFF2-40B4-BE49-F238E27FC236}">
                      <a16:creationId xmlns:a16="http://schemas.microsoft.com/office/drawing/2014/main" id="{2807EDB1-27DC-EF2D-ACC6-06B23A92338D}"/>
                    </a:ext>
                  </a:extLst>
                </p:cNvPr>
                <p:cNvSpPr txBox="1">
                  <a:spLocks noRot="1" noChangeAspect="1" noMove="1" noResize="1" noEditPoints="1" noAdjustHandles="1" noChangeArrowheads="1" noChangeShapeType="1" noTextEdit="1"/>
                </p:cNvSpPr>
                <p:nvPr/>
              </p:nvSpPr>
              <p:spPr>
                <a:xfrm>
                  <a:off x="7169940" y="1140350"/>
                  <a:ext cx="391387" cy="361189"/>
                </a:xfrm>
                <a:prstGeom prst="rect">
                  <a:avLst/>
                </a:prstGeom>
                <a:blipFill>
                  <a:blip r:embed="rId12"/>
                  <a:stretch>
                    <a:fillRect l="-4688" b="-47059"/>
                  </a:stretch>
                </a:blipFill>
              </p:spPr>
              <p:txBody>
                <a:bodyPr/>
                <a:lstStyle/>
                <a:p>
                  <a:r>
                    <a:rPr lang="en-US">
                      <a:noFill/>
                    </a:rPr>
                    <a:t> </a:t>
                  </a:r>
                </a:p>
              </p:txBody>
            </p:sp>
          </mc:Fallback>
        </mc:AlternateContent>
      </p:grpSp>
      <p:sp>
        <p:nvSpPr>
          <p:cNvPr id="11" name="TextBox 10">
            <a:extLst>
              <a:ext uri="{FF2B5EF4-FFF2-40B4-BE49-F238E27FC236}">
                <a16:creationId xmlns:a16="http://schemas.microsoft.com/office/drawing/2014/main" id="{5F4B6C25-ED96-EFBF-8660-18CAFBB69CD9}"/>
              </a:ext>
            </a:extLst>
          </p:cNvPr>
          <p:cNvSpPr txBox="1"/>
          <p:nvPr/>
        </p:nvSpPr>
        <p:spPr>
          <a:xfrm>
            <a:off x="576000" y="2078055"/>
            <a:ext cx="5845764" cy="3970318"/>
          </a:xfrm>
          <a:prstGeom prst="rect">
            <a:avLst/>
          </a:prstGeom>
          <a:noFill/>
        </p:spPr>
        <p:txBody>
          <a:bodyPr wrap="square">
            <a:spAutoFit/>
          </a:bodyPr>
          <a:lstStyle/>
          <a:p>
            <a:r>
              <a:rPr lang="en-US" b="1" dirty="0">
                <a:latin typeface="Roboto Condensed Light" panose="02000000000000000000" pitchFamily="2" charset="0"/>
                <a:ea typeface="Roboto Condensed Light" panose="02000000000000000000" pitchFamily="2" charset="0"/>
              </a:rPr>
              <a:t>Joint A Parameters</a:t>
            </a:r>
          </a:p>
          <a:p>
            <a:pPr marL="285750" indent="-285750">
              <a:buFont typeface="Arial" panose="020B0604020202020204" pitchFamily="34" charset="0"/>
              <a:buChar char="•"/>
            </a:pPr>
            <a:r>
              <a:rPr lang="en-US" b="1" dirty="0">
                <a:highlight>
                  <a:srgbClr val="FFFF00"/>
                </a:highlight>
                <a:latin typeface="Roboto Condensed Light" panose="02000000000000000000" pitchFamily="2" charset="0"/>
                <a:ea typeface="Roboto Condensed Light" panose="02000000000000000000" pitchFamily="2" charset="0"/>
              </a:rPr>
              <a:t>Type</a:t>
            </a:r>
            <a:r>
              <a:rPr lang="en-US" dirty="0">
                <a:highlight>
                  <a:srgbClr val="FFFF00"/>
                </a:highlight>
                <a:latin typeface="Roboto Condensed Light" panose="02000000000000000000" pitchFamily="2" charset="0"/>
                <a:ea typeface="Roboto Condensed Light" panose="02000000000000000000" pitchFamily="2" charset="0"/>
              </a:rPr>
              <a:t>: Revolute</a:t>
            </a:r>
          </a:p>
          <a:p>
            <a:pPr marL="285750"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Parent Link</a:t>
            </a:r>
            <a:r>
              <a:rPr lang="en-US" dirty="0">
                <a:latin typeface="Roboto Condensed Light" panose="02000000000000000000" pitchFamily="2" charset="0"/>
                <a:ea typeface="Roboto Condensed Light" panose="02000000000000000000" pitchFamily="2" charset="0"/>
              </a:rPr>
              <a:t>: </a:t>
            </a:r>
            <a:r>
              <a:rPr lang="en-US" dirty="0" err="1">
                <a:latin typeface="Roboto Condensed Light" panose="02000000000000000000" pitchFamily="2" charset="0"/>
                <a:ea typeface="Roboto Condensed Light" panose="02000000000000000000" pitchFamily="2" charset="0"/>
              </a:rPr>
              <a:t>link_A</a:t>
            </a:r>
            <a:endParaRPr lang="en-US" dirty="0">
              <a:latin typeface="Roboto Condensed Light" panose="02000000000000000000" pitchFamily="2" charset="0"/>
              <a:ea typeface="Roboto Condensed Light" panose="02000000000000000000" pitchFamily="2" charset="0"/>
            </a:endParaRPr>
          </a:p>
          <a:p>
            <a:pPr marL="285750"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Child Link</a:t>
            </a:r>
            <a:r>
              <a:rPr lang="en-US" dirty="0">
                <a:latin typeface="Roboto Condensed Light" panose="02000000000000000000" pitchFamily="2" charset="0"/>
                <a:ea typeface="Roboto Condensed Light" panose="02000000000000000000" pitchFamily="2" charset="0"/>
              </a:rPr>
              <a:t>: </a:t>
            </a:r>
            <a:r>
              <a:rPr lang="en-US" dirty="0" err="1">
                <a:latin typeface="Roboto Condensed Light" panose="02000000000000000000" pitchFamily="2" charset="0"/>
                <a:ea typeface="Roboto Condensed Light" panose="02000000000000000000" pitchFamily="2" charset="0"/>
              </a:rPr>
              <a:t>link_B</a:t>
            </a:r>
            <a:endParaRPr lang="en-US" dirty="0">
              <a:latin typeface="Roboto Condensed Light" panose="02000000000000000000" pitchFamily="2" charset="0"/>
              <a:ea typeface="Roboto Condensed Light" panose="02000000000000000000" pitchFamily="2" charset="0"/>
            </a:endParaRPr>
          </a:p>
          <a:p>
            <a:pPr marL="285750"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Origin</a:t>
            </a:r>
            <a:r>
              <a:rPr lang="en-US" dirty="0">
                <a:latin typeface="Roboto Condensed Light" panose="02000000000000000000" pitchFamily="2" charset="0"/>
                <a:ea typeface="Roboto Condensed Light" panose="02000000000000000000" pitchFamily="2" charset="0"/>
              </a:rPr>
              <a:t>:</a:t>
            </a:r>
          </a:p>
          <a:p>
            <a:pPr marL="742950" lvl="1" indent="-285750">
              <a:buFont typeface="Courier New" panose="02070309020205020404" pitchFamily="49" charset="0"/>
              <a:buChar char="o"/>
            </a:pPr>
            <a:r>
              <a:rPr lang="en-US" b="1" dirty="0">
                <a:latin typeface="Roboto Condensed Light" panose="02000000000000000000" pitchFamily="2" charset="0"/>
                <a:ea typeface="Roboto Condensed Light" panose="02000000000000000000" pitchFamily="2" charset="0"/>
              </a:rPr>
              <a:t>Position (XYZ)</a:t>
            </a:r>
            <a:r>
              <a:rPr lang="en-US" dirty="0">
                <a:latin typeface="Roboto Condensed Light" panose="02000000000000000000" pitchFamily="2" charset="0"/>
                <a:ea typeface="Roboto Condensed Light" panose="02000000000000000000" pitchFamily="2" charset="0"/>
              </a:rPr>
              <a:t>: 0, 0, -0.05 m</a:t>
            </a:r>
          </a:p>
          <a:p>
            <a:pPr marL="742950" lvl="1" indent="-285750">
              <a:buFont typeface="Courier New" panose="02070309020205020404" pitchFamily="49" charset="0"/>
              <a:buChar char="o"/>
            </a:pPr>
            <a:r>
              <a:rPr lang="fr-FR" b="1" dirty="0">
                <a:latin typeface="Roboto Condensed Light" panose="02000000000000000000" pitchFamily="2" charset="0"/>
                <a:ea typeface="Roboto Condensed Light" panose="02000000000000000000" pitchFamily="2" charset="0"/>
              </a:rPr>
              <a:t>Orientation (RPY)</a:t>
            </a:r>
            <a:r>
              <a:rPr lang="fr-FR" dirty="0">
                <a:latin typeface="Roboto Condensed Light" panose="02000000000000000000" pitchFamily="2" charset="0"/>
                <a:ea typeface="Roboto Condensed Light" panose="02000000000000000000" pitchFamily="2" charset="0"/>
              </a:rPr>
              <a:t>: 0, 0, 0 rad</a:t>
            </a:r>
            <a:endParaRPr lang="en-US" dirty="0">
              <a:latin typeface="Roboto Condensed Light" panose="02000000000000000000" pitchFamily="2" charset="0"/>
              <a:ea typeface="Roboto Condensed Light" panose="02000000000000000000" pitchFamily="2" charset="0"/>
            </a:endParaRPr>
          </a:p>
          <a:p>
            <a:pPr marL="285750"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Axis of Rotation</a:t>
            </a:r>
            <a:r>
              <a:rPr lang="en-US" dirty="0">
                <a:latin typeface="Roboto Condensed Light" panose="02000000000000000000" pitchFamily="2" charset="0"/>
                <a:ea typeface="Roboto Condensed Light" panose="02000000000000000000" pitchFamily="2" charset="0"/>
              </a:rPr>
              <a:t>:</a:t>
            </a:r>
          </a:p>
          <a:p>
            <a:pPr marL="742950" lvl="1" indent="-285750">
              <a:buFont typeface="Courier New" panose="02070309020205020404" pitchFamily="49" charset="0"/>
              <a:buChar char="o"/>
            </a:pPr>
            <a:r>
              <a:rPr lang="fr-FR" b="1" dirty="0">
                <a:latin typeface="Roboto Condensed Light" panose="02000000000000000000" pitchFamily="2" charset="0"/>
                <a:ea typeface="Roboto Condensed Light" panose="02000000000000000000" pitchFamily="2" charset="0"/>
              </a:rPr>
              <a:t>Direction (XYZ)</a:t>
            </a:r>
            <a:r>
              <a:rPr lang="fr-FR" dirty="0">
                <a:latin typeface="Roboto Condensed Light" panose="02000000000000000000" pitchFamily="2" charset="0"/>
                <a:ea typeface="Roboto Condensed Light" panose="02000000000000000000" pitchFamily="2" charset="0"/>
              </a:rPr>
              <a:t>: 0, 1, 0 (Y-axis)</a:t>
            </a:r>
            <a:endParaRPr lang="en-US" dirty="0">
              <a:latin typeface="Roboto Condensed Light" panose="02000000000000000000" pitchFamily="2" charset="0"/>
              <a:ea typeface="Roboto Condensed Light" panose="02000000000000000000" pitchFamily="2" charset="0"/>
            </a:endParaRPr>
          </a:p>
          <a:p>
            <a:pPr marL="285750"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Joint Limits</a:t>
            </a:r>
            <a:r>
              <a:rPr lang="en-US" dirty="0">
                <a:latin typeface="Roboto Condensed Light" panose="02000000000000000000" pitchFamily="2" charset="0"/>
                <a:ea typeface="Roboto Condensed Light" panose="02000000000000000000" pitchFamily="2" charset="0"/>
              </a:rPr>
              <a:t>:</a:t>
            </a:r>
          </a:p>
          <a:p>
            <a:pPr marL="742950" lvl="1" indent="-285750">
              <a:buFont typeface="Courier New" panose="02070309020205020404" pitchFamily="49" charset="0"/>
              <a:buChar char="o"/>
            </a:pPr>
            <a:r>
              <a:rPr lang="en-US" b="1" dirty="0">
                <a:latin typeface="Roboto Condensed Light" panose="02000000000000000000" pitchFamily="2" charset="0"/>
                <a:ea typeface="Roboto Condensed Light" panose="02000000000000000000" pitchFamily="2" charset="0"/>
              </a:rPr>
              <a:t>Lower Limit</a:t>
            </a:r>
            <a:r>
              <a:rPr lang="en-US" dirty="0">
                <a:latin typeface="Roboto Condensed Light" panose="02000000000000000000" pitchFamily="2" charset="0"/>
                <a:ea typeface="Roboto Condensed Light" panose="02000000000000000000" pitchFamily="2" charset="0"/>
              </a:rPr>
              <a:t>: -1.57 rad</a:t>
            </a:r>
          </a:p>
          <a:p>
            <a:pPr marL="742950" lvl="1" indent="-285750">
              <a:buFont typeface="Courier New" panose="02070309020205020404" pitchFamily="49" charset="0"/>
              <a:buChar char="o"/>
            </a:pPr>
            <a:r>
              <a:rPr lang="en-US" b="1" dirty="0">
                <a:latin typeface="Roboto Condensed Light" panose="02000000000000000000" pitchFamily="2" charset="0"/>
                <a:ea typeface="Roboto Condensed Light" panose="02000000000000000000" pitchFamily="2" charset="0"/>
              </a:rPr>
              <a:t>Upper Limit</a:t>
            </a:r>
            <a:r>
              <a:rPr lang="en-US" dirty="0">
                <a:latin typeface="Roboto Condensed Light" panose="02000000000000000000" pitchFamily="2" charset="0"/>
                <a:ea typeface="Roboto Condensed Light" panose="02000000000000000000" pitchFamily="2" charset="0"/>
              </a:rPr>
              <a:t>: 1.57 rad</a:t>
            </a:r>
          </a:p>
          <a:p>
            <a:pPr marL="742950" lvl="1" indent="-285750">
              <a:buFont typeface="Courier New" panose="02070309020205020404" pitchFamily="49" charset="0"/>
              <a:buChar char="o"/>
            </a:pPr>
            <a:r>
              <a:rPr lang="en-US" b="1" dirty="0">
                <a:latin typeface="Roboto Condensed Light" panose="02000000000000000000" pitchFamily="2" charset="0"/>
                <a:ea typeface="Roboto Condensed Light" panose="02000000000000000000" pitchFamily="2" charset="0"/>
              </a:rPr>
              <a:t>Effort</a:t>
            </a:r>
            <a:r>
              <a:rPr lang="en-US" dirty="0">
                <a:latin typeface="Roboto Condensed Light" panose="02000000000000000000" pitchFamily="2" charset="0"/>
                <a:ea typeface="Roboto Condensed Light" panose="02000000000000000000" pitchFamily="2" charset="0"/>
              </a:rPr>
              <a:t>: 10 Nm</a:t>
            </a:r>
          </a:p>
          <a:p>
            <a:pPr marL="742950" lvl="1" indent="-285750">
              <a:buFont typeface="Courier New" panose="02070309020205020404" pitchFamily="49" charset="0"/>
              <a:buChar char="o"/>
            </a:pPr>
            <a:r>
              <a:rPr lang="en-US" b="1" dirty="0">
                <a:latin typeface="Roboto Condensed Light" panose="02000000000000000000" pitchFamily="2" charset="0"/>
                <a:ea typeface="Roboto Condensed Light" panose="02000000000000000000" pitchFamily="2" charset="0"/>
              </a:rPr>
              <a:t>Velocity</a:t>
            </a:r>
            <a:r>
              <a:rPr lang="en-US" dirty="0">
                <a:latin typeface="Roboto Condensed Light" panose="02000000000000000000" pitchFamily="2" charset="0"/>
                <a:ea typeface="Roboto Condensed Light" panose="02000000000000000000" pitchFamily="2" charset="0"/>
              </a:rPr>
              <a:t>: 1.0 rad/s</a:t>
            </a:r>
            <a:endParaRPr lang="en-US" b="1" dirty="0">
              <a:highlight>
                <a:srgbClr val="FFFF00"/>
              </a:highlight>
              <a:latin typeface="Roboto Condensed Light" panose="02000000000000000000" pitchFamily="2" charset="0"/>
              <a:ea typeface="Roboto Condensed Light" panose="02000000000000000000" pitchFamily="2" charset="0"/>
            </a:endParaRPr>
          </a:p>
        </p:txBody>
      </p:sp>
      <p:sp>
        <p:nvSpPr>
          <p:cNvPr id="7" name="TextBox 6">
            <a:extLst>
              <a:ext uri="{FF2B5EF4-FFF2-40B4-BE49-F238E27FC236}">
                <a16:creationId xmlns:a16="http://schemas.microsoft.com/office/drawing/2014/main" id="{6FF481CB-B2A6-147A-A739-3A381F734B9B}"/>
              </a:ext>
            </a:extLst>
          </p:cNvPr>
          <p:cNvSpPr txBox="1"/>
          <p:nvPr/>
        </p:nvSpPr>
        <p:spPr>
          <a:xfrm>
            <a:off x="5134611" y="2793549"/>
            <a:ext cx="9855722" cy="2031325"/>
          </a:xfrm>
          <a:prstGeom prst="rect">
            <a:avLst/>
          </a:prstGeom>
          <a:noFill/>
        </p:spPr>
        <p:txBody>
          <a:bodyPr wrap="square">
            <a:spAutoFit/>
          </a:bodyPr>
          <a:lstStyle/>
          <a:p>
            <a:r>
              <a:rPr lang="en-US" dirty="0">
                <a:highlight>
                  <a:srgbClr val="FFFF00"/>
                </a:highlight>
                <a:latin typeface="Roboto Condensed Light" panose="02000000000000000000" pitchFamily="2" charset="0"/>
                <a:ea typeface="Roboto Condensed Light" panose="02000000000000000000" pitchFamily="2" charset="0"/>
              </a:rPr>
              <a:t> &lt;joint name="</a:t>
            </a:r>
            <a:r>
              <a:rPr lang="en-US" dirty="0" err="1">
                <a:highlight>
                  <a:srgbClr val="FFFF00"/>
                </a:highlight>
                <a:latin typeface="Roboto Condensed Light" panose="02000000000000000000" pitchFamily="2" charset="0"/>
                <a:ea typeface="Roboto Condensed Light" panose="02000000000000000000" pitchFamily="2" charset="0"/>
              </a:rPr>
              <a:t>joint_A</a:t>
            </a:r>
            <a:r>
              <a:rPr lang="en-US" dirty="0">
                <a:highlight>
                  <a:srgbClr val="FFFF00"/>
                </a:highlight>
                <a:latin typeface="Roboto Condensed Light" panose="02000000000000000000" pitchFamily="2" charset="0"/>
                <a:ea typeface="Roboto Condensed Light" panose="02000000000000000000" pitchFamily="2" charset="0"/>
              </a:rPr>
              <a:t>" type="revolute"&gt;</a:t>
            </a:r>
          </a:p>
          <a:p>
            <a:r>
              <a:rPr lang="en-US" dirty="0">
                <a:latin typeface="Roboto Condensed Light" panose="02000000000000000000" pitchFamily="2" charset="0"/>
                <a:ea typeface="Roboto Condensed Light" panose="02000000000000000000" pitchFamily="2" charset="0"/>
              </a:rPr>
              <a:t>    &lt;parent link="</a:t>
            </a:r>
            <a:r>
              <a:rPr lang="en-US" dirty="0" err="1">
                <a:latin typeface="Roboto Condensed Light" panose="02000000000000000000" pitchFamily="2" charset="0"/>
                <a:ea typeface="Roboto Condensed Light" panose="02000000000000000000" pitchFamily="2" charset="0"/>
              </a:rPr>
              <a:t>link_A</a:t>
            </a:r>
            <a:r>
              <a:rPr lang="en-US" dirty="0">
                <a:latin typeface="Roboto Condensed Light" panose="02000000000000000000" pitchFamily="2" charset="0"/>
                <a:ea typeface="Roboto Condensed Light" panose="02000000000000000000" pitchFamily="2" charset="0"/>
              </a:rPr>
              <a:t>"/&gt;</a:t>
            </a:r>
          </a:p>
          <a:p>
            <a:r>
              <a:rPr lang="en-US" dirty="0">
                <a:latin typeface="Roboto Condensed Light" panose="02000000000000000000" pitchFamily="2" charset="0"/>
                <a:ea typeface="Roboto Condensed Light" panose="02000000000000000000" pitchFamily="2" charset="0"/>
              </a:rPr>
              <a:t>    &lt;child link="</a:t>
            </a:r>
            <a:r>
              <a:rPr lang="en-US" dirty="0" err="1">
                <a:latin typeface="Roboto Condensed Light" panose="02000000000000000000" pitchFamily="2" charset="0"/>
                <a:ea typeface="Roboto Condensed Light" panose="02000000000000000000" pitchFamily="2" charset="0"/>
              </a:rPr>
              <a:t>link_B</a:t>
            </a:r>
            <a:r>
              <a:rPr lang="en-US" dirty="0">
                <a:latin typeface="Roboto Condensed Light" panose="02000000000000000000" pitchFamily="2" charset="0"/>
                <a:ea typeface="Roboto Condensed Light" panose="02000000000000000000" pitchFamily="2" charset="0"/>
              </a:rPr>
              <a:t>"/&gt;</a:t>
            </a:r>
          </a:p>
          <a:p>
            <a:r>
              <a:rPr lang="en-US" dirty="0">
                <a:latin typeface="Roboto Condensed Light" panose="02000000000000000000" pitchFamily="2" charset="0"/>
                <a:ea typeface="Roboto Condensed Light" panose="02000000000000000000" pitchFamily="2" charset="0"/>
              </a:rPr>
              <a:t>    &lt;origin </a:t>
            </a:r>
            <a:r>
              <a:rPr lang="en-US" dirty="0" err="1">
                <a:latin typeface="Roboto Condensed Light" panose="02000000000000000000" pitchFamily="2" charset="0"/>
                <a:ea typeface="Roboto Condensed Light" panose="02000000000000000000" pitchFamily="2" charset="0"/>
              </a:rPr>
              <a:t>xyz</a:t>
            </a:r>
            <a:r>
              <a:rPr lang="en-US" dirty="0">
                <a:latin typeface="Roboto Condensed Light" panose="02000000000000000000" pitchFamily="2" charset="0"/>
                <a:ea typeface="Roboto Condensed Light" panose="02000000000000000000" pitchFamily="2" charset="0"/>
              </a:rPr>
              <a:t>="0 0 -0.05" </a:t>
            </a:r>
            <a:r>
              <a:rPr lang="en-US" dirty="0" err="1">
                <a:latin typeface="Roboto Condensed Light" panose="02000000000000000000" pitchFamily="2" charset="0"/>
                <a:ea typeface="Roboto Condensed Light" panose="02000000000000000000" pitchFamily="2" charset="0"/>
              </a:rPr>
              <a:t>rpy</a:t>
            </a:r>
            <a:r>
              <a:rPr lang="en-US" dirty="0">
                <a:latin typeface="Roboto Condensed Light" panose="02000000000000000000" pitchFamily="2" charset="0"/>
                <a:ea typeface="Roboto Condensed Light" panose="02000000000000000000" pitchFamily="2" charset="0"/>
              </a:rPr>
              <a:t>="0 0 0"/&gt;</a:t>
            </a:r>
          </a:p>
          <a:p>
            <a:r>
              <a:rPr lang="en-US" dirty="0">
                <a:latin typeface="Roboto Condensed Light" panose="02000000000000000000" pitchFamily="2" charset="0"/>
                <a:ea typeface="Roboto Condensed Light" panose="02000000000000000000" pitchFamily="2" charset="0"/>
              </a:rPr>
              <a:t>    &lt;axis </a:t>
            </a:r>
            <a:r>
              <a:rPr lang="en-US" dirty="0" err="1">
                <a:latin typeface="Roboto Condensed Light" panose="02000000000000000000" pitchFamily="2" charset="0"/>
                <a:ea typeface="Roboto Condensed Light" panose="02000000000000000000" pitchFamily="2" charset="0"/>
              </a:rPr>
              <a:t>xyz</a:t>
            </a:r>
            <a:r>
              <a:rPr lang="en-US" dirty="0">
                <a:latin typeface="Roboto Condensed Light" panose="02000000000000000000" pitchFamily="2" charset="0"/>
                <a:ea typeface="Roboto Condensed Light" panose="02000000000000000000" pitchFamily="2" charset="0"/>
              </a:rPr>
              <a:t>="0 1 0"/&gt;</a:t>
            </a:r>
          </a:p>
          <a:p>
            <a:r>
              <a:rPr lang="en-US" dirty="0">
                <a:latin typeface="Roboto Condensed Light" panose="02000000000000000000" pitchFamily="2" charset="0"/>
                <a:ea typeface="Roboto Condensed Light" panose="02000000000000000000" pitchFamily="2" charset="0"/>
              </a:rPr>
              <a:t>    &lt;limit lower="-1.57" upper="1.57" effort="10" velocity="1.0"/&gt;</a:t>
            </a:r>
          </a:p>
          <a:p>
            <a:r>
              <a:rPr lang="en-US" dirty="0">
                <a:latin typeface="Roboto Condensed Light" panose="02000000000000000000" pitchFamily="2" charset="0"/>
                <a:ea typeface="Roboto Condensed Light" panose="02000000000000000000" pitchFamily="2" charset="0"/>
              </a:rPr>
              <a:t>  &lt;/joint&gt;</a:t>
            </a:r>
          </a:p>
        </p:txBody>
      </p:sp>
    </p:spTree>
    <p:extLst>
      <p:ext uri="{BB962C8B-B14F-4D97-AF65-F5344CB8AC3E}">
        <p14:creationId xmlns:p14="http://schemas.microsoft.com/office/powerpoint/2010/main" val="10683174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768EA-5179-C77D-6661-754DC3E3952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B1B49BA-B480-C8AE-75AB-B7BADEC0B36F}"/>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E9A24DC5-4265-8418-C0A2-E19B88753983}"/>
              </a:ext>
            </a:extLst>
          </p:cNvPr>
          <p:cNvSpPr>
            <a:spLocks noGrp="1"/>
          </p:cNvSpPr>
          <p:nvPr>
            <p:ph type="sldNum" sz="quarter" idx="12"/>
          </p:nvPr>
        </p:nvSpPr>
        <p:spPr/>
        <p:txBody>
          <a:bodyPr/>
          <a:lstStyle/>
          <a:p>
            <a:fld id="{0A297500-7527-634B-90F4-69D0994C32B4}" type="slidenum">
              <a:rPr lang="nl-NL" smtClean="0"/>
              <a:t>39</a:t>
            </a:fld>
            <a:endParaRPr lang="nl-NL"/>
          </a:p>
        </p:txBody>
      </p:sp>
      <p:sp>
        <p:nvSpPr>
          <p:cNvPr id="5" name="Title 4">
            <a:extLst>
              <a:ext uri="{FF2B5EF4-FFF2-40B4-BE49-F238E27FC236}">
                <a16:creationId xmlns:a16="http://schemas.microsoft.com/office/drawing/2014/main" id="{AAC89EB5-C259-751D-0064-C273E9DCA128}"/>
              </a:ext>
            </a:extLst>
          </p:cNvPr>
          <p:cNvSpPr>
            <a:spLocks noGrp="1"/>
          </p:cNvSpPr>
          <p:nvPr>
            <p:ph type="title"/>
          </p:nvPr>
        </p:nvSpPr>
        <p:spPr/>
        <p:txBody>
          <a:bodyPr/>
          <a:lstStyle/>
          <a:p>
            <a:r>
              <a:rPr lang="en-US" dirty="0"/>
              <a:t>The Linkage System</a:t>
            </a:r>
          </a:p>
        </p:txBody>
      </p:sp>
      <p:grpSp>
        <p:nvGrpSpPr>
          <p:cNvPr id="26" name="Group 25">
            <a:extLst>
              <a:ext uri="{FF2B5EF4-FFF2-40B4-BE49-F238E27FC236}">
                <a16:creationId xmlns:a16="http://schemas.microsoft.com/office/drawing/2014/main" id="{731AB03E-3C75-1F82-C6FB-0218D40ED98A}"/>
              </a:ext>
            </a:extLst>
          </p:cNvPr>
          <p:cNvGrpSpPr/>
          <p:nvPr/>
        </p:nvGrpSpPr>
        <p:grpSpPr>
          <a:xfrm>
            <a:off x="12551764" y="1837495"/>
            <a:ext cx="7185608" cy="3656880"/>
            <a:chOff x="3787140" y="885716"/>
            <a:chExt cx="7177650" cy="4233245"/>
          </a:xfrm>
        </p:grpSpPr>
        <p:grpSp>
          <p:nvGrpSpPr>
            <p:cNvPr id="27" name="Group 26">
              <a:extLst>
                <a:ext uri="{FF2B5EF4-FFF2-40B4-BE49-F238E27FC236}">
                  <a16:creationId xmlns:a16="http://schemas.microsoft.com/office/drawing/2014/main" id="{1D7F38DE-66EE-08C4-6FF9-76C29C8501D6}"/>
                </a:ext>
              </a:extLst>
            </p:cNvPr>
            <p:cNvGrpSpPr/>
            <p:nvPr/>
          </p:nvGrpSpPr>
          <p:grpSpPr>
            <a:xfrm>
              <a:off x="3787140" y="3307080"/>
              <a:ext cx="1378719" cy="1389380"/>
              <a:chOff x="3787140" y="2369747"/>
              <a:chExt cx="2308860" cy="2326713"/>
            </a:xfrm>
            <a:solidFill>
              <a:schemeClr val="bg1"/>
            </a:solidFill>
          </p:grpSpPr>
          <p:cxnSp>
            <p:nvCxnSpPr>
              <p:cNvPr id="49" name="Straight Connector 48">
                <a:extLst>
                  <a:ext uri="{FF2B5EF4-FFF2-40B4-BE49-F238E27FC236}">
                    <a16:creationId xmlns:a16="http://schemas.microsoft.com/office/drawing/2014/main" id="{C5D149AF-6F7A-BD8D-2A9F-DB8AAB184193}"/>
                  </a:ext>
                </a:extLst>
              </p:cNvPr>
              <p:cNvCxnSpPr/>
              <p:nvPr/>
            </p:nvCxnSpPr>
            <p:spPr>
              <a:xfrm>
                <a:off x="4090219" y="4370753"/>
                <a:ext cx="2005781" cy="0"/>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96B37657-A000-278B-0677-D4D8CAE1818B}"/>
                  </a:ext>
                </a:extLst>
              </p:cNvPr>
              <p:cNvCxnSpPr>
                <a:cxnSpLocks/>
              </p:cNvCxnSpPr>
              <p:nvPr/>
            </p:nvCxnSpPr>
            <p:spPr>
              <a:xfrm flipV="1">
                <a:off x="3787140"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0B412214-3C2F-E0B2-C60B-609EB0969EAD}"/>
                  </a:ext>
                </a:extLst>
              </p:cNvPr>
              <p:cNvCxnSpPr>
                <a:cxnSpLocks/>
              </p:cNvCxnSpPr>
              <p:nvPr/>
            </p:nvCxnSpPr>
            <p:spPr>
              <a:xfrm flipV="1">
                <a:off x="3986268"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51436727-3926-7AE3-8283-B8030B299193}"/>
                  </a:ext>
                </a:extLst>
              </p:cNvPr>
              <p:cNvCxnSpPr>
                <a:cxnSpLocks/>
              </p:cNvCxnSpPr>
              <p:nvPr/>
            </p:nvCxnSpPr>
            <p:spPr>
              <a:xfrm flipV="1">
                <a:off x="4185396"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239A3072-1C36-5D46-0E27-99E070636BDC}"/>
                  </a:ext>
                </a:extLst>
              </p:cNvPr>
              <p:cNvCxnSpPr>
                <a:cxnSpLocks/>
              </p:cNvCxnSpPr>
              <p:nvPr/>
            </p:nvCxnSpPr>
            <p:spPr>
              <a:xfrm flipV="1">
                <a:off x="4384524"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3603113C-56B9-7F22-5D3C-C4B5354EDFEA}"/>
                  </a:ext>
                </a:extLst>
              </p:cNvPr>
              <p:cNvCxnSpPr>
                <a:cxnSpLocks/>
              </p:cNvCxnSpPr>
              <p:nvPr/>
            </p:nvCxnSpPr>
            <p:spPr>
              <a:xfrm flipV="1">
                <a:off x="4583652"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96C0F000-C858-A087-16C1-4ACCDE88FF93}"/>
                  </a:ext>
                </a:extLst>
              </p:cNvPr>
              <p:cNvCxnSpPr>
                <a:cxnSpLocks/>
              </p:cNvCxnSpPr>
              <p:nvPr/>
            </p:nvCxnSpPr>
            <p:spPr>
              <a:xfrm flipV="1">
                <a:off x="4782780"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81788C2F-E824-9D05-65EA-2385F12DBBFA}"/>
                  </a:ext>
                </a:extLst>
              </p:cNvPr>
              <p:cNvCxnSpPr>
                <a:cxnSpLocks/>
              </p:cNvCxnSpPr>
              <p:nvPr/>
            </p:nvCxnSpPr>
            <p:spPr>
              <a:xfrm flipV="1">
                <a:off x="4981908"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BCE2CCCF-1382-59FD-A12E-93964ECA8965}"/>
                  </a:ext>
                </a:extLst>
              </p:cNvPr>
              <p:cNvCxnSpPr>
                <a:cxnSpLocks/>
              </p:cNvCxnSpPr>
              <p:nvPr/>
            </p:nvCxnSpPr>
            <p:spPr>
              <a:xfrm flipV="1">
                <a:off x="5181036"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D82D6E48-1CF4-6878-341E-912E1920180D}"/>
                  </a:ext>
                </a:extLst>
              </p:cNvPr>
              <p:cNvCxnSpPr>
                <a:cxnSpLocks/>
              </p:cNvCxnSpPr>
              <p:nvPr/>
            </p:nvCxnSpPr>
            <p:spPr>
              <a:xfrm flipV="1">
                <a:off x="5380164"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C516B3B9-FC6C-CE23-4A79-D21A446D1BD8}"/>
                  </a:ext>
                </a:extLst>
              </p:cNvPr>
              <p:cNvCxnSpPr>
                <a:cxnSpLocks/>
              </p:cNvCxnSpPr>
              <p:nvPr/>
            </p:nvCxnSpPr>
            <p:spPr>
              <a:xfrm flipV="1">
                <a:off x="5579292"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DF4BE242-7084-E7DE-6FAA-E92667B1BA2F}"/>
                  </a:ext>
                </a:extLst>
              </p:cNvPr>
              <p:cNvCxnSpPr>
                <a:cxnSpLocks/>
              </p:cNvCxnSpPr>
              <p:nvPr/>
            </p:nvCxnSpPr>
            <p:spPr>
              <a:xfrm flipV="1">
                <a:off x="5778415"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61" name="Freeform: Shape 60">
                <a:extLst>
                  <a:ext uri="{FF2B5EF4-FFF2-40B4-BE49-F238E27FC236}">
                    <a16:creationId xmlns:a16="http://schemas.microsoft.com/office/drawing/2014/main" id="{6657515C-D97F-0D66-7AA4-6B91AC6F87D8}"/>
                  </a:ext>
                </a:extLst>
              </p:cNvPr>
              <p:cNvSpPr/>
              <p:nvPr/>
            </p:nvSpPr>
            <p:spPr>
              <a:xfrm>
                <a:off x="4082966" y="2369747"/>
                <a:ext cx="2013033" cy="2016711"/>
              </a:xfrm>
              <a:custGeom>
                <a:avLst/>
                <a:gdLst>
                  <a:gd name="connsiteX0" fmla="*/ 1006516 w 2013033"/>
                  <a:gd name="connsiteY0" fmla="*/ 0 h 2016711"/>
                  <a:gd name="connsiteX1" fmla="*/ 2009407 w 2013033"/>
                  <a:gd name="connsiteY1" fmla="*/ 1002891 h 2016711"/>
                  <a:gd name="connsiteX2" fmla="*/ 2004387 w 2013033"/>
                  <a:gd name="connsiteY2" fmla="*/ 1102311 h 2016711"/>
                  <a:gd name="connsiteX3" fmla="*/ 2013033 w 2013033"/>
                  <a:gd name="connsiteY3" fmla="*/ 1102311 h 2016711"/>
                  <a:gd name="connsiteX4" fmla="*/ 2013033 w 2013033"/>
                  <a:gd name="connsiteY4" fmla="*/ 2016711 h 2016711"/>
                  <a:gd name="connsiteX5" fmla="*/ 0 w 2013033"/>
                  <a:gd name="connsiteY5" fmla="*/ 2016711 h 2016711"/>
                  <a:gd name="connsiteX6" fmla="*/ 0 w 2013033"/>
                  <a:gd name="connsiteY6" fmla="*/ 1102311 h 2016711"/>
                  <a:gd name="connsiteX7" fmla="*/ 8645 w 2013033"/>
                  <a:gd name="connsiteY7" fmla="*/ 1102311 h 2016711"/>
                  <a:gd name="connsiteX8" fmla="*/ 3625 w 2013033"/>
                  <a:gd name="connsiteY8" fmla="*/ 1002891 h 2016711"/>
                  <a:gd name="connsiteX9" fmla="*/ 1006516 w 2013033"/>
                  <a:gd name="connsiteY9" fmla="*/ 0 h 2016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3033" h="2016711">
                    <a:moveTo>
                      <a:pt x="1006516" y="0"/>
                    </a:moveTo>
                    <a:cubicBezTo>
                      <a:pt x="1560397" y="0"/>
                      <a:pt x="2009407" y="449010"/>
                      <a:pt x="2009407" y="1002891"/>
                    </a:cubicBezTo>
                    <a:lnTo>
                      <a:pt x="2004387" y="1102311"/>
                    </a:lnTo>
                    <a:lnTo>
                      <a:pt x="2013033" y="1102311"/>
                    </a:lnTo>
                    <a:lnTo>
                      <a:pt x="2013033" y="2016711"/>
                    </a:lnTo>
                    <a:lnTo>
                      <a:pt x="0" y="2016711"/>
                    </a:lnTo>
                    <a:lnTo>
                      <a:pt x="0" y="1102311"/>
                    </a:lnTo>
                    <a:lnTo>
                      <a:pt x="8645" y="1102311"/>
                    </a:lnTo>
                    <a:lnTo>
                      <a:pt x="3625" y="1002891"/>
                    </a:lnTo>
                    <a:cubicBezTo>
                      <a:pt x="3625" y="449010"/>
                      <a:pt x="452635" y="0"/>
                      <a:pt x="1006516" y="0"/>
                    </a:cubicBezTo>
                    <a:close/>
                  </a:path>
                </a:pathLst>
              </a:custGeom>
              <a:grp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p>
            </p:txBody>
          </p:sp>
        </p:grpSp>
        <p:sp>
          <p:nvSpPr>
            <p:cNvPr id="28" name="Rectangle: Rounded Corners 27">
              <a:extLst>
                <a:ext uri="{FF2B5EF4-FFF2-40B4-BE49-F238E27FC236}">
                  <a16:creationId xmlns:a16="http://schemas.microsoft.com/office/drawing/2014/main" id="{DF8F1F4F-300C-6219-6274-056D89539F39}"/>
                </a:ext>
              </a:extLst>
            </p:cNvPr>
            <p:cNvSpPr/>
            <p:nvPr/>
          </p:nvSpPr>
          <p:spPr>
            <a:xfrm>
              <a:off x="4321829" y="3423212"/>
              <a:ext cx="2455030" cy="541212"/>
            </a:xfrm>
            <a:prstGeom prst="roundRect">
              <a:avLst>
                <a:gd name="adj" fmla="val 50000"/>
              </a:avLst>
            </a:prstGeom>
            <a:solidFill>
              <a:schemeClr val="accent2">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Rectangle: Rounded Corners 28">
              <a:extLst>
                <a:ext uri="{FF2B5EF4-FFF2-40B4-BE49-F238E27FC236}">
                  <a16:creationId xmlns:a16="http://schemas.microsoft.com/office/drawing/2014/main" id="{02BFC19F-4981-B5D7-5C58-FEF907E64EDD}"/>
                </a:ext>
              </a:extLst>
            </p:cNvPr>
            <p:cNvSpPr/>
            <p:nvPr/>
          </p:nvSpPr>
          <p:spPr>
            <a:xfrm rot="17976579">
              <a:off x="5766637" y="2605202"/>
              <a:ext cx="2455030" cy="541212"/>
            </a:xfrm>
            <a:prstGeom prst="roundRect">
              <a:avLst>
                <a:gd name="adj" fmla="val 50000"/>
              </a:avLst>
            </a:prstGeom>
            <a:solidFill>
              <a:schemeClr val="accent3">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 name="Rectangle: Rounded Corners 29">
              <a:extLst>
                <a:ext uri="{FF2B5EF4-FFF2-40B4-BE49-F238E27FC236}">
                  <a16:creationId xmlns:a16="http://schemas.microsoft.com/office/drawing/2014/main" id="{D4FE9CFF-0382-C0B6-27E7-8365845BB089}"/>
                </a:ext>
              </a:extLst>
            </p:cNvPr>
            <p:cNvSpPr/>
            <p:nvPr/>
          </p:nvSpPr>
          <p:spPr>
            <a:xfrm rot="20934103">
              <a:off x="7191927" y="1577799"/>
              <a:ext cx="2455030" cy="541212"/>
            </a:xfrm>
            <a:prstGeom prst="roundRect">
              <a:avLst>
                <a:gd name="adj" fmla="val 50000"/>
              </a:avLst>
            </a:prstGeom>
            <a:solidFill>
              <a:srgbClr val="FFC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Rectangle: Rounded Corners 30">
              <a:extLst>
                <a:ext uri="{FF2B5EF4-FFF2-40B4-BE49-F238E27FC236}">
                  <a16:creationId xmlns:a16="http://schemas.microsoft.com/office/drawing/2014/main" id="{26AD300F-FBD0-B036-3578-593237247BBC}"/>
                </a:ext>
              </a:extLst>
            </p:cNvPr>
            <p:cNvSpPr/>
            <p:nvPr/>
          </p:nvSpPr>
          <p:spPr>
            <a:xfrm rot="357809">
              <a:off x="6667512" y="2755932"/>
              <a:ext cx="2455030" cy="541212"/>
            </a:xfrm>
            <a:prstGeom prst="roundRect">
              <a:avLst>
                <a:gd name="adj" fmla="val 50000"/>
              </a:avLst>
            </a:prstGeom>
            <a:solidFill>
              <a:schemeClr val="accent5">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Rectangle: Rounded Corners 31">
              <a:extLst>
                <a:ext uri="{FF2B5EF4-FFF2-40B4-BE49-F238E27FC236}">
                  <a16:creationId xmlns:a16="http://schemas.microsoft.com/office/drawing/2014/main" id="{6771D4DD-CC9C-F2E2-ACA3-7EE8C4EED89E}"/>
                </a:ext>
              </a:extLst>
            </p:cNvPr>
            <p:cNvSpPr/>
            <p:nvPr/>
          </p:nvSpPr>
          <p:spPr>
            <a:xfrm rot="20780682">
              <a:off x="8509760" y="2632380"/>
              <a:ext cx="2455030" cy="541212"/>
            </a:xfrm>
            <a:prstGeom prst="roundRect">
              <a:avLst>
                <a:gd name="adj" fmla="val 50000"/>
              </a:avLst>
            </a:prstGeom>
            <a:solidFill>
              <a:schemeClr val="accent1">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 name="Oval 32">
              <a:extLst>
                <a:ext uri="{FF2B5EF4-FFF2-40B4-BE49-F238E27FC236}">
                  <a16:creationId xmlns:a16="http://schemas.microsoft.com/office/drawing/2014/main" id="{CF8E084C-50E0-F590-75F9-FD2013D08F9E}"/>
                </a:ext>
              </a:extLst>
            </p:cNvPr>
            <p:cNvSpPr/>
            <p:nvPr/>
          </p:nvSpPr>
          <p:spPr>
            <a:xfrm>
              <a:off x="6426702" y="3611880"/>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Oval 33">
              <a:extLst>
                <a:ext uri="{FF2B5EF4-FFF2-40B4-BE49-F238E27FC236}">
                  <a16:creationId xmlns:a16="http://schemas.microsoft.com/office/drawing/2014/main" id="{208A44D7-9715-ABAB-83E0-5FD8D47BC764}"/>
                </a:ext>
              </a:extLst>
            </p:cNvPr>
            <p:cNvSpPr/>
            <p:nvPr/>
          </p:nvSpPr>
          <p:spPr>
            <a:xfrm>
              <a:off x="4479883" y="3611880"/>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 name="Oval 34">
              <a:extLst>
                <a:ext uri="{FF2B5EF4-FFF2-40B4-BE49-F238E27FC236}">
                  <a16:creationId xmlns:a16="http://schemas.microsoft.com/office/drawing/2014/main" id="{01D3BE15-1AB1-C412-5576-42ECEF4ACAD4}"/>
                </a:ext>
              </a:extLst>
            </p:cNvPr>
            <p:cNvSpPr/>
            <p:nvPr/>
          </p:nvSpPr>
          <p:spPr>
            <a:xfrm>
              <a:off x="6902712" y="2843658"/>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Oval 35">
              <a:extLst>
                <a:ext uri="{FF2B5EF4-FFF2-40B4-BE49-F238E27FC236}">
                  <a16:creationId xmlns:a16="http://schemas.microsoft.com/office/drawing/2014/main" id="{4B886C48-E951-089B-3141-726E87D925FA}"/>
                </a:ext>
              </a:extLst>
            </p:cNvPr>
            <p:cNvSpPr/>
            <p:nvPr/>
          </p:nvSpPr>
          <p:spPr>
            <a:xfrm>
              <a:off x="7381742" y="1944758"/>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 name="Oval 36">
              <a:extLst>
                <a:ext uri="{FF2B5EF4-FFF2-40B4-BE49-F238E27FC236}">
                  <a16:creationId xmlns:a16="http://schemas.microsoft.com/office/drawing/2014/main" id="{2C112E32-0F34-490E-546F-9188A3E24C6D}"/>
                </a:ext>
              </a:extLst>
            </p:cNvPr>
            <p:cNvSpPr/>
            <p:nvPr/>
          </p:nvSpPr>
          <p:spPr>
            <a:xfrm>
              <a:off x="8736566" y="3035894"/>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D9B56B3-8191-96E1-9546-5D81B21177FD}"/>
                    </a:ext>
                  </a:extLst>
                </p:cNvPr>
                <p:cNvSpPr txBox="1"/>
                <p:nvPr/>
              </p:nvSpPr>
              <p:spPr>
                <a:xfrm>
                  <a:off x="4212892" y="4757772"/>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0</m:t>
                            </m:r>
                          </m:sub>
                        </m:sSub>
                      </m:oMath>
                    </m:oMathPara>
                  </a14:m>
                  <a:endParaRPr lang="en-US" sz="2000" dirty="0">
                    <a:solidFill>
                      <a:srgbClr val="FF0000"/>
                    </a:solidFill>
                  </a:endParaRPr>
                </a:p>
              </p:txBody>
            </p:sp>
          </mc:Choice>
          <mc:Fallback xmlns="">
            <p:sp>
              <p:nvSpPr>
                <p:cNvPr id="38" name="TextBox 37">
                  <a:extLst>
                    <a:ext uri="{FF2B5EF4-FFF2-40B4-BE49-F238E27FC236}">
                      <a16:creationId xmlns:a16="http://schemas.microsoft.com/office/drawing/2014/main" id="{6D9B56B3-8191-96E1-9546-5D81B21177FD}"/>
                    </a:ext>
                  </a:extLst>
                </p:cNvPr>
                <p:cNvSpPr txBox="1">
                  <a:spLocks noRot="1" noChangeAspect="1" noMove="1" noResize="1" noEditPoints="1" noAdjustHandles="1" noChangeArrowheads="1" noChangeShapeType="1" noTextEdit="1"/>
                </p:cNvSpPr>
                <p:nvPr/>
              </p:nvSpPr>
              <p:spPr>
                <a:xfrm>
                  <a:off x="4212892" y="4757772"/>
                  <a:ext cx="437122" cy="361189"/>
                </a:xfrm>
                <a:prstGeom prst="rect">
                  <a:avLst/>
                </a:prstGeom>
                <a:blipFill>
                  <a:blip r:embed="rId2"/>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4B1901A2-EEDC-857C-72D3-538986A7C100}"/>
                    </a:ext>
                  </a:extLst>
                </p:cNvPr>
                <p:cNvSpPr txBox="1"/>
                <p:nvPr/>
              </p:nvSpPr>
              <p:spPr>
                <a:xfrm>
                  <a:off x="5189379" y="3909212"/>
                  <a:ext cx="4320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1</m:t>
                            </m:r>
                          </m:sub>
                        </m:sSub>
                      </m:oMath>
                    </m:oMathPara>
                  </a14:m>
                  <a:endParaRPr lang="en-US" sz="2000" dirty="0">
                    <a:solidFill>
                      <a:srgbClr val="FF0000"/>
                    </a:solidFill>
                  </a:endParaRPr>
                </a:p>
              </p:txBody>
            </p:sp>
          </mc:Choice>
          <mc:Fallback xmlns="">
            <p:sp>
              <p:nvSpPr>
                <p:cNvPr id="39" name="TextBox 38">
                  <a:extLst>
                    <a:ext uri="{FF2B5EF4-FFF2-40B4-BE49-F238E27FC236}">
                      <a16:creationId xmlns:a16="http://schemas.microsoft.com/office/drawing/2014/main" id="{4B1901A2-EEDC-857C-72D3-538986A7C100}"/>
                    </a:ext>
                  </a:extLst>
                </p:cNvPr>
                <p:cNvSpPr txBox="1">
                  <a:spLocks noRot="1" noChangeAspect="1" noMove="1" noResize="1" noEditPoints="1" noAdjustHandles="1" noChangeArrowheads="1" noChangeShapeType="1" noTextEdit="1"/>
                </p:cNvSpPr>
                <p:nvPr/>
              </p:nvSpPr>
              <p:spPr>
                <a:xfrm>
                  <a:off x="5189379" y="3909212"/>
                  <a:ext cx="432022" cy="361189"/>
                </a:xfrm>
                <a:prstGeom prst="rect">
                  <a:avLst/>
                </a:prstGeom>
                <a:blipFill>
                  <a:blip r:embed="rId3"/>
                  <a:stretch>
                    <a:fillRect b="-31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609D1A8-C5E6-7F3B-1576-C0E1DE86560C}"/>
                    </a:ext>
                  </a:extLst>
                </p:cNvPr>
                <p:cNvSpPr txBox="1"/>
                <p:nvPr/>
              </p:nvSpPr>
              <p:spPr>
                <a:xfrm>
                  <a:off x="6371202" y="1843653"/>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2</m:t>
                            </m:r>
                          </m:sub>
                        </m:sSub>
                      </m:oMath>
                    </m:oMathPara>
                  </a14:m>
                  <a:endParaRPr lang="en-US" sz="2000" dirty="0">
                    <a:solidFill>
                      <a:srgbClr val="FF0000"/>
                    </a:solidFill>
                  </a:endParaRPr>
                </a:p>
              </p:txBody>
            </p:sp>
          </mc:Choice>
          <mc:Fallback xmlns="">
            <p:sp>
              <p:nvSpPr>
                <p:cNvPr id="40" name="TextBox 39">
                  <a:extLst>
                    <a:ext uri="{FF2B5EF4-FFF2-40B4-BE49-F238E27FC236}">
                      <a16:creationId xmlns:a16="http://schemas.microsoft.com/office/drawing/2014/main" id="{A609D1A8-C5E6-7F3B-1576-C0E1DE86560C}"/>
                    </a:ext>
                  </a:extLst>
                </p:cNvPr>
                <p:cNvSpPr txBox="1">
                  <a:spLocks noRot="1" noChangeAspect="1" noMove="1" noResize="1" noEditPoints="1" noAdjustHandles="1" noChangeArrowheads="1" noChangeShapeType="1" noTextEdit="1"/>
                </p:cNvSpPr>
                <p:nvPr/>
              </p:nvSpPr>
              <p:spPr>
                <a:xfrm>
                  <a:off x="6371202" y="1843653"/>
                  <a:ext cx="437122" cy="361189"/>
                </a:xfrm>
                <a:prstGeom prst="rect">
                  <a:avLst/>
                </a:prstGeom>
                <a:blipFill>
                  <a:blip r:embed="rId4"/>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31A299EC-5F32-1826-63A5-5B1119CF0528}"/>
                    </a:ext>
                  </a:extLst>
                </p:cNvPr>
                <p:cNvSpPr txBox="1"/>
                <p:nvPr/>
              </p:nvSpPr>
              <p:spPr>
                <a:xfrm>
                  <a:off x="7503668" y="3168197"/>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3</m:t>
                            </m:r>
                          </m:sub>
                        </m:sSub>
                      </m:oMath>
                    </m:oMathPara>
                  </a14:m>
                  <a:endParaRPr lang="en-US" sz="2000" dirty="0">
                    <a:solidFill>
                      <a:srgbClr val="FF0000"/>
                    </a:solidFill>
                  </a:endParaRPr>
                </a:p>
              </p:txBody>
            </p:sp>
          </mc:Choice>
          <mc:Fallback xmlns="">
            <p:sp>
              <p:nvSpPr>
                <p:cNvPr id="41" name="TextBox 40">
                  <a:extLst>
                    <a:ext uri="{FF2B5EF4-FFF2-40B4-BE49-F238E27FC236}">
                      <a16:creationId xmlns:a16="http://schemas.microsoft.com/office/drawing/2014/main" id="{31A299EC-5F32-1826-63A5-5B1119CF0528}"/>
                    </a:ext>
                  </a:extLst>
                </p:cNvPr>
                <p:cNvSpPr txBox="1">
                  <a:spLocks noRot="1" noChangeAspect="1" noMove="1" noResize="1" noEditPoints="1" noAdjustHandles="1" noChangeArrowheads="1" noChangeShapeType="1" noTextEdit="1"/>
                </p:cNvSpPr>
                <p:nvPr/>
              </p:nvSpPr>
              <p:spPr>
                <a:xfrm>
                  <a:off x="7503668" y="3168197"/>
                  <a:ext cx="437122" cy="361189"/>
                </a:xfrm>
                <a:prstGeom prst="rect">
                  <a:avLst/>
                </a:prstGeom>
                <a:blipFill>
                  <a:blip r:embed="rId5"/>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3FDE350-88DE-5ED7-7126-2C090A0B9566}"/>
                    </a:ext>
                  </a:extLst>
                </p:cNvPr>
                <p:cNvSpPr txBox="1"/>
                <p:nvPr/>
              </p:nvSpPr>
              <p:spPr>
                <a:xfrm>
                  <a:off x="10169236" y="2845031"/>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4</m:t>
                            </m:r>
                          </m:sub>
                        </m:sSub>
                      </m:oMath>
                    </m:oMathPara>
                  </a14:m>
                  <a:endParaRPr lang="en-US" sz="2000" dirty="0">
                    <a:solidFill>
                      <a:srgbClr val="FF0000"/>
                    </a:solidFill>
                  </a:endParaRPr>
                </a:p>
              </p:txBody>
            </p:sp>
          </mc:Choice>
          <mc:Fallback xmlns="">
            <p:sp>
              <p:nvSpPr>
                <p:cNvPr id="42" name="TextBox 41">
                  <a:extLst>
                    <a:ext uri="{FF2B5EF4-FFF2-40B4-BE49-F238E27FC236}">
                      <a16:creationId xmlns:a16="http://schemas.microsoft.com/office/drawing/2014/main" id="{83FDE350-88DE-5ED7-7126-2C090A0B9566}"/>
                    </a:ext>
                  </a:extLst>
                </p:cNvPr>
                <p:cNvSpPr txBox="1">
                  <a:spLocks noRot="1" noChangeAspect="1" noMove="1" noResize="1" noEditPoints="1" noAdjustHandles="1" noChangeArrowheads="1" noChangeShapeType="1" noTextEdit="1"/>
                </p:cNvSpPr>
                <p:nvPr/>
              </p:nvSpPr>
              <p:spPr>
                <a:xfrm>
                  <a:off x="10169236" y="2845031"/>
                  <a:ext cx="437122" cy="361189"/>
                </a:xfrm>
                <a:prstGeom prst="rect">
                  <a:avLst/>
                </a:prstGeom>
                <a:blipFill>
                  <a:blip r:embed="rId6"/>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AF1A3359-547B-60B0-4013-BD6AC0727398}"/>
                    </a:ext>
                  </a:extLst>
                </p:cNvPr>
                <p:cNvSpPr txBox="1"/>
                <p:nvPr/>
              </p:nvSpPr>
              <p:spPr>
                <a:xfrm>
                  <a:off x="8701936" y="885716"/>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5</m:t>
                            </m:r>
                          </m:sub>
                        </m:sSub>
                      </m:oMath>
                    </m:oMathPara>
                  </a14:m>
                  <a:endParaRPr lang="en-US" sz="2000" dirty="0">
                    <a:solidFill>
                      <a:srgbClr val="FF0000"/>
                    </a:solidFill>
                  </a:endParaRPr>
                </a:p>
              </p:txBody>
            </p:sp>
          </mc:Choice>
          <mc:Fallback xmlns="">
            <p:sp>
              <p:nvSpPr>
                <p:cNvPr id="43" name="TextBox 42">
                  <a:extLst>
                    <a:ext uri="{FF2B5EF4-FFF2-40B4-BE49-F238E27FC236}">
                      <a16:creationId xmlns:a16="http://schemas.microsoft.com/office/drawing/2014/main" id="{AF1A3359-547B-60B0-4013-BD6AC0727398}"/>
                    </a:ext>
                  </a:extLst>
                </p:cNvPr>
                <p:cNvSpPr txBox="1">
                  <a:spLocks noRot="1" noChangeAspect="1" noMove="1" noResize="1" noEditPoints="1" noAdjustHandles="1" noChangeArrowheads="1" noChangeShapeType="1" noTextEdit="1"/>
                </p:cNvSpPr>
                <p:nvPr/>
              </p:nvSpPr>
              <p:spPr>
                <a:xfrm>
                  <a:off x="8701936" y="885716"/>
                  <a:ext cx="437122" cy="361189"/>
                </a:xfrm>
                <a:prstGeom prst="rect">
                  <a:avLst/>
                </a:prstGeom>
                <a:blipFill>
                  <a:blip r:embed="rId7"/>
                  <a:stretch>
                    <a:fillRect b="-3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12D77B02-2780-FEB8-5118-2E8C1A8DC837}"/>
                    </a:ext>
                  </a:extLst>
                </p:cNvPr>
                <p:cNvSpPr txBox="1"/>
                <p:nvPr/>
              </p:nvSpPr>
              <p:spPr>
                <a:xfrm>
                  <a:off x="4308348" y="2682547"/>
                  <a:ext cx="386286"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1</m:t>
                            </m:r>
                          </m:sub>
                        </m:sSub>
                      </m:oMath>
                    </m:oMathPara>
                  </a14:m>
                  <a:endParaRPr lang="en-US" sz="2000" dirty="0">
                    <a:solidFill>
                      <a:schemeClr val="tx2">
                        <a:lumMod val="90000"/>
                        <a:lumOff val="10000"/>
                      </a:schemeClr>
                    </a:solidFill>
                  </a:endParaRPr>
                </a:p>
              </p:txBody>
            </p:sp>
          </mc:Choice>
          <mc:Fallback xmlns="">
            <p:sp>
              <p:nvSpPr>
                <p:cNvPr id="44" name="TextBox 43">
                  <a:extLst>
                    <a:ext uri="{FF2B5EF4-FFF2-40B4-BE49-F238E27FC236}">
                      <a16:creationId xmlns:a16="http://schemas.microsoft.com/office/drawing/2014/main" id="{12D77B02-2780-FEB8-5118-2E8C1A8DC837}"/>
                    </a:ext>
                  </a:extLst>
                </p:cNvPr>
                <p:cNvSpPr txBox="1">
                  <a:spLocks noRot="1" noChangeAspect="1" noMove="1" noResize="1" noEditPoints="1" noAdjustHandles="1" noChangeArrowheads="1" noChangeShapeType="1" noTextEdit="1"/>
                </p:cNvSpPr>
                <p:nvPr/>
              </p:nvSpPr>
              <p:spPr>
                <a:xfrm>
                  <a:off x="4308348" y="2682547"/>
                  <a:ext cx="386286" cy="361189"/>
                </a:xfrm>
                <a:prstGeom prst="rect">
                  <a:avLst/>
                </a:prstGeom>
                <a:blipFill>
                  <a:blip r:embed="rId8"/>
                  <a:stretch>
                    <a:fillRect l="-4762"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72DA21F4-2CD2-47FC-D1EB-7E2BCCEAC541}"/>
                    </a:ext>
                  </a:extLst>
                </p:cNvPr>
                <p:cNvSpPr txBox="1"/>
                <p:nvPr/>
              </p:nvSpPr>
              <p:spPr>
                <a:xfrm>
                  <a:off x="6192377" y="3936818"/>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2</m:t>
                            </m:r>
                          </m:sub>
                        </m:sSub>
                      </m:oMath>
                    </m:oMathPara>
                  </a14:m>
                  <a:endParaRPr lang="en-US" sz="2000" dirty="0">
                    <a:solidFill>
                      <a:schemeClr val="tx2">
                        <a:lumMod val="90000"/>
                        <a:lumOff val="10000"/>
                      </a:schemeClr>
                    </a:solidFill>
                  </a:endParaRPr>
                </a:p>
              </p:txBody>
            </p:sp>
          </mc:Choice>
          <mc:Fallback xmlns="">
            <p:sp>
              <p:nvSpPr>
                <p:cNvPr id="45" name="TextBox 44">
                  <a:extLst>
                    <a:ext uri="{FF2B5EF4-FFF2-40B4-BE49-F238E27FC236}">
                      <a16:creationId xmlns:a16="http://schemas.microsoft.com/office/drawing/2014/main" id="{72DA21F4-2CD2-47FC-D1EB-7E2BCCEAC541}"/>
                    </a:ext>
                  </a:extLst>
                </p:cNvPr>
                <p:cNvSpPr txBox="1">
                  <a:spLocks noRot="1" noChangeAspect="1" noMove="1" noResize="1" noEditPoints="1" noAdjustHandles="1" noChangeArrowheads="1" noChangeShapeType="1" noTextEdit="1"/>
                </p:cNvSpPr>
                <p:nvPr/>
              </p:nvSpPr>
              <p:spPr>
                <a:xfrm>
                  <a:off x="6192377" y="3936818"/>
                  <a:ext cx="391387" cy="361189"/>
                </a:xfrm>
                <a:prstGeom prst="rect">
                  <a:avLst/>
                </a:prstGeom>
                <a:blipFill>
                  <a:blip r:embed="rId9"/>
                  <a:stretch>
                    <a:fillRect l="-3125"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52E228BD-1004-08BF-5C69-A9D74D9EAEA0}"/>
                    </a:ext>
                  </a:extLst>
                </p:cNvPr>
                <p:cNvSpPr txBox="1"/>
                <p:nvPr/>
              </p:nvSpPr>
              <p:spPr>
                <a:xfrm>
                  <a:off x="6138543" y="2548050"/>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3</m:t>
                            </m:r>
                          </m:sub>
                        </m:sSub>
                      </m:oMath>
                    </m:oMathPara>
                  </a14:m>
                  <a:endParaRPr lang="en-US" sz="2000" dirty="0">
                    <a:solidFill>
                      <a:schemeClr val="tx2">
                        <a:lumMod val="90000"/>
                        <a:lumOff val="10000"/>
                      </a:schemeClr>
                    </a:solidFill>
                  </a:endParaRPr>
                </a:p>
              </p:txBody>
            </p:sp>
          </mc:Choice>
          <mc:Fallback xmlns="">
            <p:sp>
              <p:nvSpPr>
                <p:cNvPr id="46" name="TextBox 45">
                  <a:extLst>
                    <a:ext uri="{FF2B5EF4-FFF2-40B4-BE49-F238E27FC236}">
                      <a16:creationId xmlns:a16="http://schemas.microsoft.com/office/drawing/2014/main" id="{52E228BD-1004-08BF-5C69-A9D74D9EAEA0}"/>
                    </a:ext>
                  </a:extLst>
                </p:cNvPr>
                <p:cNvSpPr txBox="1">
                  <a:spLocks noRot="1" noChangeAspect="1" noMove="1" noResize="1" noEditPoints="1" noAdjustHandles="1" noChangeArrowheads="1" noChangeShapeType="1" noTextEdit="1"/>
                </p:cNvSpPr>
                <p:nvPr/>
              </p:nvSpPr>
              <p:spPr>
                <a:xfrm>
                  <a:off x="6138543" y="2548050"/>
                  <a:ext cx="391387" cy="361189"/>
                </a:xfrm>
                <a:prstGeom prst="rect">
                  <a:avLst/>
                </a:prstGeom>
                <a:blipFill>
                  <a:blip r:embed="rId10"/>
                  <a:stretch>
                    <a:fillRect l="-3125"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6C6C09A1-10C0-1B6E-3AB1-2A9D6E6C16DF}"/>
                    </a:ext>
                  </a:extLst>
                </p:cNvPr>
                <p:cNvSpPr txBox="1"/>
                <p:nvPr/>
              </p:nvSpPr>
              <p:spPr>
                <a:xfrm>
                  <a:off x="8557793" y="3288714"/>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4</m:t>
                            </m:r>
                          </m:sub>
                        </m:sSub>
                      </m:oMath>
                    </m:oMathPara>
                  </a14:m>
                  <a:endParaRPr lang="en-US" sz="2000" dirty="0">
                    <a:solidFill>
                      <a:schemeClr val="tx2">
                        <a:lumMod val="90000"/>
                        <a:lumOff val="10000"/>
                      </a:schemeClr>
                    </a:solidFill>
                  </a:endParaRPr>
                </a:p>
              </p:txBody>
            </p:sp>
          </mc:Choice>
          <mc:Fallback xmlns="">
            <p:sp>
              <p:nvSpPr>
                <p:cNvPr id="47" name="TextBox 46">
                  <a:extLst>
                    <a:ext uri="{FF2B5EF4-FFF2-40B4-BE49-F238E27FC236}">
                      <a16:creationId xmlns:a16="http://schemas.microsoft.com/office/drawing/2014/main" id="{6C6C09A1-10C0-1B6E-3AB1-2A9D6E6C16DF}"/>
                    </a:ext>
                  </a:extLst>
                </p:cNvPr>
                <p:cNvSpPr txBox="1">
                  <a:spLocks noRot="1" noChangeAspect="1" noMove="1" noResize="1" noEditPoints="1" noAdjustHandles="1" noChangeArrowheads="1" noChangeShapeType="1" noTextEdit="1"/>
                </p:cNvSpPr>
                <p:nvPr/>
              </p:nvSpPr>
              <p:spPr>
                <a:xfrm>
                  <a:off x="8557793" y="3288714"/>
                  <a:ext cx="391387" cy="361189"/>
                </a:xfrm>
                <a:prstGeom prst="rect">
                  <a:avLst/>
                </a:prstGeom>
                <a:blipFill>
                  <a:blip r:embed="rId11"/>
                  <a:stretch>
                    <a:fillRect l="-3077"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3D06BAD-B899-7D06-A0D2-2D8DE2051DCB}"/>
                    </a:ext>
                  </a:extLst>
                </p:cNvPr>
                <p:cNvSpPr txBox="1"/>
                <p:nvPr/>
              </p:nvSpPr>
              <p:spPr>
                <a:xfrm>
                  <a:off x="7169940" y="1140350"/>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5</m:t>
                            </m:r>
                          </m:sub>
                        </m:sSub>
                      </m:oMath>
                    </m:oMathPara>
                  </a14:m>
                  <a:endParaRPr lang="en-US" sz="2000" dirty="0">
                    <a:solidFill>
                      <a:schemeClr val="tx2">
                        <a:lumMod val="90000"/>
                        <a:lumOff val="10000"/>
                      </a:schemeClr>
                    </a:solidFill>
                  </a:endParaRPr>
                </a:p>
              </p:txBody>
            </p:sp>
          </mc:Choice>
          <mc:Fallback xmlns="">
            <p:sp>
              <p:nvSpPr>
                <p:cNvPr id="48" name="TextBox 47">
                  <a:extLst>
                    <a:ext uri="{FF2B5EF4-FFF2-40B4-BE49-F238E27FC236}">
                      <a16:creationId xmlns:a16="http://schemas.microsoft.com/office/drawing/2014/main" id="{C3D06BAD-B899-7D06-A0D2-2D8DE2051DCB}"/>
                    </a:ext>
                  </a:extLst>
                </p:cNvPr>
                <p:cNvSpPr txBox="1">
                  <a:spLocks noRot="1" noChangeAspect="1" noMove="1" noResize="1" noEditPoints="1" noAdjustHandles="1" noChangeArrowheads="1" noChangeShapeType="1" noTextEdit="1"/>
                </p:cNvSpPr>
                <p:nvPr/>
              </p:nvSpPr>
              <p:spPr>
                <a:xfrm>
                  <a:off x="7169940" y="1140350"/>
                  <a:ext cx="391387" cy="361189"/>
                </a:xfrm>
                <a:prstGeom prst="rect">
                  <a:avLst/>
                </a:prstGeom>
                <a:blipFill>
                  <a:blip r:embed="rId12"/>
                  <a:stretch>
                    <a:fillRect l="-4688" b="-47059"/>
                  </a:stretch>
                </a:blipFill>
              </p:spPr>
              <p:txBody>
                <a:bodyPr/>
                <a:lstStyle/>
                <a:p>
                  <a:r>
                    <a:rPr lang="en-US">
                      <a:noFill/>
                    </a:rPr>
                    <a:t> </a:t>
                  </a:r>
                </a:p>
              </p:txBody>
            </p:sp>
          </mc:Fallback>
        </mc:AlternateContent>
      </p:grpSp>
      <p:sp>
        <p:nvSpPr>
          <p:cNvPr id="11" name="TextBox 10">
            <a:extLst>
              <a:ext uri="{FF2B5EF4-FFF2-40B4-BE49-F238E27FC236}">
                <a16:creationId xmlns:a16="http://schemas.microsoft.com/office/drawing/2014/main" id="{39D2C8DE-DE7D-CE1C-1A47-C48C681DC210}"/>
              </a:ext>
            </a:extLst>
          </p:cNvPr>
          <p:cNvSpPr txBox="1"/>
          <p:nvPr/>
        </p:nvSpPr>
        <p:spPr>
          <a:xfrm>
            <a:off x="574675" y="2078055"/>
            <a:ext cx="5845764" cy="3970318"/>
          </a:xfrm>
          <a:prstGeom prst="rect">
            <a:avLst/>
          </a:prstGeom>
          <a:noFill/>
        </p:spPr>
        <p:txBody>
          <a:bodyPr wrap="square">
            <a:spAutoFit/>
          </a:bodyPr>
          <a:lstStyle/>
          <a:p>
            <a:r>
              <a:rPr lang="en-US" b="1" dirty="0">
                <a:latin typeface="Roboto Condensed Light" panose="02000000000000000000" pitchFamily="2" charset="0"/>
                <a:ea typeface="Roboto Condensed Light" panose="02000000000000000000" pitchFamily="2" charset="0"/>
              </a:rPr>
              <a:t>Joint A Parameters</a:t>
            </a:r>
          </a:p>
          <a:p>
            <a:pPr marL="285750"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Type</a:t>
            </a:r>
            <a:r>
              <a:rPr lang="en-US" dirty="0">
                <a:latin typeface="Roboto Condensed Light" panose="02000000000000000000" pitchFamily="2" charset="0"/>
                <a:ea typeface="Roboto Condensed Light" panose="02000000000000000000" pitchFamily="2" charset="0"/>
              </a:rPr>
              <a:t>: Revolute</a:t>
            </a:r>
          </a:p>
          <a:p>
            <a:pPr marL="285750" indent="-285750">
              <a:buFont typeface="Arial" panose="020B0604020202020204" pitchFamily="34" charset="0"/>
              <a:buChar char="•"/>
            </a:pPr>
            <a:r>
              <a:rPr lang="en-US" b="1" dirty="0">
                <a:highlight>
                  <a:srgbClr val="FFFF00"/>
                </a:highlight>
                <a:latin typeface="Roboto Condensed Light" panose="02000000000000000000" pitchFamily="2" charset="0"/>
                <a:ea typeface="Roboto Condensed Light" panose="02000000000000000000" pitchFamily="2" charset="0"/>
              </a:rPr>
              <a:t>Parent Link</a:t>
            </a:r>
            <a:r>
              <a:rPr lang="en-US" dirty="0">
                <a:highlight>
                  <a:srgbClr val="FFFF00"/>
                </a:highlight>
                <a:latin typeface="Roboto Condensed Light" panose="02000000000000000000" pitchFamily="2" charset="0"/>
                <a:ea typeface="Roboto Condensed Light" panose="02000000000000000000" pitchFamily="2" charset="0"/>
              </a:rPr>
              <a:t>: </a:t>
            </a:r>
            <a:r>
              <a:rPr lang="en-US" dirty="0" err="1">
                <a:highlight>
                  <a:srgbClr val="FFFF00"/>
                </a:highlight>
                <a:latin typeface="Roboto Condensed Light" panose="02000000000000000000" pitchFamily="2" charset="0"/>
                <a:ea typeface="Roboto Condensed Light" panose="02000000000000000000" pitchFamily="2" charset="0"/>
              </a:rPr>
              <a:t>link_A</a:t>
            </a:r>
            <a:endParaRPr lang="en-US" dirty="0">
              <a:highlight>
                <a:srgbClr val="FFFF00"/>
              </a:highlight>
              <a:latin typeface="Roboto Condensed Light" panose="02000000000000000000" pitchFamily="2" charset="0"/>
              <a:ea typeface="Roboto Condensed Light" panose="02000000000000000000" pitchFamily="2" charset="0"/>
            </a:endParaRPr>
          </a:p>
          <a:p>
            <a:pPr marL="285750" indent="-285750">
              <a:buFont typeface="Arial" panose="020B0604020202020204" pitchFamily="34" charset="0"/>
              <a:buChar char="•"/>
            </a:pPr>
            <a:r>
              <a:rPr lang="en-US" b="1" dirty="0">
                <a:highlight>
                  <a:srgbClr val="FFFF00"/>
                </a:highlight>
                <a:latin typeface="Roboto Condensed Light" panose="02000000000000000000" pitchFamily="2" charset="0"/>
                <a:ea typeface="Roboto Condensed Light" panose="02000000000000000000" pitchFamily="2" charset="0"/>
              </a:rPr>
              <a:t>Child Link</a:t>
            </a:r>
            <a:r>
              <a:rPr lang="en-US" dirty="0">
                <a:highlight>
                  <a:srgbClr val="FFFF00"/>
                </a:highlight>
                <a:latin typeface="Roboto Condensed Light" panose="02000000000000000000" pitchFamily="2" charset="0"/>
                <a:ea typeface="Roboto Condensed Light" panose="02000000000000000000" pitchFamily="2" charset="0"/>
              </a:rPr>
              <a:t>: </a:t>
            </a:r>
            <a:r>
              <a:rPr lang="en-US" dirty="0" err="1">
                <a:highlight>
                  <a:srgbClr val="FFFF00"/>
                </a:highlight>
                <a:latin typeface="Roboto Condensed Light" panose="02000000000000000000" pitchFamily="2" charset="0"/>
                <a:ea typeface="Roboto Condensed Light" panose="02000000000000000000" pitchFamily="2" charset="0"/>
              </a:rPr>
              <a:t>link_B</a:t>
            </a:r>
            <a:endParaRPr lang="en-US" dirty="0">
              <a:highlight>
                <a:srgbClr val="FFFF00"/>
              </a:highlight>
              <a:latin typeface="Roboto Condensed Light" panose="02000000000000000000" pitchFamily="2" charset="0"/>
              <a:ea typeface="Roboto Condensed Light" panose="02000000000000000000" pitchFamily="2" charset="0"/>
            </a:endParaRPr>
          </a:p>
          <a:p>
            <a:pPr marL="285750"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Origin</a:t>
            </a:r>
            <a:r>
              <a:rPr lang="en-US" dirty="0">
                <a:latin typeface="Roboto Condensed Light" panose="02000000000000000000" pitchFamily="2" charset="0"/>
                <a:ea typeface="Roboto Condensed Light" panose="02000000000000000000" pitchFamily="2" charset="0"/>
              </a:rPr>
              <a:t>:</a:t>
            </a:r>
          </a:p>
          <a:p>
            <a:pPr marL="742950" lvl="1" indent="-285750">
              <a:buFont typeface="Courier New" panose="02070309020205020404" pitchFamily="49" charset="0"/>
              <a:buChar char="o"/>
            </a:pPr>
            <a:r>
              <a:rPr lang="en-US" b="1" dirty="0">
                <a:latin typeface="Roboto Condensed Light" panose="02000000000000000000" pitchFamily="2" charset="0"/>
                <a:ea typeface="Roboto Condensed Light" panose="02000000000000000000" pitchFamily="2" charset="0"/>
              </a:rPr>
              <a:t>Position (XYZ)</a:t>
            </a:r>
            <a:r>
              <a:rPr lang="en-US" dirty="0">
                <a:latin typeface="Roboto Condensed Light" panose="02000000000000000000" pitchFamily="2" charset="0"/>
                <a:ea typeface="Roboto Condensed Light" panose="02000000000000000000" pitchFamily="2" charset="0"/>
              </a:rPr>
              <a:t>: 0, 0, -0.05 m</a:t>
            </a:r>
          </a:p>
          <a:p>
            <a:pPr marL="742950" lvl="1" indent="-285750">
              <a:buFont typeface="Courier New" panose="02070309020205020404" pitchFamily="49" charset="0"/>
              <a:buChar char="o"/>
            </a:pPr>
            <a:r>
              <a:rPr lang="fr-FR" b="1" dirty="0">
                <a:latin typeface="Roboto Condensed Light" panose="02000000000000000000" pitchFamily="2" charset="0"/>
                <a:ea typeface="Roboto Condensed Light" panose="02000000000000000000" pitchFamily="2" charset="0"/>
              </a:rPr>
              <a:t>Orientation (RPY)</a:t>
            </a:r>
            <a:r>
              <a:rPr lang="fr-FR" dirty="0">
                <a:latin typeface="Roboto Condensed Light" panose="02000000000000000000" pitchFamily="2" charset="0"/>
                <a:ea typeface="Roboto Condensed Light" panose="02000000000000000000" pitchFamily="2" charset="0"/>
              </a:rPr>
              <a:t>: 0, 0, 0 rad</a:t>
            </a:r>
            <a:endParaRPr lang="en-US" dirty="0">
              <a:latin typeface="Roboto Condensed Light" panose="02000000000000000000" pitchFamily="2" charset="0"/>
              <a:ea typeface="Roboto Condensed Light" panose="02000000000000000000" pitchFamily="2" charset="0"/>
            </a:endParaRPr>
          </a:p>
          <a:p>
            <a:pPr marL="285750"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Axis of Rotation</a:t>
            </a:r>
            <a:r>
              <a:rPr lang="en-US" dirty="0">
                <a:latin typeface="Roboto Condensed Light" panose="02000000000000000000" pitchFamily="2" charset="0"/>
                <a:ea typeface="Roboto Condensed Light" panose="02000000000000000000" pitchFamily="2" charset="0"/>
              </a:rPr>
              <a:t>:</a:t>
            </a:r>
          </a:p>
          <a:p>
            <a:pPr marL="742950" lvl="1" indent="-285750">
              <a:buFont typeface="Courier New" panose="02070309020205020404" pitchFamily="49" charset="0"/>
              <a:buChar char="o"/>
            </a:pPr>
            <a:r>
              <a:rPr lang="fr-FR" b="1" dirty="0">
                <a:latin typeface="Roboto Condensed Light" panose="02000000000000000000" pitchFamily="2" charset="0"/>
                <a:ea typeface="Roboto Condensed Light" panose="02000000000000000000" pitchFamily="2" charset="0"/>
              </a:rPr>
              <a:t>Direction (XYZ)</a:t>
            </a:r>
            <a:r>
              <a:rPr lang="fr-FR" dirty="0">
                <a:latin typeface="Roboto Condensed Light" panose="02000000000000000000" pitchFamily="2" charset="0"/>
                <a:ea typeface="Roboto Condensed Light" panose="02000000000000000000" pitchFamily="2" charset="0"/>
              </a:rPr>
              <a:t>: 0, 1, 0 (Y-axis)</a:t>
            </a:r>
            <a:endParaRPr lang="en-US" dirty="0">
              <a:latin typeface="Roboto Condensed Light" panose="02000000000000000000" pitchFamily="2" charset="0"/>
              <a:ea typeface="Roboto Condensed Light" panose="02000000000000000000" pitchFamily="2" charset="0"/>
            </a:endParaRPr>
          </a:p>
          <a:p>
            <a:pPr marL="285750"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Joint Limits</a:t>
            </a:r>
            <a:r>
              <a:rPr lang="en-US" dirty="0">
                <a:latin typeface="Roboto Condensed Light" panose="02000000000000000000" pitchFamily="2" charset="0"/>
                <a:ea typeface="Roboto Condensed Light" panose="02000000000000000000" pitchFamily="2" charset="0"/>
              </a:rPr>
              <a:t>:</a:t>
            </a:r>
          </a:p>
          <a:p>
            <a:pPr marL="742950" lvl="1" indent="-285750">
              <a:buFont typeface="Courier New" panose="02070309020205020404" pitchFamily="49" charset="0"/>
              <a:buChar char="o"/>
            </a:pPr>
            <a:r>
              <a:rPr lang="en-US" b="1" dirty="0">
                <a:latin typeface="Roboto Condensed Light" panose="02000000000000000000" pitchFamily="2" charset="0"/>
                <a:ea typeface="Roboto Condensed Light" panose="02000000000000000000" pitchFamily="2" charset="0"/>
              </a:rPr>
              <a:t>Lower Limit</a:t>
            </a:r>
            <a:r>
              <a:rPr lang="en-US" dirty="0">
                <a:latin typeface="Roboto Condensed Light" panose="02000000000000000000" pitchFamily="2" charset="0"/>
                <a:ea typeface="Roboto Condensed Light" panose="02000000000000000000" pitchFamily="2" charset="0"/>
              </a:rPr>
              <a:t>: -1.57 rad</a:t>
            </a:r>
          </a:p>
          <a:p>
            <a:pPr marL="742950" lvl="1" indent="-285750">
              <a:buFont typeface="Courier New" panose="02070309020205020404" pitchFamily="49" charset="0"/>
              <a:buChar char="o"/>
            </a:pPr>
            <a:r>
              <a:rPr lang="en-US" b="1" dirty="0">
                <a:latin typeface="Roboto Condensed Light" panose="02000000000000000000" pitchFamily="2" charset="0"/>
                <a:ea typeface="Roboto Condensed Light" panose="02000000000000000000" pitchFamily="2" charset="0"/>
              </a:rPr>
              <a:t>Upper Limit</a:t>
            </a:r>
            <a:r>
              <a:rPr lang="en-US" dirty="0">
                <a:latin typeface="Roboto Condensed Light" panose="02000000000000000000" pitchFamily="2" charset="0"/>
                <a:ea typeface="Roboto Condensed Light" panose="02000000000000000000" pitchFamily="2" charset="0"/>
              </a:rPr>
              <a:t>: 1.57 rad</a:t>
            </a:r>
          </a:p>
          <a:p>
            <a:pPr marL="742950" lvl="1" indent="-285750">
              <a:buFont typeface="Courier New" panose="02070309020205020404" pitchFamily="49" charset="0"/>
              <a:buChar char="o"/>
            </a:pPr>
            <a:r>
              <a:rPr lang="en-US" b="1" dirty="0">
                <a:latin typeface="Roboto Condensed Light" panose="02000000000000000000" pitchFamily="2" charset="0"/>
                <a:ea typeface="Roboto Condensed Light" panose="02000000000000000000" pitchFamily="2" charset="0"/>
              </a:rPr>
              <a:t>Effort</a:t>
            </a:r>
            <a:r>
              <a:rPr lang="en-US" dirty="0">
                <a:latin typeface="Roboto Condensed Light" panose="02000000000000000000" pitchFamily="2" charset="0"/>
                <a:ea typeface="Roboto Condensed Light" panose="02000000000000000000" pitchFamily="2" charset="0"/>
              </a:rPr>
              <a:t>: 10 Nm </a:t>
            </a:r>
          </a:p>
          <a:p>
            <a:pPr marL="742950" lvl="1" indent="-285750">
              <a:buFont typeface="Courier New" panose="02070309020205020404" pitchFamily="49" charset="0"/>
              <a:buChar char="o"/>
            </a:pPr>
            <a:r>
              <a:rPr lang="en-US" b="1" dirty="0">
                <a:latin typeface="Roboto Condensed Light" panose="02000000000000000000" pitchFamily="2" charset="0"/>
                <a:ea typeface="Roboto Condensed Light" panose="02000000000000000000" pitchFamily="2" charset="0"/>
              </a:rPr>
              <a:t>Velocity</a:t>
            </a:r>
            <a:r>
              <a:rPr lang="en-US" dirty="0">
                <a:latin typeface="Roboto Condensed Light" panose="02000000000000000000" pitchFamily="2" charset="0"/>
                <a:ea typeface="Roboto Condensed Light" panose="02000000000000000000" pitchFamily="2" charset="0"/>
              </a:rPr>
              <a:t>: 1.0 rad/s</a:t>
            </a:r>
            <a:endParaRPr lang="en-US" b="1" dirty="0">
              <a:highlight>
                <a:srgbClr val="FFFF00"/>
              </a:highlight>
              <a:latin typeface="Roboto Condensed Light" panose="02000000000000000000" pitchFamily="2" charset="0"/>
              <a:ea typeface="Roboto Condensed Light" panose="02000000000000000000" pitchFamily="2" charset="0"/>
            </a:endParaRPr>
          </a:p>
        </p:txBody>
      </p:sp>
      <p:sp>
        <p:nvSpPr>
          <p:cNvPr id="7" name="TextBox 6">
            <a:extLst>
              <a:ext uri="{FF2B5EF4-FFF2-40B4-BE49-F238E27FC236}">
                <a16:creationId xmlns:a16="http://schemas.microsoft.com/office/drawing/2014/main" id="{C247D0BC-E51E-6A5C-A71C-A74D37B89BD3}"/>
              </a:ext>
            </a:extLst>
          </p:cNvPr>
          <p:cNvSpPr txBox="1"/>
          <p:nvPr/>
        </p:nvSpPr>
        <p:spPr>
          <a:xfrm>
            <a:off x="5134611" y="2793549"/>
            <a:ext cx="9855722" cy="2031325"/>
          </a:xfrm>
          <a:prstGeom prst="rect">
            <a:avLst/>
          </a:prstGeom>
          <a:noFill/>
        </p:spPr>
        <p:txBody>
          <a:bodyPr wrap="square">
            <a:spAutoFit/>
          </a:bodyPr>
          <a:lstStyle/>
          <a:p>
            <a:r>
              <a:rPr lang="en-US" dirty="0">
                <a:latin typeface="Roboto Condensed Light" panose="02000000000000000000" pitchFamily="2" charset="0"/>
                <a:ea typeface="Roboto Condensed Light" panose="02000000000000000000" pitchFamily="2" charset="0"/>
              </a:rPr>
              <a:t> &lt;joint name="</a:t>
            </a:r>
            <a:r>
              <a:rPr lang="en-US" dirty="0" err="1">
                <a:latin typeface="Roboto Condensed Light" panose="02000000000000000000" pitchFamily="2" charset="0"/>
                <a:ea typeface="Roboto Condensed Light" panose="02000000000000000000" pitchFamily="2" charset="0"/>
              </a:rPr>
              <a:t>joint_A</a:t>
            </a:r>
            <a:r>
              <a:rPr lang="en-US" dirty="0">
                <a:latin typeface="Roboto Condensed Light" panose="02000000000000000000" pitchFamily="2" charset="0"/>
                <a:ea typeface="Roboto Condensed Light" panose="02000000000000000000" pitchFamily="2" charset="0"/>
              </a:rPr>
              <a:t>" type="revolute"&gt;</a:t>
            </a:r>
          </a:p>
          <a:p>
            <a:r>
              <a:rPr lang="en-US" dirty="0">
                <a:highlight>
                  <a:srgbClr val="FFFF00"/>
                </a:highlight>
                <a:latin typeface="Roboto Condensed Light" panose="02000000000000000000" pitchFamily="2" charset="0"/>
                <a:ea typeface="Roboto Condensed Light" panose="02000000000000000000" pitchFamily="2" charset="0"/>
              </a:rPr>
              <a:t>    &lt;parent link="</a:t>
            </a:r>
            <a:r>
              <a:rPr lang="en-US" dirty="0" err="1">
                <a:highlight>
                  <a:srgbClr val="FFFF00"/>
                </a:highlight>
                <a:latin typeface="Roboto Condensed Light" panose="02000000000000000000" pitchFamily="2" charset="0"/>
                <a:ea typeface="Roboto Condensed Light" panose="02000000000000000000" pitchFamily="2" charset="0"/>
              </a:rPr>
              <a:t>link_A</a:t>
            </a:r>
            <a:r>
              <a:rPr lang="en-US" dirty="0">
                <a:highlight>
                  <a:srgbClr val="FFFF00"/>
                </a:highlight>
                <a:latin typeface="Roboto Condensed Light" panose="02000000000000000000" pitchFamily="2" charset="0"/>
                <a:ea typeface="Roboto Condensed Light" panose="02000000000000000000" pitchFamily="2" charset="0"/>
              </a:rPr>
              <a:t>"/&gt;</a:t>
            </a:r>
          </a:p>
          <a:p>
            <a:r>
              <a:rPr lang="en-US" dirty="0">
                <a:highlight>
                  <a:srgbClr val="FFFF00"/>
                </a:highlight>
                <a:latin typeface="Roboto Condensed Light" panose="02000000000000000000" pitchFamily="2" charset="0"/>
                <a:ea typeface="Roboto Condensed Light" panose="02000000000000000000" pitchFamily="2" charset="0"/>
              </a:rPr>
              <a:t>    &lt;child link="</a:t>
            </a:r>
            <a:r>
              <a:rPr lang="en-US" dirty="0" err="1">
                <a:highlight>
                  <a:srgbClr val="FFFF00"/>
                </a:highlight>
                <a:latin typeface="Roboto Condensed Light" panose="02000000000000000000" pitchFamily="2" charset="0"/>
                <a:ea typeface="Roboto Condensed Light" panose="02000000000000000000" pitchFamily="2" charset="0"/>
              </a:rPr>
              <a:t>link_B</a:t>
            </a:r>
            <a:r>
              <a:rPr lang="en-US" dirty="0">
                <a:highlight>
                  <a:srgbClr val="FFFF00"/>
                </a:highlight>
                <a:latin typeface="Roboto Condensed Light" panose="02000000000000000000" pitchFamily="2" charset="0"/>
                <a:ea typeface="Roboto Condensed Light" panose="02000000000000000000" pitchFamily="2" charset="0"/>
              </a:rPr>
              <a:t>"/&gt;</a:t>
            </a:r>
          </a:p>
          <a:p>
            <a:r>
              <a:rPr lang="en-US" dirty="0">
                <a:latin typeface="Roboto Condensed Light" panose="02000000000000000000" pitchFamily="2" charset="0"/>
                <a:ea typeface="Roboto Condensed Light" panose="02000000000000000000" pitchFamily="2" charset="0"/>
              </a:rPr>
              <a:t>    &lt;origin </a:t>
            </a:r>
            <a:r>
              <a:rPr lang="en-US" dirty="0" err="1">
                <a:latin typeface="Roboto Condensed Light" panose="02000000000000000000" pitchFamily="2" charset="0"/>
                <a:ea typeface="Roboto Condensed Light" panose="02000000000000000000" pitchFamily="2" charset="0"/>
              </a:rPr>
              <a:t>xyz</a:t>
            </a:r>
            <a:r>
              <a:rPr lang="en-US" dirty="0">
                <a:latin typeface="Roboto Condensed Light" panose="02000000000000000000" pitchFamily="2" charset="0"/>
                <a:ea typeface="Roboto Condensed Light" panose="02000000000000000000" pitchFamily="2" charset="0"/>
              </a:rPr>
              <a:t>="0 0 -0.05" </a:t>
            </a:r>
            <a:r>
              <a:rPr lang="en-US" dirty="0" err="1">
                <a:latin typeface="Roboto Condensed Light" panose="02000000000000000000" pitchFamily="2" charset="0"/>
                <a:ea typeface="Roboto Condensed Light" panose="02000000000000000000" pitchFamily="2" charset="0"/>
              </a:rPr>
              <a:t>rpy</a:t>
            </a:r>
            <a:r>
              <a:rPr lang="en-US" dirty="0">
                <a:latin typeface="Roboto Condensed Light" panose="02000000000000000000" pitchFamily="2" charset="0"/>
                <a:ea typeface="Roboto Condensed Light" panose="02000000000000000000" pitchFamily="2" charset="0"/>
              </a:rPr>
              <a:t>="0 0 0"/&gt;</a:t>
            </a:r>
          </a:p>
          <a:p>
            <a:r>
              <a:rPr lang="en-US" dirty="0">
                <a:latin typeface="Roboto Condensed Light" panose="02000000000000000000" pitchFamily="2" charset="0"/>
                <a:ea typeface="Roboto Condensed Light" panose="02000000000000000000" pitchFamily="2" charset="0"/>
              </a:rPr>
              <a:t>    &lt;axis </a:t>
            </a:r>
            <a:r>
              <a:rPr lang="en-US" dirty="0" err="1">
                <a:latin typeface="Roboto Condensed Light" panose="02000000000000000000" pitchFamily="2" charset="0"/>
                <a:ea typeface="Roboto Condensed Light" panose="02000000000000000000" pitchFamily="2" charset="0"/>
              </a:rPr>
              <a:t>xyz</a:t>
            </a:r>
            <a:r>
              <a:rPr lang="en-US" dirty="0">
                <a:latin typeface="Roboto Condensed Light" panose="02000000000000000000" pitchFamily="2" charset="0"/>
                <a:ea typeface="Roboto Condensed Light" panose="02000000000000000000" pitchFamily="2" charset="0"/>
              </a:rPr>
              <a:t>="0 1 0"/&gt;</a:t>
            </a:r>
          </a:p>
          <a:p>
            <a:r>
              <a:rPr lang="en-US" dirty="0">
                <a:latin typeface="Roboto Condensed Light" panose="02000000000000000000" pitchFamily="2" charset="0"/>
                <a:ea typeface="Roboto Condensed Light" panose="02000000000000000000" pitchFamily="2" charset="0"/>
              </a:rPr>
              <a:t>    &lt;limit lower="-1.57" upper="1.57" effort="10" velocity="1.0"/&gt;</a:t>
            </a:r>
          </a:p>
          <a:p>
            <a:r>
              <a:rPr lang="en-US" dirty="0">
                <a:latin typeface="Roboto Condensed Light" panose="02000000000000000000" pitchFamily="2" charset="0"/>
                <a:ea typeface="Roboto Condensed Light" panose="02000000000000000000" pitchFamily="2" charset="0"/>
              </a:rPr>
              <a:t>  &lt;/joint&gt;</a:t>
            </a:r>
          </a:p>
        </p:txBody>
      </p:sp>
    </p:spTree>
    <p:extLst>
      <p:ext uri="{BB962C8B-B14F-4D97-AF65-F5344CB8AC3E}">
        <p14:creationId xmlns:p14="http://schemas.microsoft.com/office/powerpoint/2010/main" val="175098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C0A84-D264-AA23-B79A-16F4D14879A5}"/>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85D5F2CC-340E-3B01-3122-AE5D0BCB1A5A}"/>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329A9A26-792E-EE3C-0976-A7CA8911F4EA}"/>
              </a:ext>
            </a:extLst>
          </p:cNvPr>
          <p:cNvSpPr>
            <a:spLocks noGrp="1"/>
          </p:cNvSpPr>
          <p:nvPr>
            <p:ph type="sldNum" sz="quarter" idx="12"/>
          </p:nvPr>
        </p:nvSpPr>
        <p:spPr/>
        <p:txBody>
          <a:bodyPr/>
          <a:lstStyle/>
          <a:p>
            <a:fld id="{0A297500-7527-634B-90F4-69D0994C32B4}" type="slidenum">
              <a:rPr lang="nl-NL" smtClean="0"/>
              <a:t>4</a:t>
            </a:fld>
            <a:endParaRPr lang="nl-NL"/>
          </a:p>
        </p:txBody>
      </p:sp>
      <p:sp>
        <p:nvSpPr>
          <p:cNvPr id="5" name="Title 4">
            <a:extLst>
              <a:ext uri="{FF2B5EF4-FFF2-40B4-BE49-F238E27FC236}">
                <a16:creationId xmlns:a16="http://schemas.microsoft.com/office/drawing/2014/main" id="{D4D95198-FAC4-0B5B-C577-9AB0D06ABE09}"/>
              </a:ext>
            </a:extLst>
          </p:cNvPr>
          <p:cNvSpPr>
            <a:spLocks noGrp="1"/>
          </p:cNvSpPr>
          <p:nvPr>
            <p:ph type="title"/>
          </p:nvPr>
        </p:nvSpPr>
        <p:spPr/>
        <p:txBody>
          <a:bodyPr/>
          <a:lstStyle/>
          <a:p>
            <a:r>
              <a:rPr lang="en-US" dirty="0"/>
              <a:t>Kinematics - Summary</a:t>
            </a:r>
          </a:p>
        </p:txBody>
      </p:sp>
      <p:grpSp>
        <p:nvGrpSpPr>
          <p:cNvPr id="26" name="Group 25">
            <a:extLst>
              <a:ext uri="{FF2B5EF4-FFF2-40B4-BE49-F238E27FC236}">
                <a16:creationId xmlns:a16="http://schemas.microsoft.com/office/drawing/2014/main" id="{23DA9A7B-DE47-5615-B521-B7FB4A6FEEA1}"/>
              </a:ext>
            </a:extLst>
          </p:cNvPr>
          <p:cNvGrpSpPr/>
          <p:nvPr/>
        </p:nvGrpSpPr>
        <p:grpSpPr>
          <a:xfrm>
            <a:off x="12551764" y="1837495"/>
            <a:ext cx="7185608" cy="3656880"/>
            <a:chOff x="3787140" y="885716"/>
            <a:chExt cx="7177650" cy="4233245"/>
          </a:xfrm>
        </p:grpSpPr>
        <p:grpSp>
          <p:nvGrpSpPr>
            <p:cNvPr id="27" name="Group 26">
              <a:extLst>
                <a:ext uri="{FF2B5EF4-FFF2-40B4-BE49-F238E27FC236}">
                  <a16:creationId xmlns:a16="http://schemas.microsoft.com/office/drawing/2014/main" id="{3530B0B0-8B59-B127-D2ED-1488803D9F0C}"/>
                </a:ext>
              </a:extLst>
            </p:cNvPr>
            <p:cNvGrpSpPr/>
            <p:nvPr/>
          </p:nvGrpSpPr>
          <p:grpSpPr>
            <a:xfrm>
              <a:off x="3787140" y="3307080"/>
              <a:ext cx="1378719" cy="1389380"/>
              <a:chOff x="3787140" y="2369747"/>
              <a:chExt cx="2308860" cy="2326713"/>
            </a:xfrm>
            <a:solidFill>
              <a:schemeClr val="bg1"/>
            </a:solidFill>
          </p:grpSpPr>
          <p:cxnSp>
            <p:nvCxnSpPr>
              <p:cNvPr id="49" name="Straight Connector 48">
                <a:extLst>
                  <a:ext uri="{FF2B5EF4-FFF2-40B4-BE49-F238E27FC236}">
                    <a16:creationId xmlns:a16="http://schemas.microsoft.com/office/drawing/2014/main" id="{D39F9398-DD58-A3B5-04FF-8DEEA411826C}"/>
                  </a:ext>
                </a:extLst>
              </p:cNvPr>
              <p:cNvCxnSpPr/>
              <p:nvPr/>
            </p:nvCxnSpPr>
            <p:spPr>
              <a:xfrm>
                <a:off x="4090219" y="4370753"/>
                <a:ext cx="2005781" cy="0"/>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38541F0A-836F-A2BD-14EF-948589DABFF4}"/>
                  </a:ext>
                </a:extLst>
              </p:cNvPr>
              <p:cNvCxnSpPr>
                <a:cxnSpLocks/>
              </p:cNvCxnSpPr>
              <p:nvPr/>
            </p:nvCxnSpPr>
            <p:spPr>
              <a:xfrm flipV="1">
                <a:off x="3787140"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647F4597-FAFD-BC0D-B228-DFA3E30AF7DD}"/>
                  </a:ext>
                </a:extLst>
              </p:cNvPr>
              <p:cNvCxnSpPr>
                <a:cxnSpLocks/>
              </p:cNvCxnSpPr>
              <p:nvPr/>
            </p:nvCxnSpPr>
            <p:spPr>
              <a:xfrm flipV="1">
                <a:off x="3986268"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FAB2283C-0BD6-8CD1-B3D8-8C9AA7193C73}"/>
                  </a:ext>
                </a:extLst>
              </p:cNvPr>
              <p:cNvCxnSpPr>
                <a:cxnSpLocks/>
              </p:cNvCxnSpPr>
              <p:nvPr/>
            </p:nvCxnSpPr>
            <p:spPr>
              <a:xfrm flipV="1">
                <a:off x="4185396"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2308B7C1-BC38-A209-A201-4028283D0DF4}"/>
                  </a:ext>
                </a:extLst>
              </p:cNvPr>
              <p:cNvCxnSpPr>
                <a:cxnSpLocks/>
              </p:cNvCxnSpPr>
              <p:nvPr/>
            </p:nvCxnSpPr>
            <p:spPr>
              <a:xfrm flipV="1">
                <a:off x="4384524"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052692C0-7A6C-1B28-0E5A-E5F2A2379056}"/>
                  </a:ext>
                </a:extLst>
              </p:cNvPr>
              <p:cNvCxnSpPr>
                <a:cxnSpLocks/>
              </p:cNvCxnSpPr>
              <p:nvPr/>
            </p:nvCxnSpPr>
            <p:spPr>
              <a:xfrm flipV="1">
                <a:off x="4583652"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B3F4DCEA-556F-FBB6-99FB-1D5791C3DF29}"/>
                  </a:ext>
                </a:extLst>
              </p:cNvPr>
              <p:cNvCxnSpPr>
                <a:cxnSpLocks/>
              </p:cNvCxnSpPr>
              <p:nvPr/>
            </p:nvCxnSpPr>
            <p:spPr>
              <a:xfrm flipV="1">
                <a:off x="4782780"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44914FD3-43F5-99C8-A74C-B5C14ECBAAD6}"/>
                  </a:ext>
                </a:extLst>
              </p:cNvPr>
              <p:cNvCxnSpPr>
                <a:cxnSpLocks/>
              </p:cNvCxnSpPr>
              <p:nvPr/>
            </p:nvCxnSpPr>
            <p:spPr>
              <a:xfrm flipV="1">
                <a:off x="4981908"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2196E50B-85C0-E621-0651-C19C999DEB73}"/>
                  </a:ext>
                </a:extLst>
              </p:cNvPr>
              <p:cNvCxnSpPr>
                <a:cxnSpLocks/>
              </p:cNvCxnSpPr>
              <p:nvPr/>
            </p:nvCxnSpPr>
            <p:spPr>
              <a:xfrm flipV="1">
                <a:off x="5181036"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10AA46A2-3007-5647-5733-0BDB8165C810}"/>
                  </a:ext>
                </a:extLst>
              </p:cNvPr>
              <p:cNvCxnSpPr>
                <a:cxnSpLocks/>
              </p:cNvCxnSpPr>
              <p:nvPr/>
            </p:nvCxnSpPr>
            <p:spPr>
              <a:xfrm flipV="1">
                <a:off x="5380164"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914D0AFC-8DCD-3FE7-2E0B-40669AF6F5F8}"/>
                  </a:ext>
                </a:extLst>
              </p:cNvPr>
              <p:cNvCxnSpPr>
                <a:cxnSpLocks/>
              </p:cNvCxnSpPr>
              <p:nvPr/>
            </p:nvCxnSpPr>
            <p:spPr>
              <a:xfrm flipV="1">
                <a:off x="5579292"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495B006B-71A7-101C-0ED2-DBDA3A0FAC65}"/>
                  </a:ext>
                </a:extLst>
              </p:cNvPr>
              <p:cNvCxnSpPr>
                <a:cxnSpLocks/>
              </p:cNvCxnSpPr>
              <p:nvPr/>
            </p:nvCxnSpPr>
            <p:spPr>
              <a:xfrm flipV="1">
                <a:off x="5778415"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61" name="Freeform: Shape 60">
                <a:extLst>
                  <a:ext uri="{FF2B5EF4-FFF2-40B4-BE49-F238E27FC236}">
                    <a16:creationId xmlns:a16="http://schemas.microsoft.com/office/drawing/2014/main" id="{A842DC7C-B0C1-AEE7-BAC6-D6104EF6E934}"/>
                  </a:ext>
                </a:extLst>
              </p:cNvPr>
              <p:cNvSpPr/>
              <p:nvPr/>
            </p:nvSpPr>
            <p:spPr>
              <a:xfrm>
                <a:off x="4082966" y="2369747"/>
                <a:ext cx="2013033" cy="2016711"/>
              </a:xfrm>
              <a:custGeom>
                <a:avLst/>
                <a:gdLst>
                  <a:gd name="connsiteX0" fmla="*/ 1006516 w 2013033"/>
                  <a:gd name="connsiteY0" fmla="*/ 0 h 2016711"/>
                  <a:gd name="connsiteX1" fmla="*/ 2009407 w 2013033"/>
                  <a:gd name="connsiteY1" fmla="*/ 1002891 h 2016711"/>
                  <a:gd name="connsiteX2" fmla="*/ 2004387 w 2013033"/>
                  <a:gd name="connsiteY2" fmla="*/ 1102311 h 2016711"/>
                  <a:gd name="connsiteX3" fmla="*/ 2013033 w 2013033"/>
                  <a:gd name="connsiteY3" fmla="*/ 1102311 h 2016711"/>
                  <a:gd name="connsiteX4" fmla="*/ 2013033 w 2013033"/>
                  <a:gd name="connsiteY4" fmla="*/ 2016711 h 2016711"/>
                  <a:gd name="connsiteX5" fmla="*/ 0 w 2013033"/>
                  <a:gd name="connsiteY5" fmla="*/ 2016711 h 2016711"/>
                  <a:gd name="connsiteX6" fmla="*/ 0 w 2013033"/>
                  <a:gd name="connsiteY6" fmla="*/ 1102311 h 2016711"/>
                  <a:gd name="connsiteX7" fmla="*/ 8645 w 2013033"/>
                  <a:gd name="connsiteY7" fmla="*/ 1102311 h 2016711"/>
                  <a:gd name="connsiteX8" fmla="*/ 3625 w 2013033"/>
                  <a:gd name="connsiteY8" fmla="*/ 1002891 h 2016711"/>
                  <a:gd name="connsiteX9" fmla="*/ 1006516 w 2013033"/>
                  <a:gd name="connsiteY9" fmla="*/ 0 h 2016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3033" h="2016711">
                    <a:moveTo>
                      <a:pt x="1006516" y="0"/>
                    </a:moveTo>
                    <a:cubicBezTo>
                      <a:pt x="1560397" y="0"/>
                      <a:pt x="2009407" y="449010"/>
                      <a:pt x="2009407" y="1002891"/>
                    </a:cubicBezTo>
                    <a:lnTo>
                      <a:pt x="2004387" y="1102311"/>
                    </a:lnTo>
                    <a:lnTo>
                      <a:pt x="2013033" y="1102311"/>
                    </a:lnTo>
                    <a:lnTo>
                      <a:pt x="2013033" y="2016711"/>
                    </a:lnTo>
                    <a:lnTo>
                      <a:pt x="0" y="2016711"/>
                    </a:lnTo>
                    <a:lnTo>
                      <a:pt x="0" y="1102311"/>
                    </a:lnTo>
                    <a:lnTo>
                      <a:pt x="8645" y="1102311"/>
                    </a:lnTo>
                    <a:lnTo>
                      <a:pt x="3625" y="1002891"/>
                    </a:lnTo>
                    <a:cubicBezTo>
                      <a:pt x="3625" y="449010"/>
                      <a:pt x="452635" y="0"/>
                      <a:pt x="1006516" y="0"/>
                    </a:cubicBezTo>
                    <a:close/>
                  </a:path>
                </a:pathLst>
              </a:custGeom>
              <a:grp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p>
            </p:txBody>
          </p:sp>
        </p:grpSp>
        <p:sp>
          <p:nvSpPr>
            <p:cNvPr id="28" name="Rectangle: Rounded Corners 27">
              <a:extLst>
                <a:ext uri="{FF2B5EF4-FFF2-40B4-BE49-F238E27FC236}">
                  <a16:creationId xmlns:a16="http://schemas.microsoft.com/office/drawing/2014/main" id="{6F7E21AB-5755-1722-4B36-53F661FD3878}"/>
                </a:ext>
              </a:extLst>
            </p:cNvPr>
            <p:cNvSpPr/>
            <p:nvPr/>
          </p:nvSpPr>
          <p:spPr>
            <a:xfrm>
              <a:off x="4321829" y="3423212"/>
              <a:ext cx="2455030" cy="541212"/>
            </a:xfrm>
            <a:prstGeom prst="roundRect">
              <a:avLst>
                <a:gd name="adj" fmla="val 50000"/>
              </a:avLst>
            </a:prstGeom>
            <a:solidFill>
              <a:schemeClr val="accent2">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Rectangle: Rounded Corners 28">
              <a:extLst>
                <a:ext uri="{FF2B5EF4-FFF2-40B4-BE49-F238E27FC236}">
                  <a16:creationId xmlns:a16="http://schemas.microsoft.com/office/drawing/2014/main" id="{7FBF3C51-01F0-F00D-7D64-111563710A03}"/>
                </a:ext>
              </a:extLst>
            </p:cNvPr>
            <p:cNvSpPr/>
            <p:nvPr/>
          </p:nvSpPr>
          <p:spPr>
            <a:xfrm rot="17976579">
              <a:off x="5766637" y="2605202"/>
              <a:ext cx="2455030" cy="541212"/>
            </a:xfrm>
            <a:prstGeom prst="roundRect">
              <a:avLst>
                <a:gd name="adj" fmla="val 50000"/>
              </a:avLst>
            </a:prstGeom>
            <a:solidFill>
              <a:schemeClr val="accent3">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 name="Rectangle: Rounded Corners 29">
              <a:extLst>
                <a:ext uri="{FF2B5EF4-FFF2-40B4-BE49-F238E27FC236}">
                  <a16:creationId xmlns:a16="http://schemas.microsoft.com/office/drawing/2014/main" id="{5593F949-C20C-7C21-80C1-DEA5B16BD23F}"/>
                </a:ext>
              </a:extLst>
            </p:cNvPr>
            <p:cNvSpPr/>
            <p:nvPr/>
          </p:nvSpPr>
          <p:spPr>
            <a:xfrm rot="20934103">
              <a:off x="7191927" y="1577799"/>
              <a:ext cx="2455030" cy="541212"/>
            </a:xfrm>
            <a:prstGeom prst="roundRect">
              <a:avLst>
                <a:gd name="adj" fmla="val 50000"/>
              </a:avLst>
            </a:prstGeom>
            <a:solidFill>
              <a:srgbClr val="FFC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Rectangle: Rounded Corners 30">
              <a:extLst>
                <a:ext uri="{FF2B5EF4-FFF2-40B4-BE49-F238E27FC236}">
                  <a16:creationId xmlns:a16="http://schemas.microsoft.com/office/drawing/2014/main" id="{C2D70EA4-8B96-039E-48E4-9BD14DD3D3C0}"/>
                </a:ext>
              </a:extLst>
            </p:cNvPr>
            <p:cNvSpPr/>
            <p:nvPr/>
          </p:nvSpPr>
          <p:spPr>
            <a:xfrm rot="357809">
              <a:off x="6667512" y="2755932"/>
              <a:ext cx="2455030" cy="541212"/>
            </a:xfrm>
            <a:prstGeom prst="roundRect">
              <a:avLst>
                <a:gd name="adj" fmla="val 50000"/>
              </a:avLst>
            </a:prstGeom>
            <a:solidFill>
              <a:schemeClr val="accent5">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Rectangle: Rounded Corners 31">
              <a:extLst>
                <a:ext uri="{FF2B5EF4-FFF2-40B4-BE49-F238E27FC236}">
                  <a16:creationId xmlns:a16="http://schemas.microsoft.com/office/drawing/2014/main" id="{4274CA35-3C59-18E0-EE09-F01A60A967A5}"/>
                </a:ext>
              </a:extLst>
            </p:cNvPr>
            <p:cNvSpPr/>
            <p:nvPr/>
          </p:nvSpPr>
          <p:spPr>
            <a:xfrm rot="20780682">
              <a:off x="8509760" y="2632380"/>
              <a:ext cx="2455030" cy="541212"/>
            </a:xfrm>
            <a:prstGeom prst="roundRect">
              <a:avLst>
                <a:gd name="adj" fmla="val 50000"/>
              </a:avLst>
            </a:prstGeom>
            <a:solidFill>
              <a:schemeClr val="accent1">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 name="Oval 32">
              <a:extLst>
                <a:ext uri="{FF2B5EF4-FFF2-40B4-BE49-F238E27FC236}">
                  <a16:creationId xmlns:a16="http://schemas.microsoft.com/office/drawing/2014/main" id="{4954EF58-08A9-2DFB-5A9F-0AE26EA16512}"/>
                </a:ext>
              </a:extLst>
            </p:cNvPr>
            <p:cNvSpPr/>
            <p:nvPr/>
          </p:nvSpPr>
          <p:spPr>
            <a:xfrm>
              <a:off x="6426702" y="3611880"/>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Oval 33">
              <a:extLst>
                <a:ext uri="{FF2B5EF4-FFF2-40B4-BE49-F238E27FC236}">
                  <a16:creationId xmlns:a16="http://schemas.microsoft.com/office/drawing/2014/main" id="{F408A730-CA7E-6BCD-5593-731A4E58DC53}"/>
                </a:ext>
              </a:extLst>
            </p:cNvPr>
            <p:cNvSpPr/>
            <p:nvPr/>
          </p:nvSpPr>
          <p:spPr>
            <a:xfrm>
              <a:off x="4479883" y="3611880"/>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 name="Oval 34">
              <a:extLst>
                <a:ext uri="{FF2B5EF4-FFF2-40B4-BE49-F238E27FC236}">
                  <a16:creationId xmlns:a16="http://schemas.microsoft.com/office/drawing/2014/main" id="{DFE9A3BC-8513-97B2-6059-3509867E7905}"/>
                </a:ext>
              </a:extLst>
            </p:cNvPr>
            <p:cNvSpPr/>
            <p:nvPr/>
          </p:nvSpPr>
          <p:spPr>
            <a:xfrm>
              <a:off x="6902712" y="2843658"/>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Oval 35">
              <a:extLst>
                <a:ext uri="{FF2B5EF4-FFF2-40B4-BE49-F238E27FC236}">
                  <a16:creationId xmlns:a16="http://schemas.microsoft.com/office/drawing/2014/main" id="{64CFA70B-C0DF-01C1-4E7E-78A34C429477}"/>
                </a:ext>
              </a:extLst>
            </p:cNvPr>
            <p:cNvSpPr/>
            <p:nvPr/>
          </p:nvSpPr>
          <p:spPr>
            <a:xfrm>
              <a:off x="7381742" y="1944758"/>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 name="Oval 36">
              <a:extLst>
                <a:ext uri="{FF2B5EF4-FFF2-40B4-BE49-F238E27FC236}">
                  <a16:creationId xmlns:a16="http://schemas.microsoft.com/office/drawing/2014/main" id="{E9D5160C-6B2A-B149-962F-36A3C1F31B67}"/>
                </a:ext>
              </a:extLst>
            </p:cNvPr>
            <p:cNvSpPr/>
            <p:nvPr/>
          </p:nvSpPr>
          <p:spPr>
            <a:xfrm>
              <a:off x="8736566" y="3035894"/>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70E3C08-BA0A-0CFA-054A-686A1A417746}"/>
                    </a:ext>
                  </a:extLst>
                </p:cNvPr>
                <p:cNvSpPr txBox="1"/>
                <p:nvPr/>
              </p:nvSpPr>
              <p:spPr>
                <a:xfrm>
                  <a:off x="4212892" y="4757772"/>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0</m:t>
                            </m:r>
                          </m:sub>
                        </m:sSub>
                      </m:oMath>
                    </m:oMathPara>
                  </a14:m>
                  <a:endParaRPr lang="en-US" sz="2000" dirty="0">
                    <a:solidFill>
                      <a:srgbClr val="FF0000"/>
                    </a:solidFill>
                  </a:endParaRPr>
                </a:p>
              </p:txBody>
            </p:sp>
          </mc:Choice>
          <mc:Fallback xmlns="">
            <p:sp>
              <p:nvSpPr>
                <p:cNvPr id="38" name="TextBox 37">
                  <a:extLst>
                    <a:ext uri="{FF2B5EF4-FFF2-40B4-BE49-F238E27FC236}">
                      <a16:creationId xmlns:a16="http://schemas.microsoft.com/office/drawing/2014/main" id="{F70E3C08-BA0A-0CFA-054A-686A1A417746}"/>
                    </a:ext>
                  </a:extLst>
                </p:cNvPr>
                <p:cNvSpPr txBox="1">
                  <a:spLocks noRot="1" noChangeAspect="1" noMove="1" noResize="1" noEditPoints="1" noAdjustHandles="1" noChangeArrowheads="1" noChangeShapeType="1" noTextEdit="1"/>
                </p:cNvSpPr>
                <p:nvPr/>
              </p:nvSpPr>
              <p:spPr>
                <a:xfrm>
                  <a:off x="4212892" y="4757772"/>
                  <a:ext cx="437122" cy="361189"/>
                </a:xfrm>
                <a:prstGeom prst="rect">
                  <a:avLst/>
                </a:prstGeom>
                <a:blipFill>
                  <a:blip r:embed="rId3"/>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B9E6F24-BF6F-3BBC-F688-EC4468C49439}"/>
                    </a:ext>
                  </a:extLst>
                </p:cNvPr>
                <p:cNvSpPr txBox="1"/>
                <p:nvPr/>
              </p:nvSpPr>
              <p:spPr>
                <a:xfrm>
                  <a:off x="5189379" y="3909212"/>
                  <a:ext cx="4320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1</m:t>
                            </m:r>
                          </m:sub>
                        </m:sSub>
                      </m:oMath>
                    </m:oMathPara>
                  </a14:m>
                  <a:endParaRPr lang="en-US" sz="2000" dirty="0">
                    <a:solidFill>
                      <a:srgbClr val="FF0000"/>
                    </a:solidFill>
                  </a:endParaRPr>
                </a:p>
              </p:txBody>
            </p:sp>
          </mc:Choice>
          <mc:Fallback xmlns="">
            <p:sp>
              <p:nvSpPr>
                <p:cNvPr id="39" name="TextBox 38">
                  <a:extLst>
                    <a:ext uri="{FF2B5EF4-FFF2-40B4-BE49-F238E27FC236}">
                      <a16:creationId xmlns:a16="http://schemas.microsoft.com/office/drawing/2014/main" id="{EB9E6F24-BF6F-3BBC-F688-EC4468C49439}"/>
                    </a:ext>
                  </a:extLst>
                </p:cNvPr>
                <p:cNvSpPr txBox="1">
                  <a:spLocks noRot="1" noChangeAspect="1" noMove="1" noResize="1" noEditPoints="1" noAdjustHandles="1" noChangeArrowheads="1" noChangeShapeType="1" noTextEdit="1"/>
                </p:cNvSpPr>
                <p:nvPr/>
              </p:nvSpPr>
              <p:spPr>
                <a:xfrm>
                  <a:off x="5189379" y="3909212"/>
                  <a:ext cx="432022" cy="361189"/>
                </a:xfrm>
                <a:prstGeom prst="rect">
                  <a:avLst/>
                </a:prstGeom>
                <a:blipFill>
                  <a:blip r:embed="rId4"/>
                  <a:stretch>
                    <a:fillRect b="-31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D5DD6D5-1B87-4C97-DBDF-F335EC74763C}"/>
                    </a:ext>
                  </a:extLst>
                </p:cNvPr>
                <p:cNvSpPr txBox="1"/>
                <p:nvPr/>
              </p:nvSpPr>
              <p:spPr>
                <a:xfrm>
                  <a:off x="6371202" y="1843653"/>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2</m:t>
                            </m:r>
                          </m:sub>
                        </m:sSub>
                      </m:oMath>
                    </m:oMathPara>
                  </a14:m>
                  <a:endParaRPr lang="en-US" sz="2000" dirty="0">
                    <a:solidFill>
                      <a:srgbClr val="FF0000"/>
                    </a:solidFill>
                  </a:endParaRPr>
                </a:p>
              </p:txBody>
            </p:sp>
          </mc:Choice>
          <mc:Fallback xmlns="">
            <p:sp>
              <p:nvSpPr>
                <p:cNvPr id="40" name="TextBox 39">
                  <a:extLst>
                    <a:ext uri="{FF2B5EF4-FFF2-40B4-BE49-F238E27FC236}">
                      <a16:creationId xmlns:a16="http://schemas.microsoft.com/office/drawing/2014/main" id="{DD5DD6D5-1B87-4C97-DBDF-F335EC74763C}"/>
                    </a:ext>
                  </a:extLst>
                </p:cNvPr>
                <p:cNvSpPr txBox="1">
                  <a:spLocks noRot="1" noChangeAspect="1" noMove="1" noResize="1" noEditPoints="1" noAdjustHandles="1" noChangeArrowheads="1" noChangeShapeType="1" noTextEdit="1"/>
                </p:cNvSpPr>
                <p:nvPr/>
              </p:nvSpPr>
              <p:spPr>
                <a:xfrm>
                  <a:off x="6371202" y="1843653"/>
                  <a:ext cx="437122" cy="361189"/>
                </a:xfrm>
                <a:prstGeom prst="rect">
                  <a:avLst/>
                </a:prstGeom>
                <a:blipFill>
                  <a:blip r:embed="rId5"/>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38789F0-137C-EDDB-DA03-FF1BAFF90B99}"/>
                    </a:ext>
                  </a:extLst>
                </p:cNvPr>
                <p:cNvSpPr txBox="1"/>
                <p:nvPr/>
              </p:nvSpPr>
              <p:spPr>
                <a:xfrm>
                  <a:off x="7503668" y="3168197"/>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3</m:t>
                            </m:r>
                          </m:sub>
                        </m:sSub>
                      </m:oMath>
                    </m:oMathPara>
                  </a14:m>
                  <a:endParaRPr lang="en-US" sz="2000" dirty="0">
                    <a:solidFill>
                      <a:srgbClr val="FF0000"/>
                    </a:solidFill>
                  </a:endParaRPr>
                </a:p>
              </p:txBody>
            </p:sp>
          </mc:Choice>
          <mc:Fallback xmlns="">
            <p:sp>
              <p:nvSpPr>
                <p:cNvPr id="41" name="TextBox 40">
                  <a:extLst>
                    <a:ext uri="{FF2B5EF4-FFF2-40B4-BE49-F238E27FC236}">
                      <a16:creationId xmlns:a16="http://schemas.microsoft.com/office/drawing/2014/main" id="{A38789F0-137C-EDDB-DA03-FF1BAFF90B99}"/>
                    </a:ext>
                  </a:extLst>
                </p:cNvPr>
                <p:cNvSpPr txBox="1">
                  <a:spLocks noRot="1" noChangeAspect="1" noMove="1" noResize="1" noEditPoints="1" noAdjustHandles="1" noChangeArrowheads="1" noChangeShapeType="1" noTextEdit="1"/>
                </p:cNvSpPr>
                <p:nvPr/>
              </p:nvSpPr>
              <p:spPr>
                <a:xfrm>
                  <a:off x="7503668" y="3168197"/>
                  <a:ext cx="437122" cy="361189"/>
                </a:xfrm>
                <a:prstGeom prst="rect">
                  <a:avLst/>
                </a:prstGeom>
                <a:blipFill>
                  <a:blip r:embed="rId6"/>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68CDCC25-BACD-BF02-8966-1086F15C7EE1}"/>
                    </a:ext>
                  </a:extLst>
                </p:cNvPr>
                <p:cNvSpPr txBox="1"/>
                <p:nvPr/>
              </p:nvSpPr>
              <p:spPr>
                <a:xfrm>
                  <a:off x="10169236" y="2845031"/>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4</m:t>
                            </m:r>
                          </m:sub>
                        </m:sSub>
                      </m:oMath>
                    </m:oMathPara>
                  </a14:m>
                  <a:endParaRPr lang="en-US" sz="2000" dirty="0">
                    <a:solidFill>
                      <a:srgbClr val="FF0000"/>
                    </a:solidFill>
                  </a:endParaRPr>
                </a:p>
              </p:txBody>
            </p:sp>
          </mc:Choice>
          <mc:Fallback xmlns="">
            <p:sp>
              <p:nvSpPr>
                <p:cNvPr id="42" name="TextBox 41">
                  <a:extLst>
                    <a:ext uri="{FF2B5EF4-FFF2-40B4-BE49-F238E27FC236}">
                      <a16:creationId xmlns:a16="http://schemas.microsoft.com/office/drawing/2014/main" id="{68CDCC25-BACD-BF02-8966-1086F15C7EE1}"/>
                    </a:ext>
                  </a:extLst>
                </p:cNvPr>
                <p:cNvSpPr txBox="1">
                  <a:spLocks noRot="1" noChangeAspect="1" noMove="1" noResize="1" noEditPoints="1" noAdjustHandles="1" noChangeArrowheads="1" noChangeShapeType="1" noTextEdit="1"/>
                </p:cNvSpPr>
                <p:nvPr/>
              </p:nvSpPr>
              <p:spPr>
                <a:xfrm>
                  <a:off x="10169236" y="2845031"/>
                  <a:ext cx="437122" cy="361189"/>
                </a:xfrm>
                <a:prstGeom prst="rect">
                  <a:avLst/>
                </a:prstGeom>
                <a:blipFill>
                  <a:blip r:embed="rId7"/>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FD6B67B5-1FE8-119C-5092-31D2384D1759}"/>
                    </a:ext>
                  </a:extLst>
                </p:cNvPr>
                <p:cNvSpPr txBox="1"/>
                <p:nvPr/>
              </p:nvSpPr>
              <p:spPr>
                <a:xfrm>
                  <a:off x="8701936" y="885716"/>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5</m:t>
                            </m:r>
                          </m:sub>
                        </m:sSub>
                      </m:oMath>
                    </m:oMathPara>
                  </a14:m>
                  <a:endParaRPr lang="en-US" sz="2000" dirty="0">
                    <a:solidFill>
                      <a:srgbClr val="FF0000"/>
                    </a:solidFill>
                  </a:endParaRPr>
                </a:p>
              </p:txBody>
            </p:sp>
          </mc:Choice>
          <mc:Fallback xmlns="">
            <p:sp>
              <p:nvSpPr>
                <p:cNvPr id="43" name="TextBox 42">
                  <a:extLst>
                    <a:ext uri="{FF2B5EF4-FFF2-40B4-BE49-F238E27FC236}">
                      <a16:creationId xmlns:a16="http://schemas.microsoft.com/office/drawing/2014/main" id="{FD6B67B5-1FE8-119C-5092-31D2384D1759}"/>
                    </a:ext>
                  </a:extLst>
                </p:cNvPr>
                <p:cNvSpPr txBox="1">
                  <a:spLocks noRot="1" noChangeAspect="1" noMove="1" noResize="1" noEditPoints="1" noAdjustHandles="1" noChangeArrowheads="1" noChangeShapeType="1" noTextEdit="1"/>
                </p:cNvSpPr>
                <p:nvPr/>
              </p:nvSpPr>
              <p:spPr>
                <a:xfrm>
                  <a:off x="8701936" y="885716"/>
                  <a:ext cx="437122" cy="361189"/>
                </a:xfrm>
                <a:prstGeom prst="rect">
                  <a:avLst/>
                </a:prstGeom>
                <a:blipFill>
                  <a:blip r:embed="rId8"/>
                  <a:stretch>
                    <a:fillRect b="-3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E0537A2-9688-029C-E98E-852F03E88F1A}"/>
                    </a:ext>
                  </a:extLst>
                </p:cNvPr>
                <p:cNvSpPr txBox="1"/>
                <p:nvPr/>
              </p:nvSpPr>
              <p:spPr>
                <a:xfrm>
                  <a:off x="4308348" y="2682547"/>
                  <a:ext cx="386286"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1</m:t>
                            </m:r>
                          </m:sub>
                        </m:sSub>
                      </m:oMath>
                    </m:oMathPara>
                  </a14:m>
                  <a:endParaRPr lang="en-US" sz="2000" dirty="0">
                    <a:solidFill>
                      <a:schemeClr val="tx2">
                        <a:lumMod val="90000"/>
                        <a:lumOff val="10000"/>
                      </a:schemeClr>
                    </a:solidFill>
                  </a:endParaRPr>
                </a:p>
              </p:txBody>
            </p:sp>
          </mc:Choice>
          <mc:Fallback xmlns="">
            <p:sp>
              <p:nvSpPr>
                <p:cNvPr id="44" name="TextBox 43">
                  <a:extLst>
                    <a:ext uri="{FF2B5EF4-FFF2-40B4-BE49-F238E27FC236}">
                      <a16:creationId xmlns:a16="http://schemas.microsoft.com/office/drawing/2014/main" id="{9E0537A2-9688-029C-E98E-852F03E88F1A}"/>
                    </a:ext>
                  </a:extLst>
                </p:cNvPr>
                <p:cNvSpPr txBox="1">
                  <a:spLocks noRot="1" noChangeAspect="1" noMove="1" noResize="1" noEditPoints="1" noAdjustHandles="1" noChangeArrowheads="1" noChangeShapeType="1" noTextEdit="1"/>
                </p:cNvSpPr>
                <p:nvPr/>
              </p:nvSpPr>
              <p:spPr>
                <a:xfrm>
                  <a:off x="4308348" y="2682547"/>
                  <a:ext cx="386286" cy="361189"/>
                </a:xfrm>
                <a:prstGeom prst="rect">
                  <a:avLst/>
                </a:prstGeom>
                <a:blipFill>
                  <a:blip r:embed="rId9"/>
                  <a:stretch>
                    <a:fillRect l="-4762"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4FCDE69A-5924-1E47-C620-FE183648C2BE}"/>
                    </a:ext>
                  </a:extLst>
                </p:cNvPr>
                <p:cNvSpPr txBox="1"/>
                <p:nvPr/>
              </p:nvSpPr>
              <p:spPr>
                <a:xfrm>
                  <a:off x="6192377" y="3936818"/>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2</m:t>
                            </m:r>
                          </m:sub>
                        </m:sSub>
                      </m:oMath>
                    </m:oMathPara>
                  </a14:m>
                  <a:endParaRPr lang="en-US" sz="2000" dirty="0">
                    <a:solidFill>
                      <a:schemeClr val="tx2">
                        <a:lumMod val="90000"/>
                        <a:lumOff val="10000"/>
                      </a:schemeClr>
                    </a:solidFill>
                  </a:endParaRPr>
                </a:p>
              </p:txBody>
            </p:sp>
          </mc:Choice>
          <mc:Fallback xmlns="">
            <p:sp>
              <p:nvSpPr>
                <p:cNvPr id="45" name="TextBox 44">
                  <a:extLst>
                    <a:ext uri="{FF2B5EF4-FFF2-40B4-BE49-F238E27FC236}">
                      <a16:creationId xmlns:a16="http://schemas.microsoft.com/office/drawing/2014/main" id="{4FCDE69A-5924-1E47-C620-FE183648C2BE}"/>
                    </a:ext>
                  </a:extLst>
                </p:cNvPr>
                <p:cNvSpPr txBox="1">
                  <a:spLocks noRot="1" noChangeAspect="1" noMove="1" noResize="1" noEditPoints="1" noAdjustHandles="1" noChangeArrowheads="1" noChangeShapeType="1" noTextEdit="1"/>
                </p:cNvSpPr>
                <p:nvPr/>
              </p:nvSpPr>
              <p:spPr>
                <a:xfrm>
                  <a:off x="6192377" y="3936818"/>
                  <a:ext cx="391387" cy="361189"/>
                </a:xfrm>
                <a:prstGeom prst="rect">
                  <a:avLst/>
                </a:prstGeom>
                <a:blipFill>
                  <a:blip r:embed="rId10"/>
                  <a:stretch>
                    <a:fillRect l="-3125"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784C6B41-F470-D800-1BBA-3A6C3732410A}"/>
                    </a:ext>
                  </a:extLst>
                </p:cNvPr>
                <p:cNvSpPr txBox="1"/>
                <p:nvPr/>
              </p:nvSpPr>
              <p:spPr>
                <a:xfrm>
                  <a:off x="6138543" y="2548050"/>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3</m:t>
                            </m:r>
                          </m:sub>
                        </m:sSub>
                      </m:oMath>
                    </m:oMathPara>
                  </a14:m>
                  <a:endParaRPr lang="en-US" sz="2000" dirty="0">
                    <a:solidFill>
                      <a:schemeClr val="tx2">
                        <a:lumMod val="90000"/>
                        <a:lumOff val="10000"/>
                      </a:schemeClr>
                    </a:solidFill>
                  </a:endParaRPr>
                </a:p>
              </p:txBody>
            </p:sp>
          </mc:Choice>
          <mc:Fallback xmlns="">
            <p:sp>
              <p:nvSpPr>
                <p:cNvPr id="46" name="TextBox 45">
                  <a:extLst>
                    <a:ext uri="{FF2B5EF4-FFF2-40B4-BE49-F238E27FC236}">
                      <a16:creationId xmlns:a16="http://schemas.microsoft.com/office/drawing/2014/main" id="{784C6B41-F470-D800-1BBA-3A6C3732410A}"/>
                    </a:ext>
                  </a:extLst>
                </p:cNvPr>
                <p:cNvSpPr txBox="1">
                  <a:spLocks noRot="1" noChangeAspect="1" noMove="1" noResize="1" noEditPoints="1" noAdjustHandles="1" noChangeArrowheads="1" noChangeShapeType="1" noTextEdit="1"/>
                </p:cNvSpPr>
                <p:nvPr/>
              </p:nvSpPr>
              <p:spPr>
                <a:xfrm>
                  <a:off x="6138543" y="2548050"/>
                  <a:ext cx="391387" cy="361189"/>
                </a:xfrm>
                <a:prstGeom prst="rect">
                  <a:avLst/>
                </a:prstGeom>
                <a:blipFill>
                  <a:blip r:embed="rId11"/>
                  <a:stretch>
                    <a:fillRect l="-3125"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671D8AF-5747-0C22-5CA8-7550DC019648}"/>
                    </a:ext>
                  </a:extLst>
                </p:cNvPr>
                <p:cNvSpPr txBox="1"/>
                <p:nvPr/>
              </p:nvSpPr>
              <p:spPr>
                <a:xfrm>
                  <a:off x="8557793" y="3288714"/>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4</m:t>
                            </m:r>
                          </m:sub>
                        </m:sSub>
                      </m:oMath>
                    </m:oMathPara>
                  </a14:m>
                  <a:endParaRPr lang="en-US" sz="2000" dirty="0">
                    <a:solidFill>
                      <a:schemeClr val="tx2">
                        <a:lumMod val="90000"/>
                        <a:lumOff val="10000"/>
                      </a:schemeClr>
                    </a:solidFill>
                  </a:endParaRPr>
                </a:p>
              </p:txBody>
            </p:sp>
          </mc:Choice>
          <mc:Fallback xmlns="">
            <p:sp>
              <p:nvSpPr>
                <p:cNvPr id="47" name="TextBox 46">
                  <a:extLst>
                    <a:ext uri="{FF2B5EF4-FFF2-40B4-BE49-F238E27FC236}">
                      <a16:creationId xmlns:a16="http://schemas.microsoft.com/office/drawing/2014/main" id="{D671D8AF-5747-0C22-5CA8-7550DC019648}"/>
                    </a:ext>
                  </a:extLst>
                </p:cNvPr>
                <p:cNvSpPr txBox="1">
                  <a:spLocks noRot="1" noChangeAspect="1" noMove="1" noResize="1" noEditPoints="1" noAdjustHandles="1" noChangeArrowheads="1" noChangeShapeType="1" noTextEdit="1"/>
                </p:cNvSpPr>
                <p:nvPr/>
              </p:nvSpPr>
              <p:spPr>
                <a:xfrm>
                  <a:off x="8557793" y="3288714"/>
                  <a:ext cx="391387" cy="361189"/>
                </a:xfrm>
                <a:prstGeom prst="rect">
                  <a:avLst/>
                </a:prstGeom>
                <a:blipFill>
                  <a:blip r:embed="rId12"/>
                  <a:stretch>
                    <a:fillRect l="-3077"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C4E480F-5F48-CB19-FA0A-54F28C9E20CA}"/>
                    </a:ext>
                  </a:extLst>
                </p:cNvPr>
                <p:cNvSpPr txBox="1"/>
                <p:nvPr/>
              </p:nvSpPr>
              <p:spPr>
                <a:xfrm>
                  <a:off x="7169940" y="1140350"/>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5</m:t>
                            </m:r>
                          </m:sub>
                        </m:sSub>
                      </m:oMath>
                    </m:oMathPara>
                  </a14:m>
                  <a:endParaRPr lang="en-US" sz="2000" dirty="0">
                    <a:solidFill>
                      <a:schemeClr val="tx2">
                        <a:lumMod val="90000"/>
                        <a:lumOff val="10000"/>
                      </a:schemeClr>
                    </a:solidFill>
                  </a:endParaRPr>
                </a:p>
              </p:txBody>
            </p:sp>
          </mc:Choice>
          <mc:Fallback xmlns="">
            <p:sp>
              <p:nvSpPr>
                <p:cNvPr id="48" name="TextBox 47">
                  <a:extLst>
                    <a:ext uri="{FF2B5EF4-FFF2-40B4-BE49-F238E27FC236}">
                      <a16:creationId xmlns:a16="http://schemas.microsoft.com/office/drawing/2014/main" id="{FC4E480F-5F48-CB19-FA0A-54F28C9E20CA}"/>
                    </a:ext>
                  </a:extLst>
                </p:cNvPr>
                <p:cNvSpPr txBox="1">
                  <a:spLocks noRot="1" noChangeAspect="1" noMove="1" noResize="1" noEditPoints="1" noAdjustHandles="1" noChangeArrowheads="1" noChangeShapeType="1" noTextEdit="1"/>
                </p:cNvSpPr>
                <p:nvPr/>
              </p:nvSpPr>
              <p:spPr>
                <a:xfrm>
                  <a:off x="7169940" y="1140350"/>
                  <a:ext cx="391387" cy="361189"/>
                </a:xfrm>
                <a:prstGeom prst="rect">
                  <a:avLst/>
                </a:prstGeom>
                <a:blipFill>
                  <a:blip r:embed="rId13"/>
                  <a:stretch>
                    <a:fillRect l="-4688" b="-47059"/>
                  </a:stretch>
                </a:blipFill>
              </p:spPr>
              <p:txBody>
                <a:bodyPr/>
                <a:lstStyle/>
                <a:p>
                  <a:r>
                    <a:rPr lang="en-US">
                      <a:noFill/>
                    </a:rPr>
                    <a:t> </a:t>
                  </a:r>
                </a:p>
              </p:txBody>
            </p:sp>
          </mc:Fallback>
        </mc:AlternateContent>
      </p:grpSp>
      <p:graphicFrame>
        <p:nvGraphicFramePr>
          <p:cNvPr id="7" name="Diagram 6">
            <a:extLst>
              <a:ext uri="{FF2B5EF4-FFF2-40B4-BE49-F238E27FC236}">
                <a16:creationId xmlns:a16="http://schemas.microsoft.com/office/drawing/2014/main" id="{BAFB0DBE-B4E5-10B6-219F-D6D5B00A0194}"/>
              </a:ext>
            </a:extLst>
          </p:cNvPr>
          <p:cNvGraphicFramePr/>
          <p:nvPr>
            <p:extLst>
              <p:ext uri="{D42A27DB-BD31-4B8C-83A1-F6EECF244321}">
                <p14:modId xmlns:p14="http://schemas.microsoft.com/office/powerpoint/2010/main" val="880760727"/>
              </p:ext>
            </p:extLst>
          </p:nvPr>
        </p:nvGraphicFramePr>
        <p:xfrm>
          <a:off x="574675" y="1234912"/>
          <a:ext cx="11044237" cy="485239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10592648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068E2-EA1E-2AAC-AA7A-D233A756C71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6D5A7D32-1F7C-2C6D-C89B-02B7D16C26F9}"/>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C24E6F34-D15F-B50B-C869-7CC30F900212}"/>
              </a:ext>
            </a:extLst>
          </p:cNvPr>
          <p:cNvSpPr>
            <a:spLocks noGrp="1"/>
          </p:cNvSpPr>
          <p:nvPr>
            <p:ph type="sldNum" sz="quarter" idx="12"/>
          </p:nvPr>
        </p:nvSpPr>
        <p:spPr/>
        <p:txBody>
          <a:bodyPr/>
          <a:lstStyle/>
          <a:p>
            <a:fld id="{0A297500-7527-634B-90F4-69D0994C32B4}" type="slidenum">
              <a:rPr lang="nl-NL" smtClean="0"/>
              <a:t>40</a:t>
            </a:fld>
            <a:endParaRPr lang="nl-NL"/>
          </a:p>
        </p:txBody>
      </p:sp>
      <p:sp>
        <p:nvSpPr>
          <p:cNvPr id="5" name="Title 4">
            <a:extLst>
              <a:ext uri="{FF2B5EF4-FFF2-40B4-BE49-F238E27FC236}">
                <a16:creationId xmlns:a16="http://schemas.microsoft.com/office/drawing/2014/main" id="{463C7CE2-FF16-3965-AF06-EF98FF4C5670}"/>
              </a:ext>
            </a:extLst>
          </p:cNvPr>
          <p:cNvSpPr>
            <a:spLocks noGrp="1"/>
          </p:cNvSpPr>
          <p:nvPr>
            <p:ph type="title"/>
          </p:nvPr>
        </p:nvSpPr>
        <p:spPr/>
        <p:txBody>
          <a:bodyPr/>
          <a:lstStyle/>
          <a:p>
            <a:r>
              <a:rPr lang="en-US" dirty="0"/>
              <a:t>The Linkage System</a:t>
            </a:r>
          </a:p>
        </p:txBody>
      </p:sp>
      <p:grpSp>
        <p:nvGrpSpPr>
          <p:cNvPr id="26" name="Group 25">
            <a:extLst>
              <a:ext uri="{FF2B5EF4-FFF2-40B4-BE49-F238E27FC236}">
                <a16:creationId xmlns:a16="http://schemas.microsoft.com/office/drawing/2014/main" id="{5259C37A-30B1-3BB0-2EAC-5511BDA84B4F}"/>
              </a:ext>
            </a:extLst>
          </p:cNvPr>
          <p:cNvGrpSpPr/>
          <p:nvPr/>
        </p:nvGrpSpPr>
        <p:grpSpPr>
          <a:xfrm>
            <a:off x="12551764" y="1837495"/>
            <a:ext cx="7185608" cy="3656880"/>
            <a:chOff x="3787140" y="885716"/>
            <a:chExt cx="7177650" cy="4233245"/>
          </a:xfrm>
        </p:grpSpPr>
        <p:grpSp>
          <p:nvGrpSpPr>
            <p:cNvPr id="27" name="Group 26">
              <a:extLst>
                <a:ext uri="{FF2B5EF4-FFF2-40B4-BE49-F238E27FC236}">
                  <a16:creationId xmlns:a16="http://schemas.microsoft.com/office/drawing/2014/main" id="{6D173C4C-8FB6-ABE1-C3E5-FF65B563EF42}"/>
                </a:ext>
              </a:extLst>
            </p:cNvPr>
            <p:cNvGrpSpPr/>
            <p:nvPr/>
          </p:nvGrpSpPr>
          <p:grpSpPr>
            <a:xfrm>
              <a:off x="3787140" y="3307080"/>
              <a:ext cx="1378719" cy="1389380"/>
              <a:chOff x="3787140" y="2369747"/>
              <a:chExt cx="2308860" cy="2326713"/>
            </a:xfrm>
            <a:solidFill>
              <a:schemeClr val="bg1"/>
            </a:solidFill>
          </p:grpSpPr>
          <p:cxnSp>
            <p:nvCxnSpPr>
              <p:cNvPr id="49" name="Straight Connector 48">
                <a:extLst>
                  <a:ext uri="{FF2B5EF4-FFF2-40B4-BE49-F238E27FC236}">
                    <a16:creationId xmlns:a16="http://schemas.microsoft.com/office/drawing/2014/main" id="{F8CAEB54-95E9-75A8-5006-164D003BF18E}"/>
                  </a:ext>
                </a:extLst>
              </p:cNvPr>
              <p:cNvCxnSpPr/>
              <p:nvPr/>
            </p:nvCxnSpPr>
            <p:spPr>
              <a:xfrm>
                <a:off x="4090219" y="4370753"/>
                <a:ext cx="2005781" cy="0"/>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9194D432-4207-88CC-75D8-F3D3D8F8582E}"/>
                  </a:ext>
                </a:extLst>
              </p:cNvPr>
              <p:cNvCxnSpPr>
                <a:cxnSpLocks/>
              </p:cNvCxnSpPr>
              <p:nvPr/>
            </p:nvCxnSpPr>
            <p:spPr>
              <a:xfrm flipV="1">
                <a:off x="3787140"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5964C97B-A29F-0E4E-9029-FCF4EF6ADBC6}"/>
                  </a:ext>
                </a:extLst>
              </p:cNvPr>
              <p:cNvCxnSpPr>
                <a:cxnSpLocks/>
              </p:cNvCxnSpPr>
              <p:nvPr/>
            </p:nvCxnSpPr>
            <p:spPr>
              <a:xfrm flipV="1">
                <a:off x="3986268"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A6C9842A-F6E5-ACB1-9F9E-90D7AF6EEF92}"/>
                  </a:ext>
                </a:extLst>
              </p:cNvPr>
              <p:cNvCxnSpPr>
                <a:cxnSpLocks/>
              </p:cNvCxnSpPr>
              <p:nvPr/>
            </p:nvCxnSpPr>
            <p:spPr>
              <a:xfrm flipV="1">
                <a:off x="4185396"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30577A66-D310-DBAF-31D8-720B87891BBF}"/>
                  </a:ext>
                </a:extLst>
              </p:cNvPr>
              <p:cNvCxnSpPr>
                <a:cxnSpLocks/>
              </p:cNvCxnSpPr>
              <p:nvPr/>
            </p:nvCxnSpPr>
            <p:spPr>
              <a:xfrm flipV="1">
                <a:off x="4384524"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866EAEFC-E53A-5B5A-447E-F13C9F7D4CD2}"/>
                  </a:ext>
                </a:extLst>
              </p:cNvPr>
              <p:cNvCxnSpPr>
                <a:cxnSpLocks/>
              </p:cNvCxnSpPr>
              <p:nvPr/>
            </p:nvCxnSpPr>
            <p:spPr>
              <a:xfrm flipV="1">
                <a:off x="4583652"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17314973-AECD-16FD-E091-45EDDCDDF97F}"/>
                  </a:ext>
                </a:extLst>
              </p:cNvPr>
              <p:cNvCxnSpPr>
                <a:cxnSpLocks/>
              </p:cNvCxnSpPr>
              <p:nvPr/>
            </p:nvCxnSpPr>
            <p:spPr>
              <a:xfrm flipV="1">
                <a:off x="4782780"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6A5E36F5-9C98-9108-D54B-86DECC7351EB}"/>
                  </a:ext>
                </a:extLst>
              </p:cNvPr>
              <p:cNvCxnSpPr>
                <a:cxnSpLocks/>
              </p:cNvCxnSpPr>
              <p:nvPr/>
            </p:nvCxnSpPr>
            <p:spPr>
              <a:xfrm flipV="1">
                <a:off x="4981908"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300EDA33-0C31-EBFC-6CD8-DDF62604302D}"/>
                  </a:ext>
                </a:extLst>
              </p:cNvPr>
              <p:cNvCxnSpPr>
                <a:cxnSpLocks/>
              </p:cNvCxnSpPr>
              <p:nvPr/>
            </p:nvCxnSpPr>
            <p:spPr>
              <a:xfrm flipV="1">
                <a:off x="5181036"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07E09ED9-3CA6-EDF3-BC33-BADCA5BB5857}"/>
                  </a:ext>
                </a:extLst>
              </p:cNvPr>
              <p:cNvCxnSpPr>
                <a:cxnSpLocks/>
              </p:cNvCxnSpPr>
              <p:nvPr/>
            </p:nvCxnSpPr>
            <p:spPr>
              <a:xfrm flipV="1">
                <a:off x="5380164"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662619EB-C67F-A773-F37A-1255C571C157}"/>
                  </a:ext>
                </a:extLst>
              </p:cNvPr>
              <p:cNvCxnSpPr>
                <a:cxnSpLocks/>
              </p:cNvCxnSpPr>
              <p:nvPr/>
            </p:nvCxnSpPr>
            <p:spPr>
              <a:xfrm flipV="1">
                <a:off x="5579292"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B273A14B-9821-36F5-B295-42551CBFB7FF}"/>
                  </a:ext>
                </a:extLst>
              </p:cNvPr>
              <p:cNvCxnSpPr>
                <a:cxnSpLocks/>
              </p:cNvCxnSpPr>
              <p:nvPr/>
            </p:nvCxnSpPr>
            <p:spPr>
              <a:xfrm flipV="1">
                <a:off x="5778415"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61" name="Freeform: Shape 60">
                <a:extLst>
                  <a:ext uri="{FF2B5EF4-FFF2-40B4-BE49-F238E27FC236}">
                    <a16:creationId xmlns:a16="http://schemas.microsoft.com/office/drawing/2014/main" id="{07ED32B3-8A9F-AECC-B78D-F37E191C1E39}"/>
                  </a:ext>
                </a:extLst>
              </p:cNvPr>
              <p:cNvSpPr/>
              <p:nvPr/>
            </p:nvSpPr>
            <p:spPr>
              <a:xfrm>
                <a:off x="4082966" y="2369747"/>
                <a:ext cx="2013033" cy="2016711"/>
              </a:xfrm>
              <a:custGeom>
                <a:avLst/>
                <a:gdLst>
                  <a:gd name="connsiteX0" fmla="*/ 1006516 w 2013033"/>
                  <a:gd name="connsiteY0" fmla="*/ 0 h 2016711"/>
                  <a:gd name="connsiteX1" fmla="*/ 2009407 w 2013033"/>
                  <a:gd name="connsiteY1" fmla="*/ 1002891 h 2016711"/>
                  <a:gd name="connsiteX2" fmla="*/ 2004387 w 2013033"/>
                  <a:gd name="connsiteY2" fmla="*/ 1102311 h 2016711"/>
                  <a:gd name="connsiteX3" fmla="*/ 2013033 w 2013033"/>
                  <a:gd name="connsiteY3" fmla="*/ 1102311 h 2016711"/>
                  <a:gd name="connsiteX4" fmla="*/ 2013033 w 2013033"/>
                  <a:gd name="connsiteY4" fmla="*/ 2016711 h 2016711"/>
                  <a:gd name="connsiteX5" fmla="*/ 0 w 2013033"/>
                  <a:gd name="connsiteY5" fmla="*/ 2016711 h 2016711"/>
                  <a:gd name="connsiteX6" fmla="*/ 0 w 2013033"/>
                  <a:gd name="connsiteY6" fmla="*/ 1102311 h 2016711"/>
                  <a:gd name="connsiteX7" fmla="*/ 8645 w 2013033"/>
                  <a:gd name="connsiteY7" fmla="*/ 1102311 h 2016711"/>
                  <a:gd name="connsiteX8" fmla="*/ 3625 w 2013033"/>
                  <a:gd name="connsiteY8" fmla="*/ 1002891 h 2016711"/>
                  <a:gd name="connsiteX9" fmla="*/ 1006516 w 2013033"/>
                  <a:gd name="connsiteY9" fmla="*/ 0 h 2016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3033" h="2016711">
                    <a:moveTo>
                      <a:pt x="1006516" y="0"/>
                    </a:moveTo>
                    <a:cubicBezTo>
                      <a:pt x="1560397" y="0"/>
                      <a:pt x="2009407" y="449010"/>
                      <a:pt x="2009407" y="1002891"/>
                    </a:cubicBezTo>
                    <a:lnTo>
                      <a:pt x="2004387" y="1102311"/>
                    </a:lnTo>
                    <a:lnTo>
                      <a:pt x="2013033" y="1102311"/>
                    </a:lnTo>
                    <a:lnTo>
                      <a:pt x="2013033" y="2016711"/>
                    </a:lnTo>
                    <a:lnTo>
                      <a:pt x="0" y="2016711"/>
                    </a:lnTo>
                    <a:lnTo>
                      <a:pt x="0" y="1102311"/>
                    </a:lnTo>
                    <a:lnTo>
                      <a:pt x="8645" y="1102311"/>
                    </a:lnTo>
                    <a:lnTo>
                      <a:pt x="3625" y="1002891"/>
                    </a:lnTo>
                    <a:cubicBezTo>
                      <a:pt x="3625" y="449010"/>
                      <a:pt x="452635" y="0"/>
                      <a:pt x="1006516" y="0"/>
                    </a:cubicBezTo>
                    <a:close/>
                  </a:path>
                </a:pathLst>
              </a:custGeom>
              <a:grp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p>
            </p:txBody>
          </p:sp>
        </p:grpSp>
        <p:sp>
          <p:nvSpPr>
            <p:cNvPr id="28" name="Rectangle: Rounded Corners 27">
              <a:extLst>
                <a:ext uri="{FF2B5EF4-FFF2-40B4-BE49-F238E27FC236}">
                  <a16:creationId xmlns:a16="http://schemas.microsoft.com/office/drawing/2014/main" id="{BE7C1AF7-92C8-88A8-2BB6-2BF8AFC3D153}"/>
                </a:ext>
              </a:extLst>
            </p:cNvPr>
            <p:cNvSpPr/>
            <p:nvPr/>
          </p:nvSpPr>
          <p:spPr>
            <a:xfrm>
              <a:off x="4321829" y="3423212"/>
              <a:ext cx="2455030" cy="541212"/>
            </a:xfrm>
            <a:prstGeom prst="roundRect">
              <a:avLst>
                <a:gd name="adj" fmla="val 50000"/>
              </a:avLst>
            </a:prstGeom>
            <a:solidFill>
              <a:schemeClr val="accent2">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Rectangle: Rounded Corners 28">
              <a:extLst>
                <a:ext uri="{FF2B5EF4-FFF2-40B4-BE49-F238E27FC236}">
                  <a16:creationId xmlns:a16="http://schemas.microsoft.com/office/drawing/2014/main" id="{B0C6FCC5-1DBD-546D-9B7C-F56B98F8854D}"/>
                </a:ext>
              </a:extLst>
            </p:cNvPr>
            <p:cNvSpPr/>
            <p:nvPr/>
          </p:nvSpPr>
          <p:spPr>
            <a:xfrm rot="17976579">
              <a:off x="5766637" y="2605202"/>
              <a:ext cx="2455030" cy="541212"/>
            </a:xfrm>
            <a:prstGeom prst="roundRect">
              <a:avLst>
                <a:gd name="adj" fmla="val 50000"/>
              </a:avLst>
            </a:prstGeom>
            <a:solidFill>
              <a:schemeClr val="accent3">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 name="Rectangle: Rounded Corners 29">
              <a:extLst>
                <a:ext uri="{FF2B5EF4-FFF2-40B4-BE49-F238E27FC236}">
                  <a16:creationId xmlns:a16="http://schemas.microsoft.com/office/drawing/2014/main" id="{260961E3-4A57-BC2C-C93B-9F05BFBF477E}"/>
                </a:ext>
              </a:extLst>
            </p:cNvPr>
            <p:cNvSpPr/>
            <p:nvPr/>
          </p:nvSpPr>
          <p:spPr>
            <a:xfrm rot="20934103">
              <a:off x="7191927" y="1577799"/>
              <a:ext cx="2455030" cy="541212"/>
            </a:xfrm>
            <a:prstGeom prst="roundRect">
              <a:avLst>
                <a:gd name="adj" fmla="val 50000"/>
              </a:avLst>
            </a:prstGeom>
            <a:solidFill>
              <a:srgbClr val="FFC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Rectangle: Rounded Corners 30">
              <a:extLst>
                <a:ext uri="{FF2B5EF4-FFF2-40B4-BE49-F238E27FC236}">
                  <a16:creationId xmlns:a16="http://schemas.microsoft.com/office/drawing/2014/main" id="{F266F4E8-68AE-D951-B51D-C87A27A92A0D}"/>
                </a:ext>
              </a:extLst>
            </p:cNvPr>
            <p:cNvSpPr/>
            <p:nvPr/>
          </p:nvSpPr>
          <p:spPr>
            <a:xfrm rot="357809">
              <a:off x="6667512" y="2755932"/>
              <a:ext cx="2455030" cy="541212"/>
            </a:xfrm>
            <a:prstGeom prst="roundRect">
              <a:avLst>
                <a:gd name="adj" fmla="val 50000"/>
              </a:avLst>
            </a:prstGeom>
            <a:solidFill>
              <a:schemeClr val="accent5">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Rectangle: Rounded Corners 31">
              <a:extLst>
                <a:ext uri="{FF2B5EF4-FFF2-40B4-BE49-F238E27FC236}">
                  <a16:creationId xmlns:a16="http://schemas.microsoft.com/office/drawing/2014/main" id="{A62DE2EC-79B3-91AC-BA01-7E699064DC45}"/>
                </a:ext>
              </a:extLst>
            </p:cNvPr>
            <p:cNvSpPr/>
            <p:nvPr/>
          </p:nvSpPr>
          <p:spPr>
            <a:xfrm rot="20780682">
              <a:off x="8509760" y="2632380"/>
              <a:ext cx="2455030" cy="541212"/>
            </a:xfrm>
            <a:prstGeom prst="roundRect">
              <a:avLst>
                <a:gd name="adj" fmla="val 50000"/>
              </a:avLst>
            </a:prstGeom>
            <a:solidFill>
              <a:schemeClr val="accent1">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 name="Oval 32">
              <a:extLst>
                <a:ext uri="{FF2B5EF4-FFF2-40B4-BE49-F238E27FC236}">
                  <a16:creationId xmlns:a16="http://schemas.microsoft.com/office/drawing/2014/main" id="{48924895-ECD3-9918-F568-5207261A3F29}"/>
                </a:ext>
              </a:extLst>
            </p:cNvPr>
            <p:cNvSpPr/>
            <p:nvPr/>
          </p:nvSpPr>
          <p:spPr>
            <a:xfrm>
              <a:off x="6426702" y="3611880"/>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Oval 33">
              <a:extLst>
                <a:ext uri="{FF2B5EF4-FFF2-40B4-BE49-F238E27FC236}">
                  <a16:creationId xmlns:a16="http://schemas.microsoft.com/office/drawing/2014/main" id="{4741386F-CD94-DF86-DB6F-3072A8924DCF}"/>
                </a:ext>
              </a:extLst>
            </p:cNvPr>
            <p:cNvSpPr/>
            <p:nvPr/>
          </p:nvSpPr>
          <p:spPr>
            <a:xfrm>
              <a:off x="4479883" y="3611880"/>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 name="Oval 34">
              <a:extLst>
                <a:ext uri="{FF2B5EF4-FFF2-40B4-BE49-F238E27FC236}">
                  <a16:creationId xmlns:a16="http://schemas.microsoft.com/office/drawing/2014/main" id="{5C6B43AB-C1DC-3251-4C24-50907202C541}"/>
                </a:ext>
              </a:extLst>
            </p:cNvPr>
            <p:cNvSpPr/>
            <p:nvPr/>
          </p:nvSpPr>
          <p:spPr>
            <a:xfrm>
              <a:off x="6902712" y="2843658"/>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Oval 35">
              <a:extLst>
                <a:ext uri="{FF2B5EF4-FFF2-40B4-BE49-F238E27FC236}">
                  <a16:creationId xmlns:a16="http://schemas.microsoft.com/office/drawing/2014/main" id="{6F47AD27-ADE3-7D74-F872-B3CC632D8D7B}"/>
                </a:ext>
              </a:extLst>
            </p:cNvPr>
            <p:cNvSpPr/>
            <p:nvPr/>
          </p:nvSpPr>
          <p:spPr>
            <a:xfrm>
              <a:off x="7381742" y="1944758"/>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 name="Oval 36">
              <a:extLst>
                <a:ext uri="{FF2B5EF4-FFF2-40B4-BE49-F238E27FC236}">
                  <a16:creationId xmlns:a16="http://schemas.microsoft.com/office/drawing/2014/main" id="{050E9279-23EF-6367-84BF-B87D9FDF5E61}"/>
                </a:ext>
              </a:extLst>
            </p:cNvPr>
            <p:cNvSpPr/>
            <p:nvPr/>
          </p:nvSpPr>
          <p:spPr>
            <a:xfrm>
              <a:off x="8736566" y="3035894"/>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4DF2036-047D-E71C-9454-ABD68F39FFA4}"/>
                    </a:ext>
                  </a:extLst>
                </p:cNvPr>
                <p:cNvSpPr txBox="1"/>
                <p:nvPr/>
              </p:nvSpPr>
              <p:spPr>
                <a:xfrm>
                  <a:off x="4212892" y="4757772"/>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0</m:t>
                            </m:r>
                          </m:sub>
                        </m:sSub>
                      </m:oMath>
                    </m:oMathPara>
                  </a14:m>
                  <a:endParaRPr lang="en-US" sz="2000" dirty="0">
                    <a:solidFill>
                      <a:srgbClr val="FF0000"/>
                    </a:solidFill>
                  </a:endParaRPr>
                </a:p>
              </p:txBody>
            </p:sp>
          </mc:Choice>
          <mc:Fallback xmlns="">
            <p:sp>
              <p:nvSpPr>
                <p:cNvPr id="38" name="TextBox 37">
                  <a:extLst>
                    <a:ext uri="{FF2B5EF4-FFF2-40B4-BE49-F238E27FC236}">
                      <a16:creationId xmlns:a16="http://schemas.microsoft.com/office/drawing/2014/main" id="{84DF2036-047D-E71C-9454-ABD68F39FFA4}"/>
                    </a:ext>
                  </a:extLst>
                </p:cNvPr>
                <p:cNvSpPr txBox="1">
                  <a:spLocks noRot="1" noChangeAspect="1" noMove="1" noResize="1" noEditPoints="1" noAdjustHandles="1" noChangeArrowheads="1" noChangeShapeType="1" noTextEdit="1"/>
                </p:cNvSpPr>
                <p:nvPr/>
              </p:nvSpPr>
              <p:spPr>
                <a:xfrm>
                  <a:off x="4212892" y="4757772"/>
                  <a:ext cx="437122" cy="361189"/>
                </a:xfrm>
                <a:prstGeom prst="rect">
                  <a:avLst/>
                </a:prstGeom>
                <a:blipFill>
                  <a:blip r:embed="rId2"/>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4EEB1E7-278F-1E4B-CBFE-DCA3656A8230}"/>
                    </a:ext>
                  </a:extLst>
                </p:cNvPr>
                <p:cNvSpPr txBox="1"/>
                <p:nvPr/>
              </p:nvSpPr>
              <p:spPr>
                <a:xfrm>
                  <a:off x="5189379" y="3909212"/>
                  <a:ext cx="4320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1</m:t>
                            </m:r>
                          </m:sub>
                        </m:sSub>
                      </m:oMath>
                    </m:oMathPara>
                  </a14:m>
                  <a:endParaRPr lang="en-US" sz="2000" dirty="0">
                    <a:solidFill>
                      <a:srgbClr val="FF0000"/>
                    </a:solidFill>
                  </a:endParaRPr>
                </a:p>
              </p:txBody>
            </p:sp>
          </mc:Choice>
          <mc:Fallback xmlns="">
            <p:sp>
              <p:nvSpPr>
                <p:cNvPr id="39" name="TextBox 38">
                  <a:extLst>
                    <a:ext uri="{FF2B5EF4-FFF2-40B4-BE49-F238E27FC236}">
                      <a16:creationId xmlns:a16="http://schemas.microsoft.com/office/drawing/2014/main" id="{A4EEB1E7-278F-1E4B-CBFE-DCA3656A8230}"/>
                    </a:ext>
                  </a:extLst>
                </p:cNvPr>
                <p:cNvSpPr txBox="1">
                  <a:spLocks noRot="1" noChangeAspect="1" noMove="1" noResize="1" noEditPoints="1" noAdjustHandles="1" noChangeArrowheads="1" noChangeShapeType="1" noTextEdit="1"/>
                </p:cNvSpPr>
                <p:nvPr/>
              </p:nvSpPr>
              <p:spPr>
                <a:xfrm>
                  <a:off x="5189379" y="3909212"/>
                  <a:ext cx="432022" cy="361189"/>
                </a:xfrm>
                <a:prstGeom prst="rect">
                  <a:avLst/>
                </a:prstGeom>
                <a:blipFill>
                  <a:blip r:embed="rId3"/>
                  <a:stretch>
                    <a:fillRect b="-31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07DE482-545D-AC0E-0DCA-03E206812FE3}"/>
                    </a:ext>
                  </a:extLst>
                </p:cNvPr>
                <p:cNvSpPr txBox="1"/>
                <p:nvPr/>
              </p:nvSpPr>
              <p:spPr>
                <a:xfrm>
                  <a:off x="6371202" y="1843653"/>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2</m:t>
                            </m:r>
                          </m:sub>
                        </m:sSub>
                      </m:oMath>
                    </m:oMathPara>
                  </a14:m>
                  <a:endParaRPr lang="en-US" sz="2000" dirty="0">
                    <a:solidFill>
                      <a:srgbClr val="FF0000"/>
                    </a:solidFill>
                  </a:endParaRPr>
                </a:p>
              </p:txBody>
            </p:sp>
          </mc:Choice>
          <mc:Fallback xmlns="">
            <p:sp>
              <p:nvSpPr>
                <p:cNvPr id="40" name="TextBox 39">
                  <a:extLst>
                    <a:ext uri="{FF2B5EF4-FFF2-40B4-BE49-F238E27FC236}">
                      <a16:creationId xmlns:a16="http://schemas.microsoft.com/office/drawing/2014/main" id="{107DE482-545D-AC0E-0DCA-03E206812FE3}"/>
                    </a:ext>
                  </a:extLst>
                </p:cNvPr>
                <p:cNvSpPr txBox="1">
                  <a:spLocks noRot="1" noChangeAspect="1" noMove="1" noResize="1" noEditPoints="1" noAdjustHandles="1" noChangeArrowheads="1" noChangeShapeType="1" noTextEdit="1"/>
                </p:cNvSpPr>
                <p:nvPr/>
              </p:nvSpPr>
              <p:spPr>
                <a:xfrm>
                  <a:off x="6371202" y="1843653"/>
                  <a:ext cx="437122" cy="361189"/>
                </a:xfrm>
                <a:prstGeom prst="rect">
                  <a:avLst/>
                </a:prstGeom>
                <a:blipFill>
                  <a:blip r:embed="rId4"/>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4D123B7-286A-263A-AA7D-DB8A688020FF}"/>
                    </a:ext>
                  </a:extLst>
                </p:cNvPr>
                <p:cNvSpPr txBox="1"/>
                <p:nvPr/>
              </p:nvSpPr>
              <p:spPr>
                <a:xfrm>
                  <a:off x="7503668" y="3168197"/>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3</m:t>
                            </m:r>
                          </m:sub>
                        </m:sSub>
                      </m:oMath>
                    </m:oMathPara>
                  </a14:m>
                  <a:endParaRPr lang="en-US" sz="2000" dirty="0">
                    <a:solidFill>
                      <a:srgbClr val="FF0000"/>
                    </a:solidFill>
                  </a:endParaRPr>
                </a:p>
              </p:txBody>
            </p:sp>
          </mc:Choice>
          <mc:Fallback xmlns="">
            <p:sp>
              <p:nvSpPr>
                <p:cNvPr id="41" name="TextBox 40">
                  <a:extLst>
                    <a:ext uri="{FF2B5EF4-FFF2-40B4-BE49-F238E27FC236}">
                      <a16:creationId xmlns:a16="http://schemas.microsoft.com/office/drawing/2014/main" id="{B4D123B7-286A-263A-AA7D-DB8A688020FF}"/>
                    </a:ext>
                  </a:extLst>
                </p:cNvPr>
                <p:cNvSpPr txBox="1">
                  <a:spLocks noRot="1" noChangeAspect="1" noMove="1" noResize="1" noEditPoints="1" noAdjustHandles="1" noChangeArrowheads="1" noChangeShapeType="1" noTextEdit="1"/>
                </p:cNvSpPr>
                <p:nvPr/>
              </p:nvSpPr>
              <p:spPr>
                <a:xfrm>
                  <a:off x="7503668" y="3168197"/>
                  <a:ext cx="437122" cy="361189"/>
                </a:xfrm>
                <a:prstGeom prst="rect">
                  <a:avLst/>
                </a:prstGeom>
                <a:blipFill>
                  <a:blip r:embed="rId5"/>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3340E1D9-5D75-A9B5-5D8E-6B86570CEE18}"/>
                    </a:ext>
                  </a:extLst>
                </p:cNvPr>
                <p:cNvSpPr txBox="1"/>
                <p:nvPr/>
              </p:nvSpPr>
              <p:spPr>
                <a:xfrm>
                  <a:off x="10169236" y="2845031"/>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4</m:t>
                            </m:r>
                          </m:sub>
                        </m:sSub>
                      </m:oMath>
                    </m:oMathPara>
                  </a14:m>
                  <a:endParaRPr lang="en-US" sz="2000" dirty="0">
                    <a:solidFill>
                      <a:srgbClr val="FF0000"/>
                    </a:solidFill>
                  </a:endParaRPr>
                </a:p>
              </p:txBody>
            </p:sp>
          </mc:Choice>
          <mc:Fallback xmlns="">
            <p:sp>
              <p:nvSpPr>
                <p:cNvPr id="42" name="TextBox 41">
                  <a:extLst>
                    <a:ext uri="{FF2B5EF4-FFF2-40B4-BE49-F238E27FC236}">
                      <a16:creationId xmlns:a16="http://schemas.microsoft.com/office/drawing/2014/main" id="{3340E1D9-5D75-A9B5-5D8E-6B86570CEE18}"/>
                    </a:ext>
                  </a:extLst>
                </p:cNvPr>
                <p:cNvSpPr txBox="1">
                  <a:spLocks noRot="1" noChangeAspect="1" noMove="1" noResize="1" noEditPoints="1" noAdjustHandles="1" noChangeArrowheads="1" noChangeShapeType="1" noTextEdit="1"/>
                </p:cNvSpPr>
                <p:nvPr/>
              </p:nvSpPr>
              <p:spPr>
                <a:xfrm>
                  <a:off x="10169236" y="2845031"/>
                  <a:ext cx="437122" cy="361189"/>
                </a:xfrm>
                <a:prstGeom prst="rect">
                  <a:avLst/>
                </a:prstGeom>
                <a:blipFill>
                  <a:blip r:embed="rId6"/>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8D23056-7B3E-BD0E-1E6C-0AFB950CCF03}"/>
                    </a:ext>
                  </a:extLst>
                </p:cNvPr>
                <p:cNvSpPr txBox="1"/>
                <p:nvPr/>
              </p:nvSpPr>
              <p:spPr>
                <a:xfrm>
                  <a:off x="8701936" y="885716"/>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5</m:t>
                            </m:r>
                          </m:sub>
                        </m:sSub>
                      </m:oMath>
                    </m:oMathPara>
                  </a14:m>
                  <a:endParaRPr lang="en-US" sz="2000" dirty="0">
                    <a:solidFill>
                      <a:srgbClr val="FF0000"/>
                    </a:solidFill>
                  </a:endParaRPr>
                </a:p>
              </p:txBody>
            </p:sp>
          </mc:Choice>
          <mc:Fallback xmlns="">
            <p:sp>
              <p:nvSpPr>
                <p:cNvPr id="43" name="TextBox 42">
                  <a:extLst>
                    <a:ext uri="{FF2B5EF4-FFF2-40B4-BE49-F238E27FC236}">
                      <a16:creationId xmlns:a16="http://schemas.microsoft.com/office/drawing/2014/main" id="{E8D23056-7B3E-BD0E-1E6C-0AFB950CCF03}"/>
                    </a:ext>
                  </a:extLst>
                </p:cNvPr>
                <p:cNvSpPr txBox="1">
                  <a:spLocks noRot="1" noChangeAspect="1" noMove="1" noResize="1" noEditPoints="1" noAdjustHandles="1" noChangeArrowheads="1" noChangeShapeType="1" noTextEdit="1"/>
                </p:cNvSpPr>
                <p:nvPr/>
              </p:nvSpPr>
              <p:spPr>
                <a:xfrm>
                  <a:off x="8701936" y="885716"/>
                  <a:ext cx="437122" cy="361189"/>
                </a:xfrm>
                <a:prstGeom prst="rect">
                  <a:avLst/>
                </a:prstGeom>
                <a:blipFill>
                  <a:blip r:embed="rId7"/>
                  <a:stretch>
                    <a:fillRect b="-3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2EA92C8C-F5F1-AAF1-AE83-C7CD58DDF413}"/>
                    </a:ext>
                  </a:extLst>
                </p:cNvPr>
                <p:cNvSpPr txBox="1"/>
                <p:nvPr/>
              </p:nvSpPr>
              <p:spPr>
                <a:xfrm>
                  <a:off x="4308348" y="2682547"/>
                  <a:ext cx="386286"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1</m:t>
                            </m:r>
                          </m:sub>
                        </m:sSub>
                      </m:oMath>
                    </m:oMathPara>
                  </a14:m>
                  <a:endParaRPr lang="en-US" sz="2000" dirty="0">
                    <a:solidFill>
                      <a:schemeClr val="tx2">
                        <a:lumMod val="90000"/>
                        <a:lumOff val="10000"/>
                      </a:schemeClr>
                    </a:solidFill>
                  </a:endParaRPr>
                </a:p>
              </p:txBody>
            </p:sp>
          </mc:Choice>
          <mc:Fallback xmlns="">
            <p:sp>
              <p:nvSpPr>
                <p:cNvPr id="44" name="TextBox 43">
                  <a:extLst>
                    <a:ext uri="{FF2B5EF4-FFF2-40B4-BE49-F238E27FC236}">
                      <a16:creationId xmlns:a16="http://schemas.microsoft.com/office/drawing/2014/main" id="{2EA92C8C-F5F1-AAF1-AE83-C7CD58DDF413}"/>
                    </a:ext>
                  </a:extLst>
                </p:cNvPr>
                <p:cNvSpPr txBox="1">
                  <a:spLocks noRot="1" noChangeAspect="1" noMove="1" noResize="1" noEditPoints="1" noAdjustHandles="1" noChangeArrowheads="1" noChangeShapeType="1" noTextEdit="1"/>
                </p:cNvSpPr>
                <p:nvPr/>
              </p:nvSpPr>
              <p:spPr>
                <a:xfrm>
                  <a:off x="4308348" y="2682547"/>
                  <a:ext cx="386286" cy="361189"/>
                </a:xfrm>
                <a:prstGeom prst="rect">
                  <a:avLst/>
                </a:prstGeom>
                <a:blipFill>
                  <a:blip r:embed="rId8"/>
                  <a:stretch>
                    <a:fillRect l="-4762"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1AA29C5-0EE9-9E54-5E94-F87D16D5E151}"/>
                    </a:ext>
                  </a:extLst>
                </p:cNvPr>
                <p:cNvSpPr txBox="1"/>
                <p:nvPr/>
              </p:nvSpPr>
              <p:spPr>
                <a:xfrm>
                  <a:off x="6192377" y="3936818"/>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2</m:t>
                            </m:r>
                          </m:sub>
                        </m:sSub>
                      </m:oMath>
                    </m:oMathPara>
                  </a14:m>
                  <a:endParaRPr lang="en-US" sz="2000" dirty="0">
                    <a:solidFill>
                      <a:schemeClr val="tx2">
                        <a:lumMod val="90000"/>
                        <a:lumOff val="10000"/>
                      </a:schemeClr>
                    </a:solidFill>
                  </a:endParaRPr>
                </a:p>
              </p:txBody>
            </p:sp>
          </mc:Choice>
          <mc:Fallback xmlns="">
            <p:sp>
              <p:nvSpPr>
                <p:cNvPr id="45" name="TextBox 44">
                  <a:extLst>
                    <a:ext uri="{FF2B5EF4-FFF2-40B4-BE49-F238E27FC236}">
                      <a16:creationId xmlns:a16="http://schemas.microsoft.com/office/drawing/2014/main" id="{11AA29C5-0EE9-9E54-5E94-F87D16D5E151}"/>
                    </a:ext>
                  </a:extLst>
                </p:cNvPr>
                <p:cNvSpPr txBox="1">
                  <a:spLocks noRot="1" noChangeAspect="1" noMove="1" noResize="1" noEditPoints="1" noAdjustHandles="1" noChangeArrowheads="1" noChangeShapeType="1" noTextEdit="1"/>
                </p:cNvSpPr>
                <p:nvPr/>
              </p:nvSpPr>
              <p:spPr>
                <a:xfrm>
                  <a:off x="6192377" y="3936818"/>
                  <a:ext cx="391387" cy="361189"/>
                </a:xfrm>
                <a:prstGeom prst="rect">
                  <a:avLst/>
                </a:prstGeom>
                <a:blipFill>
                  <a:blip r:embed="rId9"/>
                  <a:stretch>
                    <a:fillRect l="-3125"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6ECDBA6E-3DB2-20D8-51A4-6ADD0502AD38}"/>
                    </a:ext>
                  </a:extLst>
                </p:cNvPr>
                <p:cNvSpPr txBox="1"/>
                <p:nvPr/>
              </p:nvSpPr>
              <p:spPr>
                <a:xfrm>
                  <a:off x="6138543" y="2548050"/>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3</m:t>
                            </m:r>
                          </m:sub>
                        </m:sSub>
                      </m:oMath>
                    </m:oMathPara>
                  </a14:m>
                  <a:endParaRPr lang="en-US" sz="2000" dirty="0">
                    <a:solidFill>
                      <a:schemeClr val="tx2">
                        <a:lumMod val="90000"/>
                        <a:lumOff val="10000"/>
                      </a:schemeClr>
                    </a:solidFill>
                  </a:endParaRPr>
                </a:p>
              </p:txBody>
            </p:sp>
          </mc:Choice>
          <mc:Fallback xmlns="">
            <p:sp>
              <p:nvSpPr>
                <p:cNvPr id="46" name="TextBox 45">
                  <a:extLst>
                    <a:ext uri="{FF2B5EF4-FFF2-40B4-BE49-F238E27FC236}">
                      <a16:creationId xmlns:a16="http://schemas.microsoft.com/office/drawing/2014/main" id="{6ECDBA6E-3DB2-20D8-51A4-6ADD0502AD38}"/>
                    </a:ext>
                  </a:extLst>
                </p:cNvPr>
                <p:cNvSpPr txBox="1">
                  <a:spLocks noRot="1" noChangeAspect="1" noMove="1" noResize="1" noEditPoints="1" noAdjustHandles="1" noChangeArrowheads="1" noChangeShapeType="1" noTextEdit="1"/>
                </p:cNvSpPr>
                <p:nvPr/>
              </p:nvSpPr>
              <p:spPr>
                <a:xfrm>
                  <a:off x="6138543" y="2548050"/>
                  <a:ext cx="391387" cy="361189"/>
                </a:xfrm>
                <a:prstGeom prst="rect">
                  <a:avLst/>
                </a:prstGeom>
                <a:blipFill>
                  <a:blip r:embed="rId10"/>
                  <a:stretch>
                    <a:fillRect l="-3125"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8155811C-4848-E0C1-DC8F-CF55D4D5978C}"/>
                    </a:ext>
                  </a:extLst>
                </p:cNvPr>
                <p:cNvSpPr txBox="1"/>
                <p:nvPr/>
              </p:nvSpPr>
              <p:spPr>
                <a:xfrm>
                  <a:off x="8557793" y="3288714"/>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4</m:t>
                            </m:r>
                          </m:sub>
                        </m:sSub>
                      </m:oMath>
                    </m:oMathPara>
                  </a14:m>
                  <a:endParaRPr lang="en-US" sz="2000" dirty="0">
                    <a:solidFill>
                      <a:schemeClr val="tx2">
                        <a:lumMod val="90000"/>
                        <a:lumOff val="10000"/>
                      </a:schemeClr>
                    </a:solidFill>
                  </a:endParaRPr>
                </a:p>
              </p:txBody>
            </p:sp>
          </mc:Choice>
          <mc:Fallback xmlns="">
            <p:sp>
              <p:nvSpPr>
                <p:cNvPr id="47" name="TextBox 46">
                  <a:extLst>
                    <a:ext uri="{FF2B5EF4-FFF2-40B4-BE49-F238E27FC236}">
                      <a16:creationId xmlns:a16="http://schemas.microsoft.com/office/drawing/2014/main" id="{8155811C-4848-E0C1-DC8F-CF55D4D5978C}"/>
                    </a:ext>
                  </a:extLst>
                </p:cNvPr>
                <p:cNvSpPr txBox="1">
                  <a:spLocks noRot="1" noChangeAspect="1" noMove="1" noResize="1" noEditPoints="1" noAdjustHandles="1" noChangeArrowheads="1" noChangeShapeType="1" noTextEdit="1"/>
                </p:cNvSpPr>
                <p:nvPr/>
              </p:nvSpPr>
              <p:spPr>
                <a:xfrm>
                  <a:off x="8557793" y="3288714"/>
                  <a:ext cx="391387" cy="361189"/>
                </a:xfrm>
                <a:prstGeom prst="rect">
                  <a:avLst/>
                </a:prstGeom>
                <a:blipFill>
                  <a:blip r:embed="rId11"/>
                  <a:stretch>
                    <a:fillRect l="-3077"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ABD3F2E-53A4-D72F-88BB-077D1A93E1C0}"/>
                    </a:ext>
                  </a:extLst>
                </p:cNvPr>
                <p:cNvSpPr txBox="1"/>
                <p:nvPr/>
              </p:nvSpPr>
              <p:spPr>
                <a:xfrm>
                  <a:off x="7169940" y="1140350"/>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5</m:t>
                            </m:r>
                          </m:sub>
                        </m:sSub>
                      </m:oMath>
                    </m:oMathPara>
                  </a14:m>
                  <a:endParaRPr lang="en-US" sz="2000" dirty="0">
                    <a:solidFill>
                      <a:schemeClr val="tx2">
                        <a:lumMod val="90000"/>
                        <a:lumOff val="10000"/>
                      </a:schemeClr>
                    </a:solidFill>
                  </a:endParaRPr>
                </a:p>
              </p:txBody>
            </p:sp>
          </mc:Choice>
          <mc:Fallback xmlns="">
            <p:sp>
              <p:nvSpPr>
                <p:cNvPr id="48" name="TextBox 47">
                  <a:extLst>
                    <a:ext uri="{FF2B5EF4-FFF2-40B4-BE49-F238E27FC236}">
                      <a16:creationId xmlns:a16="http://schemas.microsoft.com/office/drawing/2014/main" id="{3ABD3F2E-53A4-D72F-88BB-077D1A93E1C0}"/>
                    </a:ext>
                  </a:extLst>
                </p:cNvPr>
                <p:cNvSpPr txBox="1">
                  <a:spLocks noRot="1" noChangeAspect="1" noMove="1" noResize="1" noEditPoints="1" noAdjustHandles="1" noChangeArrowheads="1" noChangeShapeType="1" noTextEdit="1"/>
                </p:cNvSpPr>
                <p:nvPr/>
              </p:nvSpPr>
              <p:spPr>
                <a:xfrm>
                  <a:off x="7169940" y="1140350"/>
                  <a:ext cx="391387" cy="361189"/>
                </a:xfrm>
                <a:prstGeom prst="rect">
                  <a:avLst/>
                </a:prstGeom>
                <a:blipFill>
                  <a:blip r:embed="rId12"/>
                  <a:stretch>
                    <a:fillRect l="-4688" b="-47059"/>
                  </a:stretch>
                </a:blipFill>
              </p:spPr>
              <p:txBody>
                <a:bodyPr/>
                <a:lstStyle/>
                <a:p>
                  <a:r>
                    <a:rPr lang="en-US">
                      <a:noFill/>
                    </a:rPr>
                    <a:t> </a:t>
                  </a:r>
                </a:p>
              </p:txBody>
            </p:sp>
          </mc:Fallback>
        </mc:AlternateContent>
      </p:grpSp>
      <p:sp>
        <p:nvSpPr>
          <p:cNvPr id="11" name="TextBox 10">
            <a:extLst>
              <a:ext uri="{FF2B5EF4-FFF2-40B4-BE49-F238E27FC236}">
                <a16:creationId xmlns:a16="http://schemas.microsoft.com/office/drawing/2014/main" id="{181C28FD-FB2B-4825-444F-616417F39D89}"/>
              </a:ext>
            </a:extLst>
          </p:cNvPr>
          <p:cNvSpPr txBox="1"/>
          <p:nvPr/>
        </p:nvSpPr>
        <p:spPr>
          <a:xfrm>
            <a:off x="574675" y="2078055"/>
            <a:ext cx="5845764" cy="3970318"/>
          </a:xfrm>
          <a:prstGeom prst="rect">
            <a:avLst/>
          </a:prstGeom>
          <a:noFill/>
        </p:spPr>
        <p:txBody>
          <a:bodyPr wrap="square">
            <a:spAutoFit/>
          </a:bodyPr>
          <a:lstStyle/>
          <a:p>
            <a:r>
              <a:rPr lang="en-US" b="1" dirty="0">
                <a:latin typeface="Roboto Condensed Light" panose="02000000000000000000" pitchFamily="2" charset="0"/>
                <a:ea typeface="Roboto Condensed Light" panose="02000000000000000000" pitchFamily="2" charset="0"/>
              </a:rPr>
              <a:t>Joint A Parameters</a:t>
            </a:r>
          </a:p>
          <a:p>
            <a:pPr marL="285750"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Type</a:t>
            </a:r>
            <a:r>
              <a:rPr lang="en-US" dirty="0">
                <a:latin typeface="Roboto Condensed Light" panose="02000000000000000000" pitchFamily="2" charset="0"/>
                <a:ea typeface="Roboto Condensed Light" panose="02000000000000000000" pitchFamily="2" charset="0"/>
              </a:rPr>
              <a:t>: Revolute</a:t>
            </a:r>
          </a:p>
          <a:p>
            <a:pPr marL="285750"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Parent Link</a:t>
            </a:r>
            <a:r>
              <a:rPr lang="en-US" dirty="0">
                <a:latin typeface="Roboto Condensed Light" panose="02000000000000000000" pitchFamily="2" charset="0"/>
                <a:ea typeface="Roboto Condensed Light" panose="02000000000000000000" pitchFamily="2" charset="0"/>
              </a:rPr>
              <a:t>: </a:t>
            </a:r>
            <a:r>
              <a:rPr lang="en-US" dirty="0" err="1">
                <a:latin typeface="Roboto Condensed Light" panose="02000000000000000000" pitchFamily="2" charset="0"/>
                <a:ea typeface="Roboto Condensed Light" panose="02000000000000000000" pitchFamily="2" charset="0"/>
              </a:rPr>
              <a:t>link_A</a:t>
            </a:r>
            <a:endParaRPr lang="en-US" dirty="0">
              <a:latin typeface="Roboto Condensed Light" panose="02000000000000000000" pitchFamily="2" charset="0"/>
              <a:ea typeface="Roboto Condensed Light" panose="02000000000000000000" pitchFamily="2" charset="0"/>
            </a:endParaRPr>
          </a:p>
          <a:p>
            <a:pPr marL="285750"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Child Link</a:t>
            </a:r>
            <a:r>
              <a:rPr lang="en-US" dirty="0">
                <a:latin typeface="Roboto Condensed Light" panose="02000000000000000000" pitchFamily="2" charset="0"/>
                <a:ea typeface="Roboto Condensed Light" panose="02000000000000000000" pitchFamily="2" charset="0"/>
              </a:rPr>
              <a:t>: </a:t>
            </a:r>
            <a:r>
              <a:rPr lang="en-US" dirty="0" err="1">
                <a:latin typeface="Roboto Condensed Light" panose="02000000000000000000" pitchFamily="2" charset="0"/>
                <a:ea typeface="Roboto Condensed Light" panose="02000000000000000000" pitchFamily="2" charset="0"/>
              </a:rPr>
              <a:t>link_B</a:t>
            </a:r>
            <a:endParaRPr lang="en-US" dirty="0">
              <a:latin typeface="Roboto Condensed Light" panose="02000000000000000000" pitchFamily="2" charset="0"/>
              <a:ea typeface="Roboto Condensed Light" panose="02000000000000000000" pitchFamily="2" charset="0"/>
            </a:endParaRPr>
          </a:p>
          <a:p>
            <a:pPr marL="285750" indent="-285750">
              <a:buFont typeface="Arial" panose="020B0604020202020204" pitchFamily="34" charset="0"/>
              <a:buChar char="•"/>
            </a:pPr>
            <a:r>
              <a:rPr lang="en-US" b="1" dirty="0">
                <a:highlight>
                  <a:srgbClr val="FFFF00"/>
                </a:highlight>
                <a:latin typeface="Roboto Condensed Light" panose="02000000000000000000" pitchFamily="2" charset="0"/>
                <a:ea typeface="Roboto Condensed Light" panose="02000000000000000000" pitchFamily="2" charset="0"/>
              </a:rPr>
              <a:t>Origin</a:t>
            </a:r>
            <a:r>
              <a:rPr lang="en-US" dirty="0">
                <a:highlight>
                  <a:srgbClr val="FFFF00"/>
                </a:highlight>
                <a:latin typeface="Roboto Condensed Light" panose="02000000000000000000" pitchFamily="2" charset="0"/>
                <a:ea typeface="Roboto Condensed Light" panose="02000000000000000000" pitchFamily="2" charset="0"/>
              </a:rPr>
              <a:t>:</a:t>
            </a:r>
          </a:p>
          <a:p>
            <a:pPr marL="742950" lvl="1" indent="-285750">
              <a:buFont typeface="Courier New" panose="02070309020205020404" pitchFamily="49" charset="0"/>
              <a:buChar char="o"/>
            </a:pPr>
            <a:r>
              <a:rPr lang="en-US" b="1" dirty="0">
                <a:highlight>
                  <a:srgbClr val="FFFF00"/>
                </a:highlight>
                <a:latin typeface="Roboto Condensed Light" panose="02000000000000000000" pitchFamily="2" charset="0"/>
                <a:ea typeface="Roboto Condensed Light" panose="02000000000000000000" pitchFamily="2" charset="0"/>
              </a:rPr>
              <a:t>Position (XYZ)</a:t>
            </a:r>
            <a:r>
              <a:rPr lang="en-US" dirty="0">
                <a:highlight>
                  <a:srgbClr val="FFFF00"/>
                </a:highlight>
                <a:latin typeface="Roboto Condensed Light" panose="02000000000000000000" pitchFamily="2" charset="0"/>
                <a:ea typeface="Roboto Condensed Light" panose="02000000000000000000" pitchFamily="2" charset="0"/>
              </a:rPr>
              <a:t>: 0, 0, -0.05 m</a:t>
            </a:r>
          </a:p>
          <a:p>
            <a:pPr marL="742950" lvl="1" indent="-285750">
              <a:buFont typeface="Courier New" panose="02070309020205020404" pitchFamily="49" charset="0"/>
              <a:buChar char="o"/>
            </a:pPr>
            <a:r>
              <a:rPr lang="fr-FR" b="1" dirty="0">
                <a:highlight>
                  <a:srgbClr val="FFFF00"/>
                </a:highlight>
                <a:latin typeface="Roboto Condensed Light" panose="02000000000000000000" pitchFamily="2" charset="0"/>
                <a:ea typeface="Roboto Condensed Light" panose="02000000000000000000" pitchFamily="2" charset="0"/>
              </a:rPr>
              <a:t>Orientation (RPY)</a:t>
            </a:r>
            <a:r>
              <a:rPr lang="fr-FR" dirty="0">
                <a:highlight>
                  <a:srgbClr val="FFFF00"/>
                </a:highlight>
                <a:latin typeface="Roboto Condensed Light" panose="02000000000000000000" pitchFamily="2" charset="0"/>
                <a:ea typeface="Roboto Condensed Light" panose="02000000000000000000" pitchFamily="2" charset="0"/>
              </a:rPr>
              <a:t>: 0, 0, 0 rad</a:t>
            </a:r>
            <a:endParaRPr lang="en-US" dirty="0">
              <a:highlight>
                <a:srgbClr val="FFFF00"/>
              </a:highlight>
              <a:latin typeface="Roboto Condensed Light" panose="02000000000000000000" pitchFamily="2" charset="0"/>
              <a:ea typeface="Roboto Condensed Light" panose="02000000000000000000" pitchFamily="2" charset="0"/>
            </a:endParaRPr>
          </a:p>
          <a:p>
            <a:pPr marL="285750"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Axis of Rotation</a:t>
            </a:r>
            <a:r>
              <a:rPr lang="en-US" dirty="0">
                <a:latin typeface="Roboto Condensed Light" panose="02000000000000000000" pitchFamily="2" charset="0"/>
                <a:ea typeface="Roboto Condensed Light" panose="02000000000000000000" pitchFamily="2" charset="0"/>
              </a:rPr>
              <a:t>:</a:t>
            </a:r>
          </a:p>
          <a:p>
            <a:pPr marL="742950" lvl="1" indent="-285750">
              <a:buFont typeface="Courier New" panose="02070309020205020404" pitchFamily="49" charset="0"/>
              <a:buChar char="o"/>
            </a:pPr>
            <a:r>
              <a:rPr lang="fr-FR" b="1" dirty="0">
                <a:latin typeface="Roboto Condensed Light" panose="02000000000000000000" pitchFamily="2" charset="0"/>
                <a:ea typeface="Roboto Condensed Light" panose="02000000000000000000" pitchFamily="2" charset="0"/>
              </a:rPr>
              <a:t>Direction (XYZ)</a:t>
            </a:r>
            <a:r>
              <a:rPr lang="fr-FR" dirty="0">
                <a:latin typeface="Roboto Condensed Light" panose="02000000000000000000" pitchFamily="2" charset="0"/>
                <a:ea typeface="Roboto Condensed Light" panose="02000000000000000000" pitchFamily="2" charset="0"/>
              </a:rPr>
              <a:t>: 0, 1, 0 (Y-axis)</a:t>
            </a:r>
            <a:endParaRPr lang="en-US" dirty="0">
              <a:latin typeface="Roboto Condensed Light" panose="02000000000000000000" pitchFamily="2" charset="0"/>
              <a:ea typeface="Roboto Condensed Light" panose="02000000000000000000" pitchFamily="2" charset="0"/>
            </a:endParaRPr>
          </a:p>
          <a:p>
            <a:pPr marL="285750"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Joint Limits</a:t>
            </a:r>
            <a:r>
              <a:rPr lang="en-US" dirty="0">
                <a:latin typeface="Roboto Condensed Light" panose="02000000000000000000" pitchFamily="2" charset="0"/>
                <a:ea typeface="Roboto Condensed Light" panose="02000000000000000000" pitchFamily="2" charset="0"/>
              </a:rPr>
              <a:t>:</a:t>
            </a:r>
          </a:p>
          <a:p>
            <a:pPr marL="742950" lvl="1" indent="-285750">
              <a:buFont typeface="Courier New" panose="02070309020205020404" pitchFamily="49" charset="0"/>
              <a:buChar char="o"/>
            </a:pPr>
            <a:r>
              <a:rPr lang="en-US" b="1" dirty="0">
                <a:latin typeface="Roboto Condensed Light" panose="02000000000000000000" pitchFamily="2" charset="0"/>
                <a:ea typeface="Roboto Condensed Light" panose="02000000000000000000" pitchFamily="2" charset="0"/>
              </a:rPr>
              <a:t>Lower Limit</a:t>
            </a:r>
            <a:r>
              <a:rPr lang="en-US" dirty="0">
                <a:latin typeface="Roboto Condensed Light" panose="02000000000000000000" pitchFamily="2" charset="0"/>
                <a:ea typeface="Roboto Condensed Light" panose="02000000000000000000" pitchFamily="2" charset="0"/>
              </a:rPr>
              <a:t>: -1.57 rad</a:t>
            </a:r>
          </a:p>
          <a:p>
            <a:pPr marL="742950" lvl="1" indent="-285750">
              <a:buFont typeface="Courier New" panose="02070309020205020404" pitchFamily="49" charset="0"/>
              <a:buChar char="o"/>
            </a:pPr>
            <a:r>
              <a:rPr lang="en-US" b="1" dirty="0">
                <a:latin typeface="Roboto Condensed Light" panose="02000000000000000000" pitchFamily="2" charset="0"/>
                <a:ea typeface="Roboto Condensed Light" panose="02000000000000000000" pitchFamily="2" charset="0"/>
              </a:rPr>
              <a:t>Upper Limit</a:t>
            </a:r>
            <a:r>
              <a:rPr lang="en-US" dirty="0">
                <a:latin typeface="Roboto Condensed Light" panose="02000000000000000000" pitchFamily="2" charset="0"/>
                <a:ea typeface="Roboto Condensed Light" panose="02000000000000000000" pitchFamily="2" charset="0"/>
              </a:rPr>
              <a:t>: 1.57 rad</a:t>
            </a:r>
          </a:p>
          <a:p>
            <a:pPr marL="742950" lvl="1" indent="-285750">
              <a:buFont typeface="Courier New" panose="02070309020205020404" pitchFamily="49" charset="0"/>
              <a:buChar char="o"/>
            </a:pPr>
            <a:r>
              <a:rPr lang="en-US" b="1" dirty="0">
                <a:latin typeface="Roboto Condensed Light" panose="02000000000000000000" pitchFamily="2" charset="0"/>
                <a:ea typeface="Roboto Condensed Light" panose="02000000000000000000" pitchFamily="2" charset="0"/>
              </a:rPr>
              <a:t>Effort</a:t>
            </a:r>
            <a:r>
              <a:rPr lang="en-US" dirty="0">
                <a:latin typeface="Roboto Condensed Light" panose="02000000000000000000" pitchFamily="2" charset="0"/>
                <a:ea typeface="Roboto Condensed Light" panose="02000000000000000000" pitchFamily="2" charset="0"/>
              </a:rPr>
              <a:t>: 10 Nm </a:t>
            </a:r>
          </a:p>
          <a:p>
            <a:pPr marL="742950" lvl="1" indent="-285750">
              <a:buFont typeface="Courier New" panose="02070309020205020404" pitchFamily="49" charset="0"/>
              <a:buChar char="o"/>
            </a:pPr>
            <a:r>
              <a:rPr lang="en-US" b="1" dirty="0">
                <a:latin typeface="Roboto Condensed Light" panose="02000000000000000000" pitchFamily="2" charset="0"/>
                <a:ea typeface="Roboto Condensed Light" panose="02000000000000000000" pitchFamily="2" charset="0"/>
              </a:rPr>
              <a:t>Velocity</a:t>
            </a:r>
            <a:r>
              <a:rPr lang="en-US" dirty="0">
                <a:latin typeface="Roboto Condensed Light" panose="02000000000000000000" pitchFamily="2" charset="0"/>
                <a:ea typeface="Roboto Condensed Light" panose="02000000000000000000" pitchFamily="2" charset="0"/>
              </a:rPr>
              <a:t>: 1.0 rad/s</a:t>
            </a:r>
            <a:endParaRPr lang="en-US" b="1" dirty="0">
              <a:highlight>
                <a:srgbClr val="FFFF00"/>
              </a:highlight>
              <a:latin typeface="Roboto Condensed Light" panose="02000000000000000000" pitchFamily="2" charset="0"/>
              <a:ea typeface="Roboto Condensed Light" panose="02000000000000000000" pitchFamily="2" charset="0"/>
            </a:endParaRPr>
          </a:p>
        </p:txBody>
      </p:sp>
      <p:sp>
        <p:nvSpPr>
          <p:cNvPr id="7" name="TextBox 6">
            <a:extLst>
              <a:ext uri="{FF2B5EF4-FFF2-40B4-BE49-F238E27FC236}">
                <a16:creationId xmlns:a16="http://schemas.microsoft.com/office/drawing/2014/main" id="{6BDD57CE-577C-FFC1-C4D9-A9DB5B9F8F5C}"/>
              </a:ext>
            </a:extLst>
          </p:cNvPr>
          <p:cNvSpPr txBox="1"/>
          <p:nvPr/>
        </p:nvSpPr>
        <p:spPr>
          <a:xfrm>
            <a:off x="5134611" y="2793549"/>
            <a:ext cx="9855722" cy="2031325"/>
          </a:xfrm>
          <a:prstGeom prst="rect">
            <a:avLst/>
          </a:prstGeom>
          <a:noFill/>
        </p:spPr>
        <p:txBody>
          <a:bodyPr wrap="square">
            <a:spAutoFit/>
          </a:bodyPr>
          <a:lstStyle/>
          <a:p>
            <a:r>
              <a:rPr lang="en-US" dirty="0">
                <a:latin typeface="Roboto Condensed Light" panose="02000000000000000000" pitchFamily="2" charset="0"/>
                <a:ea typeface="Roboto Condensed Light" panose="02000000000000000000" pitchFamily="2" charset="0"/>
              </a:rPr>
              <a:t> &lt;joint name="</a:t>
            </a:r>
            <a:r>
              <a:rPr lang="en-US" dirty="0" err="1">
                <a:latin typeface="Roboto Condensed Light" panose="02000000000000000000" pitchFamily="2" charset="0"/>
                <a:ea typeface="Roboto Condensed Light" panose="02000000000000000000" pitchFamily="2" charset="0"/>
              </a:rPr>
              <a:t>joint_A</a:t>
            </a:r>
            <a:r>
              <a:rPr lang="en-US" dirty="0">
                <a:latin typeface="Roboto Condensed Light" panose="02000000000000000000" pitchFamily="2" charset="0"/>
                <a:ea typeface="Roboto Condensed Light" panose="02000000000000000000" pitchFamily="2" charset="0"/>
              </a:rPr>
              <a:t>" type="revolute"&gt;</a:t>
            </a:r>
          </a:p>
          <a:p>
            <a:r>
              <a:rPr lang="en-US" dirty="0">
                <a:latin typeface="Roboto Condensed Light" panose="02000000000000000000" pitchFamily="2" charset="0"/>
                <a:ea typeface="Roboto Condensed Light" panose="02000000000000000000" pitchFamily="2" charset="0"/>
              </a:rPr>
              <a:t>    &lt;parent link="</a:t>
            </a:r>
            <a:r>
              <a:rPr lang="en-US" dirty="0" err="1">
                <a:latin typeface="Roboto Condensed Light" panose="02000000000000000000" pitchFamily="2" charset="0"/>
                <a:ea typeface="Roboto Condensed Light" panose="02000000000000000000" pitchFamily="2" charset="0"/>
              </a:rPr>
              <a:t>link_A</a:t>
            </a:r>
            <a:r>
              <a:rPr lang="en-US" dirty="0">
                <a:latin typeface="Roboto Condensed Light" panose="02000000000000000000" pitchFamily="2" charset="0"/>
                <a:ea typeface="Roboto Condensed Light" panose="02000000000000000000" pitchFamily="2" charset="0"/>
              </a:rPr>
              <a:t>"/&gt;</a:t>
            </a:r>
          </a:p>
          <a:p>
            <a:r>
              <a:rPr lang="en-US" dirty="0">
                <a:latin typeface="Roboto Condensed Light" panose="02000000000000000000" pitchFamily="2" charset="0"/>
                <a:ea typeface="Roboto Condensed Light" panose="02000000000000000000" pitchFamily="2" charset="0"/>
              </a:rPr>
              <a:t>    &lt;child link="</a:t>
            </a:r>
            <a:r>
              <a:rPr lang="en-US" dirty="0" err="1">
                <a:latin typeface="Roboto Condensed Light" panose="02000000000000000000" pitchFamily="2" charset="0"/>
                <a:ea typeface="Roboto Condensed Light" panose="02000000000000000000" pitchFamily="2" charset="0"/>
              </a:rPr>
              <a:t>link_B</a:t>
            </a:r>
            <a:r>
              <a:rPr lang="en-US" dirty="0">
                <a:latin typeface="Roboto Condensed Light" panose="02000000000000000000" pitchFamily="2" charset="0"/>
                <a:ea typeface="Roboto Condensed Light" panose="02000000000000000000" pitchFamily="2" charset="0"/>
              </a:rPr>
              <a:t>"/&gt;</a:t>
            </a:r>
          </a:p>
          <a:p>
            <a:r>
              <a:rPr lang="en-US" dirty="0">
                <a:highlight>
                  <a:srgbClr val="FFFF00"/>
                </a:highlight>
                <a:latin typeface="Roboto Condensed Light" panose="02000000000000000000" pitchFamily="2" charset="0"/>
                <a:ea typeface="Roboto Condensed Light" panose="02000000000000000000" pitchFamily="2" charset="0"/>
              </a:rPr>
              <a:t>    &lt;origin </a:t>
            </a:r>
            <a:r>
              <a:rPr lang="en-US" dirty="0" err="1">
                <a:highlight>
                  <a:srgbClr val="FFFF00"/>
                </a:highlight>
                <a:latin typeface="Roboto Condensed Light" panose="02000000000000000000" pitchFamily="2" charset="0"/>
                <a:ea typeface="Roboto Condensed Light" panose="02000000000000000000" pitchFamily="2" charset="0"/>
              </a:rPr>
              <a:t>xyz</a:t>
            </a:r>
            <a:r>
              <a:rPr lang="en-US" dirty="0">
                <a:highlight>
                  <a:srgbClr val="FFFF00"/>
                </a:highlight>
                <a:latin typeface="Roboto Condensed Light" panose="02000000000000000000" pitchFamily="2" charset="0"/>
                <a:ea typeface="Roboto Condensed Light" panose="02000000000000000000" pitchFamily="2" charset="0"/>
              </a:rPr>
              <a:t>="0 0 -0.05" </a:t>
            </a:r>
            <a:r>
              <a:rPr lang="en-US" dirty="0" err="1">
                <a:highlight>
                  <a:srgbClr val="FFFF00"/>
                </a:highlight>
                <a:latin typeface="Roboto Condensed Light" panose="02000000000000000000" pitchFamily="2" charset="0"/>
                <a:ea typeface="Roboto Condensed Light" panose="02000000000000000000" pitchFamily="2" charset="0"/>
              </a:rPr>
              <a:t>rpy</a:t>
            </a:r>
            <a:r>
              <a:rPr lang="en-US" dirty="0">
                <a:highlight>
                  <a:srgbClr val="FFFF00"/>
                </a:highlight>
                <a:latin typeface="Roboto Condensed Light" panose="02000000000000000000" pitchFamily="2" charset="0"/>
                <a:ea typeface="Roboto Condensed Light" panose="02000000000000000000" pitchFamily="2" charset="0"/>
              </a:rPr>
              <a:t>="0 0 0"/&gt;</a:t>
            </a:r>
          </a:p>
          <a:p>
            <a:r>
              <a:rPr lang="en-US" dirty="0">
                <a:latin typeface="Roboto Condensed Light" panose="02000000000000000000" pitchFamily="2" charset="0"/>
                <a:ea typeface="Roboto Condensed Light" panose="02000000000000000000" pitchFamily="2" charset="0"/>
              </a:rPr>
              <a:t>    &lt;axis </a:t>
            </a:r>
            <a:r>
              <a:rPr lang="en-US" dirty="0" err="1">
                <a:latin typeface="Roboto Condensed Light" panose="02000000000000000000" pitchFamily="2" charset="0"/>
                <a:ea typeface="Roboto Condensed Light" panose="02000000000000000000" pitchFamily="2" charset="0"/>
              </a:rPr>
              <a:t>xyz</a:t>
            </a:r>
            <a:r>
              <a:rPr lang="en-US" dirty="0">
                <a:latin typeface="Roboto Condensed Light" panose="02000000000000000000" pitchFamily="2" charset="0"/>
                <a:ea typeface="Roboto Condensed Light" panose="02000000000000000000" pitchFamily="2" charset="0"/>
              </a:rPr>
              <a:t>="0 1 0"/&gt;</a:t>
            </a:r>
          </a:p>
          <a:p>
            <a:r>
              <a:rPr lang="en-US" dirty="0">
                <a:latin typeface="Roboto Condensed Light" panose="02000000000000000000" pitchFamily="2" charset="0"/>
                <a:ea typeface="Roboto Condensed Light" panose="02000000000000000000" pitchFamily="2" charset="0"/>
              </a:rPr>
              <a:t>    &lt;limit lower="-1.57" upper="1.57" effort="10" velocity="1.0"/&gt;</a:t>
            </a:r>
          </a:p>
          <a:p>
            <a:r>
              <a:rPr lang="en-US" dirty="0">
                <a:latin typeface="Roboto Condensed Light" panose="02000000000000000000" pitchFamily="2" charset="0"/>
                <a:ea typeface="Roboto Condensed Light" panose="02000000000000000000" pitchFamily="2" charset="0"/>
              </a:rPr>
              <a:t>  &lt;/joint&gt;</a:t>
            </a:r>
          </a:p>
        </p:txBody>
      </p:sp>
    </p:spTree>
    <p:extLst>
      <p:ext uri="{BB962C8B-B14F-4D97-AF65-F5344CB8AC3E}">
        <p14:creationId xmlns:p14="http://schemas.microsoft.com/office/powerpoint/2010/main" val="27490357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98713-91EE-55C2-4E2D-CCE011879DF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D29A8271-151B-86E4-83DB-C0FA2E3D2549}"/>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7A9A3927-5E7E-73DC-4DC8-628CAFCC406C}"/>
              </a:ext>
            </a:extLst>
          </p:cNvPr>
          <p:cNvSpPr>
            <a:spLocks noGrp="1"/>
          </p:cNvSpPr>
          <p:nvPr>
            <p:ph type="sldNum" sz="quarter" idx="12"/>
          </p:nvPr>
        </p:nvSpPr>
        <p:spPr/>
        <p:txBody>
          <a:bodyPr/>
          <a:lstStyle/>
          <a:p>
            <a:fld id="{0A297500-7527-634B-90F4-69D0994C32B4}" type="slidenum">
              <a:rPr lang="nl-NL" smtClean="0"/>
              <a:t>41</a:t>
            </a:fld>
            <a:endParaRPr lang="nl-NL"/>
          </a:p>
        </p:txBody>
      </p:sp>
      <p:sp>
        <p:nvSpPr>
          <p:cNvPr id="5" name="Title 4">
            <a:extLst>
              <a:ext uri="{FF2B5EF4-FFF2-40B4-BE49-F238E27FC236}">
                <a16:creationId xmlns:a16="http://schemas.microsoft.com/office/drawing/2014/main" id="{76185735-53E1-BB83-0EB4-6D9FE68FE532}"/>
              </a:ext>
            </a:extLst>
          </p:cNvPr>
          <p:cNvSpPr>
            <a:spLocks noGrp="1"/>
          </p:cNvSpPr>
          <p:nvPr>
            <p:ph type="title"/>
          </p:nvPr>
        </p:nvSpPr>
        <p:spPr/>
        <p:txBody>
          <a:bodyPr/>
          <a:lstStyle/>
          <a:p>
            <a:r>
              <a:rPr lang="en-US" dirty="0"/>
              <a:t>The Linkage System</a:t>
            </a:r>
          </a:p>
        </p:txBody>
      </p:sp>
      <p:grpSp>
        <p:nvGrpSpPr>
          <p:cNvPr id="26" name="Group 25">
            <a:extLst>
              <a:ext uri="{FF2B5EF4-FFF2-40B4-BE49-F238E27FC236}">
                <a16:creationId xmlns:a16="http://schemas.microsoft.com/office/drawing/2014/main" id="{2C42F034-CFD5-D16D-BEA6-3A13E95D701C}"/>
              </a:ext>
            </a:extLst>
          </p:cNvPr>
          <p:cNvGrpSpPr/>
          <p:nvPr/>
        </p:nvGrpSpPr>
        <p:grpSpPr>
          <a:xfrm>
            <a:off x="12551764" y="1837495"/>
            <a:ext cx="7185608" cy="3656880"/>
            <a:chOff x="3787140" y="885716"/>
            <a:chExt cx="7177650" cy="4233245"/>
          </a:xfrm>
        </p:grpSpPr>
        <p:grpSp>
          <p:nvGrpSpPr>
            <p:cNvPr id="27" name="Group 26">
              <a:extLst>
                <a:ext uri="{FF2B5EF4-FFF2-40B4-BE49-F238E27FC236}">
                  <a16:creationId xmlns:a16="http://schemas.microsoft.com/office/drawing/2014/main" id="{B892DB7C-5928-B314-D1E7-833443D069B2}"/>
                </a:ext>
              </a:extLst>
            </p:cNvPr>
            <p:cNvGrpSpPr/>
            <p:nvPr/>
          </p:nvGrpSpPr>
          <p:grpSpPr>
            <a:xfrm>
              <a:off x="3787140" y="3307080"/>
              <a:ext cx="1378719" cy="1389380"/>
              <a:chOff x="3787140" y="2369747"/>
              <a:chExt cx="2308860" cy="2326713"/>
            </a:xfrm>
            <a:solidFill>
              <a:schemeClr val="bg1"/>
            </a:solidFill>
          </p:grpSpPr>
          <p:cxnSp>
            <p:nvCxnSpPr>
              <p:cNvPr id="49" name="Straight Connector 48">
                <a:extLst>
                  <a:ext uri="{FF2B5EF4-FFF2-40B4-BE49-F238E27FC236}">
                    <a16:creationId xmlns:a16="http://schemas.microsoft.com/office/drawing/2014/main" id="{45FA266C-D66C-4C77-F654-E20B045DC9C0}"/>
                  </a:ext>
                </a:extLst>
              </p:cNvPr>
              <p:cNvCxnSpPr/>
              <p:nvPr/>
            </p:nvCxnSpPr>
            <p:spPr>
              <a:xfrm>
                <a:off x="4090219" y="4370753"/>
                <a:ext cx="2005781" cy="0"/>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C63022CF-FE41-98F3-36EA-3295ED2835E5}"/>
                  </a:ext>
                </a:extLst>
              </p:cNvPr>
              <p:cNvCxnSpPr>
                <a:cxnSpLocks/>
              </p:cNvCxnSpPr>
              <p:nvPr/>
            </p:nvCxnSpPr>
            <p:spPr>
              <a:xfrm flipV="1">
                <a:off x="3787140"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BA88E000-A51E-D2EA-CCDC-91F62C686089}"/>
                  </a:ext>
                </a:extLst>
              </p:cNvPr>
              <p:cNvCxnSpPr>
                <a:cxnSpLocks/>
              </p:cNvCxnSpPr>
              <p:nvPr/>
            </p:nvCxnSpPr>
            <p:spPr>
              <a:xfrm flipV="1">
                <a:off x="3986268"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D9A0C486-1CF3-FA0B-0716-1568B865A78E}"/>
                  </a:ext>
                </a:extLst>
              </p:cNvPr>
              <p:cNvCxnSpPr>
                <a:cxnSpLocks/>
              </p:cNvCxnSpPr>
              <p:nvPr/>
            </p:nvCxnSpPr>
            <p:spPr>
              <a:xfrm flipV="1">
                <a:off x="4185396"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D92B5423-31C3-3C74-83FB-BCF75362EF71}"/>
                  </a:ext>
                </a:extLst>
              </p:cNvPr>
              <p:cNvCxnSpPr>
                <a:cxnSpLocks/>
              </p:cNvCxnSpPr>
              <p:nvPr/>
            </p:nvCxnSpPr>
            <p:spPr>
              <a:xfrm flipV="1">
                <a:off x="4384524"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82F3476A-8E13-4B0A-3850-1946B3BA5045}"/>
                  </a:ext>
                </a:extLst>
              </p:cNvPr>
              <p:cNvCxnSpPr>
                <a:cxnSpLocks/>
              </p:cNvCxnSpPr>
              <p:nvPr/>
            </p:nvCxnSpPr>
            <p:spPr>
              <a:xfrm flipV="1">
                <a:off x="4583652"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C73DCF36-E313-2D90-A0EE-949F3805CD33}"/>
                  </a:ext>
                </a:extLst>
              </p:cNvPr>
              <p:cNvCxnSpPr>
                <a:cxnSpLocks/>
              </p:cNvCxnSpPr>
              <p:nvPr/>
            </p:nvCxnSpPr>
            <p:spPr>
              <a:xfrm flipV="1">
                <a:off x="4782780"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0CDB9C28-C033-2FB5-A757-07EFD1276389}"/>
                  </a:ext>
                </a:extLst>
              </p:cNvPr>
              <p:cNvCxnSpPr>
                <a:cxnSpLocks/>
              </p:cNvCxnSpPr>
              <p:nvPr/>
            </p:nvCxnSpPr>
            <p:spPr>
              <a:xfrm flipV="1">
                <a:off x="4981908"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C11EA465-D4E5-88B0-AD20-3F6B0F8B409B}"/>
                  </a:ext>
                </a:extLst>
              </p:cNvPr>
              <p:cNvCxnSpPr>
                <a:cxnSpLocks/>
              </p:cNvCxnSpPr>
              <p:nvPr/>
            </p:nvCxnSpPr>
            <p:spPr>
              <a:xfrm flipV="1">
                <a:off x="5181036"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36285B7E-E8D0-32BC-305F-57E98FBB9672}"/>
                  </a:ext>
                </a:extLst>
              </p:cNvPr>
              <p:cNvCxnSpPr>
                <a:cxnSpLocks/>
              </p:cNvCxnSpPr>
              <p:nvPr/>
            </p:nvCxnSpPr>
            <p:spPr>
              <a:xfrm flipV="1">
                <a:off x="5380164"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8C9BE835-A4B5-4052-B1D9-8F3AB070A471}"/>
                  </a:ext>
                </a:extLst>
              </p:cNvPr>
              <p:cNvCxnSpPr>
                <a:cxnSpLocks/>
              </p:cNvCxnSpPr>
              <p:nvPr/>
            </p:nvCxnSpPr>
            <p:spPr>
              <a:xfrm flipV="1">
                <a:off x="5579292"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58B683D4-2281-1E7B-C9CE-21C8CDF7BA1B}"/>
                  </a:ext>
                </a:extLst>
              </p:cNvPr>
              <p:cNvCxnSpPr>
                <a:cxnSpLocks/>
              </p:cNvCxnSpPr>
              <p:nvPr/>
            </p:nvCxnSpPr>
            <p:spPr>
              <a:xfrm flipV="1">
                <a:off x="5778415"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61" name="Freeform: Shape 60">
                <a:extLst>
                  <a:ext uri="{FF2B5EF4-FFF2-40B4-BE49-F238E27FC236}">
                    <a16:creationId xmlns:a16="http://schemas.microsoft.com/office/drawing/2014/main" id="{5ADBDFBC-087C-F86F-54EE-210A4F690EDB}"/>
                  </a:ext>
                </a:extLst>
              </p:cNvPr>
              <p:cNvSpPr/>
              <p:nvPr/>
            </p:nvSpPr>
            <p:spPr>
              <a:xfrm>
                <a:off x="4082966" y="2369747"/>
                <a:ext cx="2013033" cy="2016711"/>
              </a:xfrm>
              <a:custGeom>
                <a:avLst/>
                <a:gdLst>
                  <a:gd name="connsiteX0" fmla="*/ 1006516 w 2013033"/>
                  <a:gd name="connsiteY0" fmla="*/ 0 h 2016711"/>
                  <a:gd name="connsiteX1" fmla="*/ 2009407 w 2013033"/>
                  <a:gd name="connsiteY1" fmla="*/ 1002891 h 2016711"/>
                  <a:gd name="connsiteX2" fmla="*/ 2004387 w 2013033"/>
                  <a:gd name="connsiteY2" fmla="*/ 1102311 h 2016711"/>
                  <a:gd name="connsiteX3" fmla="*/ 2013033 w 2013033"/>
                  <a:gd name="connsiteY3" fmla="*/ 1102311 h 2016711"/>
                  <a:gd name="connsiteX4" fmla="*/ 2013033 w 2013033"/>
                  <a:gd name="connsiteY4" fmla="*/ 2016711 h 2016711"/>
                  <a:gd name="connsiteX5" fmla="*/ 0 w 2013033"/>
                  <a:gd name="connsiteY5" fmla="*/ 2016711 h 2016711"/>
                  <a:gd name="connsiteX6" fmla="*/ 0 w 2013033"/>
                  <a:gd name="connsiteY6" fmla="*/ 1102311 h 2016711"/>
                  <a:gd name="connsiteX7" fmla="*/ 8645 w 2013033"/>
                  <a:gd name="connsiteY7" fmla="*/ 1102311 h 2016711"/>
                  <a:gd name="connsiteX8" fmla="*/ 3625 w 2013033"/>
                  <a:gd name="connsiteY8" fmla="*/ 1002891 h 2016711"/>
                  <a:gd name="connsiteX9" fmla="*/ 1006516 w 2013033"/>
                  <a:gd name="connsiteY9" fmla="*/ 0 h 2016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3033" h="2016711">
                    <a:moveTo>
                      <a:pt x="1006516" y="0"/>
                    </a:moveTo>
                    <a:cubicBezTo>
                      <a:pt x="1560397" y="0"/>
                      <a:pt x="2009407" y="449010"/>
                      <a:pt x="2009407" y="1002891"/>
                    </a:cubicBezTo>
                    <a:lnTo>
                      <a:pt x="2004387" y="1102311"/>
                    </a:lnTo>
                    <a:lnTo>
                      <a:pt x="2013033" y="1102311"/>
                    </a:lnTo>
                    <a:lnTo>
                      <a:pt x="2013033" y="2016711"/>
                    </a:lnTo>
                    <a:lnTo>
                      <a:pt x="0" y="2016711"/>
                    </a:lnTo>
                    <a:lnTo>
                      <a:pt x="0" y="1102311"/>
                    </a:lnTo>
                    <a:lnTo>
                      <a:pt x="8645" y="1102311"/>
                    </a:lnTo>
                    <a:lnTo>
                      <a:pt x="3625" y="1002891"/>
                    </a:lnTo>
                    <a:cubicBezTo>
                      <a:pt x="3625" y="449010"/>
                      <a:pt x="452635" y="0"/>
                      <a:pt x="1006516" y="0"/>
                    </a:cubicBezTo>
                    <a:close/>
                  </a:path>
                </a:pathLst>
              </a:custGeom>
              <a:grp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p>
            </p:txBody>
          </p:sp>
        </p:grpSp>
        <p:sp>
          <p:nvSpPr>
            <p:cNvPr id="28" name="Rectangle: Rounded Corners 27">
              <a:extLst>
                <a:ext uri="{FF2B5EF4-FFF2-40B4-BE49-F238E27FC236}">
                  <a16:creationId xmlns:a16="http://schemas.microsoft.com/office/drawing/2014/main" id="{0645E29F-71DE-4C55-25E3-A5DC6FB46AA6}"/>
                </a:ext>
              </a:extLst>
            </p:cNvPr>
            <p:cNvSpPr/>
            <p:nvPr/>
          </p:nvSpPr>
          <p:spPr>
            <a:xfrm>
              <a:off x="4321829" y="3423212"/>
              <a:ext cx="2455030" cy="541212"/>
            </a:xfrm>
            <a:prstGeom prst="roundRect">
              <a:avLst>
                <a:gd name="adj" fmla="val 50000"/>
              </a:avLst>
            </a:prstGeom>
            <a:solidFill>
              <a:schemeClr val="accent2">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Rectangle: Rounded Corners 28">
              <a:extLst>
                <a:ext uri="{FF2B5EF4-FFF2-40B4-BE49-F238E27FC236}">
                  <a16:creationId xmlns:a16="http://schemas.microsoft.com/office/drawing/2014/main" id="{3C6B43B5-9BAE-3F19-41B7-01119055CFE9}"/>
                </a:ext>
              </a:extLst>
            </p:cNvPr>
            <p:cNvSpPr/>
            <p:nvPr/>
          </p:nvSpPr>
          <p:spPr>
            <a:xfrm rot="17976579">
              <a:off x="5766637" y="2605202"/>
              <a:ext cx="2455030" cy="541212"/>
            </a:xfrm>
            <a:prstGeom prst="roundRect">
              <a:avLst>
                <a:gd name="adj" fmla="val 50000"/>
              </a:avLst>
            </a:prstGeom>
            <a:solidFill>
              <a:schemeClr val="accent3">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 name="Rectangle: Rounded Corners 29">
              <a:extLst>
                <a:ext uri="{FF2B5EF4-FFF2-40B4-BE49-F238E27FC236}">
                  <a16:creationId xmlns:a16="http://schemas.microsoft.com/office/drawing/2014/main" id="{40E48BAD-1294-289B-A116-662CB048CD3E}"/>
                </a:ext>
              </a:extLst>
            </p:cNvPr>
            <p:cNvSpPr/>
            <p:nvPr/>
          </p:nvSpPr>
          <p:spPr>
            <a:xfrm rot="20934103">
              <a:off x="7191927" y="1577799"/>
              <a:ext cx="2455030" cy="541212"/>
            </a:xfrm>
            <a:prstGeom prst="roundRect">
              <a:avLst>
                <a:gd name="adj" fmla="val 50000"/>
              </a:avLst>
            </a:prstGeom>
            <a:solidFill>
              <a:srgbClr val="FFC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Rectangle: Rounded Corners 30">
              <a:extLst>
                <a:ext uri="{FF2B5EF4-FFF2-40B4-BE49-F238E27FC236}">
                  <a16:creationId xmlns:a16="http://schemas.microsoft.com/office/drawing/2014/main" id="{7C72CF5B-40C8-7CE6-D017-7E56027251E5}"/>
                </a:ext>
              </a:extLst>
            </p:cNvPr>
            <p:cNvSpPr/>
            <p:nvPr/>
          </p:nvSpPr>
          <p:spPr>
            <a:xfrm rot="357809">
              <a:off x="6667512" y="2755932"/>
              <a:ext cx="2455030" cy="541212"/>
            </a:xfrm>
            <a:prstGeom prst="roundRect">
              <a:avLst>
                <a:gd name="adj" fmla="val 50000"/>
              </a:avLst>
            </a:prstGeom>
            <a:solidFill>
              <a:schemeClr val="accent5">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Rectangle: Rounded Corners 31">
              <a:extLst>
                <a:ext uri="{FF2B5EF4-FFF2-40B4-BE49-F238E27FC236}">
                  <a16:creationId xmlns:a16="http://schemas.microsoft.com/office/drawing/2014/main" id="{940745BB-5F0F-608A-8870-FF85DA840475}"/>
                </a:ext>
              </a:extLst>
            </p:cNvPr>
            <p:cNvSpPr/>
            <p:nvPr/>
          </p:nvSpPr>
          <p:spPr>
            <a:xfrm rot="20780682">
              <a:off x="8509760" y="2632380"/>
              <a:ext cx="2455030" cy="541212"/>
            </a:xfrm>
            <a:prstGeom prst="roundRect">
              <a:avLst>
                <a:gd name="adj" fmla="val 50000"/>
              </a:avLst>
            </a:prstGeom>
            <a:solidFill>
              <a:schemeClr val="accent1">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 name="Oval 32">
              <a:extLst>
                <a:ext uri="{FF2B5EF4-FFF2-40B4-BE49-F238E27FC236}">
                  <a16:creationId xmlns:a16="http://schemas.microsoft.com/office/drawing/2014/main" id="{9561EF52-52CB-F068-A21A-B63BD9DF7C77}"/>
                </a:ext>
              </a:extLst>
            </p:cNvPr>
            <p:cNvSpPr/>
            <p:nvPr/>
          </p:nvSpPr>
          <p:spPr>
            <a:xfrm>
              <a:off x="6426702" y="3611880"/>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Oval 33">
              <a:extLst>
                <a:ext uri="{FF2B5EF4-FFF2-40B4-BE49-F238E27FC236}">
                  <a16:creationId xmlns:a16="http://schemas.microsoft.com/office/drawing/2014/main" id="{B7679DCE-CF62-FBAE-CFB3-906893B6B821}"/>
                </a:ext>
              </a:extLst>
            </p:cNvPr>
            <p:cNvSpPr/>
            <p:nvPr/>
          </p:nvSpPr>
          <p:spPr>
            <a:xfrm>
              <a:off x="4479883" y="3611880"/>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 name="Oval 34">
              <a:extLst>
                <a:ext uri="{FF2B5EF4-FFF2-40B4-BE49-F238E27FC236}">
                  <a16:creationId xmlns:a16="http://schemas.microsoft.com/office/drawing/2014/main" id="{7465AE97-35A5-F2E0-C6FF-982D1DC5FEFB}"/>
                </a:ext>
              </a:extLst>
            </p:cNvPr>
            <p:cNvSpPr/>
            <p:nvPr/>
          </p:nvSpPr>
          <p:spPr>
            <a:xfrm>
              <a:off x="6902712" y="2843658"/>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Oval 35">
              <a:extLst>
                <a:ext uri="{FF2B5EF4-FFF2-40B4-BE49-F238E27FC236}">
                  <a16:creationId xmlns:a16="http://schemas.microsoft.com/office/drawing/2014/main" id="{D07F4E63-5ADE-A4AD-6B6B-29F125D871FB}"/>
                </a:ext>
              </a:extLst>
            </p:cNvPr>
            <p:cNvSpPr/>
            <p:nvPr/>
          </p:nvSpPr>
          <p:spPr>
            <a:xfrm>
              <a:off x="7381742" y="1944758"/>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 name="Oval 36">
              <a:extLst>
                <a:ext uri="{FF2B5EF4-FFF2-40B4-BE49-F238E27FC236}">
                  <a16:creationId xmlns:a16="http://schemas.microsoft.com/office/drawing/2014/main" id="{A05ADF96-B48A-79A5-48CE-B26EEBBB85CE}"/>
                </a:ext>
              </a:extLst>
            </p:cNvPr>
            <p:cNvSpPr/>
            <p:nvPr/>
          </p:nvSpPr>
          <p:spPr>
            <a:xfrm>
              <a:off x="8736566" y="3035894"/>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7770BE5B-A8A8-F40F-ADE7-EA366C9FAF3D}"/>
                    </a:ext>
                  </a:extLst>
                </p:cNvPr>
                <p:cNvSpPr txBox="1"/>
                <p:nvPr/>
              </p:nvSpPr>
              <p:spPr>
                <a:xfrm>
                  <a:off x="4212892" y="4757772"/>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0</m:t>
                            </m:r>
                          </m:sub>
                        </m:sSub>
                      </m:oMath>
                    </m:oMathPara>
                  </a14:m>
                  <a:endParaRPr lang="en-US" sz="2000" dirty="0">
                    <a:solidFill>
                      <a:srgbClr val="FF0000"/>
                    </a:solidFill>
                  </a:endParaRPr>
                </a:p>
              </p:txBody>
            </p:sp>
          </mc:Choice>
          <mc:Fallback xmlns="">
            <p:sp>
              <p:nvSpPr>
                <p:cNvPr id="38" name="TextBox 37">
                  <a:extLst>
                    <a:ext uri="{FF2B5EF4-FFF2-40B4-BE49-F238E27FC236}">
                      <a16:creationId xmlns:a16="http://schemas.microsoft.com/office/drawing/2014/main" id="{7770BE5B-A8A8-F40F-ADE7-EA366C9FAF3D}"/>
                    </a:ext>
                  </a:extLst>
                </p:cNvPr>
                <p:cNvSpPr txBox="1">
                  <a:spLocks noRot="1" noChangeAspect="1" noMove="1" noResize="1" noEditPoints="1" noAdjustHandles="1" noChangeArrowheads="1" noChangeShapeType="1" noTextEdit="1"/>
                </p:cNvSpPr>
                <p:nvPr/>
              </p:nvSpPr>
              <p:spPr>
                <a:xfrm>
                  <a:off x="4212892" y="4757772"/>
                  <a:ext cx="437122" cy="361189"/>
                </a:xfrm>
                <a:prstGeom prst="rect">
                  <a:avLst/>
                </a:prstGeom>
                <a:blipFill>
                  <a:blip r:embed="rId2"/>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B24FFDD-A22B-FAB0-2FA9-A8AE339F2246}"/>
                    </a:ext>
                  </a:extLst>
                </p:cNvPr>
                <p:cNvSpPr txBox="1"/>
                <p:nvPr/>
              </p:nvSpPr>
              <p:spPr>
                <a:xfrm>
                  <a:off x="5189379" y="3909212"/>
                  <a:ext cx="4320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1</m:t>
                            </m:r>
                          </m:sub>
                        </m:sSub>
                      </m:oMath>
                    </m:oMathPara>
                  </a14:m>
                  <a:endParaRPr lang="en-US" sz="2000" dirty="0">
                    <a:solidFill>
                      <a:srgbClr val="FF0000"/>
                    </a:solidFill>
                  </a:endParaRPr>
                </a:p>
              </p:txBody>
            </p:sp>
          </mc:Choice>
          <mc:Fallback xmlns="">
            <p:sp>
              <p:nvSpPr>
                <p:cNvPr id="39" name="TextBox 38">
                  <a:extLst>
                    <a:ext uri="{FF2B5EF4-FFF2-40B4-BE49-F238E27FC236}">
                      <a16:creationId xmlns:a16="http://schemas.microsoft.com/office/drawing/2014/main" id="{2B24FFDD-A22B-FAB0-2FA9-A8AE339F2246}"/>
                    </a:ext>
                  </a:extLst>
                </p:cNvPr>
                <p:cNvSpPr txBox="1">
                  <a:spLocks noRot="1" noChangeAspect="1" noMove="1" noResize="1" noEditPoints="1" noAdjustHandles="1" noChangeArrowheads="1" noChangeShapeType="1" noTextEdit="1"/>
                </p:cNvSpPr>
                <p:nvPr/>
              </p:nvSpPr>
              <p:spPr>
                <a:xfrm>
                  <a:off x="5189379" y="3909212"/>
                  <a:ext cx="432022" cy="361189"/>
                </a:xfrm>
                <a:prstGeom prst="rect">
                  <a:avLst/>
                </a:prstGeom>
                <a:blipFill>
                  <a:blip r:embed="rId3"/>
                  <a:stretch>
                    <a:fillRect b="-31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764E469-546C-BC05-74F1-DCF0E1068A74}"/>
                    </a:ext>
                  </a:extLst>
                </p:cNvPr>
                <p:cNvSpPr txBox="1"/>
                <p:nvPr/>
              </p:nvSpPr>
              <p:spPr>
                <a:xfrm>
                  <a:off x="6371202" y="1843653"/>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2</m:t>
                            </m:r>
                          </m:sub>
                        </m:sSub>
                      </m:oMath>
                    </m:oMathPara>
                  </a14:m>
                  <a:endParaRPr lang="en-US" sz="2000" dirty="0">
                    <a:solidFill>
                      <a:srgbClr val="FF0000"/>
                    </a:solidFill>
                  </a:endParaRPr>
                </a:p>
              </p:txBody>
            </p:sp>
          </mc:Choice>
          <mc:Fallback xmlns="">
            <p:sp>
              <p:nvSpPr>
                <p:cNvPr id="40" name="TextBox 39">
                  <a:extLst>
                    <a:ext uri="{FF2B5EF4-FFF2-40B4-BE49-F238E27FC236}">
                      <a16:creationId xmlns:a16="http://schemas.microsoft.com/office/drawing/2014/main" id="{A764E469-546C-BC05-74F1-DCF0E1068A74}"/>
                    </a:ext>
                  </a:extLst>
                </p:cNvPr>
                <p:cNvSpPr txBox="1">
                  <a:spLocks noRot="1" noChangeAspect="1" noMove="1" noResize="1" noEditPoints="1" noAdjustHandles="1" noChangeArrowheads="1" noChangeShapeType="1" noTextEdit="1"/>
                </p:cNvSpPr>
                <p:nvPr/>
              </p:nvSpPr>
              <p:spPr>
                <a:xfrm>
                  <a:off x="6371202" y="1843653"/>
                  <a:ext cx="437122" cy="361189"/>
                </a:xfrm>
                <a:prstGeom prst="rect">
                  <a:avLst/>
                </a:prstGeom>
                <a:blipFill>
                  <a:blip r:embed="rId4"/>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7CEC85A-3B3A-5491-65B4-3CCD8E335AB9}"/>
                    </a:ext>
                  </a:extLst>
                </p:cNvPr>
                <p:cNvSpPr txBox="1"/>
                <p:nvPr/>
              </p:nvSpPr>
              <p:spPr>
                <a:xfrm>
                  <a:off x="7503668" y="3168197"/>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3</m:t>
                            </m:r>
                          </m:sub>
                        </m:sSub>
                      </m:oMath>
                    </m:oMathPara>
                  </a14:m>
                  <a:endParaRPr lang="en-US" sz="2000" dirty="0">
                    <a:solidFill>
                      <a:srgbClr val="FF0000"/>
                    </a:solidFill>
                  </a:endParaRPr>
                </a:p>
              </p:txBody>
            </p:sp>
          </mc:Choice>
          <mc:Fallback xmlns="">
            <p:sp>
              <p:nvSpPr>
                <p:cNvPr id="41" name="TextBox 40">
                  <a:extLst>
                    <a:ext uri="{FF2B5EF4-FFF2-40B4-BE49-F238E27FC236}">
                      <a16:creationId xmlns:a16="http://schemas.microsoft.com/office/drawing/2014/main" id="{B7CEC85A-3B3A-5491-65B4-3CCD8E335AB9}"/>
                    </a:ext>
                  </a:extLst>
                </p:cNvPr>
                <p:cNvSpPr txBox="1">
                  <a:spLocks noRot="1" noChangeAspect="1" noMove="1" noResize="1" noEditPoints="1" noAdjustHandles="1" noChangeArrowheads="1" noChangeShapeType="1" noTextEdit="1"/>
                </p:cNvSpPr>
                <p:nvPr/>
              </p:nvSpPr>
              <p:spPr>
                <a:xfrm>
                  <a:off x="7503668" y="3168197"/>
                  <a:ext cx="437122" cy="361189"/>
                </a:xfrm>
                <a:prstGeom prst="rect">
                  <a:avLst/>
                </a:prstGeom>
                <a:blipFill>
                  <a:blip r:embed="rId5"/>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9727FAC-3028-366F-7036-43FF0743E2F5}"/>
                    </a:ext>
                  </a:extLst>
                </p:cNvPr>
                <p:cNvSpPr txBox="1"/>
                <p:nvPr/>
              </p:nvSpPr>
              <p:spPr>
                <a:xfrm>
                  <a:off x="10169236" y="2845031"/>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4</m:t>
                            </m:r>
                          </m:sub>
                        </m:sSub>
                      </m:oMath>
                    </m:oMathPara>
                  </a14:m>
                  <a:endParaRPr lang="en-US" sz="2000" dirty="0">
                    <a:solidFill>
                      <a:srgbClr val="FF0000"/>
                    </a:solidFill>
                  </a:endParaRPr>
                </a:p>
              </p:txBody>
            </p:sp>
          </mc:Choice>
          <mc:Fallback xmlns="">
            <p:sp>
              <p:nvSpPr>
                <p:cNvPr id="42" name="TextBox 41">
                  <a:extLst>
                    <a:ext uri="{FF2B5EF4-FFF2-40B4-BE49-F238E27FC236}">
                      <a16:creationId xmlns:a16="http://schemas.microsoft.com/office/drawing/2014/main" id="{49727FAC-3028-366F-7036-43FF0743E2F5}"/>
                    </a:ext>
                  </a:extLst>
                </p:cNvPr>
                <p:cNvSpPr txBox="1">
                  <a:spLocks noRot="1" noChangeAspect="1" noMove="1" noResize="1" noEditPoints="1" noAdjustHandles="1" noChangeArrowheads="1" noChangeShapeType="1" noTextEdit="1"/>
                </p:cNvSpPr>
                <p:nvPr/>
              </p:nvSpPr>
              <p:spPr>
                <a:xfrm>
                  <a:off x="10169236" y="2845031"/>
                  <a:ext cx="437122" cy="361189"/>
                </a:xfrm>
                <a:prstGeom prst="rect">
                  <a:avLst/>
                </a:prstGeom>
                <a:blipFill>
                  <a:blip r:embed="rId6"/>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372CF7A-86A4-1881-DD66-6316FB523567}"/>
                    </a:ext>
                  </a:extLst>
                </p:cNvPr>
                <p:cNvSpPr txBox="1"/>
                <p:nvPr/>
              </p:nvSpPr>
              <p:spPr>
                <a:xfrm>
                  <a:off x="8701936" y="885716"/>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5</m:t>
                            </m:r>
                          </m:sub>
                        </m:sSub>
                      </m:oMath>
                    </m:oMathPara>
                  </a14:m>
                  <a:endParaRPr lang="en-US" sz="2000" dirty="0">
                    <a:solidFill>
                      <a:srgbClr val="FF0000"/>
                    </a:solidFill>
                  </a:endParaRPr>
                </a:p>
              </p:txBody>
            </p:sp>
          </mc:Choice>
          <mc:Fallback xmlns="">
            <p:sp>
              <p:nvSpPr>
                <p:cNvPr id="43" name="TextBox 42">
                  <a:extLst>
                    <a:ext uri="{FF2B5EF4-FFF2-40B4-BE49-F238E27FC236}">
                      <a16:creationId xmlns:a16="http://schemas.microsoft.com/office/drawing/2014/main" id="{E372CF7A-86A4-1881-DD66-6316FB523567}"/>
                    </a:ext>
                  </a:extLst>
                </p:cNvPr>
                <p:cNvSpPr txBox="1">
                  <a:spLocks noRot="1" noChangeAspect="1" noMove="1" noResize="1" noEditPoints="1" noAdjustHandles="1" noChangeArrowheads="1" noChangeShapeType="1" noTextEdit="1"/>
                </p:cNvSpPr>
                <p:nvPr/>
              </p:nvSpPr>
              <p:spPr>
                <a:xfrm>
                  <a:off x="8701936" y="885716"/>
                  <a:ext cx="437122" cy="361189"/>
                </a:xfrm>
                <a:prstGeom prst="rect">
                  <a:avLst/>
                </a:prstGeom>
                <a:blipFill>
                  <a:blip r:embed="rId7"/>
                  <a:stretch>
                    <a:fillRect b="-3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55CA90-D781-EB5B-9369-BD31D8EC1751}"/>
                    </a:ext>
                  </a:extLst>
                </p:cNvPr>
                <p:cNvSpPr txBox="1"/>
                <p:nvPr/>
              </p:nvSpPr>
              <p:spPr>
                <a:xfrm>
                  <a:off x="4308348" y="2682547"/>
                  <a:ext cx="386286"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1</m:t>
                            </m:r>
                          </m:sub>
                        </m:sSub>
                      </m:oMath>
                    </m:oMathPara>
                  </a14:m>
                  <a:endParaRPr lang="en-US" sz="2000" dirty="0">
                    <a:solidFill>
                      <a:schemeClr val="tx2">
                        <a:lumMod val="90000"/>
                        <a:lumOff val="10000"/>
                      </a:schemeClr>
                    </a:solidFill>
                  </a:endParaRPr>
                </a:p>
              </p:txBody>
            </p:sp>
          </mc:Choice>
          <mc:Fallback xmlns="">
            <p:sp>
              <p:nvSpPr>
                <p:cNvPr id="44" name="TextBox 43">
                  <a:extLst>
                    <a:ext uri="{FF2B5EF4-FFF2-40B4-BE49-F238E27FC236}">
                      <a16:creationId xmlns:a16="http://schemas.microsoft.com/office/drawing/2014/main" id="{6455CA90-D781-EB5B-9369-BD31D8EC1751}"/>
                    </a:ext>
                  </a:extLst>
                </p:cNvPr>
                <p:cNvSpPr txBox="1">
                  <a:spLocks noRot="1" noChangeAspect="1" noMove="1" noResize="1" noEditPoints="1" noAdjustHandles="1" noChangeArrowheads="1" noChangeShapeType="1" noTextEdit="1"/>
                </p:cNvSpPr>
                <p:nvPr/>
              </p:nvSpPr>
              <p:spPr>
                <a:xfrm>
                  <a:off x="4308348" y="2682547"/>
                  <a:ext cx="386286" cy="361189"/>
                </a:xfrm>
                <a:prstGeom prst="rect">
                  <a:avLst/>
                </a:prstGeom>
                <a:blipFill>
                  <a:blip r:embed="rId8"/>
                  <a:stretch>
                    <a:fillRect l="-4762"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A9F1B8B2-1CE9-E599-0E70-A493C4394B29}"/>
                    </a:ext>
                  </a:extLst>
                </p:cNvPr>
                <p:cNvSpPr txBox="1"/>
                <p:nvPr/>
              </p:nvSpPr>
              <p:spPr>
                <a:xfrm>
                  <a:off x="6192377" y="3936818"/>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2</m:t>
                            </m:r>
                          </m:sub>
                        </m:sSub>
                      </m:oMath>
                    </m:oMathPara>
                  </a14:m>
                  <a:endParaRPr lang="en-US" sz="2000" dirty="0">
                    <a:solidFill>
                      <a:schemeClr val="tx2">
                        <a:lumMod val="90000"/>
                        <a:lumOff val="10000"/>
                      </a:schemeClr>
                    </a:solidFill>
                  </a:endParaRPr>
                </a:p>
              </p:txBody>
            </p:sp>
          </mc:Choice>
          <mc:Fallback xmlns="">
            <p:sp>
              <p:nvSpPr>
                <p:cNvPr id="45" name="TextBox 44">
                  <a:extLst>
                    <a:ext uri="{FF2B5EF4-FFF2-40B4-BE49-F238E27FC236}">
                      <a16:creationId xmlns:a16="http://schemas.microsoft.com/office/drawing/2014/main" id="{A9F1B8B2-1CE9-E599-0E70-A493C4394B29}"/>
                    </a:ext>
                  </a:extLst>
                </p:cNvPr>
                <p:cNvSpPr txBox="1">
                  <a:spLocks noRot="1" noChangeAspect="1" noMove="1" noResize="1" noEditPoints="1" noAdjustHandles="1" noChangeArrowheads="1" noChangeShapeType="1" noTextEdit="1"/>
                </p:cNvSpPr>
                <p:nvPr/>
              </p:nvSpPr>
              <p:spPr>
                <a:xfrm>
                  <a:off x="6192377" y="3936818"/>
                  <a:ext cx="391387" cy="361189"/>
                </a:xfrm>
                <a:prstGeom prst="rect">
                  <a:avLst/>
                </a:prstGeom>
                <a:blipFill>
                  <a:blip r:embed="rId9"/>
                  <a:stretch>
                    <a:fillRect l="-3125"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C088E568-2674-F95C-B891-5AA3C2E120D5}"/>
                    </a:ext>
                  </a:extLst>
                </p:cNvPr>
                <p:cNvSpPr txBox="1"/>
                <p:nvPr/>
              </p:nvSpPr>
              <p:spPr>
                <a:xfrm>
                  <a:off x="6138543" y="2548050"/>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3</m:t>
                            </m:r>
                          </m:sub>
                        </m:sSub>
                      </m:oMath>
                    </m:oMathPara>
                  </a14:m>
                  <a:endParaRPr lang="en-US" sz="2000" dirty="0">
                    <a:solidFill>
                      <a:schemeClr val="tx2">
                        <a:lumMod val="90000"/>
                        <a:lumOff val="10000"/>
                      </a:schemeClr>
                    </a:solidFill>
                  </a:endParaRPr>
                </a:p>
              </p:txBody>
            </p:sp>
          </mc:Choice>
          <mc:Fallback xmlns="">
            <p:sp>
              <p:nvSpPr>
                <p:cNvPr id="46" name="TextBox 45">
                  <a:extLst>
                    <a:ext uri="{FF2B5EF4-FFF2-40B4-BE49-F238E27FC236}">
                      <a16:creationId xmlns:a16="http://schemas.microsoft.com/office/drawing/2014/main" id="{C088E568-2674-F95C-B891-5AA3C2E120D5}"/>
                    </a:ext>
                  </a:extLst>
                </p:cNvPr>
                <p:cNvSpPr txBox="1">
                  <a:spLocks noRot="1" noChangeAspect="1" noMove="1" noResize="1" noEditPoints="1" noAdjustHandles="1" noChangeArrowheads="1" noChangeShapeType="1" noTextEdit="1"/>
                </p:cNvSpPr>
                <p:nvPr/>
              </p:nvSpPr>
              <p:spPr>
                <a:xfrm>
                  <a:off x="6138543" y="2548050"/>
                  <a:ext cx="391387" cy="361189"/>
                </a:xfrm>
                <a:prstGeom prst="rect">
                  <a:avLst/>
                </a:prstGeom>
                <a:blipFill>
                  <a:blip r:embed="rId10"/>
                  <a:stretch>
                    <a:fillRect l="-3125"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0C2452C-91FF-AFCE-468B-C699079BBAE2}"/>
                    </a:ext>
                  </a:extLst>
                </p:cNvPr>
                <p:cNvSpPr txBox="1"/>
                <p:nvPr/>
              </p:nvSpPr>
              <p:spPr>
                <a:xfrm>
                  <a:off x="8557793" y="3288714"/>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4</m:t>
                            </m:r>
                          </m:sub>
                        </m:sSub>
                      </m:oMath>
                    </m:oMathPara>
                  </a14:m>
                  <a:endParaRPr lang="en-US" sz="2000" dirty="0">
                    <a:solidFill>
                      <a:schemeClr val="tx2">
                        <a:lumMod val="90000"/>
                        <a:lumOff val="10000"/>
                      </a:schemeClr>
                    </a:solidFill>
                  </a:endParaRPr>
                </a:p>
              </p:txBody>
            </p:sp>
          </mc:Choice>
          <mc:Fallback xmlns="">
            <p:sp>
              <p:nvSpPr>
                <p:cNvPr id="47" name="TextBox 46">
                  <a:extLst>
                    <a:ext uri="{FF2B5EF4-FFF2-40B4-BE49-F238E27FC236}">
                      <a16:creationId xmlns:a16="http://schemas.microsoft.com/office/drawing/2014/main" id="{70C2452C-91FF-AFCE-468B-C699079BBAE2}"/>
                    </a:ext>
                  </a:extLst>
                </p:cNvPr>
                <p:cNvSpPr txBox="1">
                  <a:spLocks noRot="1" noChangeAspect="1" noMove="1" noResize="1" noEditPoints="1" noAdjustHandles="1" noChangeArrowheads="1" noChangeShapeType="1" noTextEdit="1"/>
                </p:cNvSpPr>
                <p:nvPr/>
              </p:nvSpPr>
              <p:spPr>
                <a:xfrm>
                  <a:off x="8557793" y="3288714"/>
                  <a:ext cx="391387" cy="361189"/>
                </a:xfrm>
                <a:prstGeom prst="rect">
                  <a:avLst/>
                </a:prstGeom>
                <a:blipFill>
                  <a:blip r:embed="rId11"/>
                  <a:stretch>
                    <a:fillRect l="-3077"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DEFDEBC5-7956-CC5B-FB7F-7C04E5889CC5}"/>
                    </a:ext>
                  </a:extLst>
                </p:cNvPr>
                <p:cNvSpPr txBox="1"/>
                <p:nvPr/>
              </p:nvSpPr>
              <p:spPr>
                <a:xfrm>
                  <a:off x="7169940" y="1140350"/>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5</m:t>
                            </m:r>
                          </m:sub>
                        </m:sSub>
                      </m:oMath>
                    </m:oMathPara>
                  </a14:m>
                  <a:endParaRPr lang="en-US" sz="2000" dirty="0">
                    <a:solidFill>
                      <a:schemeClr val="tx2">
                        <a:lumMod val="90000"/>
                        <a:lumOff val="10000"/>
                      </a:schemeClr>
                    </a:solidFill>
                  </a:endParaRPr>
                </a:p>
              </p:txBody>
            </p:sp>
          </mc:Choice>
          <mc:Fallback xmlns="">
            <p:sp>
              <p:nvSpPr>
                <p:cNvPr id="48" name="TextBox 47">
                  <a:extLst>
                    <a:ext uri="{FF2B5EF4-FFF2-40B4-BE49-F238E27FC236}">
                      <a16:creationId xmlns:a16="http://schemas.microsoft.com/office/drawing/2014/main" id="{DEFDEBC5-7956-CC5B-FB7F-7C04E5889CC5}"/>
                    </a:ext>
                  </a:extLst>
                </p:cNvPr>
                <p:cNvSpPr txBox="1">
                  <a:spLocks noRot="1" noChangeAspect="1" noMove="1" noResize="1" noEditPoints="1" noAdjustHandles="1" noChangeArrowheads="1" noChangeShapeType="1" noTextEdit="1"/>
                </p:cNvSpPr>
                <p:nvPr/>
              </p:nvSpPr>
              <p:spPr>
                <a:xfrm>
                  <a:off x="7169940" y="1140350"/>
                  <a:ext cx="391387" cy="361189"/>
                </a:xfrm>
                <a:prstGeom prst="rect">
                  <a:avLst/>
                </a:prstGeom>
                <a:blipFill>
                  <a:blip r:embed="rId12"/>
                  <a:stretch>
                    <a:fillRect l="-4688" b="-47059"/>
                  </a:stretch>
                </a:blipFill>
              </p:spPr>
              <p:txBody>
                <a:bodyPr/>
                <a:lstStyle/>
                <a:p>
                  <a:r>
                    <a:rPr lang="en-US">
                      <a:noFill/>
                    </a:rPr>
                    <a:t> </a:t>
                  </a:r>
                </a:p>
              </p:txBody>
            </p:sp>
          </mc:Fallback>
        </mc:AlternateContent>
      </p:grpSp>
      <p:sp>
        <p:nvSpPr>
          <p:cNvPr id="11" name="TextBox 10">
            <a:extLst>
              <a:ext uri="{FF2B5EF4-FFF2-40B4-BE49-F238E27FC236}">
                <a16:creationId xmlns:a16="http://schemas.microsoft.com/office/drawing/2014/main" id="{36F3B046-8D98-4C63-FE8F-B69919F9B966}"/>
              </a:ext>
            </a:extLst>
          </p:cNvPr>
          <p:cNvSpPr txBox="1"/>
          <p:nvPr/>
        </p:nvSpPr>
        <p:spPr>
          <a:xfrm>
            <a:off x="574675" y="2078055"/>
            <a:ext cx="5845764" cy="3970318"/>
          </a:xfrm>
          <a:prstGeom prst="rect">
            <a:avLst/>
          </a:prstGeom>
          <a:noFill/>
        </p:spPr>
        <p:txBody>
          <a:bodyPr wrap="square">
            <a:spAutoFit/>
          </a:bodyPr>
          <a:lstStyle/>
          <a:p>
            <a:r>
              <a:rPr lang="en-US" b="1" dirty="0">
                <a:latin typeface="Roboto Condensed Light" panose="02000000000000000000" pitchFamily="2" charset="0"/>
                <a:ea typeface="Roboto Condensed Light" panose="02000000000000000000" pitchFamily="2" charset="0"/>
              </a:rPr>
              <a:t>Joint A Parameters</a:t>
            </a:r>
          </a:p>
          <a:p>
            <a:pPr marL="285750"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Type</a:t>
            </a:r>
            <a:r>
              <a:rPr lang="en-US" dirty="0">
                <a:latin typeface="Roboto Condensed Light" panose="02000000000000000000" pitchFamily="2" charset="0"/>
                <a:ea typeface="Roboto Condensed Light" panose="02000000000000000000" pitchFamily="2" charset="0"/>
              </a:rPr>
              <a:t>: Revolute</a:t>
            </a:r>
          </a:p>
          <a:p>
            <a:pPr marL="285750"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Parent Link</a:t>
            </a:r>
            <a:r>
              <a:rPr lang="en-US" dirty="0">
                <a:latin typeface="Roboto Condensed Light" panose="02000000000000000000" pitchFamily="2" charset="0"/>
                <a:ea typeface="Roboto Condensed Light" panose="02000000000000000000" pitchFamily="2" charset="0"/>
              </a:rPr>
              <a:t>: </a:t>
            </a:r>
            <a:r>
              <a:rPr lang="en-US" dirty="0" err="1">
                <a:latin typeface="Roboto Condensed Light" panose="02000000000000000000" pitchFamily="2" charset="0"/>
                <a:ea typeface="Roboto Condensed Light" panose="02000000000000000000" pitchFamily="2" charset="0"/>
              </a:rPr>
              <a:t>link_A</a:t>
            </a:r>
            <a:endParaRPr lang="en-US" dirty="0">
              <a:latin typeface="Roboto Condensed Light" panose="02000000000000000000" pitchFamily="2" charset="0"/>
              <a:ea typeface="Roboto Condensed Light" panose="02000000000000000000" pitchFamily="2" charset="0"/>
            </a:endParaRPr>
          </a:p>
          <a:p>
            <a:pPr marL="285750"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Child Link</a:t>
            </a:r>
            <a:r>
              <a:rPr lang="en-US" dirty="0">
                <a:latin typeface="Roboto Condensed Light" panose="02000000000000000000" pitchFamily="2" charset="0"/>
                <a:ea typeface="Roboto Condensed Light" panose="02000000000000000000" pitchFamily="2" charset="0"/>
              </a:rPr>
              <a:t>: </a:t>
            </a:r>
            <a:r>
              <a:rPr lang="en-US" dirty="0" err="1">
                <a:latin typeface="Roboto Condensed Light" panose="02000000000000000000" pitchFamily="2" charset="0"/>
                <a:ea typeface="Roboto Condensed Light" panose="02000000000000000000" pitchFamily="2" charset="0"/>
              </a:rPr>
              <a:t>link_B</a:t>
            </a:r>
            <a:endParaRPr lang="en-US" dirty="0">
              <a:latin typeface="Roboto Condensed Light" panose="02000000000000000000" pitchFamily="2" charset="0"/>
              <a:ea typeface="Roboto Condensed Light" panose="02000000000000000000" pitchFamily="2" charset="0"/>
            </a:endParaRPr>
          </a:p>
          <a:p>
            <a:pPr marL="285750"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Origin</a:t>
            </a:r>
            <a:r>
              <a:rPr lang="en-US" dirty="0">
                <a:latin typeface="Roboto Condensed Light" panose="02000000000000000000" pitchFamily="2" charset="0"/>
                <a:ea typeface="Roboto Condensed Light" panose="02000000000000000000" pitchFamily="2" charset="0"/>
              </a:rPr>
              <a:t>:</a:t>
            </a:r>
          </a:p>
          <a:p>
            <a:pPr marL="742950" lvl="1" indent="-285750">
              <a:buFont typeface="Courier New" panose="02070309020205020404" pitchFamily="49" charset="0"/>
              <a:buChar char="o"/>
            </a:pPr>
            <a:r>
              <a:rPr lang="en-US" b="1" dirty="0">
                <a:latin typeface="Roboto Condensed Light" panose="02000000000000000000" pitchFamily="2" charset="0"/>
                <a:ea typeface="Roboto Condensed Light" panose="02000000000000000000" pitchFamily="2" charset="0"/>
              </a:rPr>
              <a:t>Position (XYZ)</a:t>
            </a:r>
            <a:r>
              <a:rPr lang="en-US" dirty="0">
                <a:latin typeface="Roboto Condensed Light" panose="02000000000000000000" pitchFamily="2" charset="0"/>
                <a:ea typeface="Roboto Condensed Light" panose="02000000000000000000" pitchFamily="2" charset="0"/>
              </a:rPr>
              <a:t>: 0, 0, -0.05 m</a:t>
            </a:r>
          </a:p>
          <a:p>
            <a:pPr marL="742950" lvl="1" indent="-285750">
              <a:buFont typeface="Courier New" panose="02070309020205020404" pitchFamily="49" charset="0"/>
              <a:buChar char="o"/>
            </a:pPr>
            <a:r>
              <a:rPr lang="fr-FR" b="1" dirty="0">
                <a:latin typeface="Roboto Condensed Light" panose="02000000000000000000" pitchFamily="2" charset="0"/>
                <a:ea typeface="Roboto Condensed Light" panose="02000000000000000000" pitchFamily="2" charset="0"/>
              </a:rPr>
              <a:t>Orientation (RPY)</a:t>
            </a:r>
            <a:r>
              <a:rPr lang="fr-FR" dirty="0">
                <a:latin typeface="Roboto Condensed Light" panose="02000000000000000000" pitchFamily="2" charset="0"/>
                <a:ea typeface="Roboto Condensed Light" panose="02000000000000000000" pitchFamily="2" charset="0"/>
              </a:rPr>
              <a:t>: 0, 0, 0 rad</a:t>
            </a:r>
            <a:endParaRPr lang="en-US" dirty="0">
              <a:latin typeface="Roboto Condensed Light" panose="02000000000000000000" pitchFamily="2" charset="0"/>
              <a:ea typeface="Roboto Condensed Light" panose="02000000000000000000" pitchFamily="2" charset="0"/>
            </a:endParaRPr>
          </a:p>
          <a:p>
            <a:pPr marL="285750" indent="-285750">
              <a:buFont typeface="Arial" panose="020B0604020202020204" pitchFamily="34" charset="0"/>
              <a:buChar char="•"/>
            </a:pPr>
            <a:r>
              <a:rPr lang="en-US" b="1" dirty="0">
                <a:highlight>
                  <a:srgbClr val="FFFF00"/>
                </a:highlight>
                <a:latin typeface="Roboto Condensed Light" panose="02000000000000000000" pitchFamily="2" charset="0"/>
                <a:ea typeface="Roboto Condensed Light" panose="02000000000000000000" pitchFamily="2" charset="0"/>
              </a:rPr>
              <a:t>Axis of Rotation</a:t>
            </a:r>
            <a:r>
              <a:rPr lang="en-US" dirty="0">
                <a:highlight>
                  <a:srgbClr val="FFFF00"/>
                </a:highlight>
                <a:latin typeface="Roboto Condensed Light" panose="02000000000000000000" pitchFamily="2" charset="0"/>
                <a:ea typeface="Roboto Condensed Light" panose="02000000000000000000" pitchFamily="2" charset="0"/>
              </a:rPr>
              <a:t>:</a:t>
            </a:r>
          </a:p>
          <a:p>
            <a:pPr marL="742950" lvl="1" indent="-285750">
              <a:buFont typeface="Courier New" panose="02070309020205020404" pitchFamily="49" charset="0"/>
              <a:buChar char="o"/>
            </a:pPr>
            <a:r>
              <a:rPr lang="fr-FR" b="1" dirty="0">
                <a:highlight>
                  <a:srgbClr val="FFFF00"/>
                </a:highlight>
                <a:latin typeface="Roboto Condensed Light" panose="02000000000000000000" pitchFamily="2" charset="0"/>
                <a:ea typeface="Roboto Condensed Light" panose="02000000000000000000" pitchFamily="2" charset="0"/>
              </a:rPr>
              <a:t>Direction (XYZ)</a:t>
            </a:r>
            <a:r>
              <a:rPr lang="fr-FR" dirty="0">
                <a:highlight>
                  <a:srgbClr val="FFFF00"/>
                </a:highlight>
                <a:latin typeface="Roboto Condensed Light" panose="02000000000000000000" pitchFamily="2" charset="0"/>
                <a:ea typeface="Roboto Condensed Light" panose="02000000000000000000" pitchFamily="2" charset="0"/>
              </a:rPr>
              <a:t>: 0, 1, 0 (Y-axis)</a:t>
            </a:r>
            <a:endParaRPr lang="en-US" dirty="0">
              <a:highlight>
                <a:srgbClr val="FFFF00"/>
              </a:highlight>
              <a:latin typeface="Roboto Condensed Light" panose="02000000000000000000" pitchFamily="2" charset="0"/>
              <a:ea typeface="Roboto Condensed Light" panose="02000000000000000000" pitchFamily="2" charset="0"/>
            </a:endParaRPr>
          </a:p>
          <a:p>
            <a:pPr marL="285750"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Joint Limits</a:t>
            </a:r>
            <a:r>
              <a:rPr lang="en-US" dirty="0">
                <a:latin typeface="Roboto Condensed Light" panose="02000000000000000000" pitchFamily="2" charset="0"/>
                <a:ea typeface="Roboto Condensed Light" panose="02000000000000000000" pitchFamily="2" charset="0"/>
              </a:rPr>
              <a:t>:</a:t>
            </a:r>
          </a:p>
          <a:p>
            <a:pPr marL="742950" lvl="1" indent="-285750">
              <a:buFont typeface="Courier New" panose="02070309020205020404" pitchFamily="49" charset="0"/>
              <a:buChar char="o"/>
            </a:pPr>
            <a:r>
              <a:rPr lang="en-US" b="1" dirty="0">
                <a:latin typeface="Roboto Condensed Light" panose="02000000000000000000" pitchFamily="2" charset="0"/>
                <a:ea typeface="Roboto Condensed Light" panose="02000000000000000000" pitchFamily="2" charset="0"/>
              </a:rPr>
              <a:t>Lower Limit</a:t>
            </a:r>
            <a:r>
              <a:rPr lang="en-US" dirty="0">
                <a:latin typeface="Roboto Condensed Light" panose="02000000000000000000" pitchFamily="2" charset="0"/>
                <a:ea typeface="Roboto Condensed Light" panose="02000000000000000000" pitchFamily="2" charset="0"/>
              </a:rPr>
              <a:t>: -1.57 rad</a:t>
            </a:r>
          </a:p>
          <a:p>
            <a:pPr marL="742950" lvl="1" indent="-285750">
              <a:buFont typeface="Courier New" panose="02070309020205020404" pitchFamily="49" charset="0"/>
              <a:buChar char="o"/>
            </a:pPr>
            <a:r>
              <a:rPr lang="en-US" b="1" dirty="0">
                <a:latin typeface="Roboto Condensed Light" panose="02000000000000000000" pitchFamily="2" charset="0"/>
                <a:ea typeface="Roboto Condensed Light" panose="02000000000000000000" pitchFamily="2" charset="0"/>
              </a:rPr>
              <a:t>Upper Limit</a:t>
            </a:r>
            <a:r>
              <a:rPr lang="en-US" dirty="0">
                <a:latin typeface="Roboto Condensed Light" panose="02000000000000000000" pitchFamily="2" charset="0"/>
                <a:ea typeface="Roboto Condensed Light" panose="02000000000000000000" pitchFamily="2" charset="0"/>
              </a:rPr>
              <a:t>: 1.57 rad</a:t>
            </a:r>
          </a:p>
          <a:p>
            <a:pPr marL="742950" lvl="1" indent="-285750">
              <a:buFont typeface="Courier New" panose="02070309020205020404" pitchFamily="49" charset="0"/>
              <a:buChar char="o"/>
            </a:pPr>
            <a:r>
              <a:rPr lang="en-US" b="1" dirty="0">
                <a:latin typeface="Roboto Condensed Light" panose="02000000000000000000" pitchFamily="2" charset="0"/>
                <a:ea typeface="Roboto Condensed Light" panose="02000000000000000000" pitchFamily="2" charset="0"/>
              </a:rPr>
              <a:t>Effort</a:t>
            </a:r>
            <a:r>
              <a:rPr lang="en-US" dirty="0">
                <a:latin typeface="Roboto Condensed Light" panose="02000000000000000000" pitchFamily="2" charset="0"/>
                <a:ea typeface="Roboto Condensed Light" panose="02000000000000000000" pitchFamily="2" charset="0"/>
              </a:rPr>
              <a:t>: 10 Nm</a:t>
            </a:r>
          </a:p>
          <a:p>
            <a:pPr marL="742950" lvl="1" indent="-285750">
              <a:buFont typeface="Courier New" panose="02070309020205020404" pitchFamily="49" charset="0"/>
              <a:buChar char="o"/>
            </a:pPr>
            <a:r>
              <a:rPr lang="en-US" b="1" dirty="0">
                <a:latin typeface="Roboto Condensed Light" panose="02000000000000000000" pitchFamily="2" charset="0"/>
                <a:ea typeface="Roboto Condensed Light" panose="02000000000000000000" pitchFamily="2" charset="0"/>
              </a:rPr>
              <a:t>Velocity</a:t>
            </a:r>
            <a:r>
              <a:rPr lang="en-US" dirty="0">
                <a:latin typeface="Roboto Condensed Light" panose="02000000000000000000" pitchFamily="2" charset="0"/>
                <a:ea typeface="Roboto Condensed Light" panose="02000000000000000000" pitchFamily="2" charset="0"/>
              </a:rPr>
              <a:t>: 1.0 rad/s</a:t>
            </a:r>
            <a:endParaRPr lang="en-US" b="1" dirty="0">
              <a:highlight>
                <a:srgbClr val="FFFF00"/>
              </a:highlight>
              <a:latin typeface="Roboto Condensed Light" panose="02000000000000000000" pitchFamily="2" charset="0"/>
              <a:ea typeface="Roboto Condensed Light" panose="02000000000000000000" pitchFamily="2" charset="0"/>
            </a:endParaRPr>
          </a:p>
        </p:txBody>
      </p:sp>
      <p:sp>
        <p:nvSpPr>
          <p:cNvPr id="7" name="TextBox 6">
            <a:extLst>
              <a:ext uri="{FF2B5EF4-FFF2-40B4-BE49-F238E27FC236}">
                <a16:creationId xmlns:a16="http://schemas.microsoft.com/office/drawing/2014/main" id="{F4DD4A51-17C0-443F-E5BB-926BBCFF9737}"/>
              </a:ext>
            </a:extLst>
          </p:cNvPr>
          <p:cNvSpPr txBox="1"/>
          <p:nvPr/>
        </p:nvSpPr>
        <p:spPr>
          <a:xfrm>
            <a:off x="5134611" y="2793549"/>
            <a:ext cx="9855722" cy="2031325"/>
          </a:xfrm>
          <a:prstGeom prst="rect">
            <a:avLst/>
          </a:prstGeom>
          <a:noFill/>
        </p:spPr>
        <p:txBody>
          <a:bodyPr wrap="square">
            <a:spAutoFit/>
          </a:bodyPr>
          <a:lstStyle/>
          <a:p>
            <a:r>
              <a:rPr lang="en-US" dirty="0">
                <a:latin typeface="Roboto Condensed Light" panose="02000000000000000000" pitchFamily="2" charset="0"/>
                <a:ea typeface="Roboto Condensed Light" panose="02000000000000000000" pitchFamily="2" charset="0"/>
              </a:rPr>
              <a:t> &lt;joint name="</a:t>
            </a:r>
            <a:r>
              <a:rPr lang="en-US" dirty="0" err="1">
                <a:latin typeface="Roboto Condensed Light" panose="02000000000000000000" pitchFamily="2" charset="0"/>
                <a:ea typeface="Roboto Condensed Light" panose="02000000000000000000" pitchFamily="2" charset="0"/>
              </a:rPr>
              <a:t>joint_A</a:t>
            </a:r>
            <a:r>
              <a:rPr lang="en-US" dirty="0">
                <a:latin typeface="Roboto Condensed Light" panose="02000000000000000000" pitchFamily="2" charset="0"/>
                <a:ea typeface="Roboto Condensed Light" panose="02000000000000000000" pitchFamily="2" charset="0"/>
              </a:rPr>
              <a:t>" type="revolute"&gt;</a:t>
            </a:r>
          </a:p>
          <a:p>
            <a:r>
              <a:rPr lang="en-US" dirty="0">
                <a:latin typeface="Roboto Condensed Light" panose="02000000000000000000" pitchFamily="2" charset="0"/>
                <a:ea typeface="Roboto Condensed Light" panose="02000000000000000000" pitchFamily="2" charset="0"/>
              </a:rPr>
              <a:t>    &lt;parent link="</a:t>
            </a:r>
            <a:r>
              <a:rPr lang="en-US" dirty="0" err="1">
                <a:latin typeface="Roboto Condensed Light" panose="02000000000000000000" pitchFamily="2" charset="0"/>
                <a:ea typeface="Roboto Condensed Light" panose="02000000000000000000" pitchFamily="2" charset="0"/>
              </a:rPr>
              <a:t>link_A</a:t>
            </a:r>
            <a:r>
              <a:rPr lang="en-US" dirty="0">
                <a:latin typeface="Roboto Condensed Light" panose="02000000000000000000" pitchFamily="2" charset="0"/>
                <a:ea typeface="Roboto Condensed Light" panose="02000000000000000000" pitchFamily="2" charset="0"/>
              </a:rPr>
              <a:t>"/&gt;</a:t>
            </a:r>
          </a:p>
          <a:p>
            <a:r>
              <a:rPr lang="en-US" dirty="0">
                <a:latin typeface="Roboto Condensed Light" panose="02000000000000000000" pitchFamily="2" charset="0"/>
                <a:ea typeface="Roboto Condensed Light" panose="02000000000000000000" pitchFamily="2" charset="0"/>
              </a:rPr>
              <a:t>    &lt;child link="</a:t>
            </a:r>
            <a:r>
              <a:rPr lang="en-US" dirty="0" err="1">
                <a:latin typeface="Roboto Condensed Light" panose="02000000000000000000" pitchFamily="2" charset="0"/>
                <a:ea typeface="Roboto Condensed Light" panose="02000000000000000000" pitchFamily="2" charset="0"/>
              </a:rPr>
              <a:t>link_B</a:t>
            </a:r>
            <a:r>
              <a:rPr lang="en-US" dirty="0">
                <a:latin typeface="Roboto Condensed Light" panose="02000000000000000000" pitchFamily="2" charset="0"/>
                <a:ea typeface="Roboto Condensed Light" panose="02000000000000000000" pitchFamily="2" charset="0"/>
              </a:rPr>
              <a:t>"/&gt;</a:t>
            </a:r>
          </a:p>
          <a:p>
            <a:r>
              <a:rPr lang="en-US" dirty="0">
                <a:latin typeface="Roboto Condensed Light" panose="02000000000000000000" pitchFamily="2" charset="0"/>
                <a:ea typeface="Roboto Condensed Light" panose="02000000000000000000" pitchFamily="2" charset="0"/>
              </a:rPr>
              <a:t>    &lt;origin </a:t>
            </a:r>
            <a:r>
              <a:rPr lang="en-US" dirty="0" err="1">
                <a:latin typeface="Roboto Condensed Light" panose="02000000000000000000" pitchFamily="2" charset="0"/>
                <a:ea typeface="Roboto Condensed Light" panose="02000000000000000000" pitchFamily="2" charset="0"/>
              </a:rPr>
              <a:t>xyz</a:t>
            </a:r>
            <a:r>
              <a:rPr lang="en-US" dirty="0">
                <a:latin typeface="Roboto Condensed Light" panose="02000000000000000000" pitchFamily="2" charset="0"/>
                <a:ea typeface="Roboto Condensed Light" panose="02000000000000000000" pitchFamily="2" charset="0"/>
              </a:rPr>
              <a:t>="0 0 -0.05" </a:t>
            </a:r>
            <a:r>
              <a:rPr lang="en-US" dirty="0" err="1">
                <a:latin typeface="Roboto Condensed Light" panose="02000000000000000000" pitchFamily="2" charset="0"/>
                <a:ea typeface="Roboto Condensed Light" panose="02000000000000000000" pitchFamily="2" charset="0"/>
              </a:rPr>
              <a:t>rpy</a:t>
            </a:r>
            <a:r>
              <a:rPr lang="en-US" dirty="0">
                <a:latin typeface="Roboto Condensed Light" panose="02000000000000000000" pitchFamily="2" charset="0"/>
                <a:ea typeface="Roboto Condensed Light" panose="02000000000000000000" pitchFamily="2" charset="0"/>
              </a:rPr>
              <a:t>="0 0 0"/&gt;</a:t>
            </a:r>
          </a:p>
          <a:p>
            <a:r>
              <a:rPr lang="en-US" dirty="0">
                <a:highlight>
                  <a:srgbClr val="FFFF00"/>
                </a:highlight>
                <a:latin typeface="Roboto Condensed Light" panose="02000000000000000000" pitchFamily="2" charset="0"/>
                <a:ea typeface="Roboto Condensed Light" panose="02000000000000000000" pitchFamily="2" charset="0"/>
              </a:rPr>
              <a:t>    &lt;axis </a:t>
            </a:r>
            <a:r>
              <a:rPr lang="en-US" dirty="0" err="1">
                <a:highlight>
                  <a:srgbClr val="FFFF00"/>
                </a:highlight>
                <a:latin typeface="Roboto Condensed Light" panose="02000000000000000000" pitchFamily="2" charset="0"/>
                <a:ea typeface="Roboto Condensed Light" panose="02000000000000000000" pitchFamily="2" charset="0"/>
              </a:rPr>
              <a:t>xyz</a:t>
            </a:r>
            <a:r>
              <a:rPr lang="en-US" dirty="0">
                <a:highlight>
                  <a:srgbClr val="FFFF00"/>
                </a:highlight>
                <a:latin typeface="Roboto Condensed Light" panose="02000000000000000000" pitchFamily="2" charset="0"/>
                <a:ea typeface="Roboto Condensed Light" panose="02000000000000000000" pitchFamily="2" charset="0"/>
              </a:rPr>
              <a:t>="0 1 0"/&gt;</a:t>
            </a:r>
          </a:p>
          <a:p>
            <a:r>
              <a:rPr lang="en-US" dirty="0">
                <a:latin typeface="Roboto Condensed Light" panose="02000000000000000000" pitchFamily="2" charset="0"/>
                <a:ea typeface="Roboto Condensed Light" panose="02000000000000000000" pitchFamily="2" charset="0"/>
              </a:rPr>
              <a:t>    &lt;limit lower="-1.57" upper="1.57" effort="10" velocity="1.0"/&gt;</a:t>
            </a:r>
          </a:p>
          <a:p>
            <a:r>
              <a:rPr lang="en-US" dirty="0">
                <a:latin typeface="Roboto Condensed Light" panose="02000000000000000000" pitchFamily="2" charset="0"/>
                <a:ea typeface="Roboto Condensed Light" panose="02000000000000000000" pitchFamily="2" charset="0"/>
              </a:rPr>
              <a:t>  &lt;/joint&gt;</a:t>
            </a:r>
          </a:p>
        </p:txBody>
      </p:sp>
    </p:spTree>
    <p:extLst>
      <p:ext uri="{BB962C8B-B14F-4D97-AF65-F5344CB8AC3E}">
        <p14:creationId xmlns:p14="http://schemas.microsoft.com/office/powerpoint/2010/main" val="24945460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2BEF2-2688-E51C-DBEE-E8E47A19ED1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6A84483D-9D6A-1949-0F37-1E806F9C5158}"/>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48BD87C6-6017-14AF-E5CB-EF3E274FA949}"/>
              </a:ext>
            </a:extLst>
          </p:cNvPr>
          <p:cNvSpPr>
            <a:spLocks noGrp="1"/>
          </p:cNvSpPr>
          <p:nvPr>
            <p:ph type="sldNum" sz="quarter" idx="12"/>
          </p:nvPr>
        </p:nvSpPr>
        <p:spPr/>
        <p:txBody>
          <a:bodyPr/>
          <a:lstStyle/>
          <a:p>
            <a:fld id="{0A297500-7527-634B-90F4-69D0994C32B4}" type="slidenum">
              <a:rPr lang="nl-NL" smtClean="0"/>
              <a:t>42</a:t>
            </a:fld>
            <a:endParaRPr lang="nl-NL"/>
          </a:p>
        </p:txBody>
      </p:sp>
      <p:sp>
        <p:nvSpPr>
          <p:cNvPr id="5" name="Title 4">
            <a:extLst>
              <a:ext uri="{FF2B5EF4-FFF2-40B4-BE49-F238E27FC236}">
                <a16:creationId xmlns:a16="http://schemas.microsoft.com/office/drawing/2014/main" id="{E686160B-1FA3-054B-9997-290DB43D6693}"/>
              </a:ext>
            </a:extLst>
          </p:cNvPr>
          <p:cNvSpPr>
            <a:spLocks noGrp="1"/>
          </p:cNvSpPr>
          <p:nvPr>
            <p:ph type="title"/>
          </p:nvPr>
        </p:nvSpPr>
        <p:spPr/>
        <p:txBody>
          <a:bodyPr/>
          <a:lstStyle/>
          <a:p>
            <a:r>
              <a:rPr lang="en-US" dirty="0"/>
              <a:t>The Linkage System</a:t>
            </a:r>
          </a:p>
        </p:txBody>
      </p:sp>
      <p:grpSp>
        <p:nvGrpSpPr>
          <p:cNvPr id="26" name="Group 25">
            <a:extLst>
              <a:ext uri="{FF2B5EF4-FFF2-40B4-BE49-F238E27FC236}">
                <a16:creationId xmlns:a16="http://schemas.microsoft.com/office/drawing/2014/main" id="{8C086EBE-3F2D-15E3-1EA9-820E2EC764E6}"/>
              </a:ext>
            </a:extLst>
          </p:cNvPr>
          <p:cNvGrpSpPr/>
          <p:nvPr/>
        </p:nvGrpSpPr>
        <p:grpSpPr>
          <a:xfrm>
            <a:off x="12551764" y="1837495"/>
            <a:ext cx="7185608" cy="3656880"/>
            <a:chOff x="3787140" y="885716"/>
            <a:chExt cx="7177650" cy="4233245"/>
          </a:xfrm>
        </p:grpSpPr>
        <p:grpSp>
          <p:nvGrpSpPr>
            <p:cNvPr id="27" name="Group 26">
              <a:extLst>
                <a:ext uri="{FF2B5EF4-FFF2-40B4-BE49-F238E27FC236}">
                  <a16:creationId xmlns:a16="http://schemas.microsoft.com/office/drawing/2014/main" id="{25A34544-B77F-8FE8-778C-09D33DFB27D3}"/>
                </a:ext>
              </a:extLst>
            </p:cNvPr>
            <p:cNvGrpSpPr/>
            <p:nvPr/>
          </p:nvGrpSpPr>
          <p:grpSpPr>
            <a:xfrm>
              <a:off x="3787140" y="3307080"/>
              <a:ext cx="1378719" cy="1389380"/>
              <a:chOff x="3787140" y="2369747"/>
              <a:chExt cx="2308860" cy="2326713"/>
            </a:xfrm>
            <a:solidFill>
              <a:schemeClr val="bg1"/>
            </a:solidFill>
          </p:grpSpPr>
          <p:cxnSp>
            <p:nvCxnSpPr>
              <p:cNvPr id="49" name="Straight Connector 48">
                <a:extLst>
                  <a:ext uri="{FF2B5EF4-FFF2-40B4-BE49-F238E27FC236}">
                    <a16:creationId xmlns:a16="http://schemas.microsoft.com/office/drawing/2014/main" id="{100E2EA2-0660-55A0-A316-52C8F1D1D169}"/>
                  </a:ext>
                </a:extLst>
              </p:cNvPr>
              <p:cNvCxnSpPr/>
              <p:nvPr/>
            </p:nvCxnSpPr>
            <p:spPr>
              <a:xfrm>
                <a:off x="4090219" y="4370753"/>
                <a:ext cx="2005781" cy="0"/>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A0558D7F-E3D3-ADAB-B4CE-13B67498A01D}"/>
                  </a:ext>
                </a:extLst>
              </p:cNvPr>
              <p:cNvCxnSpPr>
                <a:cxnSpLocks/>
              </p:cNvCxnSpPr>
              <p:nvPr/>
            </p:nvCxnSpPr>
            <p:spPr>
              <a:xfrm flipV="1">
                <a:off x="3787140"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FF69F7C2-589F-8738-150D-4197E3F62D0F}"/>
                  </a:ext>
                </a:extLst>
              </p:cNvPr>
              <p:cNvCxnSpPr>
                <a:cxnSpLocks/>
              </p:cNvCxnSpPr>
              <p:nvPr/>
            </p:nvCxnSpPr>
            <p:spPr>
              <a:xfrm flipV="1">
                <a:off x="3986268"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1E618404-AB1B-51A1-E19F-F8FC6265F16E}"/>
                  </a:ext>
                </a:extLst>
              </p:cNvPr>
              <p:cNvCxnSpPr>
                <a:cxnSpLocks/>
              </p:cNvCxnSpPr>
              <p:nvPr/>
            </p:nvCxnSpPr>
            <p:spPr>
              <a:xfrm flipV="1">
                <a:off x="4185396"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0DDF55AB-CEE5-ACE0-4DF2-6BBBE24BB1E3}"/>
                  </a:ext>
                </a:extLst>
              </p:cNvPr>
              <p:cNvCxnSpPr>
                <a:cxnSpLocks/>
              </p:cNvCxnSpPr>
              <p:nvPr/>
            </p:nvCxnSpPr>
            <p:spPr>
              <a:xfrm flipV="1">
                <a:off x="4384524"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2B7F521E-884C-F15E-6984-0ABEB7C9BDEB}"/>
                  </a:ext>
                </a:extLst>
              </p:cNvPr>
              <p:cNvCxnSpPr>
                <a:cxnSpLocks/>
              </p:cNvCxnSpPr>
              <p:nvPr/>
            </p:nvCxnSpPr>
            <p:spPr>
              <a:xfrm flipV="1">
                <a:off x="4583652"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73FA2DA6-EB47-F739-E412-8ACD4386848A}"/>
                  </a:ext>
                </a:extLst>
              </p:cNvPr>
              <p:cNvCxnSpPr>
                <a:cxnSpLocks/>
              </p:cNvCxnSpPr>
              <p:nvPr/>
            </p:nvCxnSpPr>
            <p:spPr>
              <a:xfrm flipV="1">
                <a:off x="4782780"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4AFE41E8-1C98-8973-CDA3-25AFD9FC604B}"/>
                  </a:ext>
                </a:extLst>
              </p:cNvPr>
              <p:cNvCxnSpPr>
                <a:cxnSpLocks/>
              </p:cNvCxnSpPr>
              <p:nvPr/>
            </p:nvCxnSpPr>
            <p:spPr>
              <a:xfrm flipV="1">
                <a:off x="4981908"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333E14A3-F4EE-0058-F623-D1B75BE0168D}"/>
                  </a:ext>
                </a:extLst>
              </p:cNvPr>
              <p:cNvCxnSpPr>
                <a:cxnSpLocks/>
              </p:cNvCxnSpPr>
              <p:nvPr/>
            </p:nvCxnSpPr>
            <p:spPr>
              <a:xfrm flipV="1">
                <a:off x="5181036"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1B469285-E7AB-6BB1-9DEE-6C4A86E40C0C}"/>
                  </a:ext>
                </a:extLst>
              </p:cNvPr>
              <p:cNvCxnSpPr>
                <a:cxnSpLocks/>
              </p:cNvCxnSpPr>
              <p:nvPr/>
            </p:nvCxnSpPr>
            <p:spPr>
              <a:xfrm flipV="1">
                <a:off x="5380164"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CEA194CB-0D39-13BC-BDEF-90EDF38904B0}"/>
                  </a:ext>
                </a:extLst>
              </p:cNvPr>
              <p:cNvCxnSpPr>
                <a:cxnSpLocks/>
              </p:cNvCxnSpPr>
              <p:nvPr/>
            </p:nvCxnSpPr>
            <p:spPr>
              <a:xfrm flipV="1">
                <a:off x="5579292"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D4FA05DF-D825-B0CC-8E4E-97BEB9376ACC}"/>
                  </a:ext>
                </a:extLst>
              </p:cNvPr>
              <p:cNvCxnSpPr>
                <a:cxnSpLocks/>
              </p:cNvCxnSpPr>
              <p:nvPr/>
            </p:nvCxnSpPr>
            <p:spPr>
              <a:xfrm flipV="1">
                <a:off x="5778415"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61" name="Freeform: Shape 60">
                <a:extLst>
                  <a:ext uri="{FF2B5EF4-FFF2-40B4-BE49-F238E27FC236}">
                    <a16:creationId xmlns:a16="http://schemas.microsoft.com/office/drawing/2014/main" id="{438EC50E-E72D-3286-5E75-449B024A867E}"/>
                  </a:ext>
                </a:extLst>
              </p:cNvPr>
              <p:cNvSpPr/>
              <p:nvPr/>
            </p:nvSpPr>
            <p:spPr>
              <a:xfrm>
                <a:off x="4082966" y="2369747"/>
                <a:ext cx="2013033" cy="2016711"/>
              </a:xfrm>
              <a:custGeom>
                <a:avLst/>
                <a:gdLst>
                  <a:gd name="connsiteX0" fmla="*/ 1006516 w 2013033"/>
                  <a:gd name="connsiteY0" fmla="*/ 0 h 2016711"/>
                  <a:gd name="connsiteX1" fmla="*/ 2009407 w 2013033"/>
                  <a:gd name="connsiteY1" fmla="*/ 1002891 h 2016711"/>
                  <a:gd name="connsiteX2" fmla="*/ 2004387 w 2013033"/>
                  <a:gd name="connsiteY2" fmla="*/ 1102311 h 2016711"/>
                  <a:gd name="connsiteX3" fmla="*/ 2013033 w 2013033"/>
                  <a:gd name="connsiteY3" fmla="*/ 1102311 h 2016711"/>
                  <a:gd name="connsiteX4" fmla="*/ 2013033 w 2013033"/>
                  <a:gd name="connsiteY4" fmla="*/ 2016711 h 2016711"/>
                  <a:gd name="connsiteX5" fmla="*/ 0 w 2013033"/>
                  <a:gd name="connsiteY5" fmla="*/ 2016711 h 2016711"/>
                  <a:gd name="connsiteX6" fmla="*/ 0 w 2013033"/>
                  <a:gd name="connsiteY6" fmla="*/ 1102311 h 2016711"/>
                  <a:gd name="connsiteX7" fmla="*/ 8645 w 2013033"/>
                  <a:gd name="connsiteY7" fmla="*/ 1102311 h 2016711"/>
                  <a:gd name="connsiteX8" fmla="*/ 3625 w 2013033"/>
                  <a:gd name="connsiteY8" fmla="*/ 1002891 h 2016711"/>
                  <a:gd name="connsiteX9" fmla="*/ 1006516 w 2013033"/>
                  <a:gd name="connsiteY9" fmla="*/ 0 h 2016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3033" h="2016711">
                    <a:moveTo>
                      <a:pt x="1006516" y="0"/>
                    </a:moveTo>
                    <a:cubicBezTo>
                      <a:pt x="1560397" y="0"/>
                      <a:pt x="2009407" y="449010"/>
                      <a:pt x="2009407" y="1002891"/>
                    </a:cubicBezTo>
                    <a:lnTo>
                      <a:pt x="2004387" y="1102311"/>
                    </a:lnTo>
                    <a:lnTo>
                      <a:pt x="2013033" y="1102311"/>
                    </a:lnTo>
                    <a:lnTo>
                      <a:pt x="2013033" y="2016711"/>
                    </a:lnTo>
                    <a:lnTo>
                      <a:pt x="0" y="2016711"/>
                    </a:lnTo>
                    <a:lnTo>
                      <a:pt x="0" y="1102311"/>
                    </a:lnTo>
                    <a:lnTo>
                      <a:pt x="8645" y="1102311"/>
                    </a:lnTo>
                    <a:lnTo>
                      <a:pt x="3625" y="1002891"/>
                    </a:lnTo>
                    <a:cubicBezTo>
                      <a:pt x="3625" y="449010"/>
                      <a:pt x="452635" y="0"/>
                      <a:pt x="1006516" y="0"/>
                    </a:cubicBezTo>
                    <a:close/>
                  </a:path>
                </a:pathLst>
              </a:custGeom>
              <a:grp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p>
            </p:txBody>
          </p:sp>
        </p:grpSp>
        <p:sp>
          <p:nvSpPr>
            <p:cNvPr id="28" name="Rectangle: Rounded Corners 27">
              <a:extLst>
                <a:ext uri="{FF2B5EF4-FFF2-40B4-BE49-F238E27FC236}">
                  <a16:creationId xmlns:a16="http://schemas.microsoft.com/office/drawing/2014/main" id="{897CAC04-B390-ECD9-58C4-B77E72BD17E4}"/>
                </a:ext>
              </a:extLst>
            </p:cNvPr>
            <p:cNvSpPr/>
            <p:nvPr/>
          </p:nvSpPr>
          <p:spPr>
            <a:xfrm>
              <a:off x="4321829" y="3423212"/>
              <a:ext cx="2455030" cy="541212"/>
            </a:xfrm>
            <a:prstGeom prst="roundRect">
              <a:avLst>
                <a:gd name="adj" fmla="val 50000"/>
              </a:avLst>
            </a:prstGeom>
            <a:solidFill>
              <a:schemeClr val="accent2">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Rectangle: Rounded Corners 28">
              <a:extLst>
                <a:ext uri="{FF2B5EF4-FFF2-40B4-BE49-F238E27FC236}">
                  <a16:creationId xmlns:a16="http://schemas.microsoft.com/office/drawing/2014/main" id="{CFFAB43B-C82B-4A31-2FFF-DC0408DD5A8E}"/>
                </a:ext>
              </a:extLst>
            </p:cNvPr>
            <p:cNvSpPr/>
            <p:nvPr/>
          </p:nvSpPr>
          <p:spPr>
            <a:xfrm rot="17976579">
              <a:off x="5766637" y="2605202"/>
              <a:ext cx="2455030" cy="541212"/>
            </a:xfrm>
            <a:prstGeom prst="roundRect">
              <a:avLst>
                <a:gd name="adj" fmla="val 50000"/>
              </a:avLst>
            </a:prstGeom>
            <a:solidFill>
              <a:schemeClr val="accent3">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 name="Rectangle: Rounded Corners 29">
              <a:extLst>
                <a:ext uri="{FF2B5EF4-FFF2-40B4-BE49-F238E27FC236}">
                  <a16:creationId xmlns:a16="http://schemas.microsoft.com/office/drawing/2014/main" id="{204A388B-36D5-3261-9C81-9D7A11E9CCE9}"/>
                </a:ext>
              </a:extLst>
            </p:cNvPr>
            <p:cNvSpPr/>
            <p:nvPr/>
          </p:nvSpPr>
          <p:spPr>
            <a:xfrm rot="20934103">
              <a:off x="7191927" y="1577799"/>
              <a:ext cx="2455030" cy="541212"/>
            </a:xfrm>
            <a:prstGeom prst="roundRect">
              <a:avLst>
                <a:gd name="adj" fmla="val 50000"/>
              </a:avLst>
            </a:prstGeom>
            <a:solidFill>
              <a:srgbClr val="FFC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Rectangle: Rounded Corners 30">
              <a:extLst>
                <a:ext uri="{FF2B5EF4-FFF2-40B4-BE49-F238E27FC236}">
                  <a16:creationId xmlns:a16="http://schemas.microsoft.com/office/drawing/2014/main" id="{6E4B64EB-6E54-F740-CD7B-F4BA7212A55E}"/>
                </a:ext>
              </a:extLst>
            </p:cNvPr>
            <p:cNvSpPr/>
            <p:nvPr/>
          </p:nvSpPr>
          <p:spPr>
            <a:xfrm rot="357809">
              <a:off x="6667512" y="2755932"/>
              <a:ext cx="2455030" cy="541212"/>
            </a:xfrm>
            <a:prstGeom prst="roundRect">
              <a:avLst>
                <a:gd name="adj" fmla="val 50000"/>
              </a:avLst>
            </a:prstGeom>
            <a:solidFill>
              <a:schemeClr val="accent5">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Rectangle: Rounded Corners 31">
              <a:extLst>
                <a:ext uri="{FF2B5EF4-FFF2-40B4-BE49-F238E27FC236}">
                  <a16:creationId xmlns:a16="http://schemas.microsoft.com/office/drawing/2014/main" id="{A4E5352E-10CE-6E50-8B61-655ACBCE476E}"/>
                </a:ext>
              </a:extLst>
            </p:cNvPr>
            <p:cNvSpPr/>
            <p:nvPr/>
          </p:nvSpPr>
          <p:spPr>
            <a:xfrm rot="20780682">
              <a:off x="8509760" y="2632380"/>
              <a:ext cx="2455030" cy="541212"/>
            </a:xfrm>
            <a:prstGeom prst="roundRect">
              <a:avLst>
                <a:gd name="adj" fmla="val 50000"/>
              </a:avLst>
            </a:prstGeom>
            <a:solidFill>
              <a:schemeClr val="accent1">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 name="Oval 32">
              <a:extLst>
                <a:ext uri="{FF2B5EF4-FFF2-40B4-BE49-F238E27FC236}">
                  <a16:creationId xmlns:a16="http://schemas.microsoft.com/office/drawing/2014/main" id="{5E3888FD-9479-9C37-8AAE-F84823627086}"/>
                </a:ext>
              </a:extLst>
            </p:cNvPr>
            <p:cNvSpPr/>
            <p:nvPr/>
          </p:nvSpPr>
          <p:spPr>
            <a:xfrm>
              <a:off x="6426702" y="3611880"/>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Oval 33">
              <a:extLst>
                <a:ext uri="{FF2B5EF4-FFF2-40B4-BE49-F238E27FC236}">
                  <a16:creationId xmlns:a16="http://schemas.microsoft.com/office/drawing/2014/main" id="{0116B056-04CE-CA1F-DEF9-8DA6A6F1C886}"/>
                </a:ext>
              </a:extLst>
            </p:cNvPr>
            <p:cNvSpPr/>
            <p:nvPr/>
          </p:nvSpPr>
          <p:spPr>
            <a:xfrm>
              <a:off x="4479883" y="3611880"/>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 name="Oval 34">
              <a:extLst>
                <a:ext uri="{FF2B5EF4-FFF2-40B4-BE49-F238E27FC236}">
                  <a16:creationId xmlns:a16="http://schemas.microsoft.com/office/drawing/2014/main" id="{E3FE9EF9-C4D7-0E39-CB80-25F9D0EF6C47}"/>
                </a:ext>
              </a:extLst>
            </p:cNvPr>
            <p:cNvSpPr/>
            <p:nvPr/>
          </p:nvSpPr>
          <p:spPr>
            <a:xfrm>
              <a:off x="6902712" y="2843658"/>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Oval 35">
              <a:extLst>
                <a:ext uri="{FF2B5EF4-FFF2-40B4-BE49-F238E27FC236}">
                  <a16:creationId xmlns:a16="http://schemas.microsoft.com/office/drawing/2014/main" id="{DAF62C38-B13D-9314-273B-25832A134F08}"/>
                </a:ext>
              </a:extLst>
            </p:cNvPr>
            <p:cNvSpPr/>
            <p:nvPr/>
          </p:nvSpPr>
          <p:spPr>
            <a:xfrm>
              <a:off x="7381742" y="1944758"/>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 name="Oval 36">
              <a:extLst>
                <a:ext uri="{FF2B5EF4-FFF2-40B4-BE49-F238E27FC236}">
                  <a16:creationId xmlns:a16="http://schemas.microsoft.com/office/drawing/2014/main" id="{BA26C926-DB91-0798-8705-9E93E2EF02E5}"/>
                </a:ext>
              </a:extLst>
            </p:cNvPr>
            <p:cNvSpPr/>
            <p:nvPr/>
          </p:nvSpPr>
          <p:spPr>
            <a:xfrm>
              <a:off x="8736566" y="3035894"/>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3E853D1C-3982-7915-A79F-D6FAFE628189}"/>
                    </a:ext>
                  </a:extLst>
                </p:cNvPr>
                <p:cNvSpPr txBox="1"/>
                <p:nvPr/>
              </p:nvSpPr>
              <p:spPr>
                <a:xfrm>
                  <a:off x="4212892" y="4757772"/>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0</m:t>
                            </m:r>
                          </m:sub>
                        </m:sSub>
                      </m:oMath>
                    </m:oMathPara>
                  </a14:m>
                  <a:endParaRPr lang="en-US" sz="2000" dirty="0">
                    <a:solidFill>
                      <a:srgbClr val="FF0000"/>
                    </a:solidFill>
                  </a:endParaRPr>
                </a:p>
              </p:txBody>
            </p:sp>
          </mc:Choice>
          <mc:Fallback xmlns="">
            <p:sp>
              <p:nvSpPr>
                <p:cNvPr id="38" name="TextBox 37">
                  <a:extLst>
                    <a:ext uri="{FF2B5EF4-FFF2-40B4-BE49-F238E27FC236}">
                      <a16:creationId xmlns:a16="http://schemas.microsoft.com/office/drawing/2014/main" id="{3E853D1C-3982-7915-A79F-D6FAFE628189}"/>
                    </a:ext>
                  </a:extLst>
                </p:cNvPr>
                <p:cNvSpPr txBox="1">
                  <a:spLocks noRot="1" noChangeAspect="1" noMove="1" noResize="1" noEditPoints="1" noAdjustHandles="1" noChangeArrowheads="1" noChangeShapeType="1" noTextEdit="1"/>
                </p:cNvSpPr>
                <p:nvPr/>
              </p:nvSpPr>
              <p:spPr>
                <a:xfrm>
                  <a:off x="4212892" y="4757772"/>
                  <a:ext cx="437122" cy="361189"/>
                </a:xfrm>
                <a:prstGeom prst="rect">
                  <a:avLst/>
                </a:prstGeom>
                <a:blipFill>
                  <a:blip r:embed="rId2"/>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3E5866F-7C27-752C-468F-AFC833FEDBEC}"/>
                    </a:ext>
                  </a:extLst>
                </p:cNvPr>
                <p:cNvSpPr txBox="1"/>
                <p:nvPr/>
              </p:nvSpPr>
              <p:spPr>
                <a:xfrm>
                  <a:off x="5189379" y="3909212"/>
                  <a:ext cx="4320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1</m:t>
                            </m:r>
                          </m:sub>
                        </m:sSub>
                      </m:oMath>
                    </m:oMathPara>
                  </a14:m>
                  <a:endParaRPr lang="en-US" sz="2000" dirty="0">
                    <a:solidFill>
                      <a:srgbClr val="FF0000"/>
                    </a:solidFill>
                  </a:endParaRPr>
                </a:p>
              </p:txBody>
            </p:sp>
          </mc:Choice>
          <mc:Fallback xmlns="">
            <p:sp>
              <p:nvSpPr>
                <p:cNvPr id="39" name="TextBox 38">
                  <a:extLst>
                    <a:ext uri="{FF2B5EF4-FFF2-40B4-BE49-F238E27FC236}">
                      <a16:creationId xmlns:a16="http://schemas.microsoft.com/office/drawing/2014/main" id="{93E5866F-7C27-752C-468F-AFC833FEDBEC}"/>
                    </a:ext>
                  </a:extLst>
                </p:cNvPr>
                <p:cNvSpPr txBox="1">
                  <a:spLocks noRot="1" noChangeAspect="1" noMove="1" noResize="1" noEditPoints="1" noAdjustHandles="1" noChangeArrowheads="1" noChangeShapeType="1" noTextEdit="1"/>
                </p:cNvSpPr>
                <p:nvPr/>
              </p:nvSpPr>
              <p:spPr>
                <a:xfrm>
                  <a:off x="5189379" y="3909212"/>
                  <a:ext cx="432022" cy="361189"/>
                </a:xfrm>
                <a:prstGeom prst="rect">
                  <a:avLst/>
                </a:prstGeom>
                <a:blipFill>
                  <a:blip r:embed="rId3"/>
                  <a:stretch>
                    <a:fillRect b="-31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5A28EA6-37C7-4844-A4B4-A67CEA0CF672}"/>
                    </a:ext>
                  </a:extLst>
                </p:cNvPr>
                <p:cNvSpPr txBox="1"/>
                <p:nvPr/>
              </p:nvSpPr>
              <p:spPr>
                <a:xfrm>
                  <a:off x="6371202" y="1843653"/>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2</m:t>
                            </m:r>
                          </m:sub>
                        </m:sSub>
                      </m:oMath>
                    </m:oMathPara>
                  </a14:m>
                  <a:endParaRPr lang="en-US" sz="2000" dirty="0">
                    <a:solidFill>
                      <a:srgbClr val="FF0000"/>
                    </a:solidFill>
                  </a:endParaRPr>
                </a:p>
              </p:txBody>
            </p:sp>
          </mc:Choice>
          <mc:Fallback xmlns="">
            <p:sp>
              <p:nvSpPr>
                <p:cNvPr id="40" name="TextBox 39">
                  <a:extLst>
                    <a:ext uri="{FF2B5EF4-FFF2-40B4-BE49-F238E27FC236}">
                      <a16:creationId xmlns:a16="http://schemas.microsoft.com/office/drawing/2014/main" id="{85A28EA6-37C7-4844-A4B4-A67CEA0CF672}"/>
                    </a:ext>
                  </a:extLst>
                </p:cNvPr>
                <p:cNvSpPr txBox="1">
                  <a:spLocks noRot="1" noChangeAspect="1" noMove="1" noResize="1" noEditPoints="1" noAdjustHandles="1" noChangeArrowheads="1" noChangeShapeType="1" noTextEdit="1"/>
                </p:cNvSpPr>
                <p:nvPr/>
              </p:nvSpPr>
              <p:spPr>
                <a:xfrm>
                  <a:off x="6371202" y="1843653"/>
                  <a:ext cx="437122" cy="361189"/>
                </a:xfrm>
                <a:prstGeom prst="rect">
                  <a:avLst/>
                </a:prstGeom>
                <a:blipFill>
                  <a:blip r:embed="rId4"/>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FEAA738-E5A2-7AE4-9B7C-FB4DA53F1C22}"/>
                    </a:ext>
                  </a:extLst>
                </p:cNvPr>
                <p:cNvSpPr txBox="1"/>
                <p:nvPr/>
              </p:nvSpPr>
              <p:spPr>
                <a:xfrm>
                  <a:off x="7503668" y="3168197"/>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3</m:t>
                            </m:r>
                          </m:sub>
                        </m:sSub>
                      </m:oMath>
                    </m:oMathPara>
                  </a14:m>
                  <a:endParaRPr lang="en-US" sz="2000" dirty="0">
                    <a:solidFill>
                      <a:srgbClr val="FF0000"/>
                    </a:solidFill>
                  </a:endParaRPr>
                </a:p>
              </p:txBody>
            </p:sp>
          </mc:Choice>
          <mc:Fallback xmlns="">
            <p:sp>
              <p:nvSpPr>
                <p:cNvPr id="41" name="TextBox 40">
                  <a:extLst>
                    <a:ext uri="{FF2B5EF4-FFF2-40B4-BE49-F238E27FC236}">
                      <a16:creationId xmlns:a16="http://schemas.microsoft.com/office/drawing/2014/main" id="{4FEAA738-E5A2-7AE4-9B7C-FB4DA53F1C22}"/>
                    </a:ext>
                  </a:extLst>
                </p:cNvPr>
                <p:cNvSpPr txBox="1">
                  <a:spLocks noRot="1" noChangeAspect="1" noMove="1" noResize="1" noEditPoints="1" noAdjustHandles="1" noChangeArrowheads="1" noChangeShapeType="1" noTextEdit="1"/>
                </p:cNvSpPr>
                <p:nvPr/>
              </p:nvSpPr>
              <p:spPr>
                <a:xfrm>
                  <a:off x="7503668" y="3168197"/>
                  <a:ext cx="437122" cy="361189"/>
                </a:xfrm>
                <a:prstGeom prst="rect">
                  <a:avLst/>
                </a:prstGeom>
                <a:blipFill>
                  <a:blip r:embed="rId5"/>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079F3C1-6F9A-9E12-9B09-A0F0CC11572A}"/>
                    </a:ext>
                  </a:extLst>
                </p:cNvPr>
                <p:cNvSpPr txBox="1"/>
                <p:nvPr/>
              </p:nvSpPr>
              <p:spPr>
                <a:xfrm>
                  <a:off x="10169236" y="2845031"/>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4</m:t>
                            </m:r>
                          </m:sub>
                        </m:sSub>
                      </m:oMath>
                    </m:oMathPara>
                  </a14:m>
                  <a:endParaRPr lang="en-US" sz="2000" dirty="0">
                    <a:solidFill>
                      <a:srgbClr val="FF0000"/>
                    </a:solidFill>
                  </a:endParaRPr>
                </a:p>
              </p:txBody>
            </p:sp>
          </mc:Choice>
          <mc:Fallback xmlns="">
            <p:sp>
              <p:nvSpPr>
                <p:cNvPr id="42" name="TextBox 41">
                  <a:extLst>
                    <a:ext uri="{FF2B5EF4-FFF2-40B4-BE49-F238E27FC236}">
                      <a16:creationId xmlns:a16="http://schemas.microsoft.com/office/drawing/2014/main" id="{9079F3C1-6F9A-9E12-9B09-A0F0CC11572A}"/>
                    </a:ext>
                  </a:extLst>
                </p:cNvPr>
                <p:cNvSpPr txBox="1">
                  <a:spLocks noRot="1" noChangeAspect="1" noMove="1" noResize="1" noEditPoints="1" noAdjustHandles="1" noChangeArrowheads="1" noChangeShapeType="1" noTextEdit="1"/>
                </p:cNvSpPr>
                <p:nvPr/>
              </p:nvSpPr>
              <p:spPr>
                <a:xfrm>
                  <a:off x="10169236" y="2845031"/>
                  <a:ext cx="437122" cy="361189"/>
                </a:xfrm>
                <a:prstGeom prst="rect">
                  <a:avLst/>
                </a:prstGeom>
                <a:blipFill>
                  <a:blip r:embed="rId6"/>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A33E32D-694A-4459-C136-61A462EF34EB}"/>
                    </a:ext>
                  </a:extLst>
                </p:cNvPr>
                <p:cNvSpPr txBox="1"/>
                <p:nvPr/>
              </p:nvSpPr>
              <p:spPr>
                <a:xfrm>
                  <a:off x="8701936" y="885716"/>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5</m:t>
                            </m:r>
                          </m:sub>
                        </m:sSub>
                      </m:oMath>
                    </m:oMathPara>
                  </a14:m>
                  <a:endParaRPr lang="en-US" sz="2000" dirty="0">
                    <a:solidFill>
                      <a:srgbClr val="FF0000"/>
                    </a:solidFill>
                  </a:endParaRPr>
                </a:p>
              </p:txBody>
            </p:sp>
          </mc:Choice>
          <mc:Fallback xmlns="">
            <p:sp>
              <p:nvSpPr>
                <p:cNvPr id="43" name="TextBox 42">
                  <a:extLst>
                    <a:ext uri="{FF2B5EF4-FFF2-40B4-BE49-F238E27FC236}">
                      <a16:creationId xmlns:a16="http://schemas.microsoft.com/office/drawing/2014/main" id="{9A33E32D-694A-4459-C136-61A462EF34EB}"/>
                    </a:ext>
                  </a:extLst>
                </p:cNvPr>
                <p:cNvSpPr txBox="1">
                  <a:spLocks noRot="1" noChangeAspect="1" noMove="1" noResize="1" noEditPoints="1" noAdjustHandles="1" noChangeArrowheads="1" noChangeShapeType="1" noTextEdit="1"/>
                </p:cNvSpPr>
                <p:nvPr/>
              </p:nvSpPr>
              <p:spPr>
                <a:xfrm>
                  <a:off x="8701936" y="885716"/>
                  <a:ext cx="437122" cy="361189"/>
                </a:xfrm>
                <a:prstGeom prst="rect">
                  <a:avLst/>
                </a:prstGeom>
                <a:blipFill>
                  <a:blip r:embed="rId7"/>
                  <a:stretch>
                    <a:fillRect b="-3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F45A0C5-B263-0C7C-79E6-9E19F22EC114}"/>
                    </a:ext>
                  </a:extLst>
                </p:cNvPr>
                <p:cNvSpPr txBox="1"/>
                <p:nvPr/>
              </p:nvSpPr>
              <p:spPr>
                <a:xfrm>
                  <a:off x="4308348" y="2682547"/>
                  <a:ext cx="386286"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1</m:t>
                            </m:r>
                          </m:sub>
                        </m:sSub>
                      </m:oMath>
                    </m:oMathPara>
                  </a14:m>
                  <a:endParaRPr lang="en-US" sz="2000" dirty="0">
                    <a:solidFill>
                      <a:schemeClr val="tx2">
                        <a:lumMod val="90000"/>
                        <a:lumOff val="10000"/>
                      </a:schemeClr>
                    </a:solidFill>
                  </a:endParaRPr>
                </a:p>
              </p:txBody>
            </p:sp>
          </mc:Choice>
          <mc:Fallback xmlns="">
            <p:sp>
              <p:nvSpPr>
                <p:cNvPr id="44" name="TextBox 43">
                  <a:extLst>
                    <a:ext uri="{FF2B5EF4-FFF2-40B4-BE49-F238E27FC236}">
                      <a16:creationId xmlns:a16="http://schemas.microsoft.com/office/drawing/2014/main" id="{6F45A0C5-B263-0C7C-79E6-9E19F22EC114}"/>
                    </a:ext>
                  </a:extLst>
                </p:cNvPr>
                <p:cNvSpPr txBox="1">
                  <a:spLocks noRot="1" noChangeAspect="1" noMove="1" noResize="1" noEditPoints="1" noAdjustHandles="1" noChangeArrowheads="1" noChangeShapeType="1" noTextEdit="1"/>
                </p:cNvSpPr>
                <p:nvPr/>
              </p:nvSpPr>
              <p:spPr>
                <a:xfrm>
                  <a:off x="4308348" y="2682547"/>
                  <a:ext cx="386286" cy="361189"/>
                </a:xfrm>
                <a:prstGeom prst="rect">
                  <a:avLst/>
                </a:prstGeom>
                <a:blipFill>
                  <a:blip r:embed="rId8"/>
                  <a:stretch>
                    <a:fillRect l="-4762"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72E2C055-DE19-B7D0-685D-48DB6E6CF785}"/>
                    </a:ext>
                  </a:extLst>
                </p:cNvPr>
                <p:cNvSpPr txBox="1"/>
                <p:nvPr/>
              </p:nvSpPr>
              <p:spPr>
                <a:xfrm>
                  <a:off x="6192377" y="3936818"/>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2</m:t>
                            </m:r>
                          </m:sub>
                        </m:sSub>
                      </m:oMath>
                    </m:oMathPara>
                  </a14:m>
                  <a:endParaRPr lang="en-US" sz="2000" dirty="0">
                    <a:solidFill>
                      <a:schemeClr val="tx2">
                        <a:lumMod val="90000"/>
                        <a:lumOff val="10000"/>
                      </a:schemeClr>
                    </a:solidFill>
                  </a:endParaRPr>
                </a:p>
              </p:txBody>
            </p:sp>
          </mc:Choice>
          <mc:Fallback xmlns="">
            <p:sp>
              <p:nvSpPr>
                <p:cNvPr id="45" name="TextBox 44">
                  <a:extLst>
                    <a:ext uri="{FF2B5EF4-FFF2-40B4-BE49-F238E27FC236}">
                      <a16:creationId xmlns:a16="http://schemas.microsoft.com/office/drawing/2014/main" id="{72E2C055-DE19-B7D0-685D-48DB6E6CF785}"/>
                    </a:ext>
                  </a:extLst>
                </p:cNvPr>
                <p:cNvSpPr txBox="1">
                  <a:spLocks noRot="1" noChangeAspect="1" noMove="1" noResize="1" noEditPoints="1" noAdjustHandles="1" noChangeArrowheads="1" noChangeShapeType="1" noTextEdit="1"/>
                </p:cNvSpPr>
                <p:nvPr/>
              </p:nvSpPr>
              <p:spPr>
                <a:xfrm>
                  <a:off x="6192377" y="3936818"/>
                  <a:ext cx="391387" cy="361189"/>
                </a:xfrm>
                <a:prstGeom prst="rect">
                  <a:avLst/>
                </a:prstGeom>
                <a:blipFill>
                  <a:blip r:embed="rId9"/>
                  <a:stretch>
                    <a:fillRect l="-3125"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40A0D1A-5997-45CE-13D0-4C70753DCD4E}"/>
                    </a:ext>
                  </a:extLst>
                </p:cNvPr>
                <p:cNvSpPr txBox="1"/>
                <p:nvPr/>
              </p:nvSpPr>
              <p:spPr>
                <a:xfrm>
                  <a:off x="6138543" y="2548050"/>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3</m:t>
                            </m:r>
                          </m:sub>
                        </m:sSub>
                      </m:oMath>
                    </m:oMathPara>
                  </a14:m>
                  <a:endParaRPr lang="en-US" sz="2000" dirty="0">
                    <a:solidFill>
                      <a:schemeClr val="tx2">
                        <a:lumMod val="90000"/>
                        <a:lumOff val="10000"/>
                      </a:schemeClr>
                    </a:solidFill>
                  </a:endParaRPr>
                </a:p>
              </p:txBody>
            </p:sp>
          </mc:Choice>
          <mc:Fallback xmlns="">
            <p:sp>
              <p:nvSpPr>
                <p:cNvPr id="46" name="TextBox 45">
                  <a:extLst>
                    <a:ext uri="{FF2B5EF4-FFF2-40B4-BE49-F238E27FC236}">
                      <a16:creationId xmlns:a16="http://schemas.microsoft.com/office/drawing/2014/main" id="{040A0D1A-5997-45CE-13D0-4C70753DCD4E}"/>
                    </a:ext>
                  </a:extLst>
                </p:cNvPr>
                <p:cNvSpPr txBox="1">
                  <a:spLocks noRot="1" noChangeAspect="1" noMove="1" noResize="1" noEditPoints="1" noAdjustHandles="1" noChangeArrowheads="1" noChangeShapeType="1" noTextEdit="1"/>
                </p:cNvSpPr>
                <p:nvPr/>
              </p:nvSpPr>
              <p:spPr>
                <a:xfrm>
                  <a:off x="6138543" y="2548050"/>
                  <a:ext cx="391387" cy="361189"/>
                </a:xfrm>
                <a:prstGeom prst="rect">
                  <a:avLst/>
                </a:prstGeom>
                <a:blipFill>
                  <a:blip r:embed="rId10"/>
                  <a:stretch>
                    <a:fillRect l="-3125"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8C26941-309F-7732-FFA2-D0C80839C94C}"/>
                    </a:ext>
                  </a:extLst>
                </p:cNvPr>
                <p:cNvSpPr txBox="1"/>
                <p:nvPr/>
              </p:nvSpPr>
              <p:spPr>
                <a:xfrm>
                  <a:off x="8557793" y="3288714"/>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4</m:t>
                            </m:r>
                          </m:sub>
                        </m:sSub>
                      </m:oMath>
                    </m:oMathPara>
                  </a14:m>
                  <a:endParaRPr lang="en-US" sz="2000" dirty="0">
                    <a:solidFill>
                      <a:schemeClr val="tx2">
                        <a:lumMod val="90000"/>
                        <a:lumOff val="10000"/>
                      </a:schemeClr>
                    </a:solidFill>
                  </a:endParaRPr>
                </a:p>
              </p:txBody>
            </p:sp>
          </mc:Choice>
          <mc:Fallback xmlns="">
            <p:sp>
              <p:nvSpPr>
                <p:cNvPr id="47" name="TextBox 46">
                  <a:extLst>
                    <a:ext uri="{FF2B5EF4-FFF2-40B4-BE49-F238E27FC236}">
                      <a16:creationId xmlns:a16="http://schemas.microsoft.com/office/drawing/2014/main" id="{D8C26941-309F-7732-FFA2-D0C80839C94C}"/>
                    </a:ext>
                  </a:extLst>
                </p:cNvPr>
                <p:cNvSpPr txBox="1">
                  <a:spLocks noRot="1" noChangeAspect="1" noMove="1" noResize="1" noEditPoints="1" noAdjustHandles="1" noChangeArrowheads="1" noChangeShapeType="1" noTextEdit="1"/>
                </p:cNvSpPr>
                <p:nvPr/>
              </p:nvSpPr>
              <p:spPr>
                <a:xfrm>
                  <a:off x="8557793" y="3288714"/>
                  <a:ext cx="391387" cy="361189"/>
                </a:xfrm>
                <a:prstGeom prst="rect">
                  <a:avLst/>
                </a:prstGeom>
                <a:blipFill>
                  <a:blip r:embed="rId11"/>
                  <a:stretch>
                    <a:fillRect l="-3077"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BE532C4B-F1EA-8882-1915-8B104AFF02FA}"/>
                    </a:ext>
                  </a:extLst>
                </p:cNvPr>
                <p:cNvSpPr txBox="1"/>
                <p:nvPr/>
              </p:nvSpPr>
              <p:spPr>
                <a:xfrm>
                  <a:off x="7169940" y="1140350"/>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5</m:t>
                            </m:r>
                          </m:sub>
                        </m:sSub>
                      </m:oMath>
                    </m:oMathPara>
                  </a14:m>
                  <a:endParaRPr lang="en-US" sz="2000" dirty="0">
                    <a:solidFill>
                      <a:schemeClr val="tx2">
                        <a:lumMod val="90000"/>
                        <a:lumOff val="10000"/>
                      </a:schemeClr>
                    </a:solidFill>
                  </a:endParaRPr>
                </a:p>
              </p:txBody>
            </p:sp>
          </mc:Choice>
          <mc:Fallback xmlns="">
            <p:sp>
              <p:nvSpPr>
                <p:cNvPr id="48" name="TextBox 47">
                  <a:extLst>
                    <a:ext uri="{FF2B5EF4-FFF2-40B4-BE49-F238E27FC236}">
                      <a16:creationId xmlns:a16="http://schemas.microsoft.com/office/drawing/2014/main" id="{BE532C4B-F1EA-8882-1915-8B104AFF02FA}"/>
                    </a:ext>
                  </a:extLst>
                </p:cNvPr>
                <p:cNvSpPr txBox="1">
                  <a:spLocks noRot="1" noChangeAspect="1" noMove="1" noResize="1" noEditPoints="1" noAdjustHandles="1" noChangeArrowheads="1" noChangeShapeType="1" noTextEdit="1"/>
                </p:cNvSpPr>
                <p:nvPr/>
              </p:nvSpPr>
              <p:spPr>
                <a:xfrm>
                  <a:off x="7169940" y="1140350"/>
                  <a:ext cx="391387" cy="361189"/>
                </a:xfrm>
                <a:prstGeom prst="rect">
                  <a:avLst/>
                </a:prstGeom>
                <a:blipFill>
                  <a:blip r:embed="rId12"/>
                  <a:stretch>
                    <a:fillRect l="-4688" b="-47059"/>
                  </a:stretch>
                </a:blipFill>
              </p:spPr>
              <p:txBody>
                <a:bodyPr/>
                <a:lstStyle/>
                <a:p>
                  <a:r>
                    <a:rPr lang="en-US">
                      <a:noFill/>
                    </a:rPr>
                    <a:t> </a:t>
                  </a:r>
                </a:p>
              </p:txBody>
            </p:sp>
          </mc:Fallback>
        </mc:AlternateContent>
      </p:grpSp>
      <p:sp>
        <p:nvSpPr>
          <p:cNvPr id="11" name="TextBox 10">
            <a:extLst>
              <a:ext uri="{FF2B5EF4-FFF2-40B4-BE49-F238E27FC236}">
                <a16:creationId xmlns:a16="http://schemas.microsoft.com/office/drawing/2014/main" id="{00BB6003-B22E-4F87-4921-7F8D9B005860}"/>
              </a:ext>
            </a:extLst>
          </p:cNvPr>
          <p:cNvSpPr txBox="1"/>
          <p:nvPr/>
        </p:nvSpPr>
        <p:spPr>
          <a:xfrm>
            <a:off x="574675" y="2078055"/>
            <a:ext cx="5845764" cy="3970318"/>
          </a:xfrm>
          <a:prstGeom prst="rect">
            <a:avLst/>
          </a:prstGeom>
          <a:noFill/>
        </p:spPr>
        <p:txBody>
          <a:bodyPr wrap="square">
            <a:spAutoFit/>
          </a:bodyPr>
          <a:lstStyle/>
          <a:p>
            <a:r>
              <a:rPr lang="en-US" b="1" dirty="0">
                <a:latin typeface="Roboto Condensed Light" panose="02000000000000000000" pitchFamily="2" charset="0"/>
                <a:ea typeface="Roboto Condensed Light" panose="02000000000000000000" pitchFamily="2" charset="0"/>
              </a:rPr>
              <a:t>Joint A Parameters</a:t>
            </a:r>
          </a:p>
          <a:p>
            <a:pPr marL="285750"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Type</a:t>
            </a:r>
            <a:r>
              <a:rPr lang="en-US" dirty="0">
                <a:latin typeface="Roboto Condensed Light" panose="02000000000000000000" pitchFamily="2" charset="0"/>
                <a:ea typeface="Roboto Condensed Light" panose="02000000000000000000" pitchFamily="2" charset="0"/>
              </a:rPr>
              <a:t>: Revolute</a:t>
            </a:r>
          </a:p>
          <a:p>
            <a:pPr marL="285750"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Parent Link</a:t>
            </a:r>
            <a:r>
              <a:rPr lang="en-US" dirty="0">
                <a:latin typeface="Roboto Condensed Light" panose="02000000000000000000" pitchFamily="2" charset="0"/>
                <a:ea typeface="Roboto Condensed Light" panose="02000000000000000000" pitchFamily="2" charset="0"/>
              </a:rPr>
              <a:t>: </a:t>
            </a:r>
            <a:r>
              <a:rPr lang="en-US" dirty="0" err="1">
                <a:latin typeface="Roboto Condensed Light" panose="02000000000000000000" pitchFamily="2" charset="0"/>
                <a:ea typeface="Roboto Condensed Light" panose="02000000000000000000" pitchFamily="2" charset="0"/>
              </a:rPr>
              <a:t>link_A</a:t>
            </a:r>
            <a:endParaRPr lang="en-US" dirty="0">
              <a:latin typeface="Roboto Condensed Light" panose="02000000000000000000" pitchFamily="2" charset="0"/>
              <a:ea typeface="Roboto Condensed Light" panose="02000000000000000000" pitchFamily="2" charset="0"/>
            </a:endParaRPr>
          </a:p>
          <a:p>
            <a:pPr marL="285750"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Child Link</a:t>
            </a:r>
            <a:r>
              <a:rPr lang="en-US" dirty="0">
                <a:latin typeface="Roboto Condensed Light" panose="02000000000000000000" pitchFamily="2" charset="0"/>
                <a:ea typeface="Roboto Condensed Light" panose="02000000000000000000" pitchFamily="2" charset="0"/>
              </a:rPr>
              <a:t>: </a:t>
            </a:r>
            <a:r>
              <a:rPr lang="en-US" dirty="0" err="1">
                <a:latin typeface="Roboto Condensed Light" panose="02000000000000000000" pitchFamily="2" charset="0"/>
                <a:ea typeface="Roboto Condensed Light" panose="02000000000000000000" pitchFamily="2" charset="0"/>
              </a:rPr>
              <a:t>link_B</a:t>
            </a:r>
            <a:endParaRPr lang="en-US" dirty="0">
              <a:latin typeface="Roboto Condensed Light" panose="02000000000000000000" pitchFamily="2" charset="0"/>
              <a:ea typeface="Roboto Condensed Light" panose="02000000000000000000" pitchFamily="2" charset="0"/>
            </a:endParaRPr>
          </a:p>
          <a:p>
            <a:pPr marL="285750"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Origin</a:t>
            </a:r>
            <a:r>
              <a:rPr lang="en-US" dirty="0">
                <a:latin typeface="Roboto Condensed Light" panose="02000000000000000000" pitchFamily="2" charset="0"/>
                <a:ea typeface="Roboto Condensed Light" panose="02000000000000000000" pitchFamily="2" charset="0"/>
              </a:rPr>
              <a:t>:</a:t>
            </a:r>
          </a:p>
          <a:p>
            <a:pPr marL="742950" lvl="1" indent="-285750">
              <a:buFont typeface="Courier New" panose="02070309020205020404" pitchFamily="49" charset="0"/>
              <a:buChar char="o"/>
            </a:pPr>
            <a:r>
              <a:rPr lang="en-US" b="1" dirty="0">
                <a:latin typeface="Roboto Condensed Light" panose="02000000000000000000" pitchFamily="2" charset="0"/>
                <a:ea typeface="Roboto Condensed Light" panose="02000000000000000000" pitchFamily="2" charset="0"/>
              </a:rPr>
              <a:t>Position (XYZ)</a:t>
            </a:r>
            <a:r>
              <a:rPr lang="en-US" dirty="0">
                <a:latin typeface="Roboto Condensed Light" panose="02000000000000000000" pitchFamily="2" charset="0"/>
                <a:ea typeface="Roboto Condensed Light" panose="02000000000000000000" pitchFamily="2" charset="0"/>
              </a:rPr>
              <a:t>: 0, 0, -0.05 m</a:t>
            </a:r>
          </a:p>
          <a:p>
            <a:pPr marL="742950" lvl="1" indent="-285750">
              <a:buFont typeface="Courier New" panose="02070309020205020404" pitchFamily="49" charset="0"/>
              <a:buChar char="o"/>
            </a:pPr>
            <a:r>
              <a:rPr lang="fr-FR" b="1" dirty="0">
                <a:latin typeface="Roboto Condensed Light" panose="02000000000000000000" pitchFamily="2" charset="0"/>
                <a:ea typeface="Roboto Condensed Light" panose="02000000000000000000" pitchFamily="2" charset="0"/>
              </a:rPr>
              <a:t>Orientation (RPY)</a:t>
            </a:r>
            <a:r>
              <a:rPr lang="fr-FR" dirty="0">
                <a:latin typeface="Roboto Condensed Light" panose="02000000000000000000" pitchFamily="2" charset="0"/>
                <a:ea typeface="Roboto Condensed Light" panose="02000000000000000000" pitchFamily="2" charset="0"/>
              </a:rPr>
              <a:t>: 0, 0, 0 rad</a:t>
            </a:r>
            <a:endParaRPr lang="en-US" dirty="0">
              <a:latin typeface="Roboto Condensed Light" panose="02000000000000000000" pitchFamily="2" charset="0"/>
              <a:ea typeface="Roboto Condensed Light" panose="02000000000000000000" pitchFamily="2" charset="0"/>
            </a:endParaRPr>
          </a:p>
          <a:p>
            <a:pPr marL="285750"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Axis of Rotation</a:t>
            </a:r>
            <a:r>
              <a:rPr lang="en-US" dirty="0">
                <a:latin typeface="Roboto Condensed Light" panose="02000000000000000000" pitchFamily="2" charset="0"/>
                <a:ea typeface="Roboto Condensed Light" panose="02000000000000000000" pitchFamily="2" charset="0"/>
              </a:rPr>
              <a:t>:</a:t>
            </a:r>
          </a:p>
          <a:p>
            <a:pPr marL="742950" lvl="1" indent="-285750">
              <a:buFont typeface="Courier New" panose="02070309020205020404" pitchFamily="49" charset="0"/>
              <a:buChar char="o"/>
            </a:pPr>
            <a:r>
              <a:rPr lang="fr-FR" b="1" dirty="0">
                <a:latin typeface="Roboto Condensed Light" panose="02000000000000000000" pitchFamily="2" charset="0"/>
                <a:ea typeface="Roboto Condensed Light" panose="02000000000000000000" pitchFamily="2" charset="0"/>
              </a:rPr>
              <a:t>Direction (XYZ)</a:t>
            </a:r>
            <a:r>
              <a:rPr lang="fr-FR" dirty="0">
                <a:latin typeface="Roboto Condensed Light" panose="02000000000000000000" pitchFamily="2" charset="0"/>
                <a:ea typeface="Roboto Condensed Light" panose="02000000000000000000" pitchFamily="2" charset="0"/>
              </a:rPr>
              <a:t>: 0, 1, 0 (Y-axis)</a:t>
            </a:r>
            <a:endParaRPr lang="en-US" dirty="0">
              <a:latin typeface="Roboto Condensed Light" panose="02000000000000000000" pitchFamily="2" charset="0"/>
              <a:ea typeface="Roboto Condensed Light" panose="02000000000000000000" pitchFamily="2" charset="0"/>
            </a:endParaRPr>
          </a:p>
          <a:p>
            <a:pPr marL="285750" indent="-285750">
              <a:buFont typeface="Arial" panose="020B0604020202020204" pitchFamily="34" charset="0"/>
              <a:buChar char="•"/>
            </a:pPr>
            <a:r>
              <a:rPr lang="en-US" b="1" dirty="0">
                <a:highlight>
                  <a:srgbClr val="FFFF00"/>
                </a:highlight>
                <a:latin typeface="Roboto Condensed Light" panose="02000000000000000000" pitchFamily="2" charset="0"/>
                <a:ea typeface="Roboto Condensed Light" panose="02000000000000000000" pitchFamily="2" charset="0"/>
              </a:rPr>
              <a:t>Joint Limits</a:t>
            </a:r>
            <a:r>
              <a:rPr lang="en-US" dirty="0">
                <a:highlight>
                  <a:srgbClr val="FFFF00"/>
                </a:highlight>
                <a:latin typeface="Roboto Condensed Light" panose="02000000000000000000" pitchFamily="2" charset="0"/>
                <a:ea typeface="Roboto Condensed Light" panose="02000000000000000000" pitchFamily="2" charset="0"/>
              </a:rPr>
              <a:t>:</a:t>
            </a:r>
          </a:p>
          <a:p>
            <a:pPr marL="742950" lvl="1" indent="-285750">
              <a:buFont typeface="Courier New" panose="02070309020205020404" pitchFamily="49" charset="0"/>
              <a:buChar char="o"/>
            </a:pPr>
            <a:r>
              <a:rPr lang="en-US" b="1" dirty="0">
                <a:highlight>
                  <a:srgbClr val="FFFF00"/>
                </a:highlight>
                <a:latin typeface="Roboto Condensed Light" panose="02000000000000000000" pitchFamily="2" charset="0"/>
                <a:ea typeface="Roboto Condensed Light" panose="02000000000000000000" pitchFamily="2" charset="0"/>
              </a:rPr>
              <a:t>Lower Limit</a:t>
            </a:r>
            <a:r>
              <a:rPr lang="en-US" dirty="0">
                <a:highlight>
                  <a:srgbClr val="FFFF00"/>
                </a:highlight>
                <a:latin typeface="Roboto Condensed Light" panose="02000000000000000000" pitchFamily="2" charset="0"/>
                <a:ea typeface="Roboto Condensed Light" panose="02000000000000000000" pitchFamily="2" charset="0"/>
              </a:rPr>
              <a:t>: -1.57 rad</a:t>
            </a:r>
          </a:p>
          <a:p>
            <a:pPr marL="742950" lvl="1" indent="-285750">
              <a:buFont typeface="Courier New" panose="02070309020205020404" pitchFamily="49" charset="0"/>
              <a:buChar char="o"/>
            </a:pPr>
            <a:r>
              <a:rPr lang="en-US" b="1" dirty="0">
                <a:highlight>
                  <a:srgbClr val="FFFF00"/>
                </a:highlight>
                <a:latin typeface="Roboto Condensed Light" panose="02000000000000000000" pitchFamily="2" charset="0"/>
                <a:ea typeface="Roboto Condensed Light" panose="02000000000000000000" pitchFamily="2" charset="0"/>
              </a:rPr>
              <a:t>Upper Limit</a:t>
            </a:r>
            <a:r>
              <a:rPr lang="en-US" dirty="0">
                <a:highlight>
                  <a:srgbClr val="FFFF00"/>
                </a:highlight>
                <a:latin typeface="Roboto Condensed Light" panose="02000000000000000000" pitchFamily="2" charset="0"/>
                <a:ea typeface="Roboto Condensed Light" panose="02000000000000000000" pitchFamily="2" charset="0"/>
              </a:rPr>
              <a:t>: 1.57 rad</a:t>
            </a:r>
          </a:p>
          <a:p>
            <a:pPr marL="742950" lvl="1" indent="-285750">
              <a:buFont typeface="Courier New" panose="02070309020205020404" pitchFamily="49" charset="0"/>
              <a:buChar char="o"/>
            </a:pPr>
            <a:r>
              <a:rPr lang="en-US" b="1" dirty="0">
                <a:highlight>
                  <a:srgbClr val="FFFF00"/>
                </a:highlight>
                <a:latin typeface="Roboto Condensed Light" panose="02000000000000000000" pitchFamily="2" charset="0"/>
                <a:ea typeface="Roboto Condensed Light" panose="02000000000000000000" pitchFamily="2" charset="0"/>
              </a:rPr>
              <a:t>Effort</a:t>
            </a:r>
            <a:r>
              <a:rPr lang="en-US" dirty="0">
                <a:highlight>
                  <a:srgbClr val="FFFF00"/>
                </a:highlight>
                <a:latin typeface="Roboto Condensed Light" panose="02000000000000000000" pitchFamily="2" charset="0"/>
                <a:ea typeface="Roboto Condensed Light" panose="02000000000000000000" pitchFamily="2" charset="0"/>
              </a:rPr>
              <a:t>: 10 Nm</a:t>
            </a:r>
          </a:p>
          <a:p>
            <a:pPr marL="742950" lvl="1" indent="-285750">
              <a:buFont typeface="Courier New" panose="02070309020205020404" pitchFamily="49" charset="0"/>
              <a:buChar char="o"/>
            </a:pPr>
            <a:r>
              <a:rPr lang="en-US" b="1" dirty="0">
                <a:highlight>
                  <a:srgbClr val="FFFF00"/>
                </a:highlight>
                <a:latin typeface="Roboto Condensed Light" panose="02000000000000000000" pitchFamily="2" charset="0"/>
                <a:ea typeface="Roboto Condensed Light" panose="02000000000000000000" pitchFamily="2" charset="0"/>
              </a:rPr>
              <a:t>Velocity</a:t>
            </a:r>
            <a:r>
              <a:rPr lang="en-US" dirty="0">
                <a:highlight>
                  <a:srgbClr val="FFFF00"/>
                </a:highlight>
                <a:latin typeface="Roboto Condensed Light" panose="02000000000000000000" pitchFamily="2" charset="0"/>
                <a:ea typeface="Roboto Condensed Light" panose="02000000000000000000" pitchFamily="2" charset="0"/>
              </a:rPr>
              <a:t>: 1.0 rad/s</a:t>
            </a:r>
            <a:endParaRPr lang="en-US" b="1" dirty="0">
              <a:highlight>
                <a:srgbClr val="FFFF00"/>
              </a:highlight>
              <a:latin typeface="Roboto Condensed Light" panose="02000000000000000000" pitchFamily="2" charset="0"/>
              <a:ea typeface="Roboto Condensed Light" panose="02000000000000000000" pitchFamily="2" charset="0"/>
            </a:endParaRPr>
          </a:p>
        </p:txBody>
      </p:sp>
      <p:sp>
        <p:nvSpPr>
          <p:cNvPr id="7" name="TextBox 6">
            <a:extLst>
              <a:ext uri="{FF2B5EF4-FFF2-40B4-BE49-F238E27FC236}">
                <a16:creationId xmlns:a16="http://schemas.microsoft.com/office/drawing/2014/main" id="{EDAAE23B-849B-C646-EFE5-D561468E25D2}"/>
              </a:ext>
            </a:extLst>
          </p:cNvPr>
          <p:cNvSpPr txBox="1"/>
          <p:nvPr/>
        </p:nvSpPr>
        <p:spPr>
          <a:xfrm>
            <a:off x="5134611" y="2793549"/>
            <a:ext cx="9855722" cy="2031325"/>
          </a:xfrm>
          <a:prstGeom prst="rect">
            <a:avLst/>
          </a:prstGeom>
          <a:noFill/>
        </p:spPr>
        <p:txBody>
          <a:bodyPr wrap="square">
            <a:spAutoFit/>
          </a:bodyPr>
          <a:lstStyle/>
          <a:p>
            <a:r>
              <a:rPr lang="en-US" dirty="0">
                <a:latin typeface="Roboto Condensed Light" panose="02000000000000000000" pitchFamily="2" charset="0"/>
                <a:ea typeface="Roboto Condensed Light" panose="02000000000000000000" pitchFamily="2" charset="0"/>
              </a:rPr>
              <a:t> &lt;joint name="</a:t>
            </a:r>
            <a:r>
              <a:rPr lang="en-US" dirty="0" err="1">
                <a:latin typeface="Roboto Condensed Light" panose="02000000000000000000" pitchFamily="2" charset="0"/>
                <a:ea typeface="Roboto Condensed Light" panose="02000000000000000000" pitchFamily="2" charset="0"/>
              </a:rPr>
              <a:t>joint_A</a:t>
            </a:r>
            <a:r>
              <a:rPr lang="en-US" dirty="0">
                <a:latin typeface="Roboto Condensed Light" panose="02000000000000000000" pitchFamily="2" charset="0"/>
                <a:ea typeface="Roboto Condensed Light" panose="02000000000000000000" pitchFamily="2" charset="0"/>
              </a:rPr>
              <a:t>" type="revolute"&gt;</a:t>
            </a:r>
          </a:p>
          <a:p>
            <a:r>
              <a:rPr lang="en-US" dirty="0">
                <a:latin typeface="Roboto Condensed Light" panose="02000000000000000000" pitchFamily="2" charset="0"/>
                <a:ea typeface="Roboto Condensed Light" panose="02000000000000000000" pitchFamily="2" charset="0"/>
              </a:rPr>
              <a:t>    &lt;parent link="</a:t>
            </a:r>
            <a:r>
              <a:rPr lang="en-US" dirty="0" err="1">
                <a:latin typeface="Roboto Condensed Light" panose="02000000000000000000" pitchFamily="2" charset="0"/>
                <a:ea typeface="Roboto Condensed Light" panose="02000000000000000000" pitchFamily="2" charset="0"/>
              </a:rPr>
              <a:t>link_A</a:t>
            </a:r>
            <a:r>
              <a:rPr lang="en-US" dirty="0">
                <a:latin typeface="Roboto Condensed Light" panose="02000000000000000000" pitchFamily="2" charset="0"/>
                <a:ea typeface="Roboto Condensed Light" panose="02000000000000000000" pitchFamily="2" charset="0"/>
              </a:rPr>
              <a:t>"/&gt;</a:t>
            </a:r>
          </a:p>
          <a:p>
            <a:r>
              <a:rPr lang="en-US" dirty="0">
                <a:latin typeface="Roboto Condensed Light" panose="02000000000000000000" pitchFamily="2" charset="0"/>
                <a:ea typeface="Roboto Condensed Light" panose="02000000000000000000" pitchFamily="2" charset="0"/>
              </a:rPr>
              <a:t>    &lt;child link="</a:t>
            </a:r>
            <a:r>
              <a:rPr lang="en-US" dirty="0" err="1">
                <a:latin typeface="Roboto Condensed Light" panose="02000000000000000000" pitchFamily="2" charset="0"/>
                <a:ea typeface="Roboto Condensed Light" panose="02000000000000000000" pitchFamily="2" charset="0"/>
              </a:rPr>
              <a:t>link_B</a:t>
            </a:r>
            <a:r>
              <a:rPr lang="en-US" dirty="0">
                <a:latin typeface="Roboto Condensed Light" panose="02000000000000000000" pitchFamily="2" charset="0"/>
                <a:ea typeface="Roboto Condensed Light" panose="02000000000000000000" pitchFamily="2" charset="0"/>
              </a:rPr>
              <a:t>"/&gt;</a:t>
            </a:r>
          </a:p>
          <a:p>
            <a:r>
              <a:rPr lang="en-US" dirty="0">
                <a:latin typeface="Roboto Condensed Light" panose="02000000000000000000" pitchFamily="2" charset="0"/>
                <a:ea typeface="Roboto Condensed Light" panose="02000000000000000000" pitchFamily="2" charset="0"/>
              </a:rPr>
              <a:t>    &lt;origin </a:t>
            </a:r>
            <a:r>
              <a:rPr lang="en-US" dirty="0" err="1">
                <a:latin typeface="Roboto Condensed Light" panose="02000000000000000000" pitchFamily="2" charset="0"/>
                <a:ea typeface="Roboto Condensed Light" panose="02000000000000000000" pitchFamily="2" charset="0"/>
              </a:rPr>
              <a:t>xyz</a:t>
            </a:r>
            <a:r>
              <a:rPr lang="en-US" dirty="0">
                <a:latin typeface="Roboto Condensed Light" panose="02000000000000000000" pitchFamily="2" charset="0"/>
                <a:ea typeface="Roboto Condensed Light" panose="02000000000000000000" pitchFamily="2" charset="0"/>
              </a:rPr>
              <a:t>="0 0 -0.05" </a:t>
            </a:r>
            <a:r>
              <a:rPr lang="en-US" dirty="0" err="1">
                <a:latin typeface="Roboto Condensed Light" panose="02000000000000000000" pitchFamily="2" charset="0"/>
                <a:ea typeface="Roboto Condensed Light" panose="02000000000000000000" pitchFamily="2" charset="0"/>
              </a:rPr>
              <a:t>rpy</a:t>
            </a:r>
            <a:r>
              <a:rPr lang="en-US" dirty="0">
                <a:latin typeface="Roboto Condensed Light" panose="02000000000000000000" pitchFamily="2" charset="0"/>
                <a:ea typeface="Roboto Condensed Light" panose="02000000000000000000" pitchFamily="2" charset="0"/>
              </a:rPr>
              <a:t>="0 0 0"/&gt;</a:t>
            </a:r>
          </a:p>
          <a:p>
            <a:r>
              <a:rPr lang="en-US" dirty="0">
                <a:latin typeface="Roboto Condensed Light" panose="02000000000000000000" pitchFamily="2" charset="0"/>
                <a:ea typeface="Roboto Condensed Light" panose="02000000000000000000" pitchFamily="2" charset="0"/>
              </a:rPr>
              <a:t>    &lt;axis </a:t>
            </a:r>
            <a:r>
              <a:rPr lang="en-US" dirty="0" err="1">
                <a:latin typeface="Roboto Condensed Light" panose="02000000000000000000" pitchFamily="2" charset="0"/>
                <a:ea typeface="Roboto Condensed Light" panose="02000000000000000000" pitchFamily="2" charset="0"/>
              </a:rPr>
              <a:t>xyz</a:t>
            </a:r>
            <a:r>
              <a:rPr lang="en-US" dirty="0">
                <a:latin typeface="Roboto Condensed Light" panose="02000000000000000000" pitchFamily="2" charset="0"/>
                <a:ea typeface="Roboto Condensed Light" panose="02000000000000000000" pitchFamily="2" charset="0"/>
              </a:rPr>
              <a:t>="0 1 0"/&gt;</a:t>
            </a:r>
          </a:p>
          <a:p>
            <a:r>
              <a:rPr lang="en-US" dirty="0">
                <a:highlight>
                  <a:srgbClr val="FFFF00"/>
                </a:highlight>
                <a:latin typeface="Roboto Condensed Light" panose="02000000000000000000" pitchFamily="2" charset="0"/>
                <a:ea typeface="Roboto Condensed Light" panose="02000000000000000000" pitchFamily="2" charset="0"/>
              </a:rPr>
              <a:t>    &lt;limit lower="-1.57" upper="1.57" effort="10" velocity="1.0"/&gt;</a:t>
            </a:r>
          </a:p>
          <a:p>
            <a:r>
              <a:rPr lang="en-US" dirty="0">
                <a:latin typeface="Roboto Condensed Light" panose="02000000000000000000" pitchFamily="2" charset="0"/>
                <a:ea typeface="Roboto Condensed Light" panose="02000000000000000000" pitchFamily="2" charset="0"/>
              </a:rPr>
              <a:t>  &lt;/joint&gt;</a:t>
            </a:r>
          </a:p>
        </p:txBody>
      </p:sp>
    </p:spTree>
    <p:extLst>
      <p:ext uri="{BB962C8B-B14F-4D97-AF65-F5344CB8AC3E}">
        <p14:creationId xmlns:p14="http://schemas.microsoft.com/office/powerpoint/2010/main" val="1384164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F78D9-9539-8313-69EC-6E0DE7C2A4CD}"/>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DABDD53B-E2E9-5596-774C-5FF7BDF50DF5}"/>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40597E96-B50D-5224-E180-7C0049CADCB2}"/>
              </a:ext>
            </a:extLst>
          </p:cNvPr>
          <p:cNvSpPr>
            <a:spLocks noGrp="1"/>
          </p:cNvSpPr>
          <p:nvPr>
            <p:ph type="sldNum" sz="quarter" idx="12"/>
          </p:nvPr>
        </p:nvSpPr>
        <p:spPr/>
        <p:txBody>
          <a:bodyPr/>
          <a:lstStyle/>
          <a:p>
            <a:fld id="{0A297500-7527-634B-90F4-69D0994C32B4}" type="slidenum">
              <a:rPr lang="nl-NL" smtClean="0"/>
              <a:t>43</a:t>
            </a:fld>
            <a:endParaRPr lang="nl-NL"/>
          </a:p>
        </p:txBody>
      </p:sp>
      <p:sp>
        <p:nvSpPr>
          <p:cNvPr id="6" name="Title 5">
            <a:extLst>
              <a:ext uri="{FF2B5EF4-FFF2-40B4-BE49-F238E27FC236}">
                <a16:creationId xmlns:a16="http://schemas.microsoft.com/office/drawing/2014/main" id="{82F947A4-3089-3DB9-4B0F-9B856489780A}"/>
              </a:ext>
            </a:extLst>
          </p:cNvPr>
          <p:cNvSpPr>
            <a:spLocks noGrp="1"/>
          </p:cNvSpPr>
          <p:nvPr>
            <p:ph type="title"/>
          </p:nvPr>
        </p:nvSpPr>
        <p:spPr/>
        <p:txBody>
          <a:bodyPr/>
          <a:lstStyle/>
          <a:p>
            <a:r>
              <a:rPr lang="en-US" dirty="0"/>
              <a:t>Exercise: Design a 2-DOF Robot with URDF</a:t>
            </a:r>
          </a:p>
        </p:txBody>
      </p:sp>
      <p:sp>
        <p:nvSpPr>
          <p:cNvPr id="5" name="TextBox 4">
            <a:extLst>
              <a:ext uri="{FF2B5EF4-FFF2-40B4-BE49-F238E27FC236}">
                <a16:creationId xmlns:a16="http://schemas.microsoft.com/office/drawing/2014/main" id="{26622D7C-4DDA-2BFC-9C9E-5D2DD263C583}"/>
              </a:ext>
            </a:extLst>
          </p:cNvPr>
          <p:cNvSpPr txBox="1"/>
          <p:nvPr/>
        </p:nvSpPr>
        <p:spPr>
          <a:xfrm>
            <a:off x="574674" y="1646817"/>
            <a:ext cx="10301559" cy="923330"/>
          </a:xfrm>
          <a:prstGeom prst="rect">
            <a:avLst/>
          </a:prstGeom>
          <a:noFill/>
        </p:spPr>
        <p:txBody>
          <a:bodyPr wrap="square">
            <a:spAutoFit/>
          </a:bodyPr>
          <a:lstStyle/>
          <a:p>
            <a:r>
              <a:rPr lang="en-US" b="1" dirty="0">
                <a:latin typeface="Roboto Condensed Light" panose="02000000000000000000" pitchFamily="2" charset="0"/>
                <a:ea typeface="Roboto Condensed Light" panose="02000000000000000000" pitchFamily="2" charset="0"/>
              </a:rPr>
              <a:t>Objective</a:t>
            </a:r>
            <a:r>
              <a:rPr lang="en-US" dirty="0">
                <a:latin typeface="Roboto Condensed Light" panose="02000000000000000000" pitchFamily="2" charset="0"/>
                <a:ea typeface="Roboto Condensed Light" panose="02000000000000000000" pitchFamily="2" charset="0"/>
              </a:rPr>
              <a:t>:</a:t>
            </a:r>
            <a:br>
              <a:rPr lang="en-US" dirty="0">
                <a:latin typeface="Roboto Condensed Light" panose="02000000000000000000" pitchFamily="2" charset="0"/>
                <a:ea typeface="Roboto Condensed Light" panose="02000000000000000000" pitchFamily="2" charset="0"/>
              </a:rPr>
            </a:br>
            <a:r>
              <a:rPr lang="en-US" dirty="0">
                <a:latin typeface="Roboto Condensed Light" panose="02000000000000000000" pitchFamily="2" charset="0"/>
                <a:ea typeface="Roboto Condensed Light" panose="02000000000000000000" pitchFamily="2" charset="0"/>
              </a:rPr>
              <a:t>The robot operates in the 2D X-Y plane, so you will define the robot's joints and links accordingly</a:t>
            </a:r>
            <a:br>
              <a:rPr lang="en-US" dirty="0">
                <a:latin typeface="Roboto Condensed Light" panose="02000000000000000000" pitchFamily="2" charset="0"/>
                <a:ea typeface="Roboto Condensed Light" panose="02000000000000000000" pitchFamily="2" charset="0"/>
              </a:rPr>
            </a:br>
            <a:endParaRPr lang="en-US" dirty="0">
              <a:latin typeface="Roboto Condensed Light" panose="02000000000000000000" pitchFamily="2" charset="0"/>
              <a:ea typeface="Roboto Condensed Light" panose="02000000000000000000" pitchFamily="2" charset="0"/>
            </a:endParaRPr>
          </a:p>
        </p:txBody>
      </p:sp>
      <p:sp>
        <p:nvSpPr>
          <p:cNvPr id="11" name="TextBox 10">
            <a:extLst>
              <a:ext uri="{FF2B5EF4-FFF2-40B4-BE49-F238E27FC236}">
                <a16:creationId xmlns:a16="http://schemas.microsoft.com/office/drawing/2014/main" id="{E40EF5F2-21C9-2DCF-068C-16DAD0D0E280}"/>
              </a:ext>
            </a:extLst>
          </p:cNvPr>
          <p:cNvSpPr txBox="1"/>
          <p:nvPr/>
        </p:nvSpPr>
        <p:spPr>
          <a:xfrm>
            <a:off x="574674" y="2673262"/>
            <a:ext cx="11175366" cy="1754326"/>
          </a:xfrm>
          <a:prstGeom prst="rect">
            <a:avLst/>
          </a:prstGeom>
          <a:noFill/>
        </p:spPr>
        <p:txBody>
          <a:bodyPr wrap="square">
            <a:spAutoFit/>
          </a:bodyPr>
          <a:lstStyle/>
          <a:p>
            <a:r>
              <a:rPr lang="en-US" b="1" dirty="0">
                <a:latin typeface="Roboto Condensed Light" panose="02000000000000000000" pitchFamily="2" charset="0"/>
                <a:ea typeface="Roboto Condensed Light" panose="02000000000000000000" pitchFamily="2" charset="0"/>
              </a:rPr>
              <a:t>Joints Configuration</a:t>
            </a:r>
            <a:r>
              <a:rPr lang="en-US" dirty="0">
                <a:latin typeface="Roboto Condensed Light" panose="02000000000000000000" pitchFamily="2" charset="0"/>
                <a:ea typeface="Roboto Condensed Light" panose="02000000000000000000" pitchFamily="2" charset="0"/>
              </a:rPr>
              <a:t>:</a:t>
            </a:r>
          </a:p>
          <a:p>
            <a:r>
              <a:rPr lang="en-US" dirty="0">
                <a:latin typeface="Roboto Condensed Light" panose="02000000000000000000" pitchFamily="2" charset="0"/>
                <a:ea typeface="Roboto Condensed Light" panose="02000000000000000000" pitchFamily="2" charset="0"/>
              </a:rPr>
              <a:t>The robot should have two joints. These joints can be:</a:t>
            </a:r>
          </a:p>
          <a:p>
            <a:pPr marL="1200150" lvl="2" indent="-285750">
              <a:buFont typeface="Arial" panose="020B0604020202020204" pitchFamily="34" charset="0"/>
              <a:buChar char="•"/>
            </a:pPr>
            <a:r>
              <a:rPr lang="en-US" dirty="0">
                <a:latin typeface="Roboto Condensed Light" panose="02000000000000000000" pitchFamily="2" charset="0"/>
                <a:ea typeface="Roboto Condensed Light" panose="02000000000000000000" pitchFamily="2" charset="0"/>
              </a:rPr>
              <a:t>Both </a:t>
            </a:r>
            <a:r>
              <a:rPr lang="en-US" i="1" dirty="0">
                <a:latin typeface="Roboto Condensed Light" panose="02000000000000000000" pitchFamily="2" charset="0"/>
                <a:ea typeface="Roboto Condensed Light" panose="02000000000000000000" pitchFamily="2" charset="0"/>
              </a:rPr>
              <a:t>revolute</a:t>
            </a:r>
            <a:r>
              <a:rPr lang="en-US" dirty="0">
                <a:latin typeface="Roboto Condensed Light" panose="02000000000000000000" pitchFamily="2" charset="0"/>
                <a:ea typeface="Roboto Condensed Light" panose="02000000000000000000" pitchFamily="2" charset="0"/>
              </a:rPr>
              <a:t> </a:t>
            </a:r>
          </a:p>
          <a:p>
            <a:pPr marL="1200150" lvl="2" indent="-285750">
              <a:buFont typeface="Arial" panose="020B0604020202020204" pitchFamily="34" charset="0"/>
              <a:buChar char="•"/>
            </a:pPr>
            <a:r>
              <a:rPr lang="en-US" dirty="0">
                <a:latin typeface="Roboto Condensed Light" panose="02000000000000000000" pitchFamily="2" charset="0"/>
                <a:ea typeface="Roboto Condensed Light" panose="02000000000000000000" pitchFamily="2" charset="0"/>
              </a:rPr>
              <a:t>Both </a:t>
            </a:r>
            <a:r>
              <a:rPr lang="en-US" i="1" dirty="0">
                <a:latin typeface="Roboto Condensed Light" panose="02000000000000000000" pitchFamily="2" charset="0"/>
                <a:ea typeface="Roboto Condensed Light" panose="02000000000000000000" pitchFamily="2" charset="0"/>
              </a:rPr>
              <a:t>prismatic</a:t>
            </a:r>
            <a:r>
              <a:rPr lang="en-US" dirty="0">
                <a:latin typeface="Roboto Condensed Light" panose="02000000000000000000" pitchFamily="2" charset="0"/>
                <a:ea typeface="Roboto Condensed Light" panose="02000000000000000000" pitchFamily="2" charset="0"/>
              </a:rPr>
              <a:t> </a:t>
            </a:r>
          </a:p>
          <a:p>
            <a:pPr marL="1200150" lvl="2" indent="-285750">
              <a:buFont typeface="Arial" panose="020B0604020202020204" pitchFamily="34" charset="0"/>
              <a:buChar char="•"/>
            </a:pPr>
            <a:r>
              <a:rPr lang="en-US" dirty="0">
                <a:latin typeface="Roboto Condensed Light" panose="02000000000000000000" pitchFamily="2" charset="0"/>
                <a:ea typeface="Roboto Condensed Light" panose="02000000000000000000" pitchFamily="2" charset="0"/>
              </a:rPr>
              <a:t>A combination of one </a:t>
            </a:r>
            <a:r>
              <a:rPr lang="en-US" i="1" dirty="0">
                <a:latin typeface="Roboto Condensed Light" panose="02000000000000000000" pitchFamily="2" charset="0"/>
                <a:ea typeface="Roboto Condensed Light" panose="02000000000000000000" pitchFamily="2" charset="0"/>
              </a:rPr>
              <a:t>revolute</a:t>
            </a:r>
            <a:r>
              <a:rPr lang="en-US" dirty="0">
                <a:latin typeface="Roboto Condensed Light" panose="02000000000000000000" pitchFamily="2" charset="0"/>
                <a:ea typeface="Roboto Condensed Light" panose="02000000000000000000" pitchFamily="2" charset="0"/>
              </a:rPr>
              <a:t> and one </a:t>
            </a:r>
            <a:r>
              <a:rPr lang="en-US" i="1" dirty="0">
                <a:latin typeface="Roboto Condensed Light" panose="02000000000000000000" pitchFamily="2" charset="0"/>
                <a:ea typeface="Roboto Condensed Light" panose="02000000000000000000" pitchFamily="2" charset="0"/>
              </a:rPr>
              <a:t>prismatic</a:t>
            </a:r>
          </a:p>
          <a:p>
            <a:r>
              <a:rPr lang="en-US" dirty="0">
                <a:latin typeface="Roboto Condensed Light" panose="02000000000000000000" pitchFamily="2" charset="0"/>
                <a:ea typeface="Roboto Condensed Light" panose="02000000000000000000" pitchFamily="2" charset="0"/>
              </a:rPr>
              <a:t>You are free to choose the configuration that you prefer but document the type of joints you have selected</a:t>
            </a:r>
          </a:p>
        </p:txBody>
      </p:sp>
      <p:sp>
        <p:nvSpPr>
          <p:cNvPr id="7" name="TextBox 6">
            <a:extLst>
              <a:ext uri="{FF2B5EF4-FFF2-40B4-BE49-F238E27FC236}">
                <a16:creationId xmlns:a16="http://schemas.microsoft.com/office/drawing/2014/main" id="{E0B5A236-9FC9-9F37-AD44-8A986406F78A}"/>
              </a:ext>
            </a:extLst>
          </p:cNvPr>
          <p:cNvSpPr txBox="1"/>
          <p:nvPr/>
        </p:nvSpPr>
        <p:spPr>
          <a:xfrm>
            <a:off x="576000" y="4580130"/>
            <a:ext cx="10763886" cy="1477328"/>
          </a:xfrm>
          <a:prstGeom prst="rect">
            <a:avLst/>
          </a:prstGeom>
          <a:noFill/>
        </p:spPr>
        <p:txBody>
          <a:bodyPr wrap="square">
            <a:spAutoFit/>
          </a:bodyPr>
          <a:lstStyle/>
          <a:p>
            <a:pPr>
              <a:buNone/>
            </a:pPr>
            <a:r>
              <a:rPr lang="en-US" b="1" dirty="0">
                <a:latin typeface="Roboto Condensed Light" panose="02000000000000000000" pitchFamily="2" charset="0"/>
                <a:ea typeface="Roboto Condensed Light" panose="02000000000000000000" pitchFamily="2" charset="0"/>
              </a:rPr>
              <a:t>Link Specifications:</a:t>
            </a:r>
            <a:endParaRPr lang="en-US" dirty="0">
              <a:latin typeface="Roboto Condensed Light" panose="02000000000000000000" pitchFamily="2" charset="0"/>
              <a:ea typeface="Roboto Condensed Light" panose="02000000000000000000" pitchFamily="2" charset="0"/>
            </a:endParaRPr>
          </a:p>
          <a:p>
            <a:pPr marL="1200150" lvl="2"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Link 1 (L1):</a:t>
            </a:r>
            <a:r>
              <a:rPr lang="en-US" dirty="0">
                <a:latin typeface="Roboto Condensed Light" panose="02000000000000000000" pitchFamily="2" charset="0"/>
                <a:ea typeface="Roboto Condensed Light" panose="02000000000000000000" pitchFamily="2" charset="0"/>
              </a:rPr>
              <a:t> Length = </a:t>
            </a:r>
            <a:r>
              <a:rPr lang="en-US" b="1" dirty="0">
                <a:latin typeface="Roboto Condensed Light" panose="02000000000000000000" pitchFamily="2" charset="0"/>
                <a:ea typeface="Roboto Condensed Light" panose="02000000000000000000" pitchFamily="2" charset="0"/>
              </a:rPr>
              <a:t>0.6 m</a:t>
            </a:r>
            <a:endParaRPr lang="en-US" dirty="0">
              <a:latin typeface="Roboto Condensed Light" panose="02000000000000000000" pitchFamily="2" charset="0"/>
              <a:ea typeface="Roboto Condensed Light" panose="02000000000000000000" pitchFamily="2" charset="0"/>
            </a:endParaRPr>
          </a:p>
          <a:p>
            <a:pPr marL="1200150" lvl="2"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Link 2 (L2):</a:t>
            </a:r>
            <a:r>
              <a:rPr lang="en-US" dirty="0">
                <a:latin typeface="Roboto Condensed Light" panose="02000000000000000000" pitchFamily="2" charset="0"/>
                <a:ea typeface="Roboto Condensed Light" panose="02000000000000000000" pitchFamily="2" charset="0"/>
              </a:rPr>
              <a:t> Length = </a:t>
            </a:r>
            <a:r>
              <a:rPr lang="en-US" b="1" dirty="0">
                <a:latin typeface="Roboto Condensed Light" panose="02000000000000000000" pitchFamily="2" charset="0"/>
                <a:ea typeface="Roboto Condensed Light" panose="02000000000000000000" pitchFamily="2" charset="0"/>
              </a:rPr>
              <a:t>0.4 m</a:t>
            </a:r>
            <a:endParaRPr lang="en-US" dirty="0">
              <a:latin typeface="Roboto Condensed Light" panose="02000000000000000000" pitchFamily="2" charset="0"/>
              <a:ea typeface="Roboto Condensed Light" panose="02000000000000000000" pitchFamily="2" charset="0"/>
            </a:endParaRPr>
          </a:p>
          <a:p>
            <a:r>
              <a:rPr lang="en-US" dirty="0">
                <a:latin typeface="Roboto Condensed Light" panose="02000000000000000000" pitchFamily="2" charset="0"/>
                <a:ea typeface="Roboto Condensed Light" panose="02000000000000000000" pitchFamily="2" charset="0"/>
              </a:rPr>
              <a:t>You may represent the links as simple shapes (e.g., boxes or cylinders). </a:t>
            </a:r>
          </a:p>
          <a:p>
            <a:r>
              <a:rPr lang="en-US" dirty="0">
                <a:latin typeface="Roboto Condensed Light" panose="02000000000000000000" pitchFamily="2" charset="0"/>
                <a:ea typeface="Roboto Condensed Light" panose="02000000000000000000" pitchFamily="2" charset="0"/>
              </a:rPr>
              <a:t>These shapes will be used to calculate the robot's physical properties.</a:t>
            </a:r>
          </a:p>
        </p:txBody>
      </p:sp>
    </p:spTree>
    <p:extLst>
      <p:ext uri="{BB962C8B-B14F-4D97-AF65-F5344CB8AC3E}">
        <p14:creationId xmlns:p14="http://schemas.microsoft.com/office/powerpoint/2010/main" val="33471420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E33E1-24B8-696C-1144-6245345D063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F6EDDE-15B7-C8E5-299C-EF6871F92579}"/>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B1F70E1A-00AB-823D-A158-20B831D7F407}"/>
              </a:ext>
            </a:extLst>
          </p:cNvPr>
          <p:cNvSpPr>
            <a:spLocks noGrp="1"/>
          </p:cNvSpPr>
          <p:nvPr>
            <p:ph type="sldNum" sz="quarter" idx="12"/>
          </p:nvPr>
        </p:nvSpPr>
        <p:spPr/>
        <p:txBody>
          <a:bodyPr/>
          <a:lstStyle/>
          <a:p>
            <a:fld id="{0A297500-7527-634B-90F4-69D0994C32B4}" type="slidenum">
              <a:rPr lang="nl-NL" smtClean="0"/>
              <a:t>44</a:t>
            </a:fld>
            <a:endParaRPr lang="nl-NL"/>
          </a:p>
        </p:txBody>
      </p:sp>
      <p:sp>
        <p:nvSpPr>
          <p:cNvPr id="6" name="Title 5">
            <a:extLst>
              <a:ext uri="{FF2B5EF4-FFF2-40B4-BE49-F238E27FC236}">
                <a16:creationId xmlns:a16="http://schemas.microsoft.com/office/drawing/2014/main" id="{01B29828-DAD4-17DB-4153-6C06E2CF4D4E}"/>
              </a:ext>
            </a:extLst>
          </p:cNvPr>
          <p:cNvSpPr>
            <a:spLocks noGrp="1"/>
          </p:cNvSpPr>
          <p:nvPr>
            <p:ph type="title"/>
          </p:nvPr>
        </p:nvSpPr>
        <p:spPr/>
        <p:txBody>
          <a:bodyPr/>
          <a:lstStyle/>
          <a:p>
            <a:r>
              <a:rPr lang="en-US" dirty="0"/>
              <a:t>Exercise: Design a 2-DOF Robot with URDF</a:t>
            </a:r>
          </a:p>
        </p:txBody>
      </p:sp>
      <p:sp>
        <p:nvSpPr>
          <p:cNvPr id="8" name="TextBox 7">
            <a:extLst>
              <a:ext uri="{FF2B5EF4-FFF2-40B4-BE49-F238E27FC236}">
                <a16:creationId xmlns:a16="http://schemas.microsoft.com/office/drawing/2014/main" id="{DE37EDC8-98DC-4951-B1AD-D2C1615514E9}"/>
              </a:ext>
            </a:extLst>
          </p:cNvPr>
          <p:cNvSpPr txBox="1"/>
          <p:nvPr/>
        </p:nvSpPr>
        <p:spPr>
          <a:xfrm>
            <a:off x="576000" y="2184527"/>
            <a:ext cx="11042913" cy="2862322"/>
          </a:xfrm>
          <a:prstGeom prst="rect">
            <a:avLst/>
          </a:prstGeom>
          <a:noFill/>
        </p:spPr>
        <p:txBody>
          <a:bodyPr wrap="square">
            <a:spAutoFit/>
          </a:bodyPr>
          <a:lstStyle/>
          <a:p>
            <a:pPr>
              <a:buNone/>
            </a:pPr>
            <a:r>
              <a:rPr lang="en-US" b="1" dirty="0">
                <a:latin typeface="Roboto Condensed Light" panose="02000000000000000000" pitchFamily="2" charset="0"/>
                <a:ea typeface="Roboto Condensed Light" panose="02000000000000000000" pitchFamily="2" charset="0"/>
              </a:rPr>
              <a:t>URDF File:</a:t>
            </a:r>
            <a:endParaRPr lang="en-US" dirty="0">
              <a:latin typeface="Roboto Condensed Light" panose="02000000000000000000" pitchFamily="2" charset="0"/>
              <a:ea typeface="Roboto Condensed Light" panose="02000000000000000000" pitchFamily="2" charset="0"/>
            </a:endParaRPr>
          </a:p>
          <a:p>
            <a:r>
              <a:rPr lang="en-US" dirty="0">
                <a:latin typeface="Roboto Condensed Light" panose="02000000000000000000" pitchFamily="2" charset="0"/>
                <a:ea typeface="Roboto Condensed Light" panose="02000000000000000000" pitchFamily="2" charset="0"/>
              </a:rPr>
              <a:t>Define the </a:t>
            </a:r>
            <a:r>
              <a:rPr lang="en-US" b="1" dirty="0">
                <a:latin typeface="Roboto Condensed Light" panose="02000000000000000000" pitchFamily="2" charset="0"/>
                <a:ea typeface="Roboto Condensed Light" panose="02000000000000000000" pitchFamily="2" charset="0"/>
              </a:rPr>
              <a:t>URDF file</a:t>
            </a:r>
            <a:r>
              <a:rPr lang="en-US" dirty="0">
                <a:latin typeface="Roboto Condensed Light" panose="02000000000000000000" pitchFamily="2" charset="0"/>
                <a:ea typeface="Roboto Condensed Light" panose="02000000000000000000" pitchFamily="2" charset="0"/>
              </a:rPr>
              <a:t> with the following elements:</a:t>
            </a:r>
          </a:p>
          <a:p>
            <a:pPr marL="742950" lvl="1"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Links:</a:t>
            </a:r>
            <a:r>
              <a:rPr lang="en-US" dirty="0">
                <a:latin typeface="Roboto Condensed Light" panose="02000000000000000000" pitchFamily="2" charset="0"/>
                <a:ea typeface="Roboto Condensed Light" panose="02000000000000000000" pitchFamily="2" charset="0"/>
              </a:rPr>
              <a:t> Define two links with the specified lengths.</a:t>
            </a:r>
          </a:p>
          <a:p>
            <a:pPr lvl="1"/>
            <a:endParaRPr lang="en-US" dirty="0">
              <a:latin typeface="Roboto Condensed Light" panose="02000000000000000000" pitchFamily="2" charset="0"/>
              <a:ea typeface="Roboto Condensed Light" panose="02000000000000000000" pitchFamily="2" charset="0"/>
            </a:endParaRPr>
          </a:p>
          <a:p>
            <a:pPr marL="742950" lvl="1"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Joints:</a:t>
            </a:r>
            <a:r>
              <a:rPr lang="en-US" dirty="0">
                <a:latin typeface="Roboto Condensed Light" panose="02000000000000000000" pitchFamily="2" charset="0"/>
                <a:ea typeface="Roboto Condensed Light" panose="02000000000000000000" pitchFamily="2" charset="0"/>
              </a:rPr>
              <a:t> Define the two joints, including their types (revolute, prismatic, or mixed).</a:t>
            </a:r>
          </a:p>
          <a:p>
            <a:pPr lvl="1"/>
            <a:endParaRPr lang="en-US" dirty="0">
              <a:latin typeface="Roboto Condensed Light" panose="02000000000000000000" pitchFamily="2" charset="0"/>
              <a:ea typeface="Roboto Condensed Light" panose="02000000000000000000" pitchFamily="2" charset="0"/>
            </a:endParaRPr>
          </a:p>
          <a:p>
            <a:pPr marL="742950" lvl="1"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Physical properties:</a:t>
            </a:r>
            <a:r>
              <a:rPr lang="en-US" dirty="0">
                <a:latin typeface="Roboto Condensed Light" panose="02000000000000000000" pitchFamily="2" charset="0"/>
                <a:ea typeface="Roboto Condensed Light" panose="02000000000000000000" pitchFamily="2" charset="0"/>
              </a:rPr>
              <a:t> Include the mass, inertia, and center of mass for each link</a:t>
            </a:r>
          </a:p>
          <a:p>
            <a:pPr lvl="1"/>
            <a:endParaRPr lang="en-US" dirty="0">
              <a:latin typeface="Roboto Condensed Light" panose="02000000000000000000" pitchFamily="2" charset="0"/>
              <a:ea typeface="Roboto Condensed Light" panose="02000000000000000000" pitchFamily="2" charset="0"/>
            </a:endParaRPr>
          </a:p>
          <a:p>
            <a:pPr marL="742950" lvl="1" indent="-285750">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Visual and Collision Properties:</a:t>
            </a:r>
            <a:r>
              <a:rPr lang="en-US" dirty="0">
                <a:latin typeface="Roboto Condensed Light" panose="02000000000000000000" pitchFamily="2" charset="0"/>
                <a:ea typeface="Roboto Condensed Light" panose="02000000000000000000" pitchFamily="2" charset="0"/>
              </a:rPr>
              <a:t> Provide visual and collision shapes for the links (using simple geometric representations like boxes or cylinders).</a:t>
            </a:r>
          </a:p>
        </p:txBody>
      </p:sp>
    </p:spTree>
    <p:extLst>
      <p:ext uri="{BB962C8B-B14F-4D97-AF65-F5344CB8AC3E}">
        <p14:creationId xmlns:p14="http://schemas.microsoft.com/office/powerpoint/2010/main" val="4904238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65CBA-3449-D068-44F8-15CA6F55DA4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45F97F7D-A767-6A49-799B-2FB9467A42E9}"/>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A106AEBE-D9B5-A38E-4098-716D78CFB3E1}"/>
              </a:ext>
            </a:extLst>
          </p:cNvPr>
          <p:cNvSpPr>
            <a:spLocks noGrp="1"/>
          </p:cNvSpPr>
          <p:nvPr>
            <p:ph type="sldNum" sz="quarter" idx="12"/>
          </p:nvPr>
        </p:nvSpPr>
        <p:spPr/>
        <p:txBody>
          <a:bodyPr/>
          <a:lstStyle/>
          <a:p>
            <a:fld id="{0A297500-7527-634B-90F4-69D0994C32B4}" type="slidenum">
              <a:rPr lang="nl-NL" smtClean="0"/>
              <a:t>45</a:t>
            </a:fld>
            <a:endParaRPr lang="nl-NL"/>
          </a:p>
        </p:txBody>
      </p:sp>
      <p:sp>
        <p:nvSpPr>
          <p:cNvPr id="6" name="Title 5">
            <a:extLst>
              <a:ext uri="{FF2B5EF4-FFF2-40B4-BE49-F238E27FC236}">
                <a16:creationId xmlns:a16="http://schemas.microsoft.com/office/drawing/2014/main" id="{3C11ED93-BE54-45CE-C4CB-7B307600F139}"/>
              </a:ext>
            </a:extLst>
          </p:cNvPr>
          <p:cNvSpPr>
            <a:spLocks noGrp="1"/>
          </p:cNvSpPr>
          <p:nvPr>
            <p:ph type="title"/>
          </p:nvPr>
        </p:nvSpPr>
        <p:spPr/>
        <p:txBody>
          <a:bodyPr/>
          <a:lstStyle/>
          <a:p>
            <a:r>
              <a:rPr lang="en-US" dirty="0"/>
              <a:t>Exercise: Design a 2-DOF Robot with URDF</a:t>
            </a:r>
          </a:p>
        </p:txBody>
      </p:sp>
      <p:sp>
        <p:nvSpPr>
          <p:cNvPr id="5" name="TextBox 4">
            <a:extLst>
              <a:ext uri="{FF2B5EF4-FFF2-40B4-BE49-F238E27FC236}">
                <a16:creationId xmlns:a16="http://schemas.microsoft.com/office/drawing/2014/main" id="{6B70437C-4843-336C-F77C-43B9D7B717F0}"/>
              </a:ext>
            </a:extLst>
          </p:cNvPr>
          <p:cNvSpPr txBox="1"/>
          <p:nvPr/>
        </p:nvSpPr>
        <p:spPr>
          <a:xfrm>
            <a:off x="576000" y="1884093"/>
            <a:ext cx="11042913" cy="2862322"/>
          </a:xfrm>
          <a:prstGeom prst="rect">
            <a:avLst/>
          </a:prstGeom>
          <a:noFill/>
        </p:spPr>
        <p:txBody>
          <a:bodyPr wrap="square">
            <a:spAutoFit/>
          </a:bodyPr>
          <a:lstStyle/>
          <a:p>
            <a:pPr>
              <a:buNone/>
            </a:pPr>
            <a:r>
              <a:rPr lang="en-US" b="1" dirty="0">
                <a:latin typeface="Roboto Condensed Light" panose="02000000000000000000" pitchFamily="2" charset="0"/>
                <a:ea typeface="Roboto Condensed Light" panose="02000000000000000000" pitchFamily="2" charset="0"/>
              </a:rPr>
              <a:t>Deliverables:</a:t>
            </a:r>
          </a:p>
          <a:p>
            <a:pPr>
              <a:buNone/>
            </a:pPr>
            <a:endParaRPr lang="en-US" b="1" dirty="0">
              <a:latin typeface="Roboto Condensed Light" panose="02000000000000000000" pitchFamily="2" charset="0"/>
              <a:ea typeface="Roboto Condensed Light" panose="02000000000000000000" pitchFamily="2" charset="0"/>
            </a:endParaRPr>
          </a:p>
          <a:p>
            <a:pPr>
              <a:buFont typeface="+mj-lt"/>
              <a:buAutoNum type="arabicPeriod"/>
            </a:pPr>
            <a:r>
              <a:rPr lang="en-US" b="1" dirty="0">
                <a:latin typeface="Roboto Condensed Light" panose="02000000000000000000" pitchFamily="2" charset="0"/>
                <a:ea typeface="Roboto Condensed Light" panose="02000000000000000000" pitchFamily="2" charset="0"/>
              </a:rPr>
              <a:t>URDF File:</a:t>
            </a:r>
            <a:endParaRPr lang="en-US" dirty="0">
              <a:latin typeface="Roboto Condensed Light" panose="02000000000000000000" pitchFamily="2" charset="0"/>
              <a:ea typeface="Roboto Condensed Light" panose="02000000000000000000" pitchFamily="2" charset="0"/>
            </a:endParaRPr>
          </a:p>
          <a:p>
            <a:pPr lvl="1"/>
            <a:r>
              <a:rPr lang="en-US" dirty="0">
                <a:latin typeface="Roboto Condensed Light" panose="02000000000000000000" pitchFamily="2" charset="0"/>
                <a:ea typeface="Roboto Condensed Light" panose="02000000000000000000" pitchFamily="2" charset="0"/>
              </a:rPr>
              <a:t>A well-formed URDF file representing the 2-DOF robot. Ensure that the file includes the correct joint types, link dimensions, and physical properties.</a:t>
            </a:r>
          </a:p>
          <a:p>
            <a:pPr lvl="1"/>
            <a:endParaRPr lang="en-US" dirty="0">
              <a:latin typeface="Roboto Condensed Light" panose="02000000000000000000" pitchFamily="2" charset="0"/>
              <a:ea typeface="Roboto Condensed Light" panose="02000000000000000000" pitchFamily="2" charset="0"/>
            </a:endParaRPr>
          </a:p>
          <a:p>
            <a:pPr>
              <a:buFont typeface="+mj-lt"/>
              <a:buAutoNum type="arabicPeriod"/>
            </a:pPr>
            <a:r>
              <a:rPr lang="en-US" b="1" dirty="0">
                <a:latin typeface="Roboto Condensed Light" panose="02000000000000000000" pitchFamily="2" charset="0"/>
                <a:ea typeface="Roboto Condensed Light" panose="02000000000000000000" pitchFamily="2" charset="0"/>
              </a:rPr>
              <a:t>Documentation:</a:t>
            </a:r>
            <a:endParaRPr lang="en-US" dirty="0">
              <a:latin typeface="Roboto Condensed Light" panose="02000000000000000000" pitchFamily="2" charset="0"/>
              <a:ea typeface="Roboto Condensed Light" panose="02000000000000000000" pitchFamily="2" charset="0"/>
            </a:endParaRPr>
          </a:p>
          <a:p>
            <a:pPr lvl="1"/>
            <a:r>
              <a:rPr lang="en-US" dirty="0">
                <a:latin typeface="Roboto Condensed Light" panose="02000000000000000000" pitchFamily="2" charset="0"/>
                <a:ea typeface="Roboto Condensed Light" panose="02000000000000000000" pitchFamily="2" charset="0"/>
              </a:rPr>
              <a:t>A brief report describing the design of your robot, including:</a:t>
            </a:r>
          </a:p>
          <a:p>
            <a:pPr marL="1200150" lvl="2" indent="-285750">
              <a:buFont typeface="Arial" panose="020B0604020202020204" pitchFamily="34" charset="0"/>
              <a:buChar char="•"/>
            </a:pPr>
            <a:r>
              <a:rPr lang="en-US" dirty="0">
                <a:latin typeface="Roboto Condensed Light" panose="02000000000000000000" pitchFamily="2" charset="0"/>
                <a:ea typeface="Roboto Condensed Light" panose="02000000000000000000" pitchFamily="2" charset="0"/>
              </a:rPr>
              <a:t>The choice of joint types (revolute, prismatic, or mixed) and why you selected them.</a:t>
            </a:r>
          </a:p>
          <a:p>
            <a:pPr marL="1200150" lvl="2" indent="-285750">
              <a:buFont typeface="Arial" panose="020B0604020202020204" pitchFamily="34" charset="0"/>
              <a:buChar char="•"/>
            </a:pPr>
            <a:r>
              <a:rPr lang="en-US" dirty="0">
                <a:latin typeface="Roboto Condensed Light" panose="02000000000000000000" pitchFamily="2" charset="0"/>
                <a:ea typeface="Roboto Condensed Light" panose="02000000000000000000" pitchFamily="2" charset="0"/>
              </a:rPr>
              <a:t>The mass, inertia, and center of mass calculations for each link.</a:t>
            </a:r>
          </a:p>
        </p:txBody>
      </p:sp>
    </p:spTree>
    <p:extLst>
      <p:ext uri="{BB962C8B-B14F-4D97-AF65-F5344CB8AC3E}">
        <p14:creationId xmlns:p14="http://schemas.microsoft.com/office/powerpoint/2010/main" val="22711260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99C46-A908-E506-7591-F78D3C1D095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A807750-79B4-9903-1BEB-2A46E342D9C6}"/>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15C858A9-FDE9-BCF6-8CA3-021DAEE08507}"/>
              </a:ext>
            </a:extLst>
          </p:cNvPr>
          <p:cNvSpPr>
            <a:spLocks noGrp="1"/>
          </p:cNvSpPr>
          <p:nvPr>
            <p:ph type="sldNum" sz="quarter" idx="12"/>
          </p:nvPr>
        </p:nvSpPr>
        <p:spPr/>
        <p:txBody>
          <a:bodyPr/>
          <a:lstStyle/>
          <a:p>
            <a:fld id="{0A297500-7527-634B-90F4-69D0994C32B4}" type="slidenum">
              <a:rPr lang="nl-NL" smtClean="0"/>
              <a:t>46</a:t>
            </a:fld>
            <a:endParaRPr lang="nl-NL"/>
          </a:p>
        </p:txBody>
      </p:sp>
      <p:sp>
        <p:nvSpPr>
          <p:cNvPr id="6" name="Title 5">
            <a:extLst>
              <a:ext uri="{FF2B5EF4-FFF2-40B4-BE49-F238E27FC236}">
                <a16:creationId xmlns:a16="http://schemas.microsoft.com/office/drawing/2014/main" id="{9A356D64-369F-9ECA-3467-FB622B10124A}"/>
              </a:ext>
            </a:extLst>
          </p:cNvPr>
          <p:cNvSpPr>
            <a:spLocks noGrp="1"/>
          </p:cNvSpPr>
          <p:nvPr>
            <p:ph type="title"/>
          </p:nvPr>
        </p:nvSpPr>
        <p:spPr/>
        <p:txBody>
          <a:bodyPr/>
          <a:lstStyle/>
          <a:p>
            <a:r>
              <a:rPr lang="en-US" dirty="0"/>
              <a:t>Exercise: Design a 2-DOF Robot with URDF</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264FFD4-9685-6DC7-0A16-89F24776FD8A}"/>
                  </a:ext>
                </a:extLst>
              </p:cNvPr>
              <p:cNvSpPr txBox="1"/>
              <p:nvPr/>
            </p:nvSpPr>
            <p:spPr>
              <a:xfrm>
                <a:off x="640008" y="2065655"/>
                <a:ext cx="10977192" cy="2447529"/>
              </a:xfrm>
              <a:prstGeom prst="rect">
                <a:avLst/>
              </a:prstGeom>
              <a:noFill/>
            </p:spPr>
            <p:txBody>
              <a:bodyPr wrap="square">
                <a:spAutoFit/>
              </a:bodyPr>
              <a:lstStyle/>
              <a:p>
                <a:pPr>
                  <a:buNone/>
                </a:pPr>
                <a:r>
                  <a:rPr lang="en-US" b="1" dirty="0">
                    <a:latin typeface="Roboto Condensed Light" panose="02000000000000000000" pitchFamily="2" charset="0"/>
                    <a:ea typeface="Roboto Condensed Light" panose="02000000000000000000" pitchFamily="2" charset="0"/>
                  </a:rPr>
                  <a:t>Hints:</a:t>
                </a:r>
              </a:p>
              <a:p>
                <a:pPr>
                  <a:buFont typeface="Arial" panose="020B0604020202020204" pitchFamily="34" charset="0"/>
                  <a:buChar char="•"/>
                </a:pPr>
                <a:r>
                  <a:rPr lang="en-US" b="1" dirty="0">
                    <a:latin typeface="Roboto Condensed Light" panose="02000000000000000000" pitchFamily="2" charset="0"/>
                    <a:ea typeface="Roboto Condensed Light" panose="02000000000000000000" pitchFamily="2" charset="0"/>
                  </a:rPr>
                  <a:t> Inertia Calculation:</a:t>
                </a:r>
                <a:br>
                  <a:rPr lang="en-US" dirty="0">
                    <a:latin typeface="Roboto Condensed Light" panose="02000000000000000000" pitchFamily="2" charset="0"/>
                    <a:ea typeface="Roboto Condensed Light" panose="02000000000000000000" pitchFamily="2" charset="0"/>
                  </a:rPr>
                </a:br>
                <a:r>
                  <a:rPr lang="en-US" dirty="0">
                    <a:latin typeface="Roboto Condensed Light" panose="02000000000000000000" pitchFamily="2" charset="0"/>
                    <a:ea typeface="Roboto Condensed Light" panose="02000000000000000000" pitchFamily="2" charset="0"/>
                  </a:rPr>
                  <a:t>For simple shapes like rods or boxes, you can find the mass moment of inertia from standard formulas </a:t>
                </a:r>
              </a:p>
              <a:p>
                <a:r>
                  <a:rPr lang="en-US" dirty="0">
                    <a:latin typeface="Roboto Condensed Light" panose="02000000000000000000" pitchFamily="2" charset="0"/>
                    <a:ea typeface="Roboto Condensed Light" panose="02000000000000000000" pitchFamily="2" charset="0"/>
                  </a:rPr>
                  <a:t>(e.g., for a uniform rod, </a:t>
                </a:r>
                <a14:m>
                  <m:oMath xmlns:m="http://schemas.openxmlformats.org/officeDocument/2006/math">
                    <m:r>
                      <a:rPr lang="en-US" i="1" dirty="0" smtClean="0">
                        <a:latin typeface="Cambria Math" panose="02040503050406030204" pitchFamily="18" charset="0"/>
                        <a:ea typeface="Roboto Condensed Light" panose="02000000000000000000" pitchFamily="2" charset="0"/>
                      </a:rPr>
                      <m:t>𝐼</m:t>
                    </m:r>
                    <m:r>
                      <a:rPr lang="en-US" i="1" dirty="0">
                        <a:latin typeface="Cambria Math" panose="02040503050406030204" pitchFamily="18" charset="0"/>
                        <a:ea typeface="Roboto Condensed Light" panose="02000000000000000000" pitchFamily="2" charset="0"/>
                      </a:rPr>
                      <m:t>=</m:t>
                    </m:r>
                    <m:f>
                      <m:fPr>
                        <m:ctrlPr>
                          <a:rPr lang="en-US" i="1" dirty="0" smtClean="0">
                            <a:latin typeface="Cambria Math" panose="02040503050406030204" pitchFamily="18" charset="0"/>
                            <a:ea typeface="Roboto Condensed Light" panose="02000000000000000000" pitchFamily="2" charset="0"/>
                          </a:rPr>
                        </m:ctrlPr>
                      </m:fPr>
                      <m:num>
                        <m:r>
                          <a:rPr lang="en-US" b="0" i="1" dirty="0" smtClean="0">
                            <a:latin typeface="Cambria Math" panose="02040503050406030204" pitchFamily="18" charset="0"/>
                            <a:ea typeface="Roboto Condensed Light" panose="02000000000000000000" pitchFamily="2" charset="0"/>
                          </a:rPr>
                          <m:t>1</m:t>
                        </m:r>
                      </m:num>
                      <m:den>
                        <m:r>
                          <a:rPr lang="en-US" b="0" i="1" dirty="0" smtClean="0">
                            <a:latin typeface="Cambria Math" panose="02040503050406030204" pitchFamily="18" charset="0"/>
                            <a:ea typeface="Roboto Condensed Light" panose="02000000000000000000" pitchFamily="2" charset="0"/>
                          </a:rPr>
                          <m:t>12</m:t>
                        </m:r>
                      </m:den>
                    </m:f>
                    <m:r>
                      <a:rPr lang="en-US" i="1" dirty="0">
                        <a:latin typeface="Cambria Math" panose="02040503050406030204" pitchFamily="18" charset="0"/>
                        <a:ea typeface="Roboto Condensed Light" panose="02000000000000000000" pitchFamily="2" charset="0"/>
                      </a:rPr>
                      <m:t>𝑀</m:t>
                    </m:r>
                    <m:sSup>
                      <m:sSupPr>
                        <m:ctrlPr>
                          <a:rPr lang="en-US" i="1" dirty="0">
                            <a:latin typeface="Cambria Math" panose="02040503050406030204" pitchFamily="18" charset="0"/>
                            <a:ea typeface="Roboto Condensed Light" panose="02000000000000000000" pitchFamily="2" charset="0"/>
                          </a:rPr>
                        </m:ctrlPr>
                      </m:sSupPr>
                      <m:e>
                        <m:r>
                          <a:rPr lang="en-US" i="1" dirty="0">
                            <a:latin typeface="Cambria Math" panose="02040503050406030204" pitchFamily="18" charset="0"/>
                            <a:ea typeface="Roboto Condensed Light" panose="02000000000000000000" pitchFamily="2" charset="0"/>
                          </a:rPr>
                          <m:t>𝐿</m:t>
                        </m:r>
                      </m:e>
                      <m:sup>
                        <m:r>
                          <a:rPr lang="en-US" i="1" dirty="0" smtClean="0">
                            <a:latin typeface="Cambria Math" panose="02040503050406030204" pitchFamily="18" charset="0"/>
                            <a:ea typeface="Roboto Condensed Light" panose="02000000000000000000" pitchFamily="2" charset="0"/>
                          </a:rPr>
                          <m:t>2</m:t>
                        </m:r>
                      </m:sup>
                    </m:sSup>
                    <m:r>
                      <a:rPr lang="en-US" i="1" dirty="0">
                        <a:latin typeface="Cambria Math" panose="02040503050406030204" pitchFamily="18" charset="0"/>
                        <a:ea typeface="Roboto Condensed Light" panose="02000000000000000000" pitchFamily="2" charset="0"/>
                      </a:rPr>
                      <m:t> </m:t>
                    </m:r>
                  </m:oMath>
                </a14:m>
                <a:r>
                  <a:rPr lang="en-US" dirty="0">
                    <a:latin typeface="Roboto Condensed Light" panose="02000000000000000000" pitchFamily="2" charset="0"/>
                    <a:ea typeface="Roboto Condensed Light" panose="02000000000000000000" pitchFamily="2" charset="0"/>
                  </a:rPr>
                  <a:t> about its center of mass).</a:t>
                </a:r>
              </a:p>
              <a:p>
                <a:endParaRPr lang="en-US" dirty="0">
                  <a:latin typeface="Roboto Condensed Light" panose="02000000000000000000" pitchFamily="2" charset="0"/>
                  <a:ea typeface="Roboto Condensed Light" panose="02000000000000000000" pitchFamily="2" charset="0"/>
                </a:endParaRPr>
              </a:p>
              <a:p>
                <a:pPr>
                  <a:buFont typeface="Arial" panose="020B0604020202020204" pitchFamily="34" charset="0"/>
                  <a:buChar char="•"/>
                </a:pPr>
                <a:r>
                  <a:rPr lang="en-US" dirty="0">
                    <a:latin typeface="Roboto Condensed Light" panose="02000000000000000000" pitchFamily="2" charset="0"/>
                    <a:ea typeface="Roboto Condensed Light" panose="02000000000000000000" pitchFamily="2" charset="0"/>
                  </a:rPr>
                  <a:t> </a:t>
                </a:r>
                <a:r>
                  <a:rPr lang="en-US" b="1" dirty="0">
                    <a:latin typeface="Roboto Condensed Light" panose="02000000000000000000" pitchFamily="2" charset="0"/>
                    <a:ea typeface="Roboto Condensed Light" panose="02000000000000000000" pitchFamily="2" charset="0"/>
                  </a:rPr>
                  <a:t>Reference URDF File:</a:t>
                </a:r>
                <a:br>
                  <a:rPr lang="en-US" dirty="0">
                    <a:latin typeface="Roboto Condensed Light" panose="02000000000000000000" pitchFamily="2" charset="0"/>
                    <a:ea typeface="Roboto Condensed Light" panose="02000000000000000000" pitchFamily="2" charset="0"/>
                  </a:rPr>
                </a:br>
                <a:r>
                  <a:rPr lang="en-US" dirty="0">
                    <a:latin typeface="Roboto Condensed Light" panose="02000000000000000000" pitchFamily="2" charset="0"/>
                    <a:ea typeface="Roboto Condensed Light" panose="02000000000000000000" pitchFamily="2" charset="0"/>
                  </a:rPr>
                  <a:t>You will be provided with a reference URDF file. Please use this file as a template and/or modify it as needed to meet the specified requirements.</a:t>
                </a:r>
              </a:p>
            </p:txBody>
          </p:sp>
        </mc:Choice>
        <mc:Fallback xmlns="">
          <p:sp>
            <p:nvSpPr>
              <p:cNvPr id="7" name="TextBox 6">
                <a:extLst>
                  <a:ext uri="{FF2B5EF4-FFF2-40B4-BE49-F238E27FC236}">
                    <a16:creationId xmlns:a16="http://schemas.microsoft.com/office/drawing/2014/main" id="{B264FFD4-9685-6DC7-0A16-89F24776FD8A}"/>
                  </a:ext>
                </a:extLst>
              </p:cNvPr>
              <p:cNvSpPr txBox="1">
                <a:spLocks noRot="1" noChangeAspect="1" noMove="1" noResize="1" noEditPoints="1" noAdjustHandles="1" noChangeArrowheads="1" noChangeShapeType="1" noTextEdit="1"/>
              </p:cNvSpPr>
              <p:nvPr/>
            </p:nvSpPr>
            <p:spPr>
              <a:xfrm>
                <a:off x="640008" y="2065655"/>
                <a:ext cx="10977192" cy="2447529"/>
              </a:xfrm>
              <a:prstGeom prst="rect">
                <a:avLst/>
              </a:prstGeom>
              <a:blipFill>
                <a:blip r:embed="rId2"/>
                <a:stretch>
                  <a:fillRect l="-500" t="-1496" b="-1995"/>
                </a:stretch>
              </a:blipFill>
            </p:spPr>
            <p:txBody>
              <a:bodyPr/>
              <a:lstStyle/>
              <a:p>
                <a:r>
                  <a:rPr lang="en-US">
                    <a:noFill/>
                  </a:rPr>
                  <a:t> </a:t>
                </a:r>
              </a:p>
            </p:txBody>
          </p:sp>
        </mc:Fallback>
      </mc:AlternateContent>
    </p:spTree>
    <p:extLst>
      <p:ext uri="{BB962C8B-B14F-4D97-AF65-F5344CB8AC3E}">
        <p14:creationId xmlns:p14="http://schemas.microsoft.com/office/powerpoint/2010/main" val="5408411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10AC8-7259-2C6F-3B7A-9D78A24A3BF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57AFDA9-553E-A9EB-C29A-8B3192BCCCB0}"/>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9B005707-F4D2-4386-BC7C-E3CDEB8FDA1C}"/>
              </a:ext>
            </a:extLst>
          </p:cNvPr>
          <p:cNvSpPr>
            <a:spLocks noGrp="1"/>
          </p:cNvSpPr>
          <p:nvPr>
            <p:ph type="sldNum" sz="quarter" idx="12"/>
          </p:nvPr>
        </p:nvSpPr>
        <p:spPr/>
        <p:txBody>
          <a:bodyPr/>
          <a:lstStyle/>
          <a:p>
            <a:fld id="{0A297500-7527-634B-90F4-69D0994C32B4}" type="slidenum">
              <a:rPr lang="nl-NL" smtClean="0"/>
              <a:t>47</a:t>
            </a:fld>
            <a:endParaRPr lang="nl-NL"/>
          </a:p>
        </p:txBody>
      </p:sp>
      <p:sp>
        <p:nvSpPr>
          <p:cNvPr id="5" name="Title 4">
            <a:extLst>
              <a:ext uri="{FF2B5EF4-FFF2-40B4-BE49-F238E27FC236}">
                <a16:creationId xmlns:a16="http://schemas.microsoft.com/office/drawing/2014/main" id="{F9BADA12-B96E-E7A1-DDFA-C094FB78B555}"/>
              </a:ext>
            </a:extLst>
          </p:cNvPr>
          <p:cNvSpPr>
            <a:spLocks noGrp="1"/>
          </p:cNvSpPr>
          <p:nvPr>
            <p:ph type="title"/>
          </p:nvPr>
        </p:nvSpPr>
        <p:spPr/>
        <p:txBody>
          <a:bodyPr/>
          <a:lstStyle/>
          <a:p>
            <a:r>
              <a:rPr lang="en-US" dirty="0"/>
              <a:t>Bonus</a:t>
            </a:r>
          </a:p>
        </p:txBody>
      </p:sp>
      <p:grpSp>
        <p:nvGrpSpPr>
          <p:cNvPr id="26" name="Group 25">
            <a:extLst>
              <a:ext uri="{FF2B5EF4-FFF2-40B4-BE49-F238E27FC236}">
                <a16:creationId xmlns:a16="http://schemas.microsoft.com/office/drawing/2014/main" id="{5BB8053B-A142-7550-20C6-2936ABF56684}"/>
              </a:ext>
            </a:extLst>
          </p:cNvPr>
          <p:cNvGrpSpPr/>
          <p:nvPr/>
        </p:nvGrpSpPr>
        <p:grpSpPr>
          <a:xfrm>
            <a:off x="12551764" y="1837495"/>
            <a:ext cx="7185608" cy="3656880"/>
            <a:chOff x="3787140" y="885716"/>
            <a:chExt cx="7177650" cy="4233245"/>
          </a:xfrm>
        </p:grpSpPr>
        <p:grpSp>
          <p:nvGrpSpPr>
            <p:cNvPr id="27" name="Group 26">
              <a:extLst>
                <a:ext uri="{FF2B5EF4-FFF2-40B4-BE49-F238E27FC236}">
                  <a16:creationId xmlns:a16="http://schemas.microsoft.com/office/drawing/2014/main" id="{9543933A-11E0-C8A1-658D-6DF870CA1F57}"/>
                </a:ext>
              </a:extLst>
            </p:cNvPr>
            <p:cNvGrpSpPr/>
            <p:nvPr/>
          </p:nvGrpSpPr>
          <p:grpSpPr>
            <a:xfrm>
              <a:off x="3787140" y="3307080"/>
              <a:ext cx="1378719" cy="1389380"/>
              <a:chOff x="3787140" y="2369747"/>
              <a:chExt cx="2308860" cy="2326713"/>
            </a:xfrm>
            <a:solidFill>
              <a:schemeClr val="bg1"/>
            </a:solidFill>
          </p:grpSpPr>
          <p:cxnSp>
            <p:nvCxnSpPr>
              <p:cNvPr id="49" name="Straight Connector 48">
                <a:extLst>
                  <a:ext uri="{FF2B5EF4-FFF2-40B4-BE49-F238E27FC236}">
                    <a16:creationId xmlns:a16="http://schemas.microsoft.com/office/drawing/2014/main" id="{AA6EE276-E34E-B72B-3377-C5BC6FED08B2}"/>
                  </a:ext>
                </a:extLst>
              </p:cNvPr>
              <p:cNvCxnSpPr/>
              <p:nvPr/>
            </p:nvCxnSpPr>
            <p:spPr>
              <a:xfrm>
                <a:off x="4090219" y="4370753"/>
                <a:ext cx="2005781" cy="0"/>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8060690B-5C97-02C6-2254-C95DEE0633EF}"/>
                  </a:ext>
                </a:extLst>
              </p:cNvPr>
              <p:cNvCxnSpPr>
                <a:cxnSpLocks/>
              </p:cNvCxnSpPr>
              <p:nvPr/>
            </p:nvCxnSpPr>
            <p:spPr>
              <a:xfrm flipV="1">
                <a:off x="3787140"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329BAFF7-616F-33BA-BC69-B48AE0DE897E}"/>
                  </a:ext>
                </a:extLst>
              </p:cNvPr>
              <p:cNvCxnSpPr>
                <a:cxnSpLocks/>
              </p:cNvCxnSpPr>
              <p:nvPr/>
            </p:nvCxnSpPr>
            <p:spPr>
              <a:xfrm flipV="1">
                <a:off x="3986268"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E51C3261-C084-7F14-E249-5754897F85F5}"/>
                  </a:ext>
                </a:extLst>
              </p:cNvPr>
              <p:cNvCxnSpPr>
                <a:cxnSpLocks/>
              </p:cNvCxnSpPr>
              <p:nvPr/>
            </p:nvCxnSpPr>
            <p:spPr>
              <a:xfrm flipV="1">
                <a:off x="4185396"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34EE1CDA-AA6E-4F31-CFE5-01DA551C6F87}"/>
                  </a:ext>
                </a:extLst>
              </p:cNvPr>
              <p:cNvCxnSpPr>
                <a:cxnSpLocks/>
              </p:cNvCxnSpPr>
              <p:nvPr/>
            </p:nvCxnSpPr>
            <p:spPr>
              <a:xfrm flipV="1">
                <a:off x="4384524"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7B830E38-93D1-A2EB-FD5E-B3A37CF0D966}"/>
                  </a:ext>
                </a:extLst>
              </p:cNvPr>
              <p:cNvCxnSpPr>
                <a:cxnSpLocks/>
              </p:cNvCxnSpPr>
              <p:nvPr/>
            </p:nvCxnSpPr>
            <p:spPr>
              <a:xfrm flipV="1">
                <a:off x="4583652"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B0F64469-D031-3E81-BE82-5FD03FE07E90}"/>
                  </a:ext>
                </a:extLst>
              </p:cNvPr>
              <p:cNvCxnSpPr>
                <a:cxnSpLocks/>
              </p:cNvCxnSpPr>
              <p:nvPr/>
            </p:nvCxnSpPr>
            <p:spPr>
              <a:xfrm flipV="1">
                <a:off x="4782780"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9F5316DC-3A5F-2137-DE40-5BAF1AA0EE8E}"/>
                  </a:ext>
                </a:extLst>
              </p:cNvPr>
              <p:cNvCxnSpPr>
                <a:cxnSpLocks/>
              </p:cNvCxnSpPr>
              <p:nvPr/>
            </p:nvCxnSpPr>
            <p:spPr>
              <a:xfrm flipV="1">
                <a:off x="4981908"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45BEA340-F3D2-31FF-D5FA-54FC84799752}"/>
                  </a:ext>
                </a:extLst>
              </p:cNvPr>
              <p:cNvCxnSpPr>
                <a:cxnSpLocks/>
              </p:cNvCxnSpPr>
              <p:nvPr/>
            </p:nvCxnSpPr>
            <p:spPr>
              <a:xfrm flipV="1">
                <a:off x="5181036"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64D92F12-2232-138A-74A6-F1D7D3108DF1}"/>
                  </a:ext>
                </a:extLst>
              </p:cNvPr>
              <p:cNvCxnSpPr>
                <a:cxnSpLocks/>
              </p:cNvCxnSpPr>
              <p:nvPr/>
            </p:nvCxnSpPr>
            <p:spPr>
              <a:xfrm flipV="1">
                <a:off x="5380164"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83F2BE95-4C31-4551-2EFE-E32C43022E37}"/>
                  </a:ext>
                </a:extLst>
              </p:cNvPr>
              <p:cNvCxnSpPr>
                <a:cxnSpLocks/>
              </p:cNvCxnSpPr>
              <p:nvPr/>
            </p:nvCxnSpPr>
            <p:spPr>
              <a:xfrm flipV="1">
                <a:off x="5579292"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FCFC3174-2146-9F96-2A45-10E12DC94D99}"/>
                  </a:ext>
                </a:extLst>
              </p:cNvPr>
              <p:cNvCxnSpPr>
                <a:cxnSpLocks/>
              </p:cNvCxnSpPr>
              <p:nvPr/>
            </p:nvCxnSpPr>
            <p:spPr>
              <a:xfrm flipV="1">
                <a:off x="5778415"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61" name="Freeform: Shape 60">
                <a:extLst>
                  <a:ext uri="{FF2B5EF4-FFF2-40B4-BE49-F238E27FC236}">
                    <a16:creationId xmlns:a16="http://schemas.microsoft.com/office/drawing/2014/main" id="{72521A57-B522-C02B-7E24-4FBA69F88AB5}"/>
                  </a:ext>
                </a:extLst>
              </p:cNvPr>
              <p:cNvSpPr/>
              <p:nvPr/>
            </p:nvSpPr>
            <p:spPr>
              <a:xfrm>
                <a:off x="4082966" y="2369747"/>
                <a:ext cx="2013033" cy="2016711"/>
              </a:xfrm>
              <a:custGeom>
                <a:avLst/>
                <a:gdLst>
                  <a:gd name="connsiteX0" fmla="*/ 1006516 w 2013033"/>
                  <a:gd name="connsiteY0" fmla="*/ 0 h 2016711"/>
                  <a:gd name="connsiteX1" fmla="*/ 2009407 w 2013033"/>
                  <a:gd name="connsiteY1" fmla="*/ 1002891 h 2016711"/>
                  <a:gd name="connsiteX2" fmla="*/ 2004387 w 2013033"/>
                  <a:gd name="connsiteY2" fmla="*/ 1102311 h 2016711"/>
                  <a:gd name="connsiteX3" fmla="*/ 2013033 w 2013033"/>
                  <a:gd name="connsiteY3" fmla="*/ 1102311 h 2016711"/>
                  <a:gd name="connsiteX4" fmla="*/ 2013033 w 2013033"/>
                  <a:gd name="connsiteY4" fmla="*/ 2016711 h 2016711"/>
                  <a:gd name="connsiteX5" fmla="*/ 0 w 2013033"/>
                  <a:gd name="connsiteY5" fmla="*/ 2016711 h 2016711"/>
                  <a:gd name="connsiteX6" fmla="*/ 0 w 2013033"/>
                  <a:gd name="connsiteY6" fmla="*/ 1102311 h 2016711"/>
                  <a:gd name="connsiteX7" fmla="*/ 8645 w 2013033"/>
                  <a:gd name="connsiteY7" fmla="*/ 1102311 h 2016711"/>
                  <a:gd name="connsiteX8" fmla="*/ 3625 w 2013033"/>
                  <a:gd name="connsiteY8" fmla="*/ 1002891 h 2016711"/>
                  <a:gd name="connsiteX9" fmla="*/ 1006516 w 2013033"/>
                  <a:gd name="connsiteY9" fmla="*/ 0 h 2016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3033" h="2016711">
                    <a:moveTo>
                      <a:pt x="1006516" y="0"/>
                    </a:moveTo>
                    <a:cubicBezTo>
                      <a:pt x="1560397" y="0"/>
                      <a:pt x="2009407" y="449010"/>
                      <a:pt x="2009407" y="1002891"/>
                    </a:cubicBezTo>
                    <a:lnTo>
                      <a:pt x="2004387" y="1102311"/>
                    </a:lnTo>
                    <a:lnTo>
                      <a:pt x="2013033" y="1102311"/>
                    </a:lnTo>
                    <a:lnTo>
                      <a:pt x="2013033" y="2016711"/>
                    </a:lnTo>
                    <a:lnTo>
                      <a:pt x="0" y="2016711"/>
                    </a:lnTo>
                    <a:lnTo>
                      <a:pt x="0" y="1102311"/>
                    </a:lnTo>
                    <a:lnTo>
                      <a:pt x="8645" y="1102311"/>
                    </a:lnTo>
                    <a:lnTo>
                      <a:pt x="3625" y="1002891"/>
                    </a:lnTo>
                    <a:cubicBezTo>
                      <a:pt x="3625" y="449010"/>
                      <a:pt x="452635" y="0"/>
                      <a:pt x="1006516" y="0"/>
                    </a:cubicBezTo>
                    <a:close/>
                  </a:path>
                </a:pathLst>
              </a:custGeom>
              <a:grp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p>
            </p:txBody>
          </p:sp>
        </p:grpSp>
        <p:sp>
          <p:nvSpPr>
            <p:cNvPr id="28" name="Rectangle: Rounded Corners 27">
              <a:extLst>
                <a:ext uri="{FF2B5EF4-FFF2-40B4-BE49-F238E27FC236}">
                  <a16:creationId xmlns:a16="http://schemas.microsoft.com/office/drawing/2014/main" id="{8E02600E-65DF-FCC0-F331-895F9ABB5F71}"/>
                </a:ext>
              </a:extLst>
            </p:cNvPr>
            <p:cNvSpPr/>
            <p:nvPr/>
          </p:nvSpPr>
          <p:spPr>
            <a:xfrm>
              <a:off x="4321829" y="3423212"/>
              <a:ext cx="2455030" cy="541212"/>
            </a:xfrm>
            <a:prstGeom prst="roundRect">
              <a:avLst>
                <a:gd name="adj" fmla="val 50000"/>
              </a:avLst>
            </a:prstGeom>
            <a:solidFill>
              <a:schemeClr val="accent2">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Rectangle: Rounded Corners 28">
              <a:extLst>
                <a:ext uri="{FF2B5EF4-FFF2-40B4-BE49-F238E27FC236}">
                  <a16:creationId xmlns:a16="http://schemas.microsoft.com/office/drawing/2014/main" id="{C5481B4C-7CA4-4202-38CA-930D4C8BECBE}"/>
                </a:ext>
              </a:extLst>
            </p:cNvPr>
            <p:cNvSpPr/>
            <p:nvPr/>
          </p:nvSpPr>
          <p:spPr>
            <a:xfrm rot="17976579">
              <a:off x="5766637" y="2605202"/>
              <a:ext cx="2455030" cy="541212"/>
            </a:xfrm>
            <a:prstGeom prst="roundRect">
              <a:avLst>
                <a:gd name="adj" fmla="val 50000"/>
              </a:avLst>
            </a:prstGeom>
            <a:solidFill>
              <a:schemeClr val="accent3">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 name="Rectangle: Rounded Corners 29">
              <a:extLst>
                <a:ext uri="{FF2B5EF4-FFF2-40B4-BE49-F238E27FC236}">
                  <a16:creationId xmlns:a16="http://schemas.microsoft.com/office/drawing/2014/main" id="{A016E50F-25A3-794F-F2BE-464769C31ECA}"/>
                </a:ext>
              </a:extLst>
            </p:cNvPr>
            <p:cNvSpPr/>
            <p:nvPr/>
          </p:nvSpPr>
          <p:spPr>
            <a:xfrm rot="20934103">
              <a:off x="7191927" y="1577799"/>
              <a:ext cx="2455030" cy="541212"/>
            </a:xfrm>
            <a:prstGeom prst="roundRect">
              <a:avLst>
                <a:gd name="adj" fmla="val 50000"/>
              </a:avLst>
            </a:prstGeom>
            <a:solidFill>
              <a:srgbClr val="FFC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Rectangle: Rounded Corners 30">
              <a:extLst>
                <a:ext uri="{FF2B5EF4-FFF2-40B4-BE49-F238E27FC236}">
                  <a16:creationId xmlns:a16="http://schemas.microsoft.com/office/drawing/2014/main" id="{A278D7DC-A137-9104-B8F9-7B2678433F99}"/>
                </a:ext>
              </a:extLst>
            </p:cNvPr>
            <p:cNvSpPr/>
            <p:nvPr/>
          </p:nvSpPr>
          <p:spPr>
            <a:xfrm rot="357809">
              <a:off x="6667512" y="2755932"/>
              <a:ext cx="2455030" cy="541212"/>
            </a:xfrm>
            <a:prstGeom prst="roundRect">
              <a:avLst>
                <a:gd name="adj" fmla="val 50000"/>
              </a:avLst>
            </a:prstGeom>
            <a:solidFill>
              <a:schemeClr val="accent5">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Rectangle: Rounded Corners 31">
              <a:extLst>
                <a:ext uri="{FF2B5EF4-FFF2-40B4-BE49-F238E27FC236}">
                  <a16:creationId xmlns:a16="http://schemas.microsoft.com/office/drawing/2014/main" id="{60463E81-7952-9E30-1CB1-6920A51E454E}"/>
                </a:ext>
              </a:extLst>
            </p:cNvPr>
            <p:cNvSpPr/>
            <p:nvPr/>
          </p:nvSpPr>
          <p:spPr>
            <a:xfrm rot="20780682">
              <a:off x="8509760" y="2632380"/>
              <a:ext cx="2455030" cy="541212"/>
            </a:xfrm>
            <a:prstGeom prst="roundRect">
              <a:avLst>
                <a:gd name="adj" fmla="val 50000"/>
              </a:avLst>
            </a:prstGeom>
            <a:solidFill>
              <a:schemeClr val="accent1">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 name="Oval 32">
              <a:extLst>
                <a:ext uri="{FF2B5EF4-FFF2-40B4-BE49-F238E27FC236}">
                  <a16:creationId xmlns:a16="http://schemas.microsoft.com/office/drawing/2014/main" id="{6653B201-E27B-94DB-9489-B396DAE84777}"/>
                </a:ext>
              </a:extLst>
            </p:cNvPr>
            <p:cNvSpPr/>
            <p:nvPr/>
          </p:nvSpPr>
          <p:spPr>
            <a:xfrm>
              <a:off x="6426702" y="3611880"/>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Oval 33">
              <a:extLst>
                <a:ext uri="{FF2B5EF4-FFF2-40B4-BE49-F238E27FC236}">
                  <a16:creationId xmlns:a16="http://schemas.microsoft.com/office/drawing/2014/main" id="{8671A13C-32E9-E111-CCF4-0C79A5AB071C}"/>
                </a:ext>
              </a:extLst>
            </p:cNvPr>
            <p:cNvSpPr/>
            <p:nvPr/>
          </p:nvSpPr>
          <p:spPr>
            <a:xfrm>
              <a:off x="4479883" y="3611880"/>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 name="Oval 34">
              <a:extLst>
                <a:ext uri="{FF2B5EF4-FFF2-40B4-BE49-F238E27FC236}">
                  <a16:creationId xmlns:a16="http://schemas.microsoft.com/office/drawing/2014/main" id="{C40E5919-7482-195F-C279-E41A51337AD2}"/>
                </a:ext>
              </a:extLst>
            </p:cNvPr>
            <p:cNvSpPr/>
            <p:nvPr/>
          </p:nvSpPr>
          <p:spPr>
            <a:xfrm>
              <a:off x="6902712" y="2843658"/>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Oval 35">
              <a:extLst>
                <a:ext uri="{FF2B5EF4-FFF2-40B4-BE49-F238E27FC236}">
                  <a16:creationId xmlns:a16="http://schemas.microsoft.com/office/drawing/2014/main" id="{51D71627-3681-99B3-F8BC-CB05056E7BC2}"/>
                </a:ext>
              </a:extLst>
            </p:cNvPr>
            <p:cNvSpPr/>
            <p:nvPr/>
          </p:nvSpPr>
          <p:spPr>
            <a:xfrm>
              <a:off x="7381742" y="1944758"/>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 name="Oval 36">
              <a:extLst>
                <a:ext uri="{FF2B5EF4-FFF2-40B4-BE49-F238E27FC236}">
                  <a16:creationId xmlns:a16="http://schemas.microsoft.com/office/drawing/2014/main" id="{30EE6906-9663-0F9F-06AE-5625EBDC0DCC}"/>
                </a:ext>
              </a:extLst>
            </p:cNvPr>
            <p:cNvSpPr/>
            <p:nvPr/>
          </p:nvSpPr>
          <p:spPr>
            <a:xfrm>
              <a:off x="8736566" y="3035894"/>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A69B235-7B44-5363-C590-3A750EF75CE3}"/>
                    </a:ext>
                  </a:extLst>
                </p:cNvPr>
                <p:cNvSpPr txBox="1"/>
                <p:nvPr/>
              </p:nvSpPr>
              <p:spPr>
                <a:xfrm>
                  <a:off x="4212892" y="4757772"/>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0</m:t>
                            </m:r>
                          </m:sub>
                        </m:sSub>
                      </m:oMath>
                    </m:oMathPara>
                  </a14:m>
                  <a:endParaRPr lang="en-US" sz="2000" dirty="0">
                    <a:solidFill>
                      <a:srgbClr val="FF0000"/>
                    </a:solidFill>
                  </a:endParaRPr>
                </a:p>
              </p:txBody>
            </p:sp>
          </mc:Choice>
          <mc:Fallback xmlns="">
            <p:sp>
              <p:nvSpPr>
                <p:cNvPr id="38" name="TextBox 37">
                  <a:extLst>
                    <a:ext uri="{FF2B5EF4-FFF2-40B4-BE49-F238E27FC236}">
                      <a16:creationId xmlns:a16="http://schemas.microsoft.com/office/drawing/2014/main" id="{2A69B235-7B44-5363-C590-3A750EF75CE3}"/>
                    </a:ext>
                  </a:extLst>
                </p:cNvPr>
                <p:cNvSpPr txBox="1">
                  <a:spLocks noRot="1" noChangeAspect="1" noMove="1" noResize="1" noEditPoints="1" noAdjustHandles="1" noChangeArrowheads="1" noChangeShapeType="1" noTextEdit="1"/>
                </p:cNvSpPr>
                <p:nvPr/>
              </p:nvSpPr>
              <p:spPr>
                <a:xfrm>
                  <a:off x="4212892" y="4757772"/>
                  <a:ext cx="437122" cy="361189"/>
                </a:xfrm>
                <a:prstGeom prst="rect">
                  <a:avLst/>
                </a:prstGeom>
                <a:blipFill>
                  <a:blip r:embed="rId2"/>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A4DD3F1-86D2-2334-90EF-609268CB21A7}"/>
                    </a:ext>
                  </a:extLst>
                </p:cNvPr>
                <p:cNvSpPr txBox="1"/>
                <p:nvPr/>
              </p:nvSpPr>
              <p:spPr>
                <a:xfrm>
                  <a:off x="5189379" y="3909212"/>
                  <a:ext cx="4320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1</m:t>
                            </m:r>
                          </m:sub>
                        </m:sSub>
                      </m:oMath>
                    </m:oMathPara>
                  </a14:m>
                  <a:endParaRPr lang="en-US" sz="2000" dirty="0">
                    <a:solidFill>
                      <a:srgbClr val="FF0000"/>
                    </a:solidFill>
                  </a:endParaRPr>
                </a:p>
              </p:txBody>
            </p:sp>
          </mc:Choice>
          <mc:Fallback xmlns="">
            <p:sp>
              <p:nvSpPr>
                <p:cNvPr id="39" name="TextBox 38">
                  <a:extLst>
                    <a:ext uri="{FF2B5EF4-FFF2-40B4-BE49-F238E27FC236}">
                      <a16:creationId xmlns:a16="http://schemas.microsoft.com/office/drawing/2014/main" id="{EA4DD3F1-86D2-2334-90EF-609268CB21A7}"/>
                    </a:ext>
                  </a:extLst>
                </p:cNvPr>
                <p:cNvSpPr txBox="1">
                  <a:spLocks noRot="1" noChangeAspect="1" noMove="1" noResize="1" noEditPoints="1" noAdjustHandles="1" noChangeArrowheads="1" noChangeShapeType="1" noTextEdit="1"/>
                </p:cNvSpPr>
                <p:nvPr/>
              </p:nvSpPr>
              <p:spPr>
                <a:xfrm>
                  <a:off x="5189379" y="3909212"/>
                  <a:ext cx="432022" cy="361189"/>
                </a:xfrm>
                <a:prstGeom prst="rect">
                  <a:avLst/>
                </a:prstGeom>
                <a:blipFill>
                  <a:blip r:embed="rId3"/>
                  <a:stretch>
                    <a:fillRect b="-31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3F0BBD04-1F9E-808A-1D4F-26EB09BB78D0}"/>
                    </a:ext>
                  </a:extLst>
                </p:cNvPr>
                <p:cNvSpPr txBox="1"/>
                <p:nvPr/>
              </p:nvSpPr>
              <p:spPr>
                <a:xfrm>
                  <a:off x="6371202" y="1843653"/>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2</m:t>
                            </m:r>
                          </m:sub>
                        </m:sSub>
                      </m:oMath>
                    </m:oMathPara>
                  </a14:m>
                  <a:endParaRPr lang="en-US" sz="2000" dirty="0">
                    <a:solidFill>
                      <a:srgbClr val="FF0000"/>
                    </a:solidFill>
                  </a:endParaRPr>
                </a:p>
              </p:txBody>
            </p:sp>
          </mc:Choice>
          <mc:Fallback xmlns="">
            <p:sp>
              <p:nvSpPr>
                <p:cNvPr id="40" name="TextBox 39">
                  <a:extLst>
                    <a:ext uri="{FF2B5EF4-FFF2-40B4-BE49-F238E27FC236}">
                      <a16:creationId xmlns:a16="http://schemas.microsoft.com/office/drawing/2014/main" id="{3F0BBD04-1F9E-808A-1D4F-26EB09BB78D0}"/>
                    </a:ext>
                  </a:extLst>
                </p:cNvPr>
                <p:cNvSpPr txBox="1">
                  <a:spLocks noRot="1" noChangeAspect="1" noMove="1" noResize="1" noEditPoints="1" noAdjustHandles="1" noChangeArrowheads="1" noChangeShapeType="1" noTextEdit="1"/>
                </p:cNvSpPr>
                <p:nvPr/>
              </p:nvSpPr>
              <p:spPr>
                <a:xfrm>
                  <a:off x="6371202" y="1843653"/>
                  <a:ext cx="437122" cy="361189"/>
                </a:xfrm>
                <a:prstGeom prst="rect">
                  <a:avLst/>
                </a:prstGeom>
                <a:blipFill>
                  <a:blip r:embed="rId4"/>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24CB89A-AE49-4216-1BFE-A117BA38A47C}"/>
                    </a:ext>
                  </a:extLst>
                </p:cNvPr>
                <p:cNvSpPr txBox="1"/>
                <p:nvPr/>
              </p:nvSpPr>
              <p:spPr>
                <a:xfrm>
                  <a:off x="7503668" y="3168197"/>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3</m:t>
                            </m:r>
                          </m:sub>
                        </m:sSub>
                      </m:oMath>
                    </m:oMathPara>
                  </a14:m>
                  <a:endParaRPr lang="en-US" sz="2000" dirty="0">
                    <a:solidFill>
                      <a:srgbClr val="FF0000"/>
                    </a:solidFill>
                  </a:endParaRPr>
                </a:p>
              </p:txBody>
            </p:sp>
          </mc:Choice>
          <mc:Fallback xmlns="">
            <p:sp>
              <p:nvSpPr>
                <p:cNvPr id="41" name="TextBox 40">
                  <a:extLst>
                    <a:ext uri="{FF2B5EF4-FFF2-40B4-BE49-F238E27FC236}">
                      <a16:creationId xmlns:a16="http://schemas.microsoft.com/office/drawing/2014/main" id="{D24CB89A-AE49-4216-1BFE-A117BA38A47C}"/>
                    </a:ext>
                  </a:extLst>
                </p:cNvPr>
                <p:cNvSpPr txBox="1">
                  <a:spLocks noRot="1" noChangeAspect="1" noMove="1" noResize="1" noEditPoints="1" noAdjustHandles="1" noChangeArrowheads="1" noChangeShapeType="1" noTextEdit="1"/>
                </p:cNvSpPr>
                <p:nvPr/>
              </p:nvSpPr>
              <p:spPr>
                <a:xfrm>
                  <a:off x="7503668" y="3168197"/>
                  <a:ext cx="437122" cy="361189"/>
                </a:xfrm>
                <a:prstGeom prst="rect">
                  <a:avLst/>
                </a:prstGeom>
                <a:blipFill>
                  <a:blip r:embed="rId5"/>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C9B8331-27A5-53F6-D546-7930DDAF8562}"/>
                    </a:ext>
                  </a:extLst>
                </p:cNvPr>
                <p:cNvSpPr txBox="1"/>
                <p:nvPr/>
              </p:nvSpPr>
              <p:spPr>
                <a:xfrm>
                  <a:off x="10169236" y="2845031"/>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4</m:t>
                            </m:r>
                          </m:sub>
                        </m:sSub>
                      </m:oMath>
                    </m:oMathPara>
                  </a14:m>
                  <a:endParaRPr lang="en-US" sz="2000" dirty="0">
                    <a:solidFill>
                      <a:srgbClr val="FF0000"/>
                    </a:solidFill>
                  </a:endParaRPr>
                </a:p>
              </p:txBody>
            </p:sp>
          </mc:Choice>
          <mc:Fallback xmlns="">
            <p:sp>
              <p:nvSpPr>
                <p:cNvPr id="42" name="TextBox 41">
                  <a:extLst>
                    <a:ext uri="{FF2B5EF4-FFF2-40B4-BE49-F238E27FC236}">
                      <a16:creationId xmlns:a16="http://schemas.microsoft.com/office/drawing/2014/main" id="{9C9B8331-27A5-53F6-D546-7930DDAF8562}"/>
                    </a:ext>
                  </a:extLst>
                </p:cNvPr>
                <p:cNvSpPr txBox="1">
                  <a:spLocks noRot="1" noChangeAspect="1" noMove="1" noResize="1" noEditPoints="1" noAdjustHandles="1" noChangeArrowheads="1" noChangeShapeType="1" noTextEdit="1"/>
                </p:cNvSpPr>
                <p:nvPr/>
              </p:nvSpPr>
              <p:spPr>
                <a:xfrm>
                  <a:off x="10169236" y="2845031"/>
                  <a:ext cx="437122" cy="361189"/>
                </a:xfrm>
                <a:prstGeom prst="rect">
                  <a:avLst/>
                </a:prstGeom>
                <a:blipFill>
                  <a:blip r:embed="rId6"/>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54E3494-D6F2-4433-64A9-5C6F30778D5C}"/>
                    </a:ext>
                  </a:extLst>
                </p:cNvPr>
                <p:cNvSpPr txBox="1"/>
                <p:nvPr/>
              </p:nvSpPr>
              <p:spPr>
                <a:xfrm>
                  <a:off x="8701936" y="885716"/>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5</m:t>
                            </m:r>
                          </m:sub>
                        </m:sSub>
                      </m:oMath>
                    </m:oMathPara>
                  </a14:m>
                  <a:endParaRPr lang="en-US" sz="2000" dirty="0">
                    <a:solidFill>
                      <a:srgbClr val="FF0000"/>
                    </a:solidFill>
                  </a:endParaRPr>
                </a:p>
              </p:txBody>
            </p:sp>
          </mc:Choice>
          <mc:Fallback xmlns="">
            <p:sp>
              <p:nvSpPr>
                <p:cNvPr id="43" name="TextBox 42">
                  <a:extLst>
                    <a:ext uri="{FF2B5EF4-FFF2-40B4-BE49-F238E27FC236}">
                      <a16:creationId xmlns:a16="http://schemas.microsoft.com/office/drawing/2014/main" id="{554E3494-D6F2-4433-64A9-5C6F30778D5C}"/>
                    </a:ext>
                  </a:extLst>
                </p:cNvPr>
                <p:cNvSpPr txBox="1">
                  <a:spLocks noRot="1" noChangeAspect="1" noMove="1" noResize="1" noEditPoints="1" noAdjustHandles="1" noChangeArrowheads="1" noChangeShapeType="1" noTextEdit="1"/>
                </p:cNvSpPr>
                <p:nvPr/>
              </p:nvSpPr>
              <p:spPr>
                <a:xfrm>
                  <a:off x="8701936" y="885716"/>
                  <a:ext cx="437122" cy="361189"/>
                </a:xfrm>
                <a:prstGeom prst="rect">
                  <a:avLst/>
                </a:prstGeom>
                <a:blipFill>
                  <a:blip r:embed="rId7"/>
                  <a:stretch>
                    <a:fillRect b="-3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88AD97ED-844C-57B1-E4C8-762860330E3E}"/>
                    </a:ext>
                  </a:extLst>
                </p:cNvPr>
                <p:cNvSpPr txBox="1"/>
                <p:nvPr/>
              </p:nvSpPr>
              <p:spPr>
                <a:xfrm>
                  <a:off x="4308348" y="2682547"/>
                  <a:ext cx="386286"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1</m:t>
                            </m:r>
                          </m:sub>
                        </m:sSub>
                      </m:oMath>
                    </m:oMathPara>
                  </a14:m>
                  <a:endParaRPr lang="en-US" sz="2000" dirty="0">
                    <a:solidFill>
                      <a:schemeClr val="tx2">
                        <a:lumMod val="90000"/>
                        <a:lumOff val="10000"/>
                      </a:schemeClr>
                    </a:solidFill>
                  </a:endParaRPr>
                </a:p>
              </p:txBody>
            </p:sp>
          </mc:Choice>
          <mc:Fallback xmlns="">
            <p:sp>
              <p:nvSpPr>
                <p:cNvPr id="44" name="TextBox 43">
                  <a:extLst>
                    <a:ext uri="{FF2B5EF4-FFF2-40B4-BE49-F238E27FC236}">
                      <a16:creationId xmlns:a16="http://schemas.microsoft.com/office/drawing/2014/main" id="{88AD97ED-844C-57B1-E4C8-762860330E3E}"/>
                    </a:ext>
                  </a:extLst>
                </p:cNvPr>
                <p:cNvSpPr txBox="1">
                  <a:spLocks noRot="1" noChangeAspect="1" noMove="1" noResize="1" noEditPoints="1" noAdjustHandles="1" noChangeArrowheads="1" noChangeShapeType="1" noTextEdit="1"/>
                </p:cNvSpPr>
                <p:nvPr/>
              </p:nvSpPr>
              <p:spPr>
                <a:xfrm>
                  <a:off x="4308348" y="2682547"/>
                  <a:ext cx="386286" cy="361189"/>
                </a:xfrm>
                <a:prstGeom prst="rect">
                  <a:avLst/>
                </a:prstGeom>
                <a:blipFill>
                  <a:blip r:embed="rId8"/>
                  <a:stretch>
                    <a:fillRect l="-4762"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C3C8186E-05C7-FB46-3F2D-BCD9188DB7E7}"/>
                    </a:ext>
                  </a:extLst>
                </p:cNvPr>
                <p:cNvSpPr txBox="1"/>
                <p:nvPr/>
              </p:nvSpPr>
              <p:spPr>
                <a:xfrm>
                  <a:off x="6192377" y="3936818"/>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2</m:t>
                            </m:r>
                          </m:sub>
                        </m:sSub>
                      </m:oMath>
                    </m:oMathPara>
                  </a14:m>
                  <a:endParaRPr lang="en-US" sz="2000" dirty="0">
                    <a:solidFill>
                      <a:schemeClr val="tx2">
                        <a:lumMod val="90000"/>
                        <a:lumOff val="10000"/>
                      </a:schemeClr>
                    </a:solidFill>
                  </a:endParaRPr>
                </a:p>
              </p:txBody>
            </p:sp>
          </mc:Choice>
          <mc:Fallback xmlns="">
            <p:sp>
              <p:nvSpPr>
                <p:cNvPr id="45" name="TextBox 44">
                  <a:extLst>
                    <a:ext uri="{FF2B5EF4-FFF2-40B4-BE49-F238E27FC236}">
                      <a16:creationId xmlns:a16="http://schemas.microsoft.com/office/drawing/2014/main" id="{C3C8186E-05C7-FB46-3F2D-BCD9188DB7E7}"/>
                    </a:ext>
                  </a:extLst>
                </p:cNvPr>
                <p:cNvSpPr txBox="1">
                  <a:spLocks noRot="1" noChangeAspect="1" noMove="1" noResize="1" noEditPoints="1" noAdjustHandles="1" noChangeArrowheads="1" noChangeShapeType="1" noTextEdit="1"/>
                </p:cNvSpPr>
                <p:nvPr/>
              </p:nvSpPr>
              <p:spPr>
                <a:xfrm>
                  <a:off x="6192377" y="3936818"/>
                  <a:ext cx="391387" cy="361189"/>
                </a:xfrm>
                <a:prstGeom prst="rect">
                  <a:avLst/>
                </a:prstGeom>
                <a:blipFill>
                  <a:blip r:embed="rId9"/>
                  <a:stretch>
                    <a:fillRect l="-3125"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00F985C-5CE3-BA8C-EF50-ECA9CF3982FC}"/>
                    </a:ext>
                  </a:extLst>
                </p:cNvPr>
                <p:cNvSpPr txBox="1"/>
                <p:nvPr/>
              </p:nvSpPr>
              <p:spPr>
                <a:xfrm>
                  <a:off x="6138543" y="2548050"/>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3</m:t>
                            </m:r>
                          </m:sub>
                        </m:sSub>
                      </m:oMath>
                    </m:oMathPara>
                  </a14:m>
                  <a:endParaRPr lang="en-US" sz="2000" dirty="0">
                    <a:solidFill>
                      <a:schemeClr val="tx2">
                        <a:lumMod val="90000"/>
                        <a:lumOff val="10000"/>
                      </a:schemeClr>
                    </a:solidFill>
                  </a:endParaRPr>
                </a:p>
              </p:txBody>
            </p:sp>
          </mc:Choice>
          <mc:Fallback xmlns="">
            <p:sp>
              <p:nvSpPr>
                <p:cNvPr id="46" name="TextBox 45">
                  <a:extLst>
                    <a:ext uri="{FF2B5EF4-FFF2-40B4-BE49-F238E27FC236}">
                      <a16:creationId xmlns:a16="http://schemas.microsoft.com/office/drawing/2014/main" id="{900F985C-5CE3-BA8C-EF50-ECA9CF3982FC}"/>
                    </a:ext>
                  </a:extLst>
                </p:cNvPr>
                <p:cNvSpPr txBox="1">
                  <a:spLocks noRot="1" noChangeAspect="1" noMove="1" noResize="1" noEditPoints="1" noAdjustHandles="1" noChangeArrowheads="1" noChangeShapeType="1" noTextEdit="1"/>
                </p:cNvSpPr>
                <p:nvPr/>
              </p:nvSpPr>
              <p:spPr>
                <a:xfrm>
                  <a:off x="6138543" y="2548050"/>
                  <a:ext cx="391387" cy="361189"/>
                </a:xfrm>
                <a:prstGeom prst="rect">
                  <a:avLst/>
                </a:prstGeom>
                <a:blipFill>
                  <a:blip r:embed="rId10"/>
                  <a:stretch>
                    <a:fillRect l="-3125"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69A63ED-75FE-289C-1136-95F97705F904}"/>
                    </a:ext>
                  </a:extLst>
                </p:cNvPr>
                <p:cNvSpPr txBox="1"/>
                <p:nvPr/>
              </p:nvSpPr>
              <p:spPr>
                <a:xfrm>
                  <a:off x="8557793" y="3288714"/>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4</m:t>
                            </m:r>
                          </m:sub>
                        </m:sSub>
                      </m:oMath>
                    </m:oMathPara>
                  </a14:m>
                  <a:endParaRPr lang="en-US" sz="2000" dirty="0">
                    <a:solidFill>
                      <a:schemeClr val="tx2">
                        <a:lumMod val="90000"/>
                        <a:lumOff val="10000"/>
                      </a:schemeClr>
                    </a:solidFill>
                  </a:endParaRPr>
                </a:p>
              </p:txBody>
            </p:sp>
          </mc:Choice>
          <mc:Fallback xmlns="">
            <p:sp>
              <p:nvSpPr>
                <p:cNvPr id="47" name="TextBox 46">
                  <a:extLst>
                    <a:ext uri="{FF2B5EF4-FFF2-40B4-BE49-F238E27FC236}">
                      <a16:creationId xmlns:a16="http://schemas.microsoft.com/office/drawing/2014/main" id="{569A63ED-75FE-289C-1136-95F97705F904}"/>
                    </a:ext>
                  </a:extLst>
                </p:cNvPr>
                <p:cNvSpPr txBox="1">
                  <a:spLocks noRot="1" noChangeAspect="1" noMove="1" noResize="1" noEditPoints="1" noAdjustHandles="1" noChangeArrowheads="1" noChangeShapeType="1" noTextEdit="1"/>
                </p:cNvSpPr>
                <p:nvPr/>
              </p:nvSpPr>
              <p:spPr>
                <a:xfrm>
                  <a:off x="8557793" y="3288714"/>
                  <a:ext cx="391387" cy="361189"/>
                </a:xfrm>
                <a:prstGeom prst="rect">
                  <a:avLst/>
                </a:prstGeom>
                <a:blipFill>
                  <a:blip r:embed="rId11"/>
                  <a:stretch>
                    <a:fillRect l="-3077"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4C425E0-47C3-B5AB-2F79-D91786F1AC19}"/>
                    </a:ext>
                  </a:extLst>
                </p:cNvPr>
                <p:cNvSpPr txBox="1"/>
                <p:nvPr/>
              </p:nvSpPr>
              <p:spPr>
                <a:xfrm>
                  <a:off x="7169940" y="1140350"/>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5</m:t>
                            </m:r>
                          </m:sub>
                        </m:sSub>
                      </m:oMath>
                    </m:oMathPara>
                  </a14:m>
                  <a:endParaRPr lang="en-US" sz="2000" dirty="0">
                    <a:solidFill>
                      <a:schemeClr val="tx2">
                        <a:lumMod val="90000"/>
                        <a:lumOff val="10000"/>
                      </a:schemeClr>
                    </a:solidFill>
                  </a:endParaRPr>
                </a:p>
              </p:txBody>
            </p:sp>
          </mc:Choice>
          <mc:Fallback xmlns="">
            <p:sp>
              <p:nvSpPr>
                <p:cNvPr id="48" name="TextBox 47">
                  <a:extLst>
                    <a:ext uri="{FF2B5EF4-FFF2-40B4-BE49-F238E27FC236}">
                      <a16:creationId xmlns:a16="http://schemas.microsoft.com/office/drawing/2014/main" id="{44C425E0-47C3-B5AB-2F79-D91786F1AC19}"/>
                    </a:ext>
                  </a:extLst>
                </p:cNvPr>
                <p:cNvSpPr txBox="1">
                  <a:spLocks noRot="1" noChangeAspect="1" noMove="1" noResize="1" noEditPoints="1" noAdjustHandles="1" noChangeArrowheads="1" noChangeShapeType="1" noTextEdit="1"/>
                </p:cNvSpPr>
                <p:nvPr/>
              </p:nvSpPr>
              <p:spPr>
                <a:xfrm>
                  <a:off x="7169940" y="1140350"/>
                  <a:ext cx="391387" cy="361189"/>
                </a:xfrm>
                <a:prstGeom prst="rect">
                  <a:avLst/>
                </a:prstGeom>
                <a:blipFill>
                  <a:blip r:embed="rId12"/>
                  <a:stretch>
                    <a:fillRect l="-4688" b="-47059"/>
                  </a:stretch>
                </a:blipFill>
              </p:spPr>
              <p:txBody>
                <a:bodyPr/>
                <a:lstStyle/>
                <a:p>
                  <a:r>
                    <a:rPr lang="en-US">
                      <a:noFill/>
                    </a:rPr>
                    <a:t> </a:t>
                  </a:r>
                </a:p>
              </p:txBody>
            </p:sp>
          </mc:Fallback>
        </mc:AlternateContent>
      </p:grpSp>
      <p:sp>
        <p:nvSpPr>
          <p:cNvPr id="9" name="TextBox 8">
            <a:extLst>
              <a:ext uri="{FF2B5EF4-FFF2-40B4-BE49-F238E27FC236}">
                <a16:creationId xmlns:a16="http://schemas.microsoft.com/office/drawing/2014/main" id="{F19A5466-39C3-B258-F0F9-28A65BAD2B7F}"/>
              </a:ext>
            </a:extLst>
          </p:cNvPr>
          <p:cNvSpPr txBox="1"/>
          <p:nvPr/>
        </p:nvSpPr>
        <p:spPr>
          <a:xfrm>
            <a:off x="574675" y="1654175"/>
            <a:ext cx="9855722" cy="646331"/>
          </a:xfrm>
          <a:prstGeom prst="rect">
            <a:avLst/>
          </a:prstGeom>
          <a:noFill/>
        </p:spPr>
        <p:txBody>
          <a:bodyPr wrap="square">
            <a:spAutoFit/>
          </a:bodyPr>
          <a:lstStyle/>
          <a:p>
            <a:r>
              <a:rPr lang="en-US" dirty="0">
                <a:latin typeface="Roboto Condensed Light" panose="02000000000000000000" pitchFamily="2" charset="0"/>
                <a:ea typeface="Roboto Condensed Light" panose="02000000000000000000" pitchFamily="2" charset="0"/>
              </a:rPr>
              <a:t>While simple shapes can be easily represented in a URDF file, real-world robots often require more complex geometry. Here's how you can include complex parts in your URDF:</a:t>
            </a:r>
          </a:p>
        </p:txBody>
      </p:sp>
      <p:sp>
        <p:nvSpPr>
          <p:cNvPr id="15" name="TextBox 14">
            <a:extLst>
              <a:ext uri="{FF2B5EF4-FFF2-40B4-BE49-F238E27FC236}">
                <a16:creationId xmlns:a16="http://schemas.microsoft.com/office/drawing/2014/main" id="{06C3149E-997A-BE7C-AF81-2C94B3BFD7E2}"/>
              </a:ext>
            </a:extLst>
          </p:cNvPr>
          <p:cNvSpPr txBox="1"/>
          <p:nvPr/>
        </p:nvSpPr>
        <p:spPr>
          <a:xfrm>
            <a:off x="574675" y="2598814"/>
            <a:ext cx="9855722" cy="3200876"/>
          </a:xfrm>
          <a:prstGeom prst="rect">
            <a:avLst/>
          </a:prstGeom>
          <a:noFill/>
        </p:spPr>
        <p:txBody>
          <a:bodyPr wrap="square">
            <a:spAutoFit/>
          </a:bodyPr>
          <a:lstStyle/>
          <a:p>
            <a:pPr>
              <a:spcAft>
                <a:spcPts val="600"/>
              </a:spcAft>
            </a:pPr>
            <a:r>
              <a:rPr lang="en-US" dirty="0">
                <a:latin typeface="Roboto Condensed Light" panose="02000000000000000000" pitchFamily="2" charset="0"/>
                <a:ea typeface="Roboto Condensed Light" panose="02000000000000000000" pitchFamily="2" charset="0"/>
              </a:rPr>
              <a:t>Steps to Include Complex Geometry:</a:t>
            </a:r>
          </a:p>
          <a:p>
            <a:pPr marL="342900" indent="-342900">
              <a:spcAft>
                <a:spcPts val="600"/>
              </a:spcAft>
              <a:buFont typeface="+mj-lt"/>
              <a:buAutoNum type="arabicPeriod"/>
            </a:pPr>
            <a:r>
              <a:rPr lang="en-US" dirty="0">
                <a:latin typeface="Roboto Condensed Light" panose="02000000000000000000" pitchFamily="2" charset="0"/>
                <a:ea typeface="Roboto Condensed Light" panose="02000000000000000000" pitchFamily="2" charset="0"/>
              </a:rPr>
              <a:t>Design the Part Using 3D Software:</a:t>
            </a:r>
          </a:p>
          <a:p>
            <a:pPr marL="800100" lvl="1" indent="-342900">
              <a:spcAft>
                <a:spcPts val="600"/>
              </a:spcAft>
              <a:buFont typeface="Courier New" panose="02070309020205020404" pitchFamily="49" charset="0"/>
              <a:buChar char="o"/>
            </a:pPr>
            <a:r>
              <a:rPr lang="en-US" dirty="0">
                <a:latin typeface="Roboto Condensed Light" panose="02000000000000000000" pitchFamily="2" charset="0"/>
                <a:ea typeface="Roboto Condensed Light" panose="02000000000000000000" pitchFamily="2" charset="0"/>
              </a:rPr>
              <a:t>Use software like </a:t>
            </a:r>
            <a:r>
              <a:rPr lang="en-US" b="1" dirty="0">
                <a:latin typeface="Roboto Condensed Light" panose="02000000000000000000" pitchFamily="2" charset="0"/>
                <a:ea typeface="Roboto Condensed Light" panose="02000000000000000000" pitchFamily="2" charset="0"/>
              </a:rPr>
              <a:t>SolidWorks </a:t>
            </a:r>
            <a:r>
              <a:rPr lang="en-US" dirty="0">
                <a:latin typeface="Roboto Condensed Light" panose="02000000000000000000" pitchFamily="2" charset="0"/>
                <a:ea typeface="Roboto Condensed Light" panose="02000000000000000000" pitchFamily="2" charset="0"/>
              </a:rPr>
              <a:t>to create detailed and complex 3D models of robotic components</a:t>
            </a:r>
          </a:p>
          <a:p>
            <a:pPr marL="342900" indent="-342900">
              <a:spcAft>
                <a:spcPts val="600"/>
              </a:spcAft>
              <a:buFont typeface="+mj-lt"/>
              <a:buAutoNum type="arabicPeriod"/>
            </a:pPr>
            <a:r>
              <a:rPr lang="en-US" b="1" dirty="0">
                <a:latin typeface="Roboto Condensed Light" panose="02000000000000000000" pitchFamily="2" charset="0"/>
                <a:ea typeface="Roboto Condensed Light" panose="02000000000000000000" pitchFamily="2" charset="0"/>
              </a:rPr>
              <a:t>Export the Model:</a:t>
            </a:r>
            <a:endParaRPr lang="en-US" dirty="0">
              <a:latin typeface="Roboto Condensed Light" panose="02000000000000000000" pitchFamily="2" charset="0"/>
              <a:ea typeface="Roboto Condensed Light" panose="02000000000000000000" pitchFamily="2" charset="0"/>
            </a:endParaRPr>
          </a:p>
          <a:p>
            <a:pPr marL="800100" lvl="1" indent="-342900">
              <a:spcAft>
                <a:spcPts val="600"/>
              </a:spcAft>
              <a:buFont typeface="Courier New" panose="02070309020205020404" pitchFamily="49" charset="0"/>
              <a:buChar char="o"/>
            </a:pPr>
            <a:r>
              <a:rPr lang="en-US" b="1" dirty="0">
                <a:latin typeface="Roboto Condensed Light" panose="02000000000000000000" pitchFamily="2" charset="0"/>
                <a:ea typeface="Roboto Condensed Light" panose="02000000000000000000" pitchFamily="2" charset="0"/>
              </a:rPr>
              <a:t>.STL</a:t>
            </a:r>
            <a:r>
              <a:rPr lang="en-US" dirty="0">
                <a:latin typeface="Roboto Condensed Light" panose="02000000000000000000" pitchFamily="2" charset="0"/>
                <a:ea typeface="Roboto Condensed Light" panose="02000000000000000000" pitchFamily="2" charset="0"/>
              </a:rPr>
              <a:t> (for mesh geometry)</a:t>
            </a:r>
          </a:p>
          <a:p>
            <a:pPr marL="800100" lvl="1" indent="-342900">
              <a:spcAft>
                <a:spcPts val="600"/>
              </a:spcAft>
              <a:buFont typeface="Courier New" panose="02070309020205020404" pitchFamily="49" charset="0"/>
              <a:buChar char="o"/>
            </a:pPr>
            <a:r>
              <a:rPr lang="en-US" b="1" dirty="0">
                <a:latin typeface="Roboto Condensed Light" panose="02000000000000000000" pitchFamily="2" charset="0"/>
                <a:ea typeface="Roboto Condensed Light" panose="02000000000000000000" pitchFamily="2" charset="0"/>
              </a:rPr>
              <a:t>.DAE</a:t>
            </a:r>
            <a:r>
              <a:rPr lang="en-US" dirty="0">
                <a:latin typeface="Roboto Condensed Light" panose="02000000000000000000" pitchFamily="2" charset="0"/>
                <a:ea typeface="Roboto Condensed Light" panose="02000000000000000000" pitchFamily="2" charset="0"/>
              </a:rPr>
              <a:t> (for more advanced models with textures or materials)</a:t>
            </a:r>
          </a:p>
          <a:p>
            <a:pPr marL="342900" indent="-342900">
              <a:spcAft>
                <a:spcPts val="600"/>
              </a:spcAft>
              <a:buFont typeface="+mj-lt"/>
              <a:buAutoNum type="arabicPeriod"/>
            </a:pPr>
            <a:r>
              <a:rPr lang="en-US" dirty="0">
                <a:latin typeface="Roboto Condensed Light" panose="02000000000000000000" pitchFamily="2" charset="0"/>
                <a:ea typeface="Roboto Condensed Light" panose="02000000000000000000" pitchFamily="2" charset="0"/>
              </a:rPr>
              <a:t>Include Inertial Properties:</a:t>
            </a:r>
          </a:p>
          <a:p>
            <a:pPr marL="800100" lvl="1" indent="-342900">
              <a:spcAft>
                <a:spcPts val="600"/>
              </a:spcAft>
              <a:buFont typeface="Courier New" panose="02070309020205020404" pitchFamily="49" charset="0"/>
              <a:buChar char="o"/>
            </a:pPr>
            <a:r>
              <a:rPr lang="en-US" dirty="0">
                <a:latin typeface="Roboto Condensed Light" panose="02000000000000000000" pitchFamily="2" charset="0"/>
                <a:ea typeface="Roboto Condensed Light" panose="02000000000000000000" pitchFamily="2" charset="0"/>
              </a:rPr>
              <a:t>You can calculate the </a:t>
            </a:r>
            <a:r>
              <a:rPr lang="en-US" b="1" dirty="0">
                <a:latin typeface="Roboto Condensed Light" panose="02000000000000000000" pitchFamily="2" charset="0"/>
                <a:ea typeface="Roboto Condensed Light" panose="02000000000000000000" pitchFamily="2" charset="0"/>
              </a:rPr>
              <a:t>mass</a:t>
            </a:r>
            <a:r>
              <a:rPr lang="en-US" dirty="0">
                <a:latin typeface="Roboto Condensed Light" panose="02000000000000000000" pitchFamily="2" charset="0"/>
                <a:ea typeface="Roboto Condensed Light" panose="02000000000000000000" pitchFamily="2" charset="0"/>
              </a:rPr>
              <a:t> and </a:t>
            </a:r>
            <a:r>
              <a:rPr lang="en-US" b="1" dirty="0">
                <a:latin typeface="Roboto Condensed Light" panose="02000000000000000000" pitchFamily="2" charset="0"/>
                <a:ea typeface="Roboto Condensed Light" panose="02000000000000000000" pitchFamily="2" charset="0"/>
              </a:rPr>
              <a:t>inertia</a:t>
            </a:r>
            <a:r>
              <a:rPr lang="en-US" dirty="0">
                <a:latin typeface="Roboto Condensed Light" panose="02000000000000000000" pitchFamily="2" charset="0"/>
                <a:ea typeface="Roboto Condensed Light" panose="02000000000000000000" pitchFamily="2" charset="0"/>
              </a:rPr>
              <a:t> properties of your part in SolidWorks.</a:t>
            </a:r>
          </a:p>
          <a:p>
            <a:pPr marL="342900" indent="-342900">
              <a:spcAft>
                <a:spcPts val="600"/>
              </a:spcAft>
              <a:buFont typeface="+mj-lt"/>
              <a:buAutoNum type="arabicPeriod"/>
            </a:pPr>
            <a:r>
              <a:rPr lang="en-US" dirty="0">
                <a:latin typeface="Roboto Condensed Light" panose="02000000000000000000" pitchFamily="2" charset="0"/>
                <a:ea typeface="Roboto Condensed Light" panose="02000000000000000000" pitchFamily="2" charset="0"/>
              </a:rPr>
              <a:t>Import into URDF</a:t>
            </a:r>
          </a:p>
        </p:txBody>
      </p:sp>
    </p:spTree>
    <p:extLst>
      <p:ext uri="{BB962C8B-B14F-4D97-AF65-F5344CB8AC3E}">
        <p14:creationId xmlns:p14="http://schemas.microsoft.com/office/powerpoint/2010/main" val="10633680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812D2-8DA6-C353-4A8E-843564817A7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7E0A9C5-7F58-6061-89C7-6F706970ACA9}"/>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3763B0D9-3C4C-12A2-C82A-600D7BBE418D}"/>
              </a:ext>
            </a:extLst>
          </p:cNvPr>
          <p:cNvSpPr>
            <a:spLocks noGrp="1"/>
          </p:cNvSpPr>
          <p:nvPr>
            <p:ph type="sldNum" sz="quarter" idx="12"/>
          </p:nvPr>
        </p:nvSpPr>
        <p:spPr/>
        <p:txBody>
          <a:bodyPr/>
          <a:lstStyle/>
          <a:p>
            <a:fld id="{0A297500-7527-634B-90F4-69D0994C32B4}" type="slidenum">
              <a:rPr lang="nl-NL" smtClean="0"/>
              <a:t>48</a:t>
            </a:fld>
            <a:endParaRPr lang="nl-NL"/>
          </a:p>
        </p:txBody>
      </p:sp>
      <p:sp>
        <p:nvSpPr>
          <p:cNvPr id="5" name="Title 4">
            <a:extLst>
              <a:ext uri="{FF2B5EF4-FFF2-40B4-BE49-F238E27FC236}">
                <a16:creationId xmlns:a16="http://schemas.microsoft.com/office/drawing/2014/main" id="{8C44A1DE-B3CC-49AD-14B7-35C1B4E128BE}"/>
              </a:ext>
            </a:extLst>
          </p:cNvPr>
          <p:cNvSpPr>
            <a:spLocks noGrp="1"/>
          </p:cNvSpPr>
          <p:nvPr>
            <p:ph type="title"/>
          </p:nvPr>
        </p:nvSpPr>
        <p:spPr/>
        <p:txBody>
          <a:bodyPr/>
          <a:lstStyle/>
          <a:p>
            <a:r>
              <a:rPr lang="en-US" dirty="0"/>
              <a:t>Bonus</a:t>
            </a:r>
          </a:p>
        </p:txBody>
      </p:sp>
      <p:pic>
        <p:nvPicPr>
          <p:cNvPr id="6" name="Picture 5" descr="A computer screen shot of a computer&#10;&#10;AI-generated content may be incorrect.">
            <a:extLst>
              <a:ext uri="{FF2B5EF4-FFF2-40B4-BE49-F238E27FC236}">
                <a16:creationId xmlns:a16="http://schemas.microsoft.com/office/drawing/2014/main" id="{4069091F-211F-E36E-9C53-9D54DAAD6F64}"/>
              </a:ext>
            </a:extLst>
          </p:cNvPr>
          <p:cNvPicPr>
            <a:picLocks noChangeAspect="1"/>
          </p:cNvPicPr>
          <p:nvPr/>
        </p:nvPicPr>
        <p:blipFill>
          <a:blip r:embed="rId2"/>
          <a:stretch>
            <a:fillRect/>
          </a:stretch>
        </p:blipFill>
        <p:spPr>
          <a:xfrm>
            <a:off x="1296606" y="1088170"/>
            <a:ext cx="9485850" cy="5039357"/>
          </a:xfrm>
          <a:prstGeom prst="rect">
            <a:avLst/>
          </a:prstGeom>
        </p:spPr>
      </p:pic>
      <p:cxnSp>
        <p:nvCxnSpPr>
          <p:cNvPr id="9" name="Straight Arrow Connector 8">
            <a:extLst>
              <a:ext uri="{FF2B5EF4-FFF2-40B4-BE49-F238E27FC236}">
                <a16:creationId xmlns:a16="http://schemas.microsoft.com/office/drawing/2014/main" id="{0F73B1E4-36C3-DBA4-ED8E-B04BD72DA057}"/>
              </a:ext>
            </a:extLst>
          </p:cNvPr>
          <p:cNvCxnSpPr>
            <a:cxnSpLocks/>
          </p:cNvCxnSpPr>
          <p:nvPr/>
        </p:nvCxnSpPr>
        <p:spPr>
          <a:xfrm flipH="1">
            <a:off x="2015613" y="2920181"/>
            <a:ext cx="201561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A653652-5DB0-8176-2370-205F22276C35}"/>
              </a:ext>
            </a:extLst>
          </p:cNvPr>
          <p:cNvSpPr txBox="1"/>
          <p:nvPr/>
        </p:nvSpPr>
        <p:spPr>
          <a:xfrm>
            <a:off x="3146323" y="2396924"/>
            <a:ext cx="6428363" cy="369332"/>
          </a:xfrm>
          <a:prstGeom prst="rect">
            <a:avLst/>
          </a:prstGeom>
          <a:noFill/>
        </p:spPr>
        <p:txBody>
          <a:bodyPr wrap="none" rtlCol="0">
            <a:spAutoFit/>
          </a:bodyPr>
          <a:lstStyle/>
          <a:p>
            <a:r>
              <a:rPr lang="en-US" b="1" dirty="0">
                <a:latin typeface="Roboto Condensed Light" panose="02000000000000000000" pitchFamily="2" charset="0"/>
                <a:ea typeface="Roboto Condensed Light" panose="02000000000000000000" pitchFamily="2" charset="0"/>
              </a:rPr>
              <a:t>Select the material by right-clicking and open the edit material window</a:t>
            </a:r>
          </a:p>
        </p:txBody>
      </p:sp>
    </p:spTree>
    <p:extLst>
      <p:ext uri="{BB962C8B-B14F-4D97-AF65-F5344CB8AC3E}">
        <p14:creationId xmlns:p14="http://schemas.microsoft.com/office/powerpoint/2010/main" val="19569641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4BC61-EA7D-98C3-E099-5B37F116572D}"/>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047488E7-DF09-19CB-3513-FB62FEA791B6}"/>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3CE585C6-2B1B-96B4-F26C-1DD8CFBBBC2C}"/>
              </a:ext>
            </a:extLst>
          </p:cNvPr>
          <p:cNvSpPr>
            <a:spLocks noGrp="1"/>
          </p:cNvSpPr>
          <p:nvPr>
            <p:ph type="sldNum" sz="quarter" idx="12"/>
          </p:nvPr>
        </p:nvSpPr>
        <p:spPr/>
        <p:txBody>
          <a:bodyPr/>
          <a:lstStyle/>
          <a:p>
            <a:fld id="{0A297500-7527-634B-90F4-69D0994C32B4}" type="slidenum">
              <a:rPr lang="nl-NL" smtClean="0"/>
              <a:t>49</a:t>
            </a:fld>
            <a:endParaRPr lang="nl-NL"/>
          </a:p>
        </p:txBody>
      </p:sp>
      <p:sp>
        <p:nvSpPr>
          <p:cNvPr id="5" name="Title 4">
            <a:extLst>
              <a:ext uri="{FF2B5EF4-FFF2-40B4-BE49-F238E27FC236}">
                <a16:creationId xmlns:a16="http://schemas.microsoft.com/office/drawing/2014/main" id="{C3FDB8EB-6288-6F4A-BCF2-A12783A21413}"/>
              </a:ext>
            </a:extLst>
          </p:cNvPr>
          <p:cNvSpPr>
            <a:spLocks noGrp="1"/>
          </p:cNvSpPr>
          <p:nvPr>
            <p:ph type="title"/>
          </p:nvPr>
        </p:nvSpPr>
        <p:spPr/>
        <p:txBody>
          <a:bodyPr/>
          <a:lstStyle/>
          <a:p>
            <a:r>
              <a:rPr lang="en-US" dirty="0"/>
              <a:t>Bonus</a:t>
            </a:r>
          </a:p>
        </p:txBody>
      </p:sp>
      <p:pic>
        <p:nvPicPr>
          <p:cNvPr id="7" name="Picture 6" descr="A screenshot of a computer&#10;&#10;AI-generated content may be incorrect.">
            <a:extLst>
              <a:ext uri="{FF2B5EF4-FFF2-40B4-BE49-F238E27FC236}">
                <a16:creationId xmlns:a16="http://schemas.microsoft.com/office/drawing/2014/main" id="{7E344688-BA55-D07F-5409-078C0F219B16}"/>
              </a:ext>
            </a:extLst>
          </p:cNvPr>
          <p:cNvPicPr>
            <a:picLocks noChangeAspect="1"/>
          </p:cNvPicPr>
          <p:nvPr/>
        </p:nvPicPr>
        <p:blipFill>
          <a:blip r:embed="rId2"/>
          <a:stretch>
            <a:fillRect/>
          </a:stretch>
        </p:blipFill>
        <p:spPr>
          <a:xfrm>
            <a:off x="4626751" y="919163"/>
            <a:ext cx="6333647" cy="5203825"/>
          </a:xfrm>
          <a:prstGeom prst="rect">
            <a:avLst/>
          </a:prstGeom>
        </p:spPr>
      </p:pic>
      <p:sp>
        <p:nvSpPr>
          <p:cNvPr id="8" name="Left Brace 7">
            <a:extLst>
              <a:ext uri="{FF2B5EF4-FFF2-40B4-BE49-F238E27FC236}">
                <a16:creationId xmlns:a16="http://schemas.microsoft.com/office/drawing/2014/main" id="{0667AB45-07D6-501E-9156-921378572095}"/>
              </a:ext>
            </a:extLst>
          </p:cNvPr>
          <p:cNvSpPr/>
          <p:nvPr/>
        </p:nvSpPr>
        <p:spPr>
          <a:xfrm>
            <a:off x="3706762" y="1563329"/>
            <a:ext cx="1406013" cy="4237703"/>
          </a:xfrm>
          <a:prstGeom prst="leftBrace">
            <a:avLst>
              <a:gd name="adj1" fmla="val 62179"/>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C8211C27-85EE-828D-CBE0-008ED37B512B}"/>
              </a:ext>
            </a:extLst>
          </p:cNvPr>
          <p:cNvSpPr txBox="1"/>
          <p:nvPr/>
        </p:nvSpPr>
        <p:spPr>
          <a:xfrm>
            <a:off x="673580" y="3359014"/>
            <a:ext cx="2689053" cy="1200329"/>
          </a:xfrm>
          <a:prstGeom prst="rect">
            <a:avLst/>
          </a:prstGeom>
          <a:noFill/>
        </p:spPr>
        <p:txBody>
          <a:bodyPr wrap="square" rtlCol="0">
            <a:spAutoFit/>
          </a:bodyPr>
          <a:lstStyle/>
          <a:p>
            <a:r>
              <a:rPr lang="en-US" b="1" dirty="0">
                <a:latin typeface="Roboto Condensed Light" panose="02000000000000000000" pitchFamily="2" charset="0"/>
                <a:ea typeface="Roboto Condensed Light" panose="02000000000000000000" pitchFamily="2" charset="0"/>
              </a:rPr>
              <a:t>You can select different a vast list of materials like steel, wood, titanium </a:t>
            </a:r>
            <a:r>
              <a:rPr lang="en-US" b="1" dirty="0" err="1">
                <a:latin typeface="Roboto Condensed Light" panose="02000000000000000000" pitchFamily="2" charset="0"/>
                <a:ea typeface="Roboto Condensed Light" panose="02000000000000000000" pitchFamily="2" charset="0"/>
              </a:rPr>
              <a:t>etc</a:t>
            </a:r>
            <a:endParaRPr lang="en-US" b="1" dirty="0">
              <a:latin typeface="Roboto Condensed Light" panose="02000000000000000000" pitchFamily="2" charset="0"/>
              <a:ea typeface="Roboto Condensed Light" panose="02000000000000000000" pitchFamily="2" charset="0"/>
            </a:endParaRPr>
          </a:p>
          <a:p>
            <a:endParaRPr lang="en-US" b="1" dirty="0">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1963745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B7E89-F95C-6FD0-E3F1-57EAF90840D7}"/>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FEF026-2985-14AD-0CB1-7EF2DD558B7B}"/>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0CD1807A-F5BA-1298-F030-36959F72A8B2}"/>
              </a:ext>
            </a:extLst>
          </p:cNvPr>
          <p:cNvSpPr>
            <a:spLocks noGrp="1"/>
          </p:cNvSpPr>
          <p:nvPr>
            <p:ph type="sldNum" sz="quarter" idx="12"/>
          </p:nvPr>
        </p:nvSpPr>
        <p:spPr/>
        <p:txBody>
          <a:bodyPr/>
          <a:lstStyle/>
          <a:p>
            <a:fld id="{0A297500-7527-634B-90F4-69D0994C32B4}" type="slidenum">
              <a:rPr lang="nl-NL" smtClean="0"/>
              <a:t>5</a:t>
            </a:fld>
            <a:endParaRPr lang="nl-NL"/>
          </a:p>
        </p:txBody>
      </p:sp>
      <p:sp>
        <p:nvSpPr>
          <p:cNvPr id="5" name="Title 4">
            <a:extLst>
              <a:ext uri="{FF2B5EF4-FFF2-40B4-BE49-F238E27FC236}">
                <a16:creationId xmlns:a16="http://schemas.microsoft.com/office/drawing/2014/main" id="{5BBEA46B-ACC2-2AFB-EDD1-07EFA28A0078}"/>
              </a:ext>
            </a:extLst>
          </p:cNvPr>
          <p:cNvSpPr>
            <a:spLocks noGrp="1"/>
          </p:cNvSpPr>
          <p:nvPr>
            <p:ph type="title"/>
          </p:nvPr>
        </p:nvSpPr>
        <p:spPr/>
        <p:txBody>
          <a:bodyPr/>
          <a:lstStyle/>
          <a:p>
            <a:r>
              <a:rPr lang="en-US" dirty="0"/>
              <a:t>Dynamics - Summary</a:t>
            </a:r>
          </a:p>
        </p:txBody>
      </p:sp>
      <p:grpSp>
        <p:nvGrpSpPr>
          <p:cNvPr id="26" name="Group 25">
            <a:extLst>
              <a:ext uri="{FF2B5EF4-FFF2-40B4-BE49-F238E27FC236}">
                <a16:creationId xmlns:a16="http://schemas.microsoft.com/office/drawing/2014/main" id="{573D7E19-DB49-AD82-D78A-287E03FD354B}"/>
              </a:ext>
            </a:extLst>
          </p:cNvPr>
          <p:cNvGrpSpPr/>
          <p:nvPr/>
        </p:nvGrpSpPr>
        <p:grpSpPr>
          <a:xfrm>
            <a:off x="12551764" y="1837495"/>
            <a:ext cx="7185608" cy="3656880"/>
            <a:chOff x="3787140" y="885716"/>
            <a:chExt cx="7177650" cy="4233245"/>
          </a:xfrm>
        </p:grpSpPr>
        <p:grpSp>
          <p:nvGrpSpPr>
            <p:cNvPr id="27" name="Group 26">
              <a:extLst>
                <a:ext uri="{FF2B5EF4-FFF2-40B4-BE49-F238E27FC236}">
                  <a16:creationId xmlns:a16="http://schemas.microsoft.com/office/drawing/2014/main" id="{EBD34A9C-8306-A0F8-0543-65147472BB28}"/>
                </a:ext>
              </a:extLst>
            </p:cNvPr>
            <p:cNvGrpSpPr/>
            <p:nvPr/>
          </p:nvGrpSpPr>
          <p:grpSpPr>
            <a:xfrm>
              <a:off x="3787140" y="3307080"/>
              <a:ext cx="1378719" cy="1389380"/>
              <a:chOff x="3787140" y="2369747"/>
              <a:chExt cx="2308860" cy="2326713"/>
            </a:xfrm>
            <a:solidFill>
              <a:schemeClr val="bg1"/>
            </a:solidFill>
          </p:grpSpPr>
          <p:cxnSp>
            <p:nvCxnSpPr>
              <p:cNvPr id="49" name="Straight Connector 48">
                <a:extLst>
                  <a:ext uri="{FF2B5EF4-FFF2-40B4-BE49-F238E27FC236}">
                    <a16:creationId xmlns:a16="http://schemas.microsoft.com/office/drawing/2014/main" id="{98386761-670D-A376-FB0E-8FD4BBD5440F}"/>
                  </a:ext>
                </a:extLst>
              </p:cNvPr>
              <p:cNvCxnSpPr/>
              <p:nvPr/>
            </p:nvCxnSpPr>
            <p:spPr>
              <a:xfrm>
                <a:off x="4090219" y="4370753"/>
                <a:ext cx="2005781" cy="0"/>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91A7F495-1E82-2EC5-5909-08DC99014A2A}"/>
                  </a:ext>
                </a:extLst>
              </p:cNvPr>
              <p:cNvCxnSpPr>
                <a:cxnSpLocks/>
              </p:cNvCxnSpPr>
              <p:nvPr/>
            </p:nvCxnSpPr>
            <p:spPr>
              <a:xfrm flipV="1">
                <a:off x="3787140"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1B42B1EA-9FF2-5735-58D6-0AB566B2BCB8}"/>
                  </a:ext>
                </a:extLst>
              </p:cNvPr>
              <p:cNvCxnSpPr>
                <a:cxnSpLocks/>
              </p:cNvCxnSpPr>
              <p:nvPr/>
            </p:nvCxnSpPr>
            <p:spPr>
              <a:xfrm flipV="1">
                <a:off x="3986268"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BF40F263-992F-3C0D-363F-A466AB9D81E3}"/>
                  </a:ext>
                </a:extLst>
              </p:cNvPr>
              <p:cNvCxnSpPr>
                <a:cxnSpLocks/>
              </p:cNvCxnSpPr>
              <p:nvPr/>
            </p:nvCxnSpPr>
            <p:spPr>
              <a:xfrm flipV="1">
                <a:off x="4185396"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FAD82F24-9CC1-1A06-DDB3-34A8726B5244}"/>
                  </a:ext>
                </a:extLst>
              </p:cNvPr>
              <p:cNvCxnSpPr>
                <a:cxnSpLocks/>
              </p:cNvCxnSpPr>
              <p:nvPr/>
            </p:nvCxnSpPr>
            <p:spPr>
              <a:xfrm flipV="1">
                <a:off x="4384524"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382DE0F5-E84C-E887-9F45-E62E75B93C68}"/>
                  </a:ext>
                </a:extLst>
              </p:cNvPr>
              <p:cNvCxnSpPr>
                <a:cxnSpLocks/>
              </p:cNvCxnSpPr>
              <p:nvPr/>
            </p:nvCxnSpPr>
            <p:spPr>
              <a:xfrm flipV="1">
                <a:off x="4583652"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9A71A5AE-6902-F820-CBA2-00F3240B0FBC}"/>
                  </a:ext>
                </a:extLst>
              </p:cNvPr>
              <p:cNvCxnSpPr>
                <a:cxnSpLocks/>
              </p:cNvCxnSpPr>
              <p:nvPr/>
            </p:nvCxnSpPr>
            <p:spPr>
              <a:xfrm flipV="1">
                <a:off x="4782780"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B482F806-0BFE-DE5A-261F-D2C54952D364}"/>
                  </a:ext>
                </a:extLst>
              </p:cNvPr>
              <p:cNvCxnSpPr>
                <a:cxnSpLocks/>
              </p:cNvCxnSpPr>
              <p:nvPr/>
            </p:nvCxnSpPr>
            <p:spPr>
              <a:xfrm flipV="1">
                <a:off x="4981908"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8C5E00C5-F5AB-7391-02AD-353A13127F7F}"/>
                  </a:ext>
                </a:extLst>
              </p:cNvPr>
              <p:cNvCxnSpPr>
                <a:cxnSpLocks/>
              </p:cNvCxnSpPr>
              <p:nvPr/>
            </p:nvCxnSpPr>
            <p:spPr>
              <a:xfrm flipV="1">
                <a:off x="5181036"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9BA333BC-5576-8EB4-D070-8C1ED49B7708}"/>
                  </a:ext>
                </a:extLst>
              </p:cNvPr>
              <p:cNvCxnSpPr>
                <a:cxnSpLocks/>
              </p:cNvCxnSpPr>
              <p:nvPr/>
            </p:nvCxnSpPr>
            <p:spPr>
              <a:xfrm flipV="1">
                <a:off x="5380164"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2835DDCD-796F-7C54-37AE-4162B9F9FD70}"/>
                  </a:ext>
                </a:extLst>
              </p:cNvPr>
              <p:cNvCxnSpPr>
                <a:cxnSpLocks/>
              </p:cNvCxnSpPr>
              <p:nvPr/>
            </p:nvCxnSpPr>
            <p:spPr>
              <a:xfrm flipV="1">
                <a:off x="5579292"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7DB639BF-0207-60B6-2BB9-471FBA67684E}"/>
                  </a:ext>
                </a:extLst>
              </p:cNvPr>
              <p:cNvCxnSpPr>
                <a:cxnSpLocks/>
              </p:cNvCxnSpPr>
              <p:nvPr/>
            </p:nvCxnSpPr>
            <p:spPr>
              <a:xfrm flipV="1">
                <a:off x="5778415" y="4370753"/>
                <a:ext cx="317585" cy="325707"/>
              </a:xfrm>
              <a:prstGeom prst="line">
                <a:avLst/>
              </a:prstGeom>
              <a:grpFill/>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61" name="Freeform: Shape 60">
                <a:extLst>
                  <a:ext uri="{FF2B5EF4-FFF2-40B4-BE49-F238E27FC236}">
                    <a16:creationId xmlns:a16="http://schemas.microsoft.com/office/drawing/2014/main" id="{DC2348DA-9870-97D5-D81E-51CA34CE99E9}"/>
                  </a:ext>
                </a:extLst>
              </p:cNvPr>
              <p:cNvSpPr/>
              <p:nvPr/>
            </p:nvSpPr>
            <p:spPr>
              <a:xfrm>
                <a:off x="4082966" y="2369747"/>
                <a:ext cx="2013033" cy="2016711"/>
              </a:xfrm>
              <a:custGeom>
                <a:avLst/>
                <a:gdLst>
                  <a:gd name="connsiteX0" fmla="*/ 1006516 w 2013033"/>
                  <a:gd name="connsiteY0" fmla="*/ 0 h 2016711"/>
                  <a:gd name="connsiteX1" fmla="*/ 2009407 w 2013033"/>
                  <a:gd name="connsiteY1" fmla="*/ 1002891 h 2016711"/>
                  <a:gd name="connsiteX2" fmla="*/ 2004387 w 2013033"/>
                  <a:gd name="connsiteY2" fmla="*/ 1102311 h 2016711"/>
                  <a:gd name="connsiteX3" fmla="*/ 2013033 w 2013033"/>
                  <a:gd name="connsiteY3" fmla="*/ 1102311 h 2016711"/>
                  <a:gd name="connsiteX4" fmla="*/ 2013033 w 2013033"/>
                  <a:gd name="connsiteY4" fmla="*/ 2016711 h 2016711"/>
                  <a:gd name="connsiteX5" fmla="*/ 0 w 2013033"/>
                  <a:gd name="connsiteY5" fmla="*/ 2016711 h 2016711"/>
                  <a:gd name="connsiteX6" fmla="*/ 0 w 2013033"/>
                  <a:gd name="connsiteY6" fmla="*/ 1102311 h 2016711"/>
                  <a:gd name="connsiteX7" fmla="*/ 8645 w 2013033"/>
                  <a:gd name="connsiteY7" fmla="*/ 1102311 h 2016711"/>
                  <a:gd name="connsiteX8" fmla="*/ 3625 w 2013033"/>
                  <a:gd name="connsiteY8" fmla="*/ 1002891 h 2016711"/>
                  <a:gd name="connsiteX9" fmla="*/ 1006516 w 2013033"/>
                  <a:gd name="connsiteY9" fmla="*/ 0 h 2016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3033" h="2016711">
                    <a:moveTo>
                      <a:pt x="1006516" y="0"/>
                    </a:moveTo>
                    <a:cubicBezTo>
                      <a:pt x="1560397" y="0"/>
                      <a:pt x="2009407" y="449010"/>
                      <a:pt x="2009407" y="1002891"/>
                    </a:cubicBezTo>
                    <a:lnTo>
                      <a:pt x="2004387" y="1102311"/>
                    </a:lnTo>
                    <a:lnTo>
                      <a:pt x="2013033" y="1102311"/>
                    </a:lnTo>
                    <a:lnTo>
                      <a:pt x="2013033" y="2016711"/>
                    </a:lnTo>
                    <a:lnTo>
                      <a:pt x="0" y="2016711"/>
                    </a:lnTo>
                    <a:lnTo>
                      <a:pt x="0" y="1102311"/>
                    </a:lnTo>
                    <a:lnTo>
                      <a:pt x="8645" y="1102311"/>
                    </a:lnTo>
                    <a:lnTo>
                      <a:pt x="3625" y="1002891"/>
                    </a:lnTo>
                    <a:cubicBezTo>
                      <a:pt x="3625" y="449010"/>
                      <a:pt x="452635" y="0"/>
                      <a:pt x="1006516" y="0"/>
                    </a:cubicBezTo>
                    <a:close/>
                  </a:path>
                </a:pathLst>
              </a:custGeom>
              <a:grp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a:p>
            </p:txBody>
          </p:sp>
        </p:grpSp>
        <p:sp>
          <p:nvSpPr>
            <p:cNvPr id="28" name="Rectangle: Rounded Corners 27">
              <a:extLst>
                <a:ext uri="{FF2B5EF4-FFF2-40B4-BE49-F238E27FC236}">
                  <a16:creationId xmlns:a16="http://schemas.microsoft.com/office/drawing/2014/main" id="{2827BEB2-1E17-7844-72ED-BF58B96D3EF4}"/>
                </a:ext>
              </a:extLst>
            </p:cNvPr>
            <p:cNvSpPr/>
            <p:nvPr/>
          </p:nvSpPr>
          <p:spPr>
            <a:xfrm>
              <a:off x="4321829" y="3423212"/>
              <a:ext cx="2455030" cy="541212"/>
            </a:xfrm>
            <a:prstGeom prst="roundRect">
              <a:avLst>
                <a:gd name="adj" fmla="val 50000"/>
              </a:avLst>
            </a:prstGeom>
            <a:solidFill>
              <a:schemeClr val="accent2">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Rectangle: Rounded Corners 28">
              <a:extLst>
                <a:ext uri="{FF2B5EF4-FFF2-40B4-BE49-F238E27FC236}">
                  <a16:creationId xmlns:a16="http://schemas.microsoft.com/office/drawing/2014/main" id="{9815507D-0CE7-5089-CA98-05712E251D4E}"/>
                </a:ext>
              </a:extLst>
            </p:cNvPr>
            <p:cNvSpPr/>
            <p:nvPr/>
          </p:nvSpPr>
          <p:spPr>
            <a:xfrm rot="17976579">
              <a:off x="5766637" y="2605202"/>
              <a:ext cx="2455030" cy="541212"/>
            </a:xfrm>
            <a:prstGeom prst="roundRect">
              <a:avLst>
                <a:gd name="adj" fmla="val 50000"/>
              </a:avLst>
            </a:prstGeom>
            <a:solidFill>
              <a:schemeClr val="accent3">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 name="Rectangle: Rounded Corners 29">
              <a:extLst>
                <a:ext uri="{FF2B5EF4-FFF2-40B4-BE49-F238E27FC236}">
                  <a16:creationId xmlns:a16="http://schemas.microsoft.com/office/drawing/2014/main" id="{792C1D3F-C373-A6F9-3613-A148AF26D4DD}"/>
                </a:ext>
              </a:extLst>
            </p:cNvPr>
            <p:cNvSpPr/>
            <p:nvPr/>
          </p:nvSpPr>
          <p:spPr>
            <a:xfrm rot="20934103">
              <a:off x="7191927" y="1577799"/>
              <a:ext cx="2455030" cy="541212"/>
            </a:xfrm>
            <a:prstGeom prst="roundRect">
              <a:avLst>
                <a:gd name="adj" fmla="val 50000"/>
              </a:avLst>
            </a:prstGeom>
            <a:solidFill>
              <a:srgbClr val="FFC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Rectangle: Rounded Corners 30">
              <a:extLst>
                <a:ext uri="{FF2B5EF4-FFF2-40B4-BE49-F238E27FC236}">
                  <a16:creationId xmlns:a16="http://schemas.microsoft.com/office/drawing/2014/main" id="{8795B22E-D8BA-AFF2-3B7D-FCF63DAA4657}"/>
                </a:ext>
              </a:extLst>
            </p:cNvPr>
            <p:cNvSpPr/>
            <p:nvPr/>
          </p:nvSpPr>
          <p:spPr>
            <a:xfrm rot="357809">
              <a:off x="6667512" y="2755932"/>
              <a:ext cx="2455030" cy="541212"/>
            </a:xfrm>
            <a:prstGeom prst="roundRect">
              <a:avLst>
                <a:gd name="adj" fmla="val 50000"/>
              </a:avLst>
            </a:prstGeom>
            <a:solidFill>
              <a:schemeClr val="accent5">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2" name="Rectangle: Rounded Corners 31">
              <a:extLst>
                <a:ext uri="{FF2B5EF4-FFF2-40B4-BE49-F238E27FC236}">
                  <a16:creationId xmlns:a16="http://schemas.microsoft.com/office/drawing/2014/main" id="{79AD256A-A38A-60DB-3E4B-602CAAE34AA4}"/>
                </a:ext>
              </a:extLst>
            </p:cNvPr>
            <p:cNvSpPr/>
            <p:nvPr/>
          </p:nvSpPr>
          <p:spPr>
            <a:xfrm rot="20780682">
              <a:off x="8509760" y="2632380"/>
              <a:ext cx="2455030" cy="541212"/>
            </a:xfrm>
            <a:prstGeom prst="roundRect">
              <a:avLst>
                <a:gd name="adj" fmla="val 50000"/>
              </a:avLst>
            </a:prstGeom>
            <a:solidFill>
              <a:schemeClr val="accent1">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3" name="Oval 32">
              <a:extLst>
                <a:ext uri="{FF2B5EF4-FFF2-40B4-BE49-F238E27FC236}">
                  <a16:creationId xmlns:a16="http://schemas.microsoft.com/office/drawing/2014/main" id="{047644BA-3E45-60D5-99D9-68D9E0274A67}"/>
                </a:ext>
              </a:extLst>
            </p:cNvPr>
            <p:cNvSpPr/>
            <p:nvPr/>
          </p:nvSpPr>
          <p:spPr>
            <a:xfrm>
              <a:off x="6426702" y="3611880"/>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Oval 33">
              <a:extLst>
                <a:ext uri="{FF2B5EF4-FFF2-40B4-BE49-F238E27FC236}">
                  <a16:creationId xmlns:a16="http://schemas.microsoft.com/office/drawing/2014/main" id="{C0CA18EF-27EA-0C82-8C9F-2CD509CFF749}"/>
                </a:ext>
              </a:extLst>
            </p:cNvPr>
            <p:cNvSpPr/>
            <p:nvPr/>
          </p:nvSpPr>
          <p:spPr>
            <a:xfrm>
              <a:off x="4479883" y="3611880"/>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5" name="Oval 34">
              <a:extLst>
                <a:ext uri="{FF2B5EF4-FFF2-40B4-BE49-F238E27FC236}">
                  <a16:creationId xmlns:a16="http://schemas.microsoft.com/office/drawing/2014/main" id="{A7642FC5-FB63-1D69-A2F1-A5219AF58024}"/>
                </a:ext>
              </a:extLst>
            </p:cNvPr>
            <p:cNvSpPr/>
            <p:nvPr/>
          </p:nvSpPr>
          <p:spPr>
            <a:xfrm>
              <a:off x="6902712" y="2843658"/>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Oval 35">
              <a:extLst>
                <a:ext uri="{FF2B5EF4-FFF2-40B4-BE49-F238E27FC236}">
                  <a16:creationId xmlns:a16="http://schemas.microsoft.com/office/drawing/2014/main" id="{29D4A5B6-AC0F-5BCD-D65B-AB11AB390E4C}"/>
                </a:ext>
              </a:extLst>
            </p:cNvPr>
            <p:cNvSpPr/>
            <p:nvPr/>
          </p:nvSpPr>
          <p:spPr>
            <a:xfrm>
              <a:off x="7381742" y="1944758"/>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 name="Oval 36">
              <a:extLst>
                <a:ext uri="{FF2B5EF4-FFF2-40B4-BE49-F238E27FC236}">
                  <a16:creationId xmlns:a16="http://schemas.microsoft.com/office/drawing/2014/main" id="{6B4401AA-15C5-7794-0248-FC0EA53F3CBD}"/>
                </a:ext>
              </a:extLst>
            </p:cNvPr>
            <p:cNvSpPr/>
            <p:nvPr/>
          </p:nvSpPr>
          <p:spPr>
            <a:xfrm>
              <a:off x="8736566" y="3035894"/>
              <a:ext cx="182880" cy="18288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A8BBE7D-A95F-D2B7-00E8-7C4376263691}"/>
                    </a:ext>
                  </a:extLst>
                </p:cNvPr>
                <p:cNvSpPr txBox="1"/>
                <p:nvPr/>
              </p:nvSpPr>
              <p:spPr>
                <a:xfrm>
                  <a:off x="4212892" y="4757772"/>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0</m:t>
                            </m:r>
                          </m:sub>
                        </m:sSub>
                      </m:oMath>
                    </m:oMathPara>
                  </a14:m>
                  <a:endParaRPr lang="en-US" sz="2000" dirty="0">
                    <a:solidFill>
                      <a:srgbClr val="FF0000"/>
                    </a:solidFill>
                  </a:endParaRPr>
                </a:p>
              </p:txBody>
            </p:sp>
          </mc:Choice>
          <mc:Fallback xmlns="">
            <p:sp>
              <p:nvSpPr>
                <p:cNvPr id="38" name="TextBox 37">
                  <a:extLst>
                    <a:ext uri="{FF2B5EF4-FFF2-40B4-BE49-F238E27FC236}">
                      <a16:creationId xmlns:a16="http://schemas.microsoft.com/office/drawing/2014/main" id="{2A8BBE7D-A95F-D2B7-00E8-7C4376263691}"/>
                    </a:ext>
                  </a:extLst>
                </p:cNvPr>
                <p:cNvSpPr txBox="1">
                  <a:spLocks noRot="1" noChangeAspect="1" noMove="1" noResize="1" noEditPoints="1" noAdjustHandles="1" noChangeArrowheads="1" noChangeShapeType="1" noTextEdit="1"/>
                </p:cNvSpPr>
                <p:nvPr/>
              </p:nvSpPr>
              <p:spPr>
                <a:xfrm>
                  <a:off x="4212892" y="4757772"/>
                  <a:ext cx="437122" cy="361189"/>
                </a:xfrm>
                <a:prstGeom prst="rect">
                  <a:avLst/>
                </a:prstGeom>
                <a:blipFill>
                  <a:blip r:embed="rId3"/>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EEF4368-AD45-EC55-9CBD-F0306FCC9A1C}"/>
                    </a:ext>
                  </a:extLst>
                </p:cNvPr>
                <p:cNvSpPr txBox="1"/>
                <p:nvPr/>
              </p:nvSpPr>
              <p:spPr>
                <a:xfrm>
                  <a:off x="5189379" y="3909212"/>
                  <a:ext cx="4320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1</m:t>
                            </m:r>
                          </m:sub>
                        </m:sSub>
                      </m:oMath>
                    </m:oMathPara>
                  </a14:m>
                  <a:endParaRPr lang="en-US" sz="2000" dirty="0">
                    <a:solidFill>
                      <a:srgbClr val="FF0000"/>
                    </a:solidFill>
                  </a:endParaRPr>
                </a:p>
              </p:txBody>
            </p:sp>
          </mc:Choice>
          <mc:Fallback xmlns="">
            <p:sp>
              <p:nvSpPr>
                <p:cNvPr id="39" name="TextBox 38">
                  <a:extLst>
                    <a:ext uri="{FF2B5EF4-FFF2-40B4-BE49-F238E27FC236}">
                      <a16:creationId xmlns:a16="http://schemas.microsoft.com/office/drawing/2014/main" id="{0EEF4368-AD45-EC55-9CBD-F0306FCC9A1C}"/>
                    </a:ext>
                  </a:extLst>
                </p:cNvPr>
                <p:cNvSpPr txBox="1">
                  <a:spLocks noRot="1" noChangeAspect="1" noMove="1" noResize="1" noEditPoints="1" noAdjustHandles="1" noChangeArrowheads="1" noChangeShapeType="1" noTextEdit="1"/>
                </p:cNvSpPr>
                <p:nvPr/>
              </p:nvSpPr>
              <p:spPr>
                <a:xfrm>
                  <a:off x="5189379" y="3909212"/>
                  <a:ext cx="432022" cy="361189"/>
                </a:xfrm>
                <a:prstGeom prst="rect">
                  <a:avLst/>
                </a:prstGeom>
                <a:blipFill>
                  <a:blip r:embed="rId4"/>
                  <a:stretch>
                    <a:fillRect b="-31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F3505F36-EF84-5B88-282C-F451B131D75E}"/>
                    </a:ext>
                  </a:extLst>
                </p:cNvPr>
                <p:cNvSpPr txBox="1"/>
                <p:nvPr/>
              </p:nvSpPr>
              <p:spPr>
                <a:xfrm>
                  <a:off x="6371202" y="1843653"/>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2</m:t>
                            </m:r>
                          </m:sub>
                        </m:sSub>
                      </m:oMath>
                    </m:oMathPara>
                  </a14:m>
                  <a:endParaRPr lang="en-US" sz="2000" dirty="0">
                    <a:solidFill>
                      <a:srgbClr val="FF0000"/>
                    </a:solidFill>
                  </a:endParaRPr>
                </a:p>
              </p:txBody>
            </p:sp>
          </mc:Choice>
          <mc:Fallback xmlns="">
            <p:sp>
              <p:nvSpPr>
                <p:cNvPr id="40" name="TextBox 39">
                  <a:extLst>
                    <a:ext uri="{FF2B5EF4-FFF2-40B4-BE49-F238E27FC236}">
                      <a16:creationId xmlns:a16="http://schemas.microsoft.com/office/drawing/2014/main" id="{F3505F36-EF84-5B88-282C-F451B131D75E}"/>
                    </a:ext>
                  </a:extLst>
                </p:cNvPr>
                <p:cNvSpPr txBox="1">
                  <a:spLocks noRot="1" noChangeAspect="1" noMove="1" noResize="1" noEditPoints="1" noAdjustHandles="1" noChangeArrowheads="1" noChangeShapeType="1" noTextEdit="1"/>
                </p:cNvSpPr>
                <p:nvPr/>
              </p:nvSpPr>
              <p:spPr>
                <a:xfrm>
                  <a:off x="6371202" y="1843653"/>
                  <a:ext cx="437122" cy="361189"/>
                </a:xfrm>
                <a:prstGeom prst="rect">
                  <a:avLst/>
                </a:prstGeom>
                <a:blipFill>
                  <a:blip r:embed="rId5"/>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956F8693-72EF-0CA4-81C7-ED5207A8E101}"/>
                    </a:ext>
                  </a:extLst>
                </p:cNvPr>
                <p:cNvSpPr txBox="1"/>
                <p:nvPr/>
              </p:nvSpPr>
              <p:spPr>
                <a:xfrm>
                  <a:off x="7503668" y="3168197"/>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3</m:t>
                            </m:r>
                          </m:sub>
                        </m:sSub>
                      </m:oMath>
                    </m:oMathPara>
                  </a14:m>
                  <a:endParaRPr lang="en-US" sz="2000" dirty="0">
                    <a:solidFill>
                      <a:srgbClr val="FF0000"/>
                    </a:solidFill>
                  </a:endParaRPr>
                </a:p>
              </p:txBody>
            </p:sp>
          </mc:Choice>
          <mc:Fallback xmlns="">
            <p:sp>
              <p:nvSpPr>
                <p:cNvPr id="41" name="TextBox 40">
                  <a:extLst>
                    <a:ext uri="{FF2B5EF4-FFF2-40B4-BE49-F238E27FC236}">
                      <a16:creationId xmlns:a16="http://schemas.microsoft.com/office/drawing/2014/main" id="{956F8693-72EF-0CA4-81C7-ED5207A8E101}"/>
                    </a:ext>
                  </a:extLst>
                </p:cNvPr>
                <p:cNvSpPr txBox="1">
                  <a:spLocks noRot="1" noChangeAspect="1" noMove="1" noResize="1" noEditPoints="1" noAdjustHandles="1" noChangeArrowheads="1" noChangeShapeType="1" noTextEdit="1"/>
                </p:cNvSpPr>
                <p:nvPr/>
              </p:nvSpPr>
              <p:spPr>
                <a:xfrm>
                  <a:off x="7503668" y="3168197"/>
                  <a:ext cx="437122" cy="361189"/>
                </a:xfrm>
                <a:prstGeom prst="rect">
                  <a:avLst/>
                </a:prstGeom>
                <a:blipFill>
                  <a:blip r:embed="rId6"/>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1877F05A-7CE3-27C9-CABF-0E7DBDA72AC2}"/>
                    </a:ext>
                  </a:extLst>
                </p:cNvPr>
                <p:cNvSpPr txBox="1"/>
                <p:nvPr/>
              </p:nvSpPr>
              <p:spPr>
                <a:xfrm>
                  <a:off x="10169236" y="2845031"/>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4</m:t>
                            </m:r>
                          </m:sub>
                        </m:sSub>
                      </m:oMath>
                    </m:oMathPara>
                  </a14:m>
                  <a:endParaRPr lang="en-US" sz="2000" dirty="0">
                    <a:solidFill>
                      <a:srgbClr val="FF0000"/>
                    </a:solidFill>
                  </a:endParaRPr>
                </a:p>
              </p:txBody>
            </p:sp>
          </mc:Choice>
          <mc:Fallback xmlns="">
            <p:sp>
              <p:nvSpPr>
                <p:cNvPr id="42" name="TextBox 41">
                  <a:extLst>
                    <a:ext uri="{FF2B5EF4-FFF2-40B4-BE49-F238E27FC236}">
                      <a16:creationId xmlns:a16="http://schemas.microsoft.com/office/drawing/2014/main" id="{1877F05A-7CE3-27C9-CABF-0E7DBDA72AC2}"/>
                    </a:ext>
                  </a:extLst>
                </p:cNvPr>
                <p:cNvSpPr txBox="1">
                  <a:spLocks noRot="1" noChangeAspect="1" noMove="1" noResize="1" noEditPoints="1" noAdjustHandles="1" noChangeArrowheads="1" noChangeShapeType="1" noTextEdit="1"/>
                </p:cNvSpPr>
                <p:nvPr/>
              </p:nvSpPr>
              <p:spPr>
                <a:xfrm>
                  <a:off x="10169236" y="2845031"/>
                  <a:ext cx="437122" cy="361189"/>
                </a:xfrm>
                <a:prstGeom prst="rect">
                  <a:avLst/>
                </a:prstGeom>
                <a:blipFill>
                  <a:blip r:embed="rId7"/>
                  <a:stretch>
                    <a:fillRect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F1F7CB42-E3F5-131D-C1AE-9D3F232F66A9}"/>
                    </a:ext>
                  </a:extLst>
                </p:cNvPr>
                <p:cNvSpPr txBox="1"/>
                <p:nvPr/>
              </p:nvSpPr>
              <p:spPr>
                <a:xfrm>
                  <a:off x="8701936" y="885716"/>
                  <a:ext cx="437122"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𝐿</m:t>
                            </m:r>
                          </m:e>
                          <m:sub>
                            <m:r>
                              <a:rPr lang="en-US" sz="2000" b="0" i="1" smtClean="0">
                                <a:solidFill>
                                  <a:srgbClr val="FF0000"/>
                                </a:solidFill>
                                <a:latin typeface="Cambria Math" panose="02040503050406030204" pitchFamily="18" charset="0"/>
                              </a:rPr>
                              <m:t>5</m:t>
                            </m:r>
                          </m:sub>
                        </m:sSub>
                      </m:oMath>
                    </m:oMathPara>
                  </a14:m>
                  <a:endParaRPr lang="en-US" sz="2000" dirty="0">
                    <a:solidFill>
                      <a:srgbClr val="FF0000"/>
                    </a:solidFill>
                  </a:endParaRPr>
                </a:p>
              </p:txBody>
            </p:sp>
          </mc:Choice>
          <mc:Fallback xmlns="">
            <p:sp>
              <p:nvSpPr>
                <p:cNvPr id="43" name="TextBox 42">
                  <a:extLst>
                    <a:ext uri="{FF2B5EF4-FFF2-40B4-BE49-F238E27FC236}">
                      <a16:creationId xmlns:a16="http://schemas.microsoft.com/office/drawing/2014/main" id="{F1F7CB42-E3F5-131D-C1AE-9D3F232F66A9}"/>
                    </a:ext>
                  </a:extLst>
                </p:cNvPr>
                <p:cNvSpPr txBox="1">
                  <a:spLocks noRot="1" noChangeAspect="1" noMove="1" noResize="1" noEditPoints="1" noAdjustHandles="1" noChangeArrowheads="1" noChangeShapeType="1" noTextEdit="1"/>
                </p:cNvSpPr>
                <p:nvPr/>
              </p:nvSpPr>
              <p:spPr>
                <a:xfrm>
                  <a:off x="8701936" y="885716"/>
                  <a:ext cx="437122" cy="361189"/>
                </a:xfrm>
                <a:prstGeom prst="rect">
                  <a:avLst/>
                </a:prstGeom>
                <a:blipFill>
                  <a:blip r:embed="rId8"/>
                  <a:stretch>
                    <a:fillRect b="-3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EF81136D-6ED0-6DCA-BA4B-845F849F0FE5}"/>
                    </a:ext>
                  </a:extLst>
                </p:cNvPr>
                <p:cNvSpPr txBox="1"/>
                <p:nvPr/>
              </p:nvSpPr>
              <p:spPr>
                <a:xfrm>
                  <a:off x="4308348" y="2682547"/>
                  <a:ext cx="386286"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1</m:t>
                            </m:r>
                          </m:sub>
                        </m:sSub>
                      </m:oMath>
                    </m:oMathPara>
                  </a14:m>
                  <a:endParaRPr lang="en-US" sz="2000" dirty="0">
                    <a:solidFill>
                      <a:schemeClr val="tx2">
                        <a:lumMod val="90000"/>
                        <a:lumOff val="10000"/>
                      </a:schemeClr>
                    </a:solidFill>
                  </a:endParaRPr>
                </a:p>
              </p:txBody>
            </p:sp>
          </mc:Choice>
          <mc:Fallback xmlns="">
            <p:sp>
              <p:nvSpPr>
                <p:cNvPr id="44" name="TextBox 43">
                  <a:extLst>
                    <a:ext uri="{FF2B5EF4-FFF2-40B4-BE49-F238E27FC236}">
                      <a16:creationId xmlns:a16="http://schemas.microsoft.com/office/drawing/2014/main" id="{EF81136D-6ED0-6DCA-BA4B-845F849F0FE5}"/>
                    </a:ext>
                  </a:extLst>
                </p:cNvPr>
                <p:cNvSpPr txBox="1">
                  <a:spLocks noRot="1" noChangeAspect="1" noMove="1" noResize="1" noEditPoints="1" noAdjustHandles="1" noChangeArrowheads="1" noChangeShapeType="1" noTextEdit="1"/>
                </p:cNvSpPr>
                <p:nvPr/>
              </p:nvSpPr>
              <p:spPr>
                <a:xfrm>
                  <a:off x="4308348" y="2682547"/>
                  <a:ext cx="386286" cy="361189"/>
                </a:xfrm>
                <a:prstGeom prst="rect">
                  <a:avLst/>
                </a:prstGeom>
                <a:blipFill>
                  <a:blip r:embed="rId9"/>
                  <a:stretch>
                    <a:fillRect l="-4762"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63A52764-1D0A-5EDE-F7F1-3B51E0EB7BD1}"/>
                    </a:ext>
                  </a:extLst>
                </p:cNvPr>
                <p:cNvSpPr txBox="1"/>
                <p:nvPr/>
              </p:nvSpPr>
              <p:spPr>
                <a:xfrm>
                  <a:off x="6192377" y="3936818"/>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2</m:t>
                            </m:r>
                          </m:sub>
                        </m:sSub>
                      </m:oMath>
                    </m:oMathPara>
                  </a14:m>
                  <a:endParaRPr lang="en-US" sz="2000" dirty="0">
                    <a:solidFill>
                      <a:schemeClr val="tx2">
                        <a:lumMod val="90000"/>
                        <a:lumOff val="10000"/>
                      </a:schemeClr>
                    </a:solidFill>
                  </a:endParaRPr>
                </a:p>
              </p:txBody>
            </p:sp>
          </mc:Choice>
          <mc:Fallback xmlns="">
            <p:sp>
              <p:nvSpPr>
                <p:cNvPr id="45" name="TextBox 44">
                  <a:extLst>
                    <a:ext uri="{FF2B5EF4-FFF2-40B4-BE49-F238E27FC236}">
                      <a16:creationId xmlns:a16="http://schemas.microsoft.com/office/drawing/2014/main" id="{63A52764-1D0A-5EDE-F7F1-3B51E0EB7BD1}"/>
                    </a:ext>
                  </a:extLst>
                </p:cNvPr>
                <p:cNvSpPr txBox="1">
                  <a:spLocks noRot="1" noChangeAspect="1" noMove="1" noResize="1" noEditPoints="1" noAdjustHandles="1" noChangeArrowheads="1" noChangeShapeType="1" noTextEdit="1"/>
                </p:cNvSpPr>
                <p:nvPr/>
              </p:nvSpPr>
              <p:spPr>
                <a:xfrm>
                  <a:off x="6192377" y="3936818"/>
                  <a:ext cx="391387" cy="361189"/>
                </a:xfrm>
                <a:prstGeom prst="rect">
                  <a:avLst/>
                </a:prstGeom>
                <a:blipFill>
                  <a:blip r:embed="rId10"/>
                  <a:stretch>
                    <a:fillRect l="-3125"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196A3F4B-FF71-1BA0-AE95-B4F84A08E8F9}"/>
                    </a:ext>
                  </a:extLst>
                </p:cNvPr>
                <p:cNvSpPr txBox="1"/>
                <p:nvPr/>
              </p:nvSpPr>
              <p:spPr>
                <a:xfrm>
                  <a:off x="6138543" y="2548050"/>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3</m:t>
                            </m:r>
                          </m:sub>
                        </m:sSub>
                      </m:oMath>
                    </m:oMathPara>
                  </a14:m>
                  <a:endParaRPr lang="en-US" sz="2000" dirty="0">
                    <a:solidFill>
                      <a:schemeClr val="tx2">
                        <a:lumMod val="90000"/>
                        <a:lumOff val="10000"/>
                      </a:schemeClr>
                    </a:solidFill>
                  </a:endParaRPr>
                </a:p>
              </p:txBody>
            </p:sp>
          </mc:Choice>
          <mc:Fallback xmlns="">
            <p:sp>
              <p:nvSpPr>
                <p:cNvPr id="46" name="TextBox 45">
                  <a:extLst>
                    <a:ext uri="{FF2B5EF4-FFF2-40B4-BE49-F238E27FC236}">
                      <a16:creationId xmlns:a16="http://schemas.microsoft.com/office/drawing/2014/main" id="{196A3F4B-FF71-1BA0-AE95-B4F84A08E8F9}"/>
                    </a:ext>
                  </a:extLst>
                </p:cNvPr>
                <p:cNvSpPr txBox="1">
                  <a:spLocks noRot="1" noChangeAspect="1" noMove="1" noResize="1" noEditPoints="1" noAdjustHandles="1" noChangeArrowheads="1" noChangeShapeType="1" noTextEdit="1"/>
                </p:cNvSpPr>
                <p:nvPr/>
              </p:nvSpPr>
              <p:spPr>
                <a:xfrm>
                  <a:off x="6138543" y="2548050"/>
                  <a:ext cx="391387" cy="361189"/>
                </a:xfrm>
                <a:prstGeom prst="rect">
                  <a:avLst/>
                </a:prstGeom>
                <a:blipFill>
                  <a:blip r:embed="rId11"/>
                  <a:stretch>
                    <a:fillRect l="-3125"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CDB6673B-5C28-738A-FFEC-9A6DB2807FAB}"/>
                    </a:ext>
                  </a:extLst>
                </p:cNvPr>
                <p:cNvSpPr txBox="1"/>
                <p:nvPr/>
              </p:nvSpPr>
              <p:spPr>
                <a:xfrm>
                  <a:off x="8557793" y="3288714"/>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4</m:t>
                            </m:r>
                          </m:sub>
                        </m:sSub>
                      </m:oMath>
                    </m:oMathPara>
                  </a14:m>
                  <a:endParaRPr lang="en-US" sz="2000" dirty="0">
                    <a:solidFill>
                      <a:schemeClr val="tx2">
                        <a:lumMod val="90000"/>
                        <a:lumOff val="10000"/>
                      </a:schemeClr>
                    </a:solidFill>
                  </a:endParaRPr>
                </a:p>
              </p:txBody>
            </p:sp>
          </mc:Choice>
          <mc:Fallback xmlns="">
            <p:sp>
              <p:nvSpPr>
                <p:cNvPr id="47" name="TextBox 46">
                  <a:extLst>
                    <a:ext uri="{FF2B5EF4-FFF2-40B4-BE49-F238E27FC236}">
                      <a16:creationId xmlns:a16="http://schemas.microsoft.com/office/drawing/2014/main" id="{CDB6673B-5C28-738A-FFEC-9A6DB2807FAB}"/>
                    </a:ext>
                  </a:extLst>
                </p:cNvPr>
                <p:cNvSpPr txBox="1">
                  <a:spLocks noRot="1" noChangeAspect="1" noMove="1" noResize="1" noEditPoints="1" noAdjustHandles="1" noChangeArrowheads="1" noChangeShapeType="1" noTextEdit="1"/>
                </p:cNvSpPr>
                <p:nvPr/>
              </p:nvSpPr>
              <p:spPr>
                <a:xfrm>
                  <a:off x="8557793" y="3288714"/>
                  <a:ext cx="391387" cy="361189"/>
                </a:xfrm>
                <a:prstGeom prst="rect">
                  <a:avLst/>
                </a:prstGeom>
                <a:blipFill>
                  <a:blip r:embed="rId12"/>
                  <a:stretch>
                    <a:fillRect l="-3077" b="-47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EC6EF602-2441-14AD-1C62-5CAB5FC4A04C}"/>
                    </a:ext>
                  </a:extLst>
                </p:cNvPr>
                <p:cNvSpPr txBox="1"/>
                <p:nvPr/>
              </p:nvSpPr>
              <p:spPr>
                <a:xfrm>
                  <a:off x="7169940" y="1140350"/>
                  <a:ext cx="391387" cy="3611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2">
                                    <a:lumMod val="90000"/>
                                    <a:lumOff val="10000"/>
                                  </a:schemeClr>
                                </a:solidFill>
                                <a:latin typeface="Cambria Math" panose="02040503050406030204" pitchFamily="18" charset="0"/>
                              </a:rPr>
                            </m:ctrlPr>
                          </m:sSubPr>
                          <m:e>
                            <m:r>
                              <a:rPr lang="en-US" sz="2000" b="0" i="1" smtClean="0">
                                <a:solidFill>
                                  <a:schemeClr val="tx2">
                                    <a:lumMod val="90000"/>
                                    <a:lumOff val="10000"/>
                                  </a:schemeClr>
                                </a:solidFill>
                                <a:latin typeface="Cambria Math" panose="02040503050406030204" pitchFamily="18" charset="0"/>
                              </a:rPr>
                              <m:t>𝐽</m:t>
                            </m:r>
                          </m:e>
                          <m:sub>
                            <m:r>
                              <a:rPr lang="en-US" sz="2000" b="0" i="1" smtClean="0">
                                <a:solidFill>
                                  <a:schemeClr val="tx2">
                                    <a:lumMod val="90000"/>
                                    <a:lumOff val="10000"/>
                                  </a:schemeClr>
                                </a:solidFill>
                                <a:latin typeface="Cambria Math" panose="02040503050406030204" pitchFamily="18" charset="0"/>
                              </a:rPr>
                              <m:t>5</m:t>
                            </m:r>
                          </m:sub>
                        </m:sSub>
                      </m:oMath>
                    </m:oMathPara>
                  </a14:m>
                  <a:endParaRPr lang="en-US" sz="2000" dirty="0">
                    <a:solidFill>
                      <a:schemeClr val="tx2">
                        <a:lumMod val="90000"/>
                        <a:lumOff val="10000"/>
                      </a:schemeClr>
                    </a:solidFill>
                  </a:endParaRPr>
                </a:p>
              </p:txBody>
            </p:sp>
          </mc:Choice>
          <mc:Fallback xmlns="">
            <p:sp>
              <p:nvSpPr>
                <p:cNvPr id="48" name="TextBox 47">
                  <a:extLst>
                    <a:ext uri="{FF2B5EF4-FFF2-40B4-BE49-F238E27FC236}">
                      <a16:creationId xmlns:a16="http://schemas.microsoft.com/office/drawing/2014/main" id="{EC6EF602-2441-14AD-1C62-5CAB5FC4A04C}"/>
                    </a:ext>
                  </a:extLst>
                </p:cNvPr>
                <p:cNvSpPr txBox="1">
                  <a:spLocks noRot="1" noChangeAspect="1" noMove="1" noResize="1" noEditPoints="1" noAdjustHandles="1" noChangeArrowheads="1" noChangeShapeType="1" noTextEdit="1"/>
                </p:cNvSpPr>
                <p:nvPr/>
              </p:nvSpPr>
              <p:spPr>
                <a:xfrm>
                  <a:off x="7169940" y="1140350"/>
                  <a:ext cx="391387" cy="361189"/>
                </a:xfrm>
                <a:prstGeom prst="rect">
                  <a:avLst/>
                </a:prstGeom>
                <a:blipFill>
                  <a:blip r:embed="rId13"/>
                  <a:stretch>
                    <a:fillRect l="-4688" b="-47059"/>
                  </a:stretch>
                </a:blipFill>
              </p:spPr>
              <p:txBody>
                <a:bodyPr/>
                <a:lstStyle/>
                <a:p>
                  <a:r>
                    <a:rPr lang="en-US">
                      <a:noFill/>
                    </a:rPr>
                    <a:t> </a:t>
                  </a:r>
                </a:p>
              </p:txBody>
            </p:sp>
          </mc:Fallback>
        </mc:AlternateContent>
      </p:grpSp>
      <p:graphicFrame>
        <p:nvGraphicFramePr>
          <p:cNvPr id="7" name="Diagram 6">
            <a:extLst>
              <a:ext uri="{FF2B5EF4-FFF2-40B4-BE49-F238E27FC236}">
                <a16:creationId xmlns:a16="http://schemas.microsoft.com/office/drawing/2014/main" id="{8ABBD4C7-A42A-B5F8-7BD8-F4ACF7EECF8C}"/>
              </a:ext>
            </a:extLst>
          </p:cNvPr>
          <p:cNvGraphicFramePr/>
          <p:nvPr>
            <p:extLst>
              <p:ext uri="{D42A27DB-BD31-4B8C-83A1-F6EECF244321}">
                <p14:modId xmlns:p14="http://schemas.microsoft.com/office/powerpoint/2010/main" val="3844777366"/>
              </p:ext>
            </p:extLst>
          </p:nvPr>
        </p:nvGraphicFramePr>
        <p:xfrm>
          <a:off x="574675" y="1234912"/>
          <a:ext cx="11044237" cy="485239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Tree>
    <p:extLst>
      <p:ext uri="{BB962C8B-B14F-4D97-AF65-F5344CB8AC3E}">
        <p14:creationId xmlns:p14="http://schemas.microsoft.com/office/powerpoint/2010/main" val="10101949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063D7-F2D1-C7D6-C934-2CFDDBA21D9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AA29736-5ABA-4BFD-7A49-B7B750B026FD}"/>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22FB0B5A-4F96-2F08-A682-674F3C5F70CD}"/>
              </a:ext>
            </a:extLst>
          </p:cNvPr>
          <p:cNvSpPr>
            <a:spLocks noGrp="1"/>
          </p:cNvSpPr>
          <p:nvPr>
            <p:ph type="sldNum" sz="quarter" idx="12"/>
          </p:nvPr>
        </p:nvSpPr>
        <p:spPr/>
        <p:txBody>
          <a:bodyPr/>
          <a:lstStyle/>
          <a:p>
            <a:fld id="{0A297500-7527-634B-90F4-69D0994C32B4}" type="slidenum">
              <a:rPr lang="nl-NL" smtClean="0"/>
              <a:t>50</a:t>
            </a:fld>
            <a:endParaRPr lang="nl-NL"/>
          </a:p>
        </p:txBody>
      </p:sp>
      <p:sp>
        <p:nvSpPr>
          <p:cNvPr id="5" name="Title 4">
            <a:extLst>
              <a:ext uri="{FF2B5EF4-FFF2-40B4-BE49-F238E27FC236}">
                <a16:creationId xmlns:a16="http://schemas.microsoft.com/office/drawing/2014/main" id="{8B9288F7-1992-D057-3DD1-8FA1573D45E8}"/>
              </a:ext>
            </a:extLst>
          </p:cNvPr>
          <p:cNvSpPr>
            <a:spLocks noGrp="1"/>
          </p:cNvSpPr>
          <p:nvPr>
            <p:ph type="title"/>
          </p:nvPr>
        </p:nvSpPr>
        <p:spPr/>
        <p:txBody>
          <a:bodyPr/>
          <a:lstStyle/>
          <a:p>
            <a:r>
              <a:rPr lang="en-US" dirty="0"/>
              <a:t>Bonus</a:t>
            </a:r>
          </a:p>
        </p:txBody>
      </p:sp>
      <p:pic>
        <p:nvPicPr>
          <p:cNvPr id="6" name="Picture 5" descr="A computer screen shot of a computer&#10;&#10;AI-generated content may be incorrect.">
            <a:extLst>
              <a:ext uri="{FF2B5EF4-FFF2-40B4-BE49-F238E27FC236}">
                <a16:creationId xmlns:a16="http://schemas.microsoft.com/office/drawing/2014/main" id="{E5E25F60-1D95-245F-30B0-E9039DF0C68C}"/>
              </a:ext>
            </a:extLst>
          </p:cNvPr>
          <p:cNvPicPr>
            <a:picLocks noChangeAspect="1"/>
          </p:cNvPicPr>
          <p:nvPr/>
        </p:nvPicPr>
        <p:blipFill>
          <a:blip r:embed="rId2"/>
          <a:stretch>
            <a:fillRect/>
          </a:stretch>
        </p:blipFill>
        <p:spPr>
          <a:xfrm>
            <a:off x="1296606" y="1088170"/>
            <a:ext cx="9485850" cy="5039357"/>
          </a:xfrm>
          <a:prstGeom prst="rect">
            <a:avLst/>
          </a:prstGeom>
        </p:spPr>
      </p:pic>
      <p:cxnSp>
        <p:nvCxnSpPr>
          <p:cNvPr id="9" name="Straight Arrow Connector 8">
            <a:extLst>
              <a:ext uri="{FF2B5EF4-FFF2-40B4-BE49-F238E27FC236}">
                <a16:creationId xmlns:a16="http://schemas.microsoft.com/office/drawing/2014/main" id="{DBACAC0E-DAC8-307D-F228-ADADA113DBA9}"/>
              </a:ext>
            </a:extLst>
          </p:cNvPr>
          <p:cNvCxnSpPr>
            <a:cxnSpLocks/>
          </p:cNvCxnSpPr>
          <p:nvPr/>
        </p:nvCxnSpPr>
        <p:spPr>
          <a:xfrm flipH="1" flipV="1">
            <a:off x="2654710" y="1787022"/>
            <a:ext cx="1376516" cy="4006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6221745-5183-ADB6-421B-213B91124199}"/>
              </a:ext>
            </a:extLst>
          </p:cNvPr>
          <p:cNvSpPr txBox="1"/>
          <p:nvPr/>
        </p:nvSpPr>
        <p:spPr>
          <a:xfrm>
            <a:off x="2912293" y="2403704"/>
            <a:ext cx="6431569" cy="369332"/>
          </a:xfrm>
          <a:prstGeom prst="rect">
            <a:avLst/>
          </a:prstGeom>
          <a:noFill/>
        </p:spPr>
        <p:txBody>
          <a:bodyPr wrap="none" rtlCol="0">
            <a:spAutoFit/>
          </a:bodyPr>
          <a:lstStyle/>
          <a:p>
            <a:r>
              <a:rPr lang="en-US" b="1" dirty="0">
                <a:latin typeface="Roboto Condensed Light" panose="02000000000000000000" pitchFamily="2" charset="0"/>
                <a:ea typeface="Roboto Condensed Light" panose="02000000000000000000" pitchFamily="2" charset="0"/>
              </a:rPr>
              <a:t>Select the material by right-clicking and open the edit material window</a:t>
            </a:r>
          </a:p>
        </p:txBody>
      </p:sp>
      <p:cxnSp>
        <p:nvCxnSpPr>
          <p:cNvPr id="7" name="Straight Arrow Connector 6">
            <a:extLst>
              <a:ext uri="{FF2B5EF4-FFF2-40B4-BE49-F238E27FC236}">
                <a16:creationId xmlns:a16="http://schemas.microsoft.com/office/drawing/2014/main" id="{9546C97F-C309-30A5-769C-D5161C112FBA}"/>
              </a:ext>
            </a:extLst>
          </p:cNvPr>
          <p:cNvCxnSpPr>
            <a:cxnSpLocks/>
          </p:cNvCxnSpPr>
          <p:nvPr/>
        </p:nvCxnSpPr>
        <p:spPr>
          <a:xfrm flipH="1" flipV="1">
            <a:off x="2543148" y="1386348"/>
            <a:ext cx="1488078" cy="80134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80390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4EBE9-D48E-5873-FC4D-58429C5D763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52F08755-97BD-8316-047F-1FCACA9981F8}"/>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ADA1A664-F512-4B23-0DD3-5E3FEF13E697}"/>
              </a:ext>
            </a:extLst>
          </p:cNvPr>
          <p:cNvSpPr>
            <a:spLocks noGrp="1"/>
          </p:cNvSpPr>
          <p:nvPr>
            <p:ph type="sldNum" sz="quarter" idx="12"/>
          </p:nvPr>
        </p:nvSpPr>
        <p:spPr/>
        <p:txBody>
          <a:bodyPr/>
          <a:lstStyle/>
          <a:p>
            <a:fld id="{0A297500-7527-634B-90F4-69D0994C32B4}" type="slidenum">
              <a:rPr lang="nl-NL" smtClean="0"/>
              <a:t>51</a:t>
            </a:fld>
            <a:endParaRPr lang="nl-NL"/>
          </a:p>
        </p:txBody>
      </p:sp>
      <p:sp>
        <p:nvSpPr>
          <p:cNvPr id="5" name="Title 4">
            <a:extLst>
              <a:ext uri="{FF2B5EF4-FFF2-40B4-BE49-F238E27FC236}">
                <a16:creationId xmlns:a16="http://schemas.microsoft.com/office/drawing/2014/main" id="{52C8AE25-AEF2-D974-2EE8-6725F78A8BF9}"/>
              </a:ext>
            </a:extLst>
          </p:cNvPr>
          <p:cNvSpPr>
            <a:spLocks noGrp="1"/>
          </p:cNvSpPr>
          <p:nvPr>
            <p:ph type="title"/>
          </p:nvPr>
        </p:nvSpPr>
        <p:spPr/>
        <p:txBody>
          <a:bodyPr/>
          <a:lstStyle/>
          <a:p>
            <a:r>
              <a:rPr lang="en-US" dirty="0"/>
              <a:t>Bonus</a:t>
            </a:r>
          </a:p>
        </p:txBody>
      </p:sp>
      <p:pic>
        <p:nvPicPr>
          <p:cNvPr id="8" name="Picture 7" descr="A screenshot of a computer&#10;&#10;AI-generated content may be incorrect.">
            <a:extLst>
              <a:ext uri="{FF2B5EF4-FFF2-40B4-BE49-F238E27FC236}">
                <a16:creationId xmlns:a16="http://schemas.microsoft.com/office/drawing/2014/main" id="{C51E2F89-A2A9-FF3C-2ED6-349F5C808118}"/>
              </a:ext>
            </a:extLst>
          </p:cNvPr>
          <p:cNvPicPr>
            <a:picLocks noChangeAspect="1"/>
          </p:cNvPicPr>
          <p:nvPr/>
        </p:nvPicPr>
        <p:blipFill>
          <a:blip r:embed="rId2"/>
          <a:stretch>
            <a:fillRect/>
          </a:stretch>
        </p:blipFill>
        <p:spPr>
          <a:xfrm>
            <a:off x="5102427" y="997397"/>
            <a:ext cx="5773807" cy="4863206"/>
          </a:xfrm>
          <a:prstGeom prst="rect">
            <a:avLst/>
          </a:prstGeom>
        </p:spPr>
      </p:pic>
      <p:sp>
        <p:nvSpPr>
          <p:cNvPr id="11" name="Left Brace 10">
            <a:extLst>
              <a:ext uri="{FF2B5EF4-FFF2-40B4-BE49-F238E27FC236}">
                <a16:creationId xmlns:a16="http://schemas.microsoft.com/office/drawing/2014/main" id="{27EACEEA-71BC-0D5F-7DB8-66B0EFCC365C}"/>
              </a:ext>
            </a:extLst>
          </p:cNvPr>
          <p:cNvSpPr/>
          <p:nvPr/>
        </p:nvSpPr>
        <p:spPr>
          <a:xfrm>
            <a:off x="4437217" y="3478530"/>
            <a:ext cx="801534" cy="367262"/>
          </a:xfrm>
          <a:prstGeom prst="leftBrace">
            <a:avLst>
              <a:gd name="adj1" fmla="val 0"/>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0E122FD9-1BB1-3DEA-12D0-E81A2440CDED}"/>
              </a:ext>
            </a:extLst>
          </p:cNvPr>
          <p:cNvSpPr/>
          <p:nvPr/>
        </p:nvSpPr>
        <p:spPr>
          <a:xfrm>
            <a:off x="4432691" y="2959802"/>
            <a:ext cx="801534" cy="123548"/>
          </a:xfrm>
          <a:prstGeom prst="leftBrace">
            <a:avLst>
              <a:gd name="adj1" fmla="val 0"/>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a:extLst>
              <a:ext uri="{FF2B5EF4-FFF2-40B4-BE49-F238E27FC236}">
                <a16:creationId xmlns:a16="http://schemas.microsoft.com/office/drawing/2014/main" id="{CE7D4DCD-4A9D-F918-DFD4-3979835AD5C1}"/>
              </a:ext>
            </a:extLst>
          </p:cNvPr>
          <p:cNvSpPr/>
          <p:nvPr/>
        </p:nvSpPr>
        <p:spPr>
          <a:xfrm>
            <a:off x="4437217" y="3907124"/>
            <a:ext cx="801534" cy="1464976"/>
          </a:xfrm>
          <a:prstGeom prst="leftBrace">
            <a:avLst>
              <a:gd name="adj1" fmla="val 0"/>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7C2C788F-9BC2-F3FF-0E93-C4D4915FE69A}"/>
              </a:ext>
            </a:extLst>
          </p:cNvPr>
          <p:cNvSpPr txBox="1"/>
          <p:nvPr/>
        </p:nvSpPr>
        <p:spPr>
          <a:xfrm>
            <a:off x="3588345" y="2877200"/>
            <a:ext cx="671979" cy="369332"/>
          </a:xfrm>
          <a:prstGeom prst="rect">
            <a:avLst/>
          </a:prstGeom>
          <a:noFill/>
        </p:spPr>
        <p:txBody>
          <a:bodyPr wrap="none" rtlCol="0">
            <a:spAutoFit/>
          </a:bodyPr>
          <a:lstStyle/>
          <a:p>
            <a:pPr algn="r"/>
            <a:r>
              <a:rPr lang="en-US" b="1" dirty="0">
                <a:latin typeface="Roboto Condensed Light" panose="02000000000000000000" pitchFamily="2" charset="0"/>
                <a:ea typeface="Roboto Condensed Light" panose="02000000000000000000" pitchFamily="2" charset="0"/>
              </a:rPr>
              <a:t>Mass</a:t>
            </a:r>
          </a:p>
        </p:txBody>
      </p:sp>
      <p:sp>
        <p:nvSpPr>
          <p:cNvPr id="15" name="TextBox 14">
            <a:extLst>
              <a:ext uri="{FF2B5EF4-FFF2-40B4-BE49-F238E27FC236}">
                <a16:creationId xmlns:a16="http://schemas.microsoft.com/office/drawing/2014/main" id="{5A8B4E5E-8230-95AA-7C2D-003A8EADE17A}"/>
              </a:ext>
            </a:extLst>
          </p:cNvPr>
          <p:cNvSpPr txBox="1"/>
          <p:nvPr/>
        </p:nvSpPr>
        <p:spPr>
          <a:xfrm>
            <a:off x="1340935" y="3437030"/>
            <a:ext cx="2919389" cy="369332"/>
          </a:xfrm>
          <a:prstGeom prst="rect">
            <a:avLst/>
          </a:prstGeom>
          <a:noFill/>
        </p:spPr>
        <p:txBody>
          <a:bodyPr wrap="none" rtlCol="0">
            <a:spAutoFit/>
          </a:bodyPr>
          <a:lstStyle/>
          <a:p>
            <a:pPr algn="r"/>
            <a:r>
              <a:rPr lang="en-US" b="1" dirty="0">
                <a:latin typeface="Roboto Condensed Light" panose="02000000000000000000" pitchFamily="2" charset="0"/>
                <a:ea typeface="Roboto Condensed Light" panose="02000000000000000000" pitchFamily="2" charset="0"/>
              </a:rPr>
              <a:t>Location of the center of mass</a:t>
            </a:r>
          </a:p>
        </p:txBody>
      </p:sp>
      <p:sp>
        <p:nvSpPr>
          <p:cNvPr id="16" name="TextBox 15">
            <a:extLst>
              <a:ext uri="{FF2B5EF4-FFF2-40B4-BE49-F238E27FC236}">
                <a16:creationId xmlns:a16="http://schemas.microsoft.com/office/drawing/2014/main" id="{65728DF6-04B7-1294-F55C-7B23F88137DC}"/>
              </a:ext>
            </a:extLst>
          </p:cNvPr>
          <p:cNvSpPr txBox="1"/>
          <p:nvPr/>
        </p:nvSpPr>
        <p:spPr>
          <a:xfrm>
            <a:off x="3516210" y="4422089"/>
            <a:ext cx="744114" cy="369332"/>
          </a:xfrm>
          <a:prstGeom prst="rect">
            <a:avLst/>
          </a:prstGeom>
          <a:noFill/>
        </p:spPr>
        <p:txBody>
          <a:bodyPr wrap="none" rtlCol="0">
            <a:spAutoFit/>
          </a:bodyPr>
          <a:lstStyle/>
          <a:p>
            <a:pPr algn="r"/>
            <a:r>
              <a:rPr lang="en-US" b="1" dirty="0">
                <a:latin typeface="Roboto Condensed Light" panose="02000000000000000000" pitchFamily="2" charset="0"/>
                <a:ea typeface="Roboto Condensed Light" panose="02000000000000000000" pitchFamily="2" charset="0"/>
              </a:rPr>
              <a:t>inertia</a:t>
            </a:r>
          </a:p>
        </p:txBody>
      </p:sp>
    </p:spTree>
    <p:extLst>
      <p:ext uri="{BB962C8B-B14F-4D97-AF65-F5344CB8AC3E}">
        <p14:creationId xmlns:p14="http://schemas.microsoft.com/office/powerpoint/2010/main" val="22744850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890793-8AF3-F369-B877-49EF06DEC586}"/>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8DE42643-DD74-E8E8-85D8-DABE0BAF577C}"/>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65704058-3CE1-919C-5E72-81B18F314A61}"/>
              </a:ext>
            </a:extLst>
          </p:cNvPr>
          <p:cNvSpPr>
            <a:spLocks noGrp="1"/>
          </p:cNvSpPr>
          <p:nvPr>
            <p:ph type="sldNum" sz="quarter" idx="12"/>
          </p:nvPr>
        </p:nvSpPr>
        <p:spPr/>
        <p:txBody>
          <a:bodyPr/>
          <a:lstStyle/>
          <a:p>
            <a:fld id="{0A297500-7527-634B-90F4-69D0994C32B4}" type="slidenum">
              <a:rPr lang="nl-NL" smtClean="0"/>
              <a:t>52</a:t>
            </a:fld>
            <a:endParaRPr lang="nl-NL"/>
          </a:p>
        </p:txBody>
      </p:sp>
      <p:sp>
        <p:nvSpPr>
          <p:cNvPr id="5" name="Title 4">
            <a:extLst>
              <a:ext uri="{FF2B5EF4-FFF2-40B4-BE49-F238E27FC236}">
                <a16:creationId xmlns:a16="http://schemas.microsoft.com/office/drawing/2014/main" id="{C384BA7A-4463-57BC-2254-903C36817585}"/>
              </a:ext>
            </a:extLst>
          </p:cNvPr>
          <p:cNvSpPr>
            <a:spLocks noGrp="1"/>
          </p:cNvSpPr>
          <p:nvPr>
            <p:ph type="title"/>
          </p:nvPr>
        </p:nvSpPr>
        <p:spPr/>
        <p:txBody>
          <a:bodyPr/>
          <a:lstStyle/>
          <a:p>
            <a:r>
              <a:rPr lang="en-US" dirty="0"/>
              <a:t>Bonus</a:t>
            </a:r>
          </a:p>
        </p:txBody>
      </p:sp>
      <p:sp>
        <p:nvSpPr>
          <p:cNvPr id="7" name="TextBox 6">
            <a:extLst>
              <a:ext uri="{FF2B5EF4-FFF2-40B4-BE49-F238E27FC236}">
                <a16:creationId xmlns:a16="http://schemas.microsoft.com/office/drawing/2014/main" id="{6C6513A9-6EFC-767A-AAE6-2C8178AA85AD}"/>
              </a:ext>
            </a:extLst>
          </p:cNvPr>
          <p:cNvSpPr txBox="1"/>
          <p:nvPr/>
        </p:nvSpPr>
        <p:spPr>
          <a:xfrm>
            <a:off x="1121664" y="3262390"/>
            <a:ext cx="9948672" cy="1754326"/>
          </a:xfrm>
          <a:prstGeom prst="rect">
            <a:avLst/>
          </a:prstGeom>
          <a:noFill/>
        </p:spPr>
        <p:txBody>
          <a:bodyPr wrap="square">
            <a:spAutoFit/>
          </a:bodyPr>
          <a:lstStyle/>
          <a:p>
            <a:r>
              <a:rPr lang="en-US" dirty="0">
                <a:latin typeface="Roboto Condensed Light" panose="02000000000000000000" pitchFamily="2" charset="0"/>
                <a:ea typeface="Roboto Condensed Light" panose="02000000000000000000" pitchFamily="2" charset="0"/>
              </a:rPr>
              <a:t> &lt;visual&gt;</a:t>
            </a:r>
          </a:p>
          <a:p>
            <a:r>
              <a:rPr lang="en-US" dirty="0">
                <a:latin typeface="Roboto Condensed Light" panose="02000000000000000000" pitchFamily="2" charset="0"/>
                <a:ea typeface="Roboto Condensed Light" panose="02000000000000000000" pitchFamily="2" charset="0"/>
              </a:rPr>
              <a:t>      &lt;origin </a:t>
            </a:r>
            <a:r>
              <a:rPr lang="en-US" dirty="0" err="1">
                <a:latin typeface="Roboto Condensed Light" panose="02000000000000000000" pitchFamily="2" charset="0"/>
                <a:ea typeface="Roboto Condensed Light" panose="02000000000000000000" pitchFamily="2" charset="0"/>
              </a:rPr>
              <a:t>rpy</a:t>
            </a:r>
            <a:r>
              <a:rPr lang="en-US" dirty="0">
                <a:latin typeface="Roboto Condensed Light" panose="02000000000000000000" pitchFamily="2" charset="0"/>
                <a:ea typeface="Roboto Condensed Light" panose="02000000000000000000" pitchFamily="2" charset="0"/>
              </a:rPr>
              <a:t>="0 0 0" </a:t>
            </a:r>
            <a:r>
              <a:rPr lang="en-US" dirty="0" err="1">
                <a:latin typeface="Roboto Condensed Light" panose="02000000000000000000" pitchFamily="2" charset="0"/>
                <a:ea typeface="Roboto Condensed Light" panose="02000000000000000000" pitchFamily="2" charset="0"/>
              </a:rPr>
              <a:t>xyz</a:t>
            </a:r>
            <a:r>
              <a:rPr lang="en-US" dirty="0">
                <a:latin typeface="Roboto Condensed Light" panose="02000000000000000000" pitchFamily="2" charset="0"/>
                <a:ea typeface="Roboto Condensed Light" panose="02000000000000000000" pitchFamily="2" charset="0"/>
              </a:rPr>
              <a:t>="0 0 0"/&gt;</a:t>
            </a:r>
          </a:p>
          <a:p>
            <a:r>
              <a:rPr lang="en-US" dirty="0">
                <a:latin typeface="Roboto Condensed Light" panose="02000000000000000000" pitchFamily="2" charset="0"/>
                <a:ea typeface="Roboto Condensed Light" panose="02000000000000000000" pitchFamily="2" charset="0"/>
              </a:rPr>
              <a:t>      &lt;geometry&gt;</a:t>
            </a:r>
          </a:p>
          <a:p>
            <a:r>
              <a:rPr lang="en-US" dirty="0">
                <a:latin typeface="Roboto Condensed Light" panose="02000000000000000000" pitchFamily="2" charset="0"/>
                <a:ea typeface="Roboto Condensed Light" panose="02000000000000000000" pitchFamily="2" charset="0"/>
              </a:rPr>
              <a:t>        </a:t>
            </a:r>
            <a:r>
              <a:rPr lang="en-US" dirty="0">
                <a:highlight>
                  <a:srgbClr val="FFFF00"/>
                </a:highlight>
                <a:latin typeface="Roboto Condensed Light" panose="02000000000000000000" pitchFamily="2" charset="0"/>
                <a:ea typeface="Roboto Condensed Light" panose="02000000000000000000" pitchFamily="2" charset="0"/>
              </a:rPr>
              <a:t>&lt;mesh filename="package://</a:t>
            </a:r>
            <a:r>
              <a:rPr lang="en-US" dirty="0" err="1">
                <a:highlight>
                  <a:srgbClr val="FFFF00"/>
                </a:highlight>
                <a:latin typeface="Roboto Condensed Light" panose="02000000000000000000" pitchFamily="2" charset="0"/>
                <a:ea typeface="Roboto Condensed Light" panose="02000000000000000000" pitchFamily="2" charset="0"/>
              </a:rPr>
              <a:t>robot_description</a:t>
            </a:r>
            <a:r>
              <a:rPr lang="en-US" dirty="0">
                <a:highlight>
                  <a:srgbClr val="FFFF00"/>
                </a:highlight>
                <a:latin typeface="Roboto Condensed Light" panose="02000000000000000000" pitchFamily="2" charset="0"/>
                <a:ea typeface="Roboto Condensed Light" panose="02000000000000000000" pitchFamily="2" charset="0"/>
              </a:rPr>
              <a:t>/meshes/</a:t>
            </a:r>
            <a:r>
              <a:rPr lang="en-US" dirty="0" err="1">
                <a:highlight>
                  <a:srgbClr val="FFFF00"/>
                </a:highlight>
                <a:latin typeface="Roboto Condensed Light" panose="02000000000000000000" pitchFamily="2" charset="0"/>
                <a:ea typeface="Roboto Condensed Light" panose="02000000000000000000" pitchFamily="2" charset="0"/>
              </a:rPr>
              <a:t>base_link.STL</a:t>
            </a:r>
            <a:r>
              <a:rPr lang="en-US" dirty="0">
                <a:highlight>
                  <a:srgbClr val="FFFF00"/>
                </a:highlight>
                <a:latin typeface="Roboto Condensed Light" panose="02000000000000000000" pitchFamily="2" charset="0"/>
                <a:ea typeface="Roboto Condensed Light" panose="02000000000000000000" pitchFamily="2" charset="0"/>
              </a:rPr>
              <a:t>"/&gt;</a:t>
            </a:r>
          </a:p>
          <a:p>
            <a:r>
              <a:rPr lang="en-US" dirty="0">
                <a:latin typeface="Roboto Condensed Light" panose="02000000000000000000" pitchFamily="2" charset="0"/>
                <a:ea typeface="Roboto Condensed Light" panose="02000000000000000000" pitchFamily="2" charset="0"/>
              </a:rPr>
              <a:t>      &lt;/geometry&gt;</a:t>
            </a:r>
          </a:p>
          <a:p>
            <a:r>
              <a:rPr lang="en-US" dirty="0">
                <a:latin typeface="Roboto Condensed Light" panose="02000000000000000000" pitchFamily="2" charset="0"/>
                <a:ea typeface="Roboto Condensed Light" panose="02000000000000000000" pitchFamily="2" charset="0"/>
              </a:rPr>
              <a:t>    &lt;/visual&gt;</a:t>
            </a:r>
          </a:p>
        </p:txBody>
      </p:sp>
      <p:sp>
        <p:nvSpPr>
          <p:cNvPr id="10" name="TextBox 9">
            <a:extLst>
              <a:ext uri="{FF2B5EF4-FFF2-40B4-BE49-F238E27FC236}">
                <a16:creationId xmlns:a16="http://schemas.microsoft.com/office/drawing/2014/main" id="{6CB03527-4C3E-7DDF-CA78-CAB540D8D18A}"/>
              </a:ext>
            </a:extLst>
          </p:cNvPr>
          <p:cNvSpPr txBox="1"/>
          <p:nvPr/>
        </p:nvSpPr>
        <p:spPr>
          <a:xfrm>
            <a:off x="574675" y="2145715"/>
            <a:ext cx="11044238" cy="369332"/>
          </a:xfrm>
          <a:prstGeom prst="rect">
            <a:avLst/>
          </a:prstGeom>
          <a:noFill/>
        </p:spPr>
        <p:txBody>
          <a:bodyPr wrap="square">
            <a:spAutoFit/>
          </a:bodyPr>
          <a:lstStyle/>
          <a:p>
            <a:r>
              <a:rPr lang="en-US" dirty="0">
                <a:latin typeface="Roboto Condensed Light" panose="02000000000000000000" pitchFamily="2" charset="0"/>
                <a:ea typeface="Roboto Condensed Light" panose="02000000000000000000" pitchFamily="2" charset="0"/>
              </a:rPr>
              <a:t>Make sure to specify the correct file path when importing the STL file into the URDF</a:t>
            </a:r>
          </a:p>
        </p:txBody>
      </p:sp>
    </p:spTree>
    <p:extLst>
      <p:ext uri="{BB962C8B-B14F-4D97-AF65-F5344CB8AC3E}">
        <p14:creationId xmlns:p14="http://schemas.microsoft.com/office/powerpoint/2010/main" val="7707297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604A9-73F6-202A-18EC-04AF51CFCC17}"/>
            </a:ext>
          </a:extLst>
        </p:cNvPr>
        <p:cNvGrpSpPr/>
        <p:nvPr/>
      </p:nvGrpSpPr>
      <p:grpSpPr>
        <a:xfrm>
          <a:off x="0" y="0"/>
          <a:ext cx="0" cy="0"/>
          <a:chOff x="0" y="0"/>
          <a:chExt cx="0" cy="0"/>
        </a:xfrm>
      </p:grpSpPr>
      <p:sp>
        <p:nvSpPr>
          <p:cNvPr id="4" name="Slide Number Placeholder 3" hidden="1">
            <a:extLst>
              <a:ext uri="{FF2B5EF4-FFF2-40B4-BE49-F238E27FC236}">
                <a16:creationId xmlns:a16="http://schemas.microsoft.com/office/drawing/2014/main" id="{7EC5A743-7C11-BDD6-1383-5040719EDF49}"/>
              </a:ext>
            </a:extLst>
          </p:cNvPr>
          <p:cNvSpPr>
            <a:spLocks noGrp="1"/>
          </p:cNvSpPr>
          <p:nvPr>
            <p:ph type="sldNum" sz="quarter" idx="12"/>
          </p:nvPr>
        </p:nvSpPr>
        <p:spPr/>
        <p:txBody>
          <a:bodyPr/>
          <a:lstStyle/>
          <a:p>
            <a:pPr>
              <a:spcAft>
                <a:spcPts val="600"/>
              </a:spcAft>
            </a:pPr>
            <a:fld id="{0A297500-7527-634B-90F4-69D0994C32B4}" type="slidenum">
              <a:rPr lang="nl-NL" smtClean="0"/>
              <a:pPr>
                <a:spcAft>
                  <a:spcPts val="600"/>
                </a:spcAft>
              </a:pPr>
              <a:t>53</a:t>
            </a:fld>
            <a:endParaRPr lang="nl-NL"/>
          </a:p>
        </p:txBody>
      </p:sp>
      <p:sp>
        <p:nvSpPr>
          <p:cNvPr id="3" name="Footer Placeholder 2">
            <a:extLst>
              <a:ext uri="{FF2B5EF4-FFF2-40B4-BE49-F238E27FC236}">
                <a16:creationId xmlns:a16="http://schemas.microsoft.com/office/drawing/2014/main" id="{87B749A9-51CE-E685-EE0E-08053B4B21BD}"/>
              </a:ext>
            </a:extLst>
          </p:cNvPr>
          <p:cNvSpPr>
            <a:spLocks noGrp="1"/>
          </p:cNvSpPr>
          <p:nvPr>
            <p:ph type="ftr" sz="quarter" idx="11"/>
          </p:nvPr>
        </p:nvSpPr>
        <p:spPr/>
        <p:txBody>
          <a:bodyPr/>
          <a:lstStyle/>
          <a:p>
            <a:pPr>
              <a:spcAft>
                <a:spcPts val="600"/>
              </a:spcAft>
            </a:pPr>
            <a:r>
              <a:rPr lang="en-US"/>
              <a:t>Robotics, Automation and Mechatronics (RAM), Ghent and Aalst Campuses</a:t>
            </a:r>
            <a:endParaRPr lang="nl-NL"/>
          </a:p>
        </p:txBody>
      </p:sp>
    </p:spTree>
    <p:extLst>
      <p:ext uri="{BB962C8B-B14F-4D97-AF65-F5344CB8AC3E}">
        <p14:creationId xmlns:p14="http://schemas.microsoft.com/office/powerpoint/2010/main" val="213207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77EE9-21DC-E112-0C3E-BE4F71AFCFD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2674B1-60D6-6D53-A14C-EF5521B9445A}"/>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7AA70A83-FE77-FEA2-75D5-35F3FCBBE345}"/>
              </a:ext>
            </a:extLst>
          </p:cNvPr>
          <p:cNvSpPr>
            <a:spLocks noGrp="1"/>
          </p:cNvSpPr>
          <p:nvPr>
            <p:ph type="sldNum" sz="quarter" idx="12"/>
          </p:nvPr>
        </p:nvSpPr>
        <p:spPr/>
        <p:txBody>
          <a:bodyPr/>
          <a:lstStyle/>
          <a:p>
            <a:fld id="{0A297500-7527-634B-90F4-69D0994C32B4}" type="slidenum">
              <a:rPr lang="nl-NL" smtClean="0"/>
              <a:t>6</a:t>
            </a:fld>
            <a:endParaRPr lang="nl-NL"/>
          </a:p>
        </p:txBody>
      </p:sp>
      <mc:AlternateContent xmlns:mc="http://schemas.openxmlformats.org/markup-compatibility/2006" xmlns:a14="http://schemas.microsoft.com/office/drawing/2010/main">
        <mc:Choice Requires="a14">
          <p:sp>
            <p:nvSpPr>
              <p:cNvPr id="5" name="Title 4">
                <a:extLst>
                  <a:ext uri="{FF2B5EF4-FFF2-40B4-BE49-F238E27FC236}">
                    <a16:creationId xmlns:a16="http://schemas.microsoft.com/office/drawing/2014/main" id="{70208CD2-ADBA-97D6-21CF-52F2603D1C51}"/>
                  </a:ext>
                </a:extLst>
              </p:cNvPr>
              <p:cNvSpPr>
                <a:spLocks noGrp="1"/>
              </p:cNvSpPr>
              <p:nvPr>
                <p:ph type="title"/>
              </p:nvPr>
            </p:nvSpPr>
            <p:spPr/>
            <p:txBody>
              <a:bodyPr/>
              <a:lstStyle/>
              <a:p>
                <a:r>
                  <a:rPr lang="en-US" dirty="0"/>
                  <a:t>Static Equilibrium - </a:t>
                </a:r>
                <a14:m>
                  <m:oMath xmlns:m="http://schemas.openxmlformats.org/officeDocument/2006/math">
                    <m:r>
                      <a:rPr lang="en-US" b="0" i="1" smtClean="0">
                        <a:latin typeface="Cambria Math" panose="02040503050406030204" pitchFamily="18" charset="0"/>
                      </a:rPr>
                      <m:t>𝜏</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𝐽</m:t>
                        </m:r>
                      </m:e>
                      <m:sup>
                        <m:r>
                          <a:rPr lang="en-US" b="0" i="1" smtClean="0">
                            <a:latin typeface="Cambria Math" panose="02040503050406030204" pitchFamily="18" charset="0"/>
                          </a:rPr>
                          <m:t>𝑇</m:t>
                        </m:r>
                      </m:sup>
                    </m:sSup>
                    <m:r>
                      <a:rPr lang="en-US" b="0" i="1" smtClean="0">
                        <a:latin typeface="Cambria Math" panose="02040503050406030204" pitchFamily="18" charset="0"/>
                      </a:rPr>
                      <m:t>𝐹</m:t>
                    </m:r>
                  </m:oMath>
                </a14:m>
                <a:endParaRPr lang="en-US" dirty="0"/>
              </a:p>
            </p:txBody>
          </p:sp>
        </mc:Choice>
        <mc:Fallback xmlns="">
          <p:sp>
            <p:nvSpPr>
              <p:cNvPr id="5" name="Title 4">
                <a:extLst>
                  <a:ext uri="{FF2B5EF4-FFF2-40B4-BE49-F238E27FC236}">
                    <a16:creationId xmlns:a16="http://schemas.microsoft.com/office/drawing/2014/main" id="{70208CD2-ADBA-97D6-21CF-52F2603D1C51}"/>
                  </a:ext>
                </a:extLst>
              </p:cNvPr>
              <p:cNvSpPr>
                <a:spLocks noGrp="1" noRot="1" noChangeAspect="1" noMove="1" noResize="1" noEditPoints="1" noAdjustHandles="1" noChangeArrowheads="1" noChangeShapeType="1" noTextEdit="1"/>
              </p:cNvSpPr>
              <p:nvPr>
                <p:ph type="title"/>
              </p:nvPr>
            </p:nvSpPr>
            <p:spPr>
              <a:blipFill>
                <a:blip r:embed="rId3"/>
                <a:stretch>
                  <a:fillRect l="-2759" b="-31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7" name="Diagram 6">
                <a:extLst>
                  <a:ext uri="{FF2B5EF4-FFF2-40B4-BE49-F238E27FC236}">
                    <a16:creationId xmlns:a16="http://schemas.microsoft.com/office/drawing/2014/main" id="{D9D032A4-F3BE-278C-8728-43CD926EE749}"/>
                  </a:ext>
                </a:extLst>
              </p:cNvPr>
              <p:cNvGraphicFramePr/>
              <p:nvPr>
                <p:extLst>
                  <p:ext uri="{D42A27DB-BD31-4B8C-83A1-F6EECF244321}">
                    <p14:modId xmlns:p14="http://schemas.microsoft.com/office/powerpoint/2010/main" val="2352435776"/>
                  </p:ext>
                </p:extLst>
              </p:nvPr>
            </p:nvGraphicFramePr>
            <p:xfrm>
              <a:off x="574675" y="1234912"/>
              <a:ext cx="11044237" cy="48523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7" name="Diagram 6">
                <a:extLst>
                  <a:ext uri="{FF2B5EF4-FFF2-40B4-BE49-F238E27FC236}">
                    <a16:creationId xmlns:a16="http://schemas.microsoft.com/office/drawing/2014/main" id="{D9D032A4-F3BE-278C-8728-43CD926EE749}"/>
                  </a:ext>
                </a:extLst>
              </p:cNvPr>
              <p:cNvGraphicFramePr/>
              <p:nvPr>
                <p:extLst>
                  <p:ext uri="{D42A27DB-BD31-4B8C-83A1-F6EECF244321}">
                    <p14:modId xmlns:p14="http://schemas.microsoft.com/office/powerpoint/2010/main" val="2352435776"/>
                  </p:ext>
                </p:extLst>
              </p:nvPr>
            </p:nvGraphicFramePr>
            <p:xfrm>
              <a:off x="574675" y="1234912"/>
              <a:ext cx="11044237" cy="4852398"/>
            </p:xfrm>
            <a:graphic>
              <a:graphicData uri="http://schemas.openxmlformats.org/drawingml/2006/diagram">
                <dgm:relIds xmlns:dgm="http://schemas.openxmlformats.org/drawingml/2006/diagram" xmlns:r="http://schemas.openxmlformats.org/officeDocument/2006/relationships" r:dm="rId19" r:lo="rId15" r:qs="rId16" r:cs="rId17"/>
              </a:graphicData>
            </a:graphic>
          </p:graphicFrame>
        </mc:Fallback>
      </mc:AlternateContent>
    </p:spTree>
    <p:extLst>
      <p:ext uri="{BB962C8B-B14F-4D97-AF65-F5344CB8AC3E}">
        <p14:creationId xmlns:p14="http://schemas.microsoft.com/office/powerpoint/2010/main" val="2636049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F4C2AB-34D4-9903-1039-A1741E05C811}"/>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2D8F63-C9B5-E4CE-6FFA-8DD3E9494E30}"/>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3" name="Slide Number Placeholder 2">
            <a:extLst>
              <a:ext uri="{FF2B5EF4-FFF2-40B4-BE49-F238E27FC236}">
                <a16:creationId xmlns:a16="http://schemas.microsoft.com/office/drawing/2014/main" id="{313B6EAE-3973-DCA8-1859-A29E8888272A}"/>
              </a:ext>
            </a:extLst>
          </p:cNvPr>
          <p:cNvSpPr>
            <a:spLocks noGrp="1"/>
          </p:cNvSpPr>
          <p:nvPr>
            <p:ph type="sldNum" sz="quarter" idx="12"/>
          </p:nvPr>
        </p:nvSpPr>
        <p:spPr/>
        <p:txBody>
          <a:bodyPr/>
          <a:lstStyle/>
          <a:p>
            <a:fld id="{CF179DAE-D0A6-40C3-B8BC-6A97C268D03A}" type="slidenum">
              <a:rPr lang="nl-NL" smtClean="0"/>
              <a:t>7</a:t>
            </a:fld>
            <a:endParaRPr lang="nl-NL"/>
          </a:p>
        </p:txBody>
      </p:sp>
      <p:sp>
        <p:nvSpPr>
          <p:cNvPr id="4" name="Title 3">
            <a:extLst>
              <a:ext uri="{FF2B5EF4-FFF2-40B4-BE49-F238E27FC236}">
                <a16:creationId xmlns:a16="http://schemas.microsoft.com/office/drawing/2014/main" id="{27034D4E-9BBB-7E59-509D-B699783234C6}"/>
              </a:ext>
            </a:extLst>
          </p:cNvPr>
          <p:cNvSpPr>
            <a:spLocks noGrp="1"/>
          </p:cNvSpPr>
          <p:nvPr>
            <p:ph type="title"/>
          </p:nvPr>
        </p:nvSpPr>
        <p:spPr/>
        <p:txBody>
          <a:bodyPr/>
          <a:lstStyle/>
          <a:p>
            <a:r>
              <a:rPr lang="en-US" dirty="0"/>
              <a:t>Second Lesson</a:t>
            </a:r>
          </a:p>
        </p:txBody>
      </p:sp>
    </p:spTree>
    <p:extLst>
      <p:ext uri="{BB962C8B-B14F-4D97-AF65-F5344CB8AC3E}">
        <p14:creationId xmlns:p14="http://schemas.microsoft.com/office/powerpoint/2010/main" val="3187461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20F4D-0A42-C562-CCBB-63086FDF50B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F9AB8CA-8789-46A0-9CD9-EE9C121AEC41}"/>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4" name="Slide Number Placeholder 3">
            <a:extLst>
              <a:ext uri="{FF2B5EF4-FFF2-40B4-BE49-F238E27FC236}">
                <a16:creationId xmlns:a16="http://schemas.microsoft.com/office/drawing/2014/main" id="{518C1439-4401-3785-0904-52D0C507021F}"/>
              </a:ext>
            </a:extLst>
          </p:cNvPr>
          <p:cNvSpPr>
            <a:spLocks noGrp="1"/>
          </p:cNvSpPr>
          <p:nvPr>
            <p:ph type="sldNum" sz="quarter" idx="12"/>
          </p:nvPr>
        </p:nvSpPr>
        <p:spPr/>
        <p:txBody>
          <a:bodyPr/>
          <a:lstStyle/>
          <a:p>
            <a:fld id="{0A297500-7527-634B-90F4-69D0994C32B4}" type="slidenum">
              <a:rPr lang="nl-NL" smtClean="0"/>
              <a:t>8</a:t>
            </a:fld>
            <a:endParaRPr lang="nl-NL"/>
          </a:p>
        </p:txBody>
      </p:sp>
      <p:sp>
        <p:nvSpPr>
          <p:cNvPr id="5" name="Title 4">
            <a:extLst>
              <a:ext uri="{FF2B5EF4-FFF2-40B4-BE49-F238E27FC236}">
                <a16:creationId xmlns:a16="http://schemas.microsoft.com/office/drawing/2014/main" id="{84AC1170-FA2E-F607-DCDA-03D36160D97A}"/>
              </a:ext>
            </a:extLst>
          </p:cNvPr>
          <p:cNvSpPr>
            <a:spLocks noGrp="1"/>
          </p:cNvSpPr>
          <p:nvPr>
            <p:ph type="title"/>
          </p:nvPr>
        </p:nvSpPr>
        <p:spPr/>
        <p:txBody>
          <a:bodyPr/>
          <a:lstStyle/>
          <a:p>
            <a:r>
              <a:rPr lang="en-US" dirty="0"/>
              <a:t>Robot Simulation</a:t>
            </a:r>
          </a:p>
        </p:txBody>
      </p:sp>
      <mc:AlternateContent xmlns:mc="http://schemas.openxmlformats.org/markup-compatibility/2006" xmlns:a14="http://schemas.microsoft.com/office/drawing/2010/main">
        <mc:Choice Requires="a14">
          <p:graphicFrame>
            <p:nvGraphicFramePr>
              <p:cNvPr id="7" name="Diagram 6">
                <a:extLst>
                  <a:ext uri="{FF2B5EF4-FFF2-40B4-BE49-F238E27FC236}">
                    <a16:creationId xmlns:a16="http://schemas.microsoft.com/office/drawing/2014/main" id="{0FB431B3-D2DA-02D1-16D2-F6EDC37F75AC}"/>
                  </a:ext>
                </a:extLst>
              </p:cNvPr>
              <p:cNvGraphicFramePr/>
              <p:nvPr>
                <p:extLst>
                  <p:ext uri="{D42A27DB-BD31-4B8C-83A1-F6EECF244321}">
                    <p14:modId xmlns:p14="http://schemas.microsoft.com/office/powerpoint/2010/main" val="1166129579"/>
                  </p:ext>
                </p:extLst>
              </p:nvPr>
            </p:nvGraphicFramePr>
            <p:xfrm>
              <a:off x="574675" y="1234912"/>
              <a:ext cx="11044237" cy="48523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7" name="Diagram 6">
                <a:extLst>
                  <a:ext uri="{FF2B5EF4-FFF2-40B4-BE49-F238E27FC236}">
                    <a16:creationId xmlns:a16="http://schemas.microsoft.com/office/drawing/2014/main" id="{0FB431B3-D2DA-02D1-16D2-F6EDC37F75AC}"/>
                  </a:ext>
                </a:extLst>
              </p:cNvPr>
              <p:cNvGraphicFramePr/>
              <p:nvPr>
                <p:extLst>
                  <p:ext uri="{D42A27DB-BD31-4B8C-83A1-F6EECF244321}">
                    <p14:modId xmlns:p14="http://schemas.microsoft.com/office/powerpoint/2010/main" val="1166129579"/>
                  </p:ext>
                </p:extLst>
              </p:nvPr>
            </p:nvGraphicFramePr>
            <p:xfrm>
              <a:off x="574675" y="1234912"/>
              <a:ext cx="11044237" cy="4852398"/>
            </p:xfrm>
            <a:graphic>
              <a:graphicData uri="http://schemas.openxmlformats.org/drawingml/2006/diagram">
                <dgm:relIds xmlns:dgm="http://schemas.openxmlformats.org/drawingml/2006/diagram" xmlns:r="http://schemas.openxmlformats.org/officeDocument/2006/relationships" r:dm="rId18" r:lo="rId14" r:qs="rId15" r:cs="rId16"/>
              </a:graphicData>
            </a:graphic>
          </p:graphicFrame>
        </mc:Fallback>
      </mc:AlternateContent>
    </p:spTree>
    <p:extLst>
      <p:ext uri="{BB962C8B-B14F-4D97-AF65-F5344CB8AC3E}">
        <p14:creationId xmlns:p14="http://schemas.microsoft.com/office/powerpoint/2010/main" val="3524331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BE03A-A0B0-583A-8B39-5BDA40071738}"/>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0C9CD65A-32C6-8693-A698-26FD96D117BB}"/>
              </a:ext>
            </a:extLst>
          </p:cNvPr>
          <p:cNvSpPr>
            <a:spLocks noGrp="1"/>
          </p:cNvSpPr>
          <p:nvPr>
            <p:ph type="ftr" sz="quarter" idx="11"/>
          </p:nvPr>
        </p:nvSpPr>
        <p:spPr/>
        <p:txBody>
          <a:bodyPr/>
          <a:lstStyle/>
          <a:p>
            <a:r>
              <a:rPr lang="en-US"/>
              <a:t>Robotics, Automation and Mechatronics (RAM), Ghent and Aalst Campuses</a:t>
            </a:r>
            <a:endParaRPr lang="nl-NL"/>
          </a:p>
        </p:txBody>
      </p:sp>
      <p:sp>
        <p:nvSpPr>
          <p:cNvPr id="3" name="Slide Number Placeholder 2">
            <a:extLst>
              <a:ext uri="{FF2B5EF4-FFF2-40B4-BE49-F238E27FC236}">
                <a16:creationId xmlns:a16="http://schemas.microsoft.com/office/drawing/2014/main" id="{BA051B5B-E452-F19E-01D8-8225619D26DF}"/>
              </a:ext>
            </a:extLst>
          </p:cNvPr>
          <p:cNvSpPr>
            <a:spLocks noGrp="1"/>
          </p:cNvSpPr>
          <p:nvPr>
            <p:ph type="sldNum" sz="quarter" idx="12"/>
          </p:nvPr>
        </p:nvSpPr>
        <p:spPr/>
        <p:txBody>
          <a:bodyPr/>
          <a:lstStyle/>
          <a:p>
            <a:fld id="{CF179DAE-D0A6-40C3-B8BC-6A97C268D03A}" type="slidenum">
              <a:rPr lang="nl-NL" smtClean="0"/>
              <a:t>9</a:t>
            </a:fld>
            <a:endParaRPr lang="nl-NL"/>
          </a:p>
        </p:txBody>
      </p:sp>
      <p:sp>
        <p:nvSpPr>
          <p:cNvPr id="4" name="Title 3">
            <a:extLst>
              <a:ext uri="{FF2B5EF4-FFF2-40B4-BE49-F238E27FC236}">
                <a16:creationId xmlns:a16="http://schemas.microsoft.com/office/drawing/2014/main" id="{E0D07E0C-9F89-DA9A-2967-A4D90EAE0143}"/>
              </a:ext>
            </a:extLst>
          </p:cNvPr>
          <p:cNvSpPr>
            <a:spLocks noGrp="1"/>
          </p:cNvSpPr>
          <p:nvPr>
            <p:ph type="title"/>
          </p:nvPr>
        </p:nvSpPr>
        <p:spPr/>
        <p:txBody>
          <a:bodyPr/>
          <a:lstStyle/>
          <a:p>
            <a:r>
              <a:rPr lang="en-US" dirty="0"/>
              <a:t>Introduction to </a:t>
            </a:r>
            <a:r>
              <a:rPr lang="en-US" dirty="0" err="1"/>
              <a:t>Urdf</a:t>
            </a:r>
            <a:endParaRPr lang="en-US" dirty="0"/>
          </a:p>
        </p:txBody>
      </p:sp>
    </p:spTree>
    <p:extLst>
      <p:ext uri="{BB962C8B-B14F-4D97-AF65-F5344CB8AC3E}">
        <p14:creationId xmlns:p14="http://schemas.microsoft.com/office/powerpoint/2010/main" val="3019652900"/>
      </p:ext>
    </p:extLst>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U Leuven" id="{BC384CAF-57B4-4083-BC3D-22218BF4A46A}" vid="{75672E21-F18C-4958-94B8-19E54344552B}"/>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KU Leuven</Template>
  <TotalTime>1409</TotalTime>
  <Words>8160</Words>
  <Application>Microsoft Office PowerPoint</Application>
  <PresentationFormat>Widescreen</PresentationFormat>
  <Paragraphs>875</Paragraphs>
  <Slides>53</Slides>
  <Notes>28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53</vt:i4>
      </vt:variant>
    </vt:vector>
  </HeadingPairs>
  <TitlesOfParts>
    <vt:vector size="61" baseType="lpstr">
      <vt:lpstr>Arial</vt:lpstr>
      <vt:lpstr>Calibri</vt:lpstr>
      <vt:lpstr>Cambria Math</vt:lpstr>
      <vt:lpstr>Courier New</vt:lpstr>
      <vt:lpstr>Helvetica Neue</vt:lpstr>
      <vt:lpstr>Roboto Condensed Light</vt:lpstr>
      <vt:lpstr>KU Leuven</vt:lpstr>
      <vt:lpstr>KU Leuven Sedes</vt:lpstr>
      <vt:lpstr>Creating and Using an URDF File</vt:lpstr>
      <vt:lpstr>Brief Summary</vt:lpstr>
      <vt:lpstr>First Lesson</vt:lpstr>
      <vt:lpstr>Kinematics - Summary</vt:lpstr>
      <vt:lpstr>Dynamics - Summary</vt:lpstr>
      <vt:lpstr>Static Equilibrium - τ=J^T F</vt:lpstr>
      <vt:lpstr>Second Lesson</vt:lpstr>
      <vt:lpstr>Robot Simulation</vt:lpstr>
      <vt:lpstr>Introduction to Urdf</vt:lpstr>
      <vt:lpstr>The Challenge of Robot Design and Testing</vt:lpstr>
      <vt:lpstr>The Challenge of Robot Design and Testing</vt:lpstr>
      <vt:lpstr>Solution: Build a Digital Twin with a URDF File</vt:lpstr>
      <vt:lpstr>Summary URDF</vt:lpstr>
      <vt:lpstr>Key Components of URDF (What Makes Up a URDF)</vt:lpstr>
      <vt:lpstr>Key Components of URDF (What Makes Up a URDF)</vt:lpstr>
      <vt:lpstr>Key Components of URDF (What Makes Up a URDF)</vt:lpstr>
      <vt:lpstr>Key Components of URDF (What Makes Up a URDF)</vt:lpstr>
      <vt:lpstr>&lt;link&gt; element</vt:lpstr>
      <vt:lpstr>&lt;link&gt; element</vt:lpstr>
      <vt:lpstr>&lt;link&gt; element</vt:lpstr>
      <vt:lpstr>&lt;link&gt; element</vt:lpstr>
      <vt:lpstr>&lt;link&gt; element</vt:lpstr>
      <vt:lpstr>&lt;link&gt; element</vt:lpstr>
      <vt:lpstr>&lt;link&gt; element</vt:lpstr>
      <vt:lpstr>URDF Example - Link</vt:lpstr>
      <vt:lpstr>&lt;link&gt; element</vt:lpstr>
      <vt:lpstr>&lt;link&gt; element</vt:lpstr>
      <vt:lpstr>&lt;Joint&gt; element</vt:lpstr>
      <vt:lpstr>&lt;Joint&gt; element</vt:lpstr>
      <vt:lpstr>&lt;Joint&gt; element</vt:lpstr>
      <vt:lpstr>&lt;Joint&gt; element</vt:lpstr>
      <vt:lpstr>&lt;Joint&gt; element</vt:lpstr>
      <vt:lpstr>&lt;Joint&gt; element</vt:lpstr>
      <vt:lpstr>The Linkage System</vt:lpstr>
      <vt:lpstr>The Linkage System</vt:lpstr>
      <vt:lpstr>The Linkage System</vt:lpstr>
      <vt:lpstr>The Linkage System</vt:lpstr>
      <vt:lpstr>The Linkage System</vt:lpstr>
      <vt:lpstr>The Linkage System</vt:lpstr>
      <vt:lpstr>The Linkage System</vt:lpstr>
      <vt:lpstr>The Linkage System</vt:lpstr>
      <vt:lpstr>The Linkage System</vt:lpstr>
      <vt:lpstr>Exercise: Design a 2-DOF Robot with URDF</vt:lpstr>
      <vt:lpstr>Exercise: Design a 2-DOF Robot with URDF</vt:lpstr>
      <vt:lpstr>Exercise: Design a 2-DOF Robot with URDF</vt:lpstr>
      <vt:lpstr>Exercise: Design a 2-DOF Robot with URDF</vt:lpstr>
      <vt:lpstr>Bonus</vt:lpstr>
      <vt:lpstr>Bonus</vt:lpstr>
      <vt:lpstr>Bonus</vt:lpstr>
      <vt:lpstr>Bonus</vt:lpstr>
      <vt:lpstr>Bonus</vt:lpstr>
      <vt:lpstr>Bonus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Luca Morello</cp:lastModifiedBy>
  <cp:revision>14</cp:revision>
  <dcterms:created xsi:type="dcterms:W3CDTF">2022-11-30T14:53:04Z</dcterms:created>
  <dcterms:modified xsi:type="dcterms:W3CDTF">2025-04-02T09:31:08Z</dcterms:modified>
</cp:coreProperties>
</file>