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ourier Prime" charset="1" panose="00000509000000000000"/>
      <p:regular r:id="rId12"/>
    </p:embeddedFont>
    <p:embeddedFont>
      <p:font typeface="Courier Prime Bold" charset="1" panose="00000809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3294138" y="4385494"/>
            <a:ext cx="9650362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48335" y="1853182"/>
            <a:ext cx="13036559" cy="3228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60"/>
              </a:lnSpc>
            </a:pPr>
            <a:r>
              <a:rPr lang="en-US" sz="7421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Curso de Programación Inicial Orientada a Objetos - JAVA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783247" y="8350272"/>
            <a:ext cx="2471972" cy="1356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39"/>
              </a:lnSpc>
            </a:pPr>
            <a:r>
              <a:rPr lang="en-US" sz="9245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2724" y="5586382"/>
            <a:ext cx="12387683" cy="2125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684"/>
              </a:lnSpc>
            </a:pPr>
            <a:r>
              <a:rPr lang="en-US" sz="40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&lt;Introducción al mundo de la programación desde cero hasta estructuras avanzadas"/&gt;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66954" y="763048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&lt;!--UTN Frre--&gt;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62002" y="-102870"/>
            <a:ext cx="4230823" cy="10389870"/>
            <a:chOff x="0" y="0"/>
            <a:chExt cx="1543416" cy="379025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43416" cy="3790253"/>
            </a:xfrm>
            <a:custGeom>
              <a:avLst/>
              <a:gdLst/>
              <a:ahLst/>
              <a:cxnLst/>
              <a:rect r="r" b="b" t="t" l="l"/>
              <a:pathLst>
                <a:path h="3790253" w="1543416">
                  <a:moveTo>
                    <a:pt x="0" y="0"/>
                  </a:moveTo>
                  <a:lnTo>
                    <a:pt x="1543416" y="0"/>
                  </a:lnTo>
                  <a:lnTo>
                    <a:pt x="1543416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9" id="9"/>
          <p:cNvSpPr/>
          <p:nvPr/>
        </p:nvSpPr>
        <p:spPr>
          <a:xfrm rot="0">
            <a:off x="14666595" y="9210675"/>
            <a:ext cx="1539000" cy="0"/>
          </a:xfrm>
          <a:prstGeom prst="line">
            <a:avLst/>
          </a:prstGeom>
          <a:ln cap="flat" w="47625">
            <a:solidFill>
              <a:srgbClr val="FFFFFF"/>
            </a:solidFill>
            <a:prstDash val="solid"/>
            <a:headEnd type="diamond" len="lg" w="lg"/>
            <a:tailEnd type="arrow" len="sm" w="med"/>
          </a:ln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156332" y="4706303"/>
            <a:ext cx="5179073" cy="17602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39"/>
              </a:lnSpc>
            </a:pPr>
            <a:r>
              <a:rPr lang="en-US" sz="600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Equipo a cargo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1140310" y="3949056"/>
            <a:ext cx="5321958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Alsina Morena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Mansilla Agustin</a:t>
            </a:r>
          </a:p>
          <a:p>
            <a:pPr algn="l">
              <a:lnSpc>
                <a:spcPts val="727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Rostan Joaquin</a:t>
            </a:r>
          </a:p>
          <a:p>
            <a:pPr algn="l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9144000" y="3949056"/>
            <a:ext cx="1167193" cy="3618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01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02</a:t>
            </a:r>
          </a:p>
          <a:p>
            <a:pPr algn="r">
              <a:lnSpc>
                <a:spcPts val="7279"/>
              </a:lnSpc>
            </a:pPr>
            <a:r>
              <a:rPr lang="en-US" sz="39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03</a:t>
            </a:r>
          </a:p>
          <a:p>
            <a:pPr algn="r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0578" y="-102870"/>
            <a:ext cx="9314578" cy="10389870"/>
            <a:chOff x="0" y="0"/>
            <a:chExt cx="3397983" cy="379025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397983" cy="3790253"/>
            </a:xfrm>
            <a:custGeom>
              <a:avLst/>
              <a:gdLst/>
              <a:ahLst/>
              <a:cxnLst/>
              <a:rect r="r" b="b" t="t" l="l"/>
              <a:pathLst>
                <a:path h="3790253" w="3397983">
                  <a:moveTo>
                    <a:pt x="0" y="0"/>
                  </a:moveTo>
                  <a:lnTo>
                    <a:pt x="3397983" y="0"/>
                  </a:lnTo>
                  <a:lnTo>
                    <a:pt x="3397983" y="3790253"/>
                  </a:lnTo>
                  <a:lnTo>
                    <a:pt x="0" y="3790253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Objetivos del curso{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71683" y="2105533"/>
            <a:ext cx="8345439" cy="6851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7" indent="-313054" lvl="1">
              <a:lnSpc>
                <a:spcPts val="3943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Brindar una introducción sólida al pensamiento algorítmico y la lógica de programación.</a:t>
            </a:r>
          </a:p>
          <a:p>
            <a:pPr algn="l" marL="626107" indent="-313054" lvl="1">
              <a:lnSpc>
                <a:spcPts val="3943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Familiarizar a los alumnos con el lenguaje de programación Java.</a:t>
            </a:r>
          </a:p>
          <a:p>
            <a:pPr algn="l" marL="626107" indent="-313054" lvl="1">
              <a:lnSpc>
                <a:spcPts val="3943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Incorporar conceptos fundamentales de la programación estructurada y orientada a objetos.</a:t>
            </a:r>
          </a:p>
          <a:p>
            <a:pPr algn="l" marL="626107" indent="-313054" lvl="1">
              <a:lnSpc>
                <a:spcPts val="3943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Explorar estructuras de datos y técnicas algorítmicas.</a:t>
            </a:r>
          </a:p>
          <a:p>
            <a:pPr algn="l" marL="626107" indent="-313054" lvl="1">
              <a:lnSpc>
                <a:spcPts val="3943"/>
              </a:lnSpc>
              <a:buFont typeface="Arial"/>
              <a:buChar char="•"/>
            </a:pPr>
            <a:r>
              <a:rPr lang="en-US" sz="28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Desarrollar habilidades para resolver problemas de forma eficiente y estructurada.</a:t>
            </a:r>
          </a:p>
          <a:p>
            <a:pPr algn="l">
              <a:lnSpc>
                <a:spcPts val="3264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1045879" y="2549920"/>
            <a:ext cx="6733490" cy="3235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8" indent="-302259" lvl="1">
              <a:lnSpc>
                <a:spcPts val="5179"/>
              </a:lnSpc>
              <a:buFont typeface="Arial"/>
              <a:buChar char="•"/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Algoritmo y Algoritmia.</a:t>
            </a:r>
          </a:p>
          <a:p>
            <a:pPr algn="l" marL="604518" indent="-302259" lvl="1">
              <a:lnSpc>
                <a:spcPts val="5179"/>
              </a:lnSpc>
              <a:buFont typeface="Arial"/>
              <a:buChar char="•"/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Lenguajes de Programación</a:t>
            </a:r>
          </a:p>
          <a:p>
            <a:pPr algn="l" marL="604518" indent="-302259" lvl="1">
              <a:lnSpc>
                <a:spcPts val="5179"/>
              </a:lnSpc>
              <a:buFont typeface="Arial"/>
              <a:buChar char="•"/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Introducción a JAVA</a:t>
            </a:r>
          </a:p>
          <a:p>
            <a:pPr algn="l" marL="604518" indent="-302259" lvl="1">
              <a:lnSpc>
                <a:spcPts val="5179"/>
              </a:lnSpc>
              <a:buFont typeface="Arial"/>
              <a:buChar char="•"/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Fundamentos de programación</a:t>
            </a:r>
          </a:p>
          <a:p>
            <a:pPr algn="l" marL="604518" indent="-302259" lvl="1">
              <a:lnSpc>
                <a:spcPts val="5179"/>
              </a:lnSpc>
              <a:buFont typeface="Arial"/>
              <a:buChar char="•"/>
            </a:pPr>
            <a:r>
              <a:rPr lang="en-US" sz="2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etc...</a:t>
            </a:r>
          </a:p>
        </p:txBody>
      </p:sp>
      <p:sp>
        <p:nvSpPr>
          <p:cNvPr name="AutoShape 8" id="8"/>
          <p:cNvSpPr/>
          <p:nvPr/>
        </p:nvSpPr>
        <p:spPr>
          <a:xfrm rot="5400000">
            <a:off x="6783951" y="3553290"/>
            <a:ext cx="7985953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11045879" y="1047750"/>
            <a:ext cx="7031406" cy="1154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1) INTRODUCCION A LA PROGRAMACION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2874385"/>
            <a:ext cx="9645542" cy="2598034"/>
            <a:chOff x="0" y="0"/>
            <a:chExt cx="3518720" cy="94777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518720" cy="947770"/>
            </a:xfrm>
            <a:custGeom>
              <a:avLst/>
              <a:gdLst/>
              <a:ahLst/>
              <a:cxnLst/>
              <a:rect r="r" b="b" t="t" l="l"/>
              <a:pathLst>
                <a:path h="947770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4" id="4"/>
          <p:cNvSpPr/>
          <p:nvPr/>
        </p:nvSpPr>
        <p:spPr>
          <a:xfrm rot="5400000">
            <a:off x="-232217" y="4135302"/>
            <a:ext cx="2598034" cy="0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" id="5"/>
          <p:cNvSpPr txBox="true"/>
          <p:nvPr/>
        </p:nvSpPr>
        <p:spPr>
          <a:xfrm rot="0">
            <a:off x="1028700" y="1038225"/>
            <a:ext cx="9645542" cy="7627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13"/>
              </a:lnSpc>
            </a:pPr>
            <a:r>
              <a:rPr lang="en-US" sz="50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Metodologia de trabajo{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509030" y="3165372"/>
            <a:ext cx="8524589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6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Las clases se dividiran en dos partes: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09030" y="3838556"/>
            <a:ext cx="8524589" cy="122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6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Teoricas, para presentar los conceptos clave, y practicas, para aplicar lo aprendido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7613758" y="6359276"/>
            <a:ext cx="9645542" cy="2598034"/>
            <a:chOff x="0" y="0"/>
            <a:chExt cx="3518720" cy="9477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518720" cy="947770"/>
            </a:xfrm>
            <a:custGeom>
              <a:avLst/>
              <a:gdLst/>
              <a:ahLst/>
              <a:cxnLst/>
              <a:rect r="r" b="b" t="t" l="l"/>
              <a:pathLst>
                <a:path h="947770" w="3518720">
                  <a:moveTo>
                    <a:pt x="0" y="0"/>
                  </a:moveTo>
                  <a:lnTo>
                    <a:pt x="3518720" y="0"/>
                  </a:lnTo>
                  <a:lnTo>
                    <a:pt x="3518720" y="947770"/>
                  </a:lnTo>
                  <a:lnTo>
                    <a:pt x="0" y="947770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7575658" y="6359276"/>
            <a:ext cx="0" cy="2598034"/>
          </a:xfrm>
          <a:prstGeom prst="line">
            <a:avLst/>
          </a:prstGeom>
          <a:ln cap="flat" w="76200">
            <a:solidFill>
              <a:srgbClr val="73737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2" id="12"/>
          <p:cNvSpPr txBox="true"/>
          <p:nvPr/>
        </p:nvSpPr>
        <p:spPr>
          <a:xfrm rot="0">
            <a:off x="8094088" y="6650263"/>
            <a:ext cx="8524589" cy="406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6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No se realizaran exámenes tradicionales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032546" y="7323109"/>
            <a:ext cx="8524589" cy="12252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6"/>
              </a:lnSpc>
            </a:pPr>
            <a:r>
              <a:rPr lang="en-US" sz="26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Los trabajos serán presentados en clase, promoviendo la participación activa y el aprendizaje colaborativo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38716" y="2451159"/>
            <a:ext cx="7667477" cy="6205161"/>
            <a:chOff x="0" y="0"/>
            <a:chExt cx="3264708" cy="26420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64708" cy="2642074"/>
            </a:xfrm>
            <a:custGeom>
              <a:avLst/>
              <a:gdLst/>
              <a:ahLst/>
              <a:cxnLst/>
              <a:rect r="r" b="b" t="t" l="l"/>
              <a:pathLst>
                <a:path h="2642074" w="3264708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4" id="4"/>
          <p:cNvSpPr txBox="true"/>
          <p:nvPr/>
        </p:nvSpPr>
        <p:spPr>
          <a:xfrm rot="0">
            <a:off x="2086709" y="2871113"/>
            <a:ext cx="6261698" cy="59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GitHub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086709" y="3814289"/>
            <a:ext cx="6261698" cy="1379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99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Se trabajara con un repositorio en GitHub donde se subiran: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86709" y="5546697"/>
            <a:ext cx="6261698" cy="184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5" indent="-291463" lvl="1">
              <a:lnSpc>
                <a:spcPts val="3698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Diapositivas teóricas</a:t>
            </a:r>
          </a:p>
          <a:p>
            <a:pPr algn="l" marL="582925" indent="-291463" lvl="1">
              <a:lnSpc>
                <a:spcPts val="3698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Ejercicios Prácticos</a:t>
            </a:r>
          </a:p>
          <a:p>
            <a:pPr algn="l" marL="582925" indent="-291463" lvl="1">
              <a:lnSpc>
                <a:spcPts val="3698"/>
              </a:lnSpc>
              <a:buFont typeface="Arial"/>
              <a:buChar char="•"/>
            </a:pPr>
            <a:r>
              <a:rPr lang="en-US" b="true" sz="2699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Código de ejemplo y material complementario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047750"/>
            <a:ext cx="7031406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Herramientas {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6557135" y="8675370"/>
            <a:ext cx="7021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559"/>
              </a:lnSpc>
            </a:pPr>
            <a:r>
              <a:rPr lang="en-US" sz="3999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801273" y="2451159"/>
            <a:ext cx="7667477" cy="6205161"/>
            <a:chOff x="0" y="0"/>
            <a:chExt cx="3264708" cy="26420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264708" cy="2642074"/>
            </a:xfrm>
            <a:custGeom>
              <a:avLst/>
              <a:gdLst/>
              <a:ahLst/>
              <a:cxnLst/>
              <a:rect r="r" b="b" t="t" l="l"/>
              <a:pathLst>
                <a:path h="2642074" w="3264708">
                  <a:moveTo>
                    <a:pt x="0" y="0"/>
                  </a:moveTo>
                  <a:lnTo>
                    <a:pt x="3264708" y="0"/>
                  </a:lnTo>
                  <a:lnTo>
                    <a:pt x="3264708" y="2642074"/>
                  </a:lnTo>
                  <a:lnTo>
                    <a:pt x="0" y="2642074"/>
                  </a:lnTo>
                  <a:close/>
                </a:path>
              </a:pathLst>
            </a:custGeom>
            <a:solidFill>
              <a:srgbClr val="2D2D35"/>
            </a:solid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549267" y="2871113"/>
            <a:ext cx="6261698" cy="5953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21"/>
              </a:lnSpc>
            </a:pPr>
            <a:r>
              <a:rPr lang="en-US" sz="3799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IntelliJ IDEA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549267" y="3814289"/>
            <a:ext cx="6261698" cy="1846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98"/>
              </a:lnSpc>
            </a:pPr>
            <a:r>
              <a:rPr lang="en-US" sz="2699" b="true">
                <a:solidFill>
                  <a:srgbClr val="FFFFFF"/>
                </a:solidFill>
                <a:latin typeface="Courier Prime Bold"/>
                <a:ea typeface="Courier Prime Bold"/>
                <a:cs typeface="Courier Prime Bold"/>
                <a:sym typeface="Courier Prime Bold"/>
              </a:rPr>
              <a:t>El entono de desarrollo utilizado sea IntelliJ IDEA Community Edition, gratuito y adecuado para trabajr con JAVA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20232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-2839732" y="3931089"/>
            <a:ext cx="8741551" cy="0"/>
          </a:xfrm>
          <a:prstGeom prst="line">
            <a:avLst/>
          </a:prstGeom>
          <a:ln cap="flat" w="95250">
            <a:solidFill>
              <a:srgbClr val="2D2D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537186" y="3245316"/>
            <a:ext cx="10718760" cy="1324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397"/>
              </a:lnSpc>
            </a:pPr>
            <a:r>
              <a:rPr lang="en-US" sz="9120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Gracias {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15791" y="6536903"/>
            <a:ext cx="2471972" cy="16073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477"/>
              </a:lnSpc>
            </a:pPr>
            <a:r>
              <a:rPr lang="en-US" sz="10944">
                <a:solidFill>
                  <a:srgbClr val="FFFFFF"/>
                </a:solidFill>
                <a:latin typeface="Courier Prime"/>
                <a:ea typeface="Courier Prime"/>
                <a:cs typeface="Courier Prime"/>
                <a:sym typeface="Courier Prime"/>
              </a:rPr>
              <a:t>}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78912" y="5236577"/>
            <a:ext cx="10747189" cy="787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84"/>
              </a:lnSpc>
            </a:pPr>
            <a:r>
              <a:rPr lang="en-US" sz="4560">
                <a:solidFill>
                  <a:srgbClr val="FF914D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&lt;Por="Unirse al curso/&gt;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194891" y="2085555"/>
            <a:ext cx="11259224" cy="4741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0"/>
              </a:lnSpc>
            </a:pPr>
            <a:r>
              <a:rPr lang="en-US" sz="2736">
                <a:solidFill>
                  <a:srgbClr val="8F8F8F"/>
                </a:solidFill>
                <a:latin typeface="Courier Prime"/>
                <a:ea typeface="Courier Prime"/>
                <a:cs typeface="Courier Prime"/>
                <a:sym typeface="Courier Prime"/>
              </a:rPr>
              <a:t>&lt;!--UTN Frre-&gt;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DAGx2IKgyD4</dc:identifier>
  <dcterms:modified xsi:type="dcterms:W3CDTF">2011-08-01T06:04:30Z</dcterms:modified>
  <cp:revision>1</cp:revision>
  <dc:title>Curso de Programacion inicial</dc:title>
</cp:coreProperties>
</file>