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8" r:id="rId2"/>
    <p:sldId id="260" r:id="rId3"/>
    <p:sldId id="257" r:id="rId4"/>
    <p:sldId id="271" r:id="rId5"/>
    <p:sldId id="272" r:id="rId6"/>
    <p:sldId id="278" r:id="rId7"/>
    <p:sldId id="273" r:id="rId8"/>
    <p:sldId id="279" r:id="rId9"/>
    <p:sldId id="274" r:id="rId10"/>
    <p:sldId id="280" r:id="rId11"/>
    <p:sldId id="275" r:id="rId12"/>
    <p:sldId id="281" r:id="rId13"/>
    <p:sldId id="276" r:id="rId14"/>
    <p:sldId id="282" r:id="rId15"/>
    <p:sldId id="277" r:id="rId16"/>
    <p:sldId id="259" r:id="rId17"/>
    <p:sldId id="270" r:id="rId18"/>
  </p:sldIdLst>
  <p:sldSz cx="9144000" cy="5143500" type="screen16x9"/>
  <p:notesSz cx="6858000" cy="9144000"/>
  <p:embeddedFontLst>
    <p:embeddedFont>
      <p:font typeface="Gill Sans" panose="020B0604020202020204" charset="0"/>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C8C1A5D-67D1-4B78-90AE-9AA52FB5D4DC}">
          <p14:sldIdLst>
            <p14:sldId id="258"/>
          </p14:sldIdLst>
        </p14:section>
        <p14:section name="Untitled Section" id="{ACD30044-5CD2-45ED-9F19-1FF652221585}">
          <p14:sldIdLst>
            <p14:sldId id="260"/>
            <p14:sldId id="257"/>
            <p14:sldId id="271"/>
            <p14:sldId id="272"/>
            <p14:sldId id="278"/>
            <p14:sldId id="273"/>
            <p14:sldId id="279"/>
            <p14:sldId id="274"/>
            <p14:sldId id="280"/>
            <p14:sldId id="275"/>
            <p14:sldId id="281"/>
            <p14:sldId id="276"/>
            <p14:sldId id="282"/>
            <p14:sldId id="277"/>
            <p14:sldId id="25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7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051" autoAdjust="0"/>
  </p:normalViewPr>
  <p:slideViewPr>
    <p:cSldViewPr snapToGrid="0">
      <p:cViewPr varScale="1">
        <p:scale>
          <a:sx n="121" d="100"/>
          <a:sy n="121" d="100"/>
        </p:scale>
        <p:origin x="1314" y="10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f7ec1d4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f7ec1d4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584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8925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47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715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378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0930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f7ec1d4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f7ec1d4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f7ec1d4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f7ec1d4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f7ec1d4e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f7ec1d4e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979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0848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7461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4562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988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203f4d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203f4d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Endorsements:</a:t>
            </a:r>
            <a:r>
              <a:rPr lang="en-US" dirty="0"/>
              <a:t> Credible sources build trust, displayed prominently.</a:t>
            </a:r>
          </a:p>
          <a:p>
            <a:pPr marL="0" lvl="0" indent="0" algn="l" rtl="0">
              <a:spcBef>
                <a:spcPts val="0"/>
              </a:spcBef>
              <a:spcAft>
                <a:spcPts val="0"/>
              </a:spcAft>
              <a:buNone/>
            </a:pPr>
            <a:r>
              <a:rPr lang="en-US" b="1" dirty="0"/>
              <a:t>Call to Action:</a:t>
            </a:r>
            <a:r>
              <a:rPr lang="en-US" dirty="0"/>
              <a:t> Encourages users to engage ("Get Started" or "Find Out More").</a:t>
            </a:r>
          </a:p>
          <a:p>
            <a:pPr marL="0" lvl="0" indent="0" algn="l" rtl="0">
              <a:spcBef>
                <a:spcPts val="0"/>
              </a:spcBef>
              <a:spcAft>
                <a:spcPts val="0"/>
              </a:spcAft>
              <a:buNone/>
            </a:pPr>
            <a:r>
              <a:rPr lang="en-US" b="1" dirty="0"/>
              <a:t>Tailwind CSS:</a:t>
            </a:r>
            <a:r>
              <a:rPr lang="en-US" dirty="0"/>
              <a:t> Used for styling and responsive grid layout.</a:t>
            </a:r>
            <a:endParaRPr dirty="0"/>
          </a:p>
        </p:txBody>
      </p:sp>
    </p:spTree>
    <p:extLst>
      <p:ext uri="{BB962C8B-B14F-4D97-AF65-F5344CB8AC3E}">
        <p14:creationId xmlns:p14="http://schemas.microsoft.com/office/powerpoint/2010/main" val="49791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3362" y="0"/>
            <a:ext cx="9137278" cy="5143501"/>
          </a:xfrm>
          <a:prstGeom prst="rect">
            <a:avLst/>
          </a:prstGeom>
          <a:noFill/>
          <a:ln>
            <a:noFill/>
          </a:ln>
        </p:spPr>
      </p:pic>
      <p:sp>
        <p:nvSpPr>
          <p:cNvPr id="75" name="Google Shape;75;p15"/>
          <p:cNvSpPr txBox="1"/>
          <p:nvPr/>
        </p:nvSpPr>
        <p:spPr>
          <a:xfrm>
            <a:off x="230075" y="3397950"/>
            <a:ext cx="4523100" cy="118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649E8F"/>
                </a:solidFill>
                <a:latin typeface="Gill Sans"/>
                <a:ea typeface="Gill Sans"/>
                <a:cs typeface="Gill Sans"/>
                <a:sym typeface="Gill Sans"/>
              </a:rPr>
              <a:t>CACHE BANK BUSINESS</a:t>
            </a:r>
            <a:endParaRPr sz="2000" dirty="0">
              <a:solidFill>
                <a:srgbClr val="649E8F"/>
              </a:solidFill>
              <a:latin typeface="Gill Sans"/>
              <a:ea typeface="Gill Sans"/>
              <a:cs typeface="Gill Sans"/>
              <a:sym typeface="Gill Sans"/>
            </a:endParaRPr>
          </a:p>
          <a:p>
            <a:pPr marL="0" lvl="0" indent="0" algn="l" rtl="0">
              <a:spcBef>
                <a:spcPts val="0"/>
              </a:spcBef>
              <a:spcAft>
                <a:spcPts val="0"/>
              </a:spcAft>
              <a:buNone/>
            </a:pPr>
            <a:r>
              <a:rPr lang="en-ZA" sz="1500" dirty="0">
                <a:solidFill>
                  <a:srgbClr val="D7623A"/>
                </a:solidFill>
                <a:latin typeface="Gill Sans"/>
                <a:ea typeface="Gill Sans"/>
                <a:cs typeface="Gill Sans"/>
                <a:sym typeface="Gill Sans"/>
              </a:rPr>
              <a:t>Tech-Savvy Banking for Innovators</a:t>
            </a:r>
            <a:endParaRPr sz="1800" dirty="0">
              <a:solidFill>
                <a:srgbClr val="D7623A"/>
              </a:solidFill>
              <a:latin typeface="Gill Sans"/>
              <a:ea typeface="Gill Sans"/>
              <a:cs typeface="Gill Sans"/>
              <a:sym typeface="Gill Sans"/>
            </a:endParaRPr>
          </a:p>
          <a:p>
            <a:pPr marL="0" lvl="0" indent="0" algn="l" rtl="0">
              <a:spcBef>
                <a:spcPts val="0"/>
              </a:spcBef>
              <a:spcAft>
                <a:spcPts val="0"/>
              </a:spcAft>
              <a:buNone/>
            </a:pPr>
            <a:r>
              <a:rPr lang="en" dirty="0">
                <a:solidFill>
                  <a:srgbClr val="B3B3AB"/>
                </a:solidFill>
                <a:latin typeface="Gill Sans"/>
                <a:ea typeface="Gill Sans"/>
                <a:cs typeface="Gill Sans"/>
                <a:sym typeface="Gill Sans"/>
              </a:rPr>
              <a:t>26-07-2024 | MORENA DLAMINI</a:t>
            </a:r>
            <a:endParaRPr dirty="0">
              <a:solidFill>
                <a:srgbClr val="B3B3AB"/>
              </a:solidFill>
              <a:latin typeface="Gill Sans"/>
              <a:ea typeface="Gill Sans"/>
              <a:cs typeface="Gill Sans"/>
              <a:sym typeface="Gill Sans"/>
            </a:endParaRPr>
          </a:p>
        </p:txBody>
      </p:sp>
      <p:sp>
        <p:nvSpPr>
          <p:cNvPr id="76" name="Google Shape;76;p15"/>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77" name="Google Shape;77;p15"/>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78" name="Google Shape;78;p15"/>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79" name="Google Shape;79;p15"/>
          <p:cNvPicPr preferRelativeResize="0"/>
          <p:nvPr/>
        </p:nvPicPr>
        <p:blipFill>
          <a:blip r:embed="rId5">
            <a:alphaModFix/>
          </a:blip>
          <a:stretch>
            <a:fillRect/>
          </a:stretch>
        </p:blipFill>
        <p:spPr>
          <a:xfrm>
            <a:off x="87850" y="4931817"/>
            <a:ext cx="1073603" cy="159974"/>
          </a:xfrm>
          <a:prstGeom prst="rect">
            <a:avLst/>
          </a:prstGeom>
          <a:noFill/>
          <a:ln>
            <a:noFill/>
          </a:ln>
        </p:spPr>
      </p:pic>
      <p:pic>
        <p:nvPicPr>
          <p:cNvPr id="80" name="Google Shape;80;p15"/>
          <p:cNvPicPr preferRelativeResize="0"/>
          <p:nvPr/>
        </p:nvPicPr>
        <p:blipFill>
          <a:blip r:embed="rId6">
            <a:alphaModFix/>
          </a:blip>
          <a:stretch>
            <a:fillRect/>
          </a:stretch>
        </p:blipFill>
        <p:spPr>
          <a:xfrm>
            <a:off x="331825" y="2760175"/>
            <a:ext cx="2566879" cy="38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rPr>
              <a:t>Component 3: Features </a:t>
            </a:r>
            <a:endParaRPr lang="en-ZA" sz="1800" b="1" dirty="0">
              <a:solidFill>
                <a:srgbClr val="D07700"/>
              </a:solidFill>
              <a:latin typeface="Gill Sans" panose="020B0604020202020204" charset="0"/>
            </a:endParaRPr>
          </a:p>
        </p:txBody>
      </p:sp>
      <p:pic>
        <p:nvPicPr>
          <p:cNvPr id="7" name="Picture 6">
            <a:extLst>
              <a:ext uri="{FF2B5EF4-FFF2-40B4-BE49-F238E27FC236}">
                <a16:creationId xmlns:a16="http://schemas.microsoft.com/office/drawing/2014/main" id="{E80A1844-FA8C-E552-DB9D-FF5C3DEAC048}"/>
              </a:ext>
            </a:extLst>
          </p:cNvPr>
          <p:cNvPicPr>
            <a:picLocks noChangeAspect="1"/>
          </p:cNvPicPr>
          <p:nvPr/>
        </p:nvPicPr>
        <p:blipFill>
          <a:blip r:embed="rId5"/>
          <a:stretch>
            <a:fillRect/>
          </a:stretch>
        </p:blipFill>
        <p:spPr>
          <a:xfrm>
            <a:off x="1416954" y="572009"/>
            <a:ext cx="6310092" cy="4214063"/>
          </a:xfrm>
          <a:prstGeom prst="rect">
            <a:avLst/>
          </a:prstGeom>
        </p:spPr>
      </p:pic>
    </p:spTree>
    <p:extLst>
      <p:ext uri="{BB962C8B-B14F-4D97-AF65-F5344CB8AC3E}">
        <p14:creationId xmlns:p14="http://schemas.microsoft.com/office/powerpoint/2010/main" val="287516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08095" y="315109"/>
            <a:ext cx="4752110" cy="391497"/>
          </a:xfrm>
        </p:spPr>
        <p:txBody>
          <a:bodyPr/>
          <a:lstStyle/>
          <a:p>
            <a:r>
              <a:rPr lang="en-US" sz="1800" b="1" dirty="0">
                <a:solidFill>
                  <a:srgbClr val="D07700"/>
                </a:solidFill>
              </a:rPr>
              <a:t>Component 4: Stats and Getting Started Section</a:t>
            </a:r>
            <a:endParaRPr lang="en-ZA" sz="1800" b="1" dirty="0">
              <a:solidFill>
                <a:srgbClr val="D07700"/>
              </a:solidFill>
              <a:latin typeface="Gill Sans" panose="020B0604020202020204" charset="0"/>
            </a:endParaRP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5" y="852925"/>
            <a:ext cx="8833727" cy="3975466"/>
          </a:xfrm>
        </p:spPr>
        <p:txBody>
          <a:bodyPr/>
          <a:lstStyle/>
          <a:p>
            <a:pPr marL="114300" indent="0" algn="l"/>
            <a:r>
              <a:rPr lang="en-US" sz="1100" b="1" dirty="0">
                <a:solidFill>
                  <a:srgbClr val="D07700"/>
                </a:solidFill>
                <a:latin typeface="Roboto" panose="02000000000000000000" pitchFamily="2" charset="0"/>
                <a:ea typeface="Roboto" panose="02000000000000000000" pitchFamily="2" charset="0"/>
                <a:cs typeface="Roboto" panose="02000000000000000000" pitchFamily="2" charset="0"/>
              </a:rPr>
              <a:t>Getting Started Section Design for Cache Bank</a:t>
            </a:r>
            <a:endParaRPr lang="en-US" sz="11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US" sz="9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Flexbox and Grid Combination:</a:t>
            </a:r>
          </a:p>
          <a:p>
            <a:pPr marL="114300" indent="0" algn="l"/>
            <a:r>
              <a:rPr lang="en-US" sz="900" dirty="0">
                <a:solidFill>
                  <a:schemeClr val="tx1"/>
                </a:solidFill>
                <a:latin typeface="Roboto" panose="02000000000000000000" pitchFamily="2" charset="0"/>
                <a:ea typeface="Roboto" panose="02000000000000000000" pitchFamily="2" charset="0"/>
                <a:cs typeface="Roboto" panose="02000000000000000000" pitchFamily="2" charset="0"/>
              </a:rPr>
              <a:t>The 'Getting Started' section uses a combination of CSS Grid and Flexbox to ensure a responsive and visually appealing layout.</a:t>
            </a:r>
          </a:p>
          <a:p>
            <a:pPr marL="114300" indent="0" algn="l"/>
            <a:endParaRPr lang="en-ZA" sz="9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000" b="1" dirty="0">
                <a:solidFill>
                  <a:schemeClr val="tx1"/>
                </a:solidFill>
                <a:latin typeface="Roboto" panose="02000000000000000000" pitchFamily="2" charset="0"/>
                <a:ea typeface="Roboto" panose="02000000000000000000" pitchFamily="2" charset="0"/>
                <a:cs typeface="Roboto" panose="02000000000000000000" pitchFamily="2" charset="0"/>
              </a:rPr>
              <a:t>Consistent Spacing and Padding:</a:t>
            </a:r>
          </a:p>
          <a:p>
            <a:pPr marL="114300" indent="0" algn="l"/>
            <a:r>
              <a:rPr lang="en-ZA" sz="900" dirty="0">
                <a:solidFill>
                  <a:schemeClr val="tx1"/>
                </a:solidFill>
                <a:latin typeface="Roboto" panose="02000000000000000000" pitchFamily="2" charset="0"/>
                <a:ea typeface="Roboto" panose="02000000000000000000" pitchFamily="2" charset="0"/>
                <a:cs typeface="Roboto" panose="02000000000000000000" pitchFamily="2" charset="0"/>
              </a:rPr>
              <a:t>The use of margin ensures that there is consistent spacing around the section, making it visually distinct and appealing. </a:t>
            </a:r>
          </a:p>
          <a:p>
            <a:pPr marL="114300" indent="0" algn="l"/>
            <a:r>
              <a:rPr lang="en-ZA" sz="900" dirty="0">
                <a:solidFill>
                  <a:schemeClr val="tx1"/>
                </a:solidFill>
                <a:latin typeface="Roboto" panose="02000000000000000000" pitchFamily="2" charset="0"/>
                <a:ea typeface="Roboto" panose="02000000000000000000" pitchFamily="2" charset="0"/>
                <a:cs typeface="Roboto" panose="02000000000000000000" pitchFamily="2" charset="0"/>
              </a:rPr>
              <a:t>Gap utilities ae used to manage space between grid items and text elements respectively.</a:t>
            </a:r>
          </a:p>
          <a:p>
            <a:pPr marL="114300" indent="0" algn="l"/>
            <a:endParaRPr lang="en-ZA" sz="9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Typography and </a:t>
            </a:r>
            <a:r>
              <a:rPr lang="en-ZA" sz="1000" b="1" dirty="0" err="1">
                <a:solidFill>
                  <a:schemeClr val="tx1"/>
                </a:solidFill>
                <a:latin typeface="Roboto" panose="02000000000000000000" pitchFamily="2" charset="0"/>
                <a:ea typeface="Roboto" panose="02000000000000000000" pitchFamily="2" charset="0"/>
                <a:cs typeface="Roboto" panose="02000000000000000000" pitchFamily="2" charset="0"/>
              </a:rPr>
              <a:t>Color</a:t>
            </a:r>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a:t>
            </a:r>
          </a:p>
          <a:p>
            <a:pPr marL="114300" indent="0" algn="l"/>
            <a:r>
              <a:rPr lang="en-ZA" sz="900" dirty="0">
                <a:solidFill>
                  <a:schemeClr val="tx1"/>
                </a:solidFill>
                <a:latin typeface="Roboto" panose="02000000000000000000" pitchFamily="2" charset="0"/>
                <a:ea typeface="Roboto" panose="02000000000000000000" pitchFamily="2" charset="0"/>
                <a:cs typeface="Roboto" panose="02000000000000000000" pitchFamily="2" charset="0"/>
              </a:rPr>
              <a:t>The use of different font sizes and weights helps in creating a visual hierarchy, making the content easy to read and engaging. </a:t>
            </a:r>
          </a:p>
          <a:p>
            <a:pPr marL="114300" indent="0" algn="l"/>
            <a:r>
              <a:rPr lang="en-US" sz="900" dirty="0">
                <a:solidFill>
                  <a:schemeClr val="tx1"/>
                </a:solidFill>
                <a:latin typeface="Roboto" panose="02000000000000000000" pitchFamily="2" charset="0"/>
                <a:ea typeface="Roboto" panose="02000000000000000000" pitchFamily="2" charset="0"/>
                <a:cs typeface="Roboto" panose="02000000000000000000" pitchFamily="2" charset="0"/>
              </a:rPr>
              <a:t>Colors are strategically used to differentiate headings. </a:t>
            </a:r>
            <a:r>
              <a:rPr lang="en-ZA" sz="900" dirty="0">
                <a:solidFill>
                  <a:schemeClr val="tx1"/>
                </a:solidFill>
                <a:latin typeface="Roboto" panose="02000000000000000000" pitchFamily="2" charset="0"/>
                <a:ea typeface="Roboto" panose="02000000000000000000" pitchFamily="2" charset="0"/>
                <a:cs typeface="Roboto" panose="02000000000000000000" pitchFamily="2" charset="0"/>
              </a:rPr>
              <a:t>	</a:t>
            </a:r>
          </a:p>
          <a:p>
            <a:pPr marL="114300" indent="0" algn="l"/>
            <a:endParaRPr lang="en-ZA" sz="9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rgbClr val="D07700"/>
                </a:solidFill>
                <a:latin typeface="Roboto" panose="02000000000000000000" pitchFamily="2" charset="0"/>
                <a:ea typeface="Roboto" panose="02000000000000000000" pitchFamily="2" charset="0"/>
                <a:cs typeface="Roboto" panose="02000000000000000000" pitchFamily="2" charset="0"/>
              </a:rPr>
              <a:t>Statistics Section</a:t>
            </a:r>
          </a:p>
          <a:p>
            <a:pPr marL="114300" indent="0" algn="l"/>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Grid Layout:	</a:t>
            </a:r>
          </a:p>
          <a:p>
            <a:pPr marL="114300" indent="0" algn="l"/>
            <a:r>
              <a:rPr lang="en-US" sz="900" dirty="0">
                <a:solidFill>
                  <a:schemeClr val="tx1"/>
                </a:solidFill>
                <a:latin typeface="Roboto" panose="02000000000000000000" pitchFamily="2" charset="0"/>
                <a:ea typeface="Roboto" panose="02000000000000000000" pitchFamily="2" charset="0"/>
                <a:cs typeface="Roboto" panose="02000000000000000000" pitchFamily="2" charset="0"/>
              </a:rPr>
              <a:t>The statistics section is designed using a grid layout to ensure that statistics are displayed in a structured manner across different screen sizes.</a:t>
            </a:r>
          </a:p>
          <a:p>
            <a:pPr marL="114300" indent="0" algn="l"/>
            <a:endParaRPr lang="en-US" sz="9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Text Styling:</a:t>
            </a:r>
          </a:p>
          <a:p>
            <a:pPr marL="114300" indent="0" algn="l"/>
            <a:r>
              <a:rPr lang="en-US" sz="900" dirty="0">
                <a:solidFill>
                  <a:schemeClr val="tx1"/>
                </a:solidFill>
                <a:latin typeface="Roboto" panose="02000000000000000000" pitchFamily="2" charset="0"/>
                <a:ea typeface="Roboto" panose="02000000000000000000" pitchFamily="2" charset="0"/>
                <a:cs typeface="Roboto" panose="02000000000000000000" pitchFamily="2" charset="0"/>
              </a:rPr>
              <a:t>Large bold text is used for the numerical values to grab attention, while descriptions are kept smaller (text-base, font-medium) for a clear and balanced look.</a:t>
            </a:r>
          </a:p>
          <a:p>
            <a:pPr marL="114300" indent="0" algn="l"/>
            <a:endParaRPr lang="en-US" sz="9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000" b="1" dirty="0">
                <a:solidFill>
                  <a:schemeClr val="tx1"/>
                </a:solidFill>
                <a:latin typeface="Roboto" panose="02000000000000000000" pitchFamily="2" charset="0"/>
                <a:ea typeface="Roboto" panose="02000000000000000000" pitchFamily="2" charset="0"/>
                <a:cs typeface="Roboto" panose="02000000000000000000" pitchFamily="2" charset="0"/>
              </a:rPr>
              <a:t>JavaScript for Animating Statistics Counters:</a:t>
            </a:r>
          </a:p>
          <a:p>
            <a:pPr marL="114300" indent="0" algn="l"/>
            <a:r>
              <a:rPr lang="en-US" sz="900" dirty="0">
                <a:solidFill>
                  <a:schemeClr val="tx1"/>
                </a:solidFill>
                <a:latin typeface="Roboto" panose="02000000000000000000" pitchFamily="2" charset="0"/>
                <a:ea typeface="Roboto" panose="02000000000000000000" pitchFamily="2" charset="0"/>
                <a:cs typeface="Roboto" panose="02000000000000000000" pitchFamily="2" charset="0"/>
              </a:rPr>
              <a:t>The statistics counters are animated using JavaScript to create an engaging user experience. The counters increment their values dynamically when scrolled into view, drawing attention to key metrics.</a:t>
            </a:r>
          </a:p>
          <a:p>
            <a:pPr marL="114300" indent="0" algn="l"/>
            <a:endParaRPr lang="en-US" sz="9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9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356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08095" y="315109"/>
            <a:ext cx="4752110" cy="391497"/>
          </a:xfrm>
        </p:spPr>
        <p:txBody>
          <a:bodyPr/>
          <a:lstStyle/>
          <a:p>
            <a:r>
              <a:rPr lang="en-US" sz="1800" b="1" dirty="0">
                <a:solidFill>
                  <a:srgbClr val="D07700"/>
                </a:solidFill>
              </a:rPr>
              <a:t>Component 4: Stats and Getting Started Section</a:t>
            </a:r>
            <a:endParaRPr lang="en-ZA" sz="1800" b="1" dirty="0">
              <a:solidFill>
                <a:srgbClr val="D07700"/>
              </a:solidFill>
              <a:latin typeface="Gill Sans" panose="020B0604020202020204" charset="0"/>
            </a:endParaRPr>
          </a:p>
        </p:txBody>
      </p:sp>
      <p:pic>
        <p:nvPicPr>
          <p:cNvPr id="7" name="Picture 6">
            <a:extLst>
              <a:ext uri="{FF2B5EF4-FFF2-40B4-BE49-F238E27FC236}">
                <a16:creationId xmlns:a16="http://schemas.microsoft.com/office/drawing/2014/main" id="{4F1BE65A-9228-105F-D15C-DB470EC48407}"/>
              </a:ext>
            </a:extLst>
          </p:cNvPr>
          <p:cNvPicPr>
            <a:picLocks noChangeAspect="1"/>
          </p:cNvPicPr>
          <p:nvPr/>
        </p:nvPicPr>
        <p:blipFill rotWithShape="1">
          <a:blip r:embed="rId5"/>
          <a:srcRect l="5728" r="6997" b="2797"/>
          <a:stretch/>
        </p:blipFill>
        <p:spPr>
          <a:xfrm>
            <a:off x="1161453" y="780431"/>
            <a:ext cx="6825692" cy="3736151"/>
          </a:xfrm>
          <a:prstGeom prst="rect">
            <a:avLst/>
          </a:prstGeom>
        </p:spPr>
      </p:pic>
    </p:spTree>
    <p:extLst>
      <p:ext uri="{BB962C8B-B14F-4D97-AF65-F5344CB8AC3E}">
        <p14:creationId xmlns:p14="http://schemas.microsoft.com/office/powerpoint/2010/main" val="243780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US" sz="1800" b="1" dirty="0">
                <a:solidFill>
                  <a:srgbClr val="D07700"/>
                </a:solidFill>
              </a:rPr>
              <a:t>Component 5 - Contact and Footer</a:t>
            </a:r>
            <a:endParaRPr lang="en-ZA" sz="1800" b="1" dirty="0">
              <a:solidFill>
                <a:srgbClr val="D07700"/>
              </a:solidFill>
              <a:latin typeface="Gill Sans" panose="020B0604020202020204" charset="0"/>
            </a:endParaRP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5" y="852925"/>
            <a:ext cx="8833727" cy="3975466"/>
          </a:xfrm>
        </p:spPr>
        <p:txBody>
          <a:bodyPr/>
          <a:lstStyle/>
          <a:p>
            <a:pPr marL="114300" indent="0" algn="l"/>
            <a:r>
              <a:rPr lang="en-US" sz="1200" b="1" dirty="0">
                <a:solidFill>
                  <a:srgbClr val="D07700"/>
                </a:solidFill>
                <a:latin typeface="Gill Sans" panose="020B0604020202020204" charset="0"/>
              </a:rPr>
              <a:t>Enhancing Footer Accessibility and Design</a:t>
            </a:r>
            <a:endParaRPr lang="en-US"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Accessible Footer Design:</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 Clear, contrasting colors for readability.</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 Logical order of links for screen readers.</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 ARIA roles for improved accessibility.</a:t>
            </a:r>
          </a:p>
          <a:p>
            <a:pPr marL="114300" indent="0" algn="l"/>
            <a:endParaRPr lang="en-ZA" sz="1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Contact Form Implementation:</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The Grid layout is used to organize the feature cards. This approach makes it easier to manage the layout for various screen sizes.</a:t>
            </a:r>
          </a:p>
          <a:p>
            <a:pPr marL="114300" indent="0" algn="l"/>
            <a:endParaRPr lang="en-ZA" sz="1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200" b="1" dirty="0">
                <a:solidFill>
                  <a:srgbClr val="D07700"/>
                </a:solidFill>
                <a:latin typeface="Roboto" panose="02000000000000000000" pitchFamily="2" charset="0"/>
                <a:ea typeface="Roboto" panose="02000000000000000000" pitchFamily="2" charset="0"/>
                <a:cs typeface="Roboto" panose="02000000000000000000" pitchFamily="2" charset="0"/>
              </a:rPr>
              <a:t>ARIA Roles for Accessibility</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ARIA (Accessible Rich Internet Applications) roles are crucial for enhancing the accessibility of web applications. They help assistive technologies understand the structure and function of web elements. </a:t>
            </a:r>
            <a:endParaRPr lang="en-ZA" sz="1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1. </a:t>
            </a:r>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Role region</a:t>
            </a:r>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 Use this role to define the "Features" section as a significant region of the page.</a:t>
            </a:r>
          </a:p>
          <a:p>
            <a:pPr marL="114300" indent="0" algn="l"/>
            <a:endParaRPr lang="en-US" sz="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2. </a:t>
            </a:r>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Role list and </a:t>
            </a:r>
            <a:r>
              <a:rPr lang="en-US" sz="800" b="1" dirty="0" err="1">
                <a:solidFill>
                  <a:schemeClr val="tx1"/>
                </a:solidFill>
                <a:latin typeface="Roboto" panose="02000000000000000000" pitchFamily="2" charset="0"/>
                <a:ea typeface="Roboto" panose="02000000000000000000" pitchFamily="2" charset="0"/>
                <a:cs typeface="Roboto" panose="02000000000000000000" pitchFamily="2" charset="0"/>
              </a:rPr>
              <a:t>listitem</a:t>
            </a:r>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Apply these roles to the feature cards to define them as a list for screen readers.</a:t>
            </a:r>
            <a:r>
              <a:rPr lang="en-ZA" sz="800" b="1" dirty="0">
                <a:solidFill>
                  <a:schemeClr val="tx1"/>
                </a:solidFill>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347708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US" sz="1800" b="1" dirty="0">
                <a:solidFill>
                  <a:srgbClr val="D07700"/>
                </a:solidFill>
              </a:rPr>
              <a:t>Component 5 - Contact and Footer</a:t>
            </a:r>
            <a:endParaRPr lang="en-ZA" sz="1800" b="1" dirty="0">
              <a:solidFill>
                <a:srgbClr val="D07700"/>
              </a:solidFill>
              <a:latin typeface="Gill Sans" panose="020B0604020202020204" charset="0"/>
            </a:endParaRPr>
          </a:p>
        </p:txBody>
      </p:sp>
      <p:pic>
        <p:nvPicPr>
          <p:cNvPr id="9" name="Picture 8">
            <a:extLst>
              <a:ext uri="{FF2B5EF4-FFF2-40B4-BE49-F238E27FC236}">
                <a16:creationId xmlns:a16="http://schemas.microsoft.com/office/drawing/2014/main" id="{9C33C257-D527-9F64-BB06-1FFC89EF4991}"/>
              </a:ext>
            </a:extLst>
          </p:cNvPr>
          <p:cNvPicPr>
            <a:picLocks noChangeAspect="1"/>
          </p:cNvPicPr>
          <p:nvPr/>
        </p:nvPicPr>
        <p:blipFill>
          <a:blip r:embed="rId5"/>
          <a:stretch>
            <a:fillRect/>
          </a:stretch>
        </p:blipFill>
        <p:spPr>
          <a:xfrm>
            <a:off x="304800" y="939803"/>
            <a:ext cx="8534400" cy="3478475"/>
          </a:xfrm>
          <a:prstGeom prst="rect">
            <a:avLst/>
          </a:prstGeom>
        </p:spPr>
      </p:pic>
    </p:spTree>
    <p:extLst>
      <p:ext uri="{BB962C8B-B14F-4D97-AF65-F5344CB8AC3E}">
        <p14:creationId xmlns:p14="http://schemas.microsoft.com/office/powerpoint/2010/main" val="57401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sz="900"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US" sz="1800" b="1" dirty="0">
                <a:solidFill>
                  <a:srgbClr val="D07700"/>
                </a:solidFill>
              </a:rPr>
              <a:t>Conclusion</a:t>
            </a: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5" y="852925"/>
            <a:ext cx="4294937" cy="3975466"/>
          </a:xfrm>
        </p:spPr>
        <p:txBody>
          <a:bodyPr/>
          <a:lstStyle/>
          <a:p>
            <a:pPr marL="114300" indent="0" algn="l"/>
            <a:r>
              <a:rPr lang="en-US" sz="800" b="1" dirty="0">
                <a:solidFill>
                  <a:srgbClr val="D07700"/>
                </a:solidFill>
                <a:latin typeface="Gill Sans" panose="020B0604020202020204" charset="0"/>
              </a:rPr>
              <a:t>Project Objectives and Achievements</a:t>
            </a:r>
          </a:p>
          <a:p>
            <a:pPr marL="114300" indent="0" algn="l"/>
            <a:endParaRPr lang="en-US" sz="700" b="1" dirty="0">
              <a:solidFill>
                <a:srgbClr val="D07700"/>
              </a:solidFill>
              <a:latin typeface="Gill Sans" panose="020B0604020202020204"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Header</a:t>
            </a:r>
          </a:p>
          <a:p>
            <a:pPr marL="114300" indent="0" algn="l"/>
            <a:endParaRPr lang="en-ZA"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 Objective: </a:t>
            </a:r>
            <a:r>
              <a:rPr lang="en-ZA" sz="700" dirty="0">
                <a:solidFill>
                  <a:schemeClr val="tx1"/>
                </a:solidFill>
                <a:latin typeface="Roboto" panose="02000000000000000000" pitchFamily="2" charset="0"/>
                <a:ea typeface="Roboto" panose="02000000000000000000" pitchFamily="2" charset="0"/>
                <a:cs typeface="Roboto" panose="02000000000000000000" pitchFamily="2" charset="0"/>
              </a:rPr>
              <a:t>Provide easy navigation</a:t>
            </a:r>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a:t>
            </a: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700" b="1" dirty="0">
                <a:solidFill>
                  <a:schemeClr val="tx1"/>
                </a:solidFill>
                <a:latin typeface="Roboto" panose="02000000000000000000" pitchFamily="2" charset="0"/>
                <a:ea typeface="Roboto" panose="02000000000000000000" pitchFamily="2" charset="0"/>
                <a:cs typeface="Roboto" panose="02000000000000000000" pitchFamily="2" charset="0"/>
              </a:rPr>
              <a:t>Achievement: </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Included logo, navigation links, and action buttons for login and signup.</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Hero Section</a:t>
            </a:r>
          </a:p>
          <a:p>
            <a:pPr marL="114300" indent="0" algn="l"/>
            <a:endParaRPr lang="en-ZA"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 Objective: </a:t>
            </a:r>
            <a:r>
              <a:rPr lang="en-ZA" sz="700" dirty="0">
                <a:solidFill>
                  <a:schemeClr val="tx1"/>
                </a:solidFill>
                <a:latin typeface="Roboto" panose="02000000000000000000" pitchFamily="2" charset="0"/>
                <a:ea typeface="Roboto" panose="02000000000000000000" pitchFamily="2" charset="0"/>
                <a:cs typeface="Roboto" panose="02000000000000000000" pitchFamily="2" charset="0"/>
              </a:rPr>
              <a:t>Capture user attention and communicate main message.</a:t>
            </a:r>
          </a:p>
          <a:p>
            <a:pPr marL="114300" indent="0" algn="l"/>
            <a:r>
              <a:rPr lang="en-US" sz="700" b="1" dirty="0">
                <a:solidFill>
                  <a:schemeClr val="tx1"/>
                </a:solidFill>
                <a:latin typeface="Roboto" panose="02000000000000000000" pitchFamily="2" charset="0"/>
                <a:ea typeface="Roboto" panose="02000000000000000000" pitchFamily="2" charset="0"/>
                <a:cs typeface="Roboto" panose="02000000000000000000" pitchFamily="2" charset="0"/>
              </a:rPr>
              <a:t>- Achievement</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 Featured bold headline, supporting text, and call-to-action buttons.</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Endorsements Section</a:t>
            </a:r>
          </a:p>
          <a:p>
            <a:pPr marL="114300" indent="0" algn="l"/>
            <a:endParaRPr lang="en-ZA"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700" b="1" dirty="0">
                <a:solidFill>
                  <a:schemeClr val="tx1"/>
                </a:solidFill>
                <a:latin typeface="Roboto" panose="02000000000000000000" pitchFamily="2" charset="0"/>
                <a:ea typeface="Roboto" panose="02000000000000000000" pitchFamily="2" charset="0"/>
                <a:cs typeface="Roboto" panose="02000000000000000000" pitchFamily="2" charset="0"/>
              </a:rPr>
              <a:t>Objective</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 Build credibility.</a:t>
            </a:r>
          </a:p>
          <a:p>
            <a:pPr marL="114300" indent="0" algn="l"/>
            <a:r>
              <a:rPr lang="en-US" sz="700" b="1" dirty="0">
                <a:solidFill>
                  <a:schemeClr val="tx1"/>
                </a:solidFill>
                <a:latin typeface="Roboto" panose="02000000000000000000" pitchFamily="2" charset="0"/>
                <a:ea typeface="Roboto" panose="02000000000000000000" pitchFamily="2" charset="0"/>
                <a:cs typeface="Roboto" panose="02000000000000000000" pitchFamily="2" charset="0"/>
              </a:rPr>
              <a:t>Achievement: </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Displayed logos of reputable companies like Amazon and Nike.</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800" b="1" dirty="0">
                <a:solidFill>
                  <a:srgbClr val="D07700"/>
                </a:solidFill>
                <a:latin typeface="Roboto" panose="02000000000000000000" pitchFamily="2" charset="0"/>
                <a:ea typeface="Roboto" panose="02000000000000000000" pitchFamily="2" charset="0"/>
                <a:cs typeface="Roboto" panose="02000000000000000000" pitchFamily="2" charset="0"/>
              </a:rPr>
              <a:t>Technical Skills and Knowledge Gained</a:t>
            </a:r>
          </a:p>
          <a:p>
            <a:pPr marL="114300" indent="0" algn="l"/>
            <a:endParaRPr lang="en-US" sz="700" b="1" dirty="0">
              <a:solidFill>
                <a:srgbClr val="D07700"/>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HTML &amp; CSS</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 Structured and styled webpage using HTML and CSS.</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 Utilized Tailwind CSS for efficient styling.</a:t>
            </a:r>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US"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Responsive Design</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Created layouts that adapt to different screen sizes using media queries and flexbox/grid.</a:t>
            </a:r>
            <a:r>
              <a:rPr lang="en-ZA" sz="700" dirty="0">
                <a:solidFill>
                  <a:schemeClr val="tx1"/>
                </a:solidFill>
                <a:latin typeface="Roboto" panose="02000000000000000000" pitchFamily="2" charset="0"/>
                <a:ea typeface="Roboto" panose="02000000000000000000" pitchFamily="2" charset="0"/>
                <a:cs typeface="Roboto" panose="02000000000000000000" pitchFamily="2" charset="0"/>
              </a:rPr>
              <a:t>	</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JavaScript</a:t>
            </a:r>
          </a:p>
          <a:p>
            <a:pPr marL="114300" indent="0" algn="l"/>
            <a:r>
              <a:rPr lang="en-ZA" sz="700" dirty="0">
                <a:solidFill>
                  <a:schemeClr val="tx1"/>
                </a:solidFill>
                <a:latin typeface="Roboto" panose="02000000000000000000" pitchFamily="2" charset="0"/>
                <a:ea typeface="Roboto" panose="02000000000000000000" pitchFamily="2" charset="0"/>
                <a:cs typeface="Roboto" panose="02000000000000000000" pitchFamily="2" charset="0"/>
              </a:rPr>
              <a:t>Basic understanding for potential interactive elements (e.g., mobile menu toggle).</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External Libraries and Frameworks</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Integrated Google Fonts, Leaflet, and Tailwind CSS.</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700" b="1" dirty="0">
                <a:solidFill>
                  <a:schemeClr val="tx1"/>
                </a:solidFill>
                <a:latin typeface="Roboto" panose="02000000000000000000" pitchFamily="2" charset="0"/>
                <a:ea typeface="Roboto" panose="02000000000000000000" pitchFamily="2" charset="0"/>
                <a:cs typeface="Roboto" panose="02000000000000000000" pitchFamily="2" charset="0"/>
              </a:rPr>
              <a:t>Version Control</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Experience with Git for managing changes and collaboration.</a:t>
            </a:r>
            <a:r>
              <a:rPr lang="en-ZA" sz="700" dirty="0">
                <a:solidFill>
                  <a:schemeClr val="tx1"/>
                </a:solidFill>
                <a:latin typeface="Roboto" panose="02000000000000000000" pitchFamily="2" charset="0"/>
                <a:ea typeface="Roboto" panose="02000000000000000000" pitchFamily="2" charset="0"/>
                <a:cs typeface="Roboto" panose="02000000000000000000" pitchFamily="2" charset="0"/>
              </a:rPr>
              <a:t>	</a:t>
            </a:r>
          </a:p>
        </p:txBody>
      </p:sp>
      <p:sp>
        <p:nvSpPr>
          <p:cNvPr id="5" name="Rectangle 4">
            <a:extLst>
              <a:ext uri="{FF2B5EF4-FFF2-40B4-BE49-F238E27FC236}">
                <a16:creationId xmlns:a16="http://schemas.microsoft.com/office/drawing/2014/main" id="{6031A845-2909-C32F-FFB6-61BF6737D962}"/>
              </a:ext>
            </a:extLst>
          </p:cNvPr>
          <p:cNvSpPr/>
          <p:nvPr/>
        </p:nvSpPr>
        <p:spPr>
          <a:xfrm>
            <a:off x="4533913" y="1183185"/>
            <a:ext cx="76173" cy="2991711"/>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Subtitle 2">
            <a:extLst>
              <a:ext uri="{FF2B5EF4-FFF2-40B4-BE49-F238E27FC236}">
                <a16:creationId xmlns:a16="http://schemas.microsoft.com/office/drawing/2014/main" id="{53C6618B-5032-A22A-4B8B-69F4E6E96E2B}"/>
              </a:ext>
            </a:extLst>
          </p:cNvPr>
          <p:cNvSpPr txBox="1">
            <a:spLocks/>
          </p:cNvSpPr>
          <p:nvPr/>
        </p:nvSpPr>
        <p:spPr>
          <a:xfrm>
            <a:off x="4610086" y="852925"/>
            <a:ext cx="4294937" cy="3975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r>
              <a:rPr lang="en-US" sz="800" b="1" dirty="0">
                <a:solidFill>
                  <a:srgbClr val="D07700"/>
                </a:solidFill>
                <a:latin typeface="Gill Sans" panose="020B0604020202020204" charset="0"/>
              </a:rPr>
              <a:t>Technical skills and knowledge gained</a:t>
            </a:r>
          </a:p>
          <a:p>
            <a:pPr marL="114300" indent="0" algn="l"/>
            <a:endParaRPr lang="en-US" sz="800" b="1" dirty="0">
              <a:solidFill>
                <a:srgbClr val="D07700"/>
              </a:solidFill>
              <a:latin typeface="Gill Sans" panose="020B0604020202020204" charset="0"/>
            </a:endParaRP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 Developed comprehensive understanding of modern, responsive web development.</a:t>
            </a: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 Enhanced skills in HTML, CSS, and integration of external libraries.</a:t>
            </a: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 Gained insight into user experience and visual design importance.</a:t>
            </a:r>
          </a:p>
          <a:p>
            <a:pPr marL="114300" indent="0" algn="l"/>
            <a:endParaRPr lang="en-US" sz="800" b="1" dirty="0">
              <a:solidFill>
                <a:srgbClr val="D07700"/>
              </a:solidFill>
              <a:latin typeface="Gill Sans" panose="020B0604020202020204" charset="0"/>
            </a:endParaRPr>
          </a:p>
          <a:p>
            <a:pPr marL="114300" indent="0" algn="l"/>
            <a:endParaRPr lang="en-US" sz="800" b="1" dirty="0">
              <a:solidFill>
                <a:srgbClr val="D07700"/>
              </a:solidFill>
              <a:latin typeface="Gill Sans" panose="020B0604020202020204" charset="0"/>
            </a:endParaRPr>
          </a:p>
          <a:p>
            <a:pPr marL="114300" indent="0" algn="l"/>
            <a:r>
              <a:rPr lang="en-US" sz="800" b="1" dirty="0">
                <a:solidFill>
                  <a:srgbClr val="D07700"/>
                </a:solidFill>
                <a:latin typeface="Gill Sans" panose="020B0604020202020204" charset="0"/>
              </a:rPr>
              <a:t>Summary </a:t>
            </a:r>
          </a:p>
          <a:p>
            <a:pPr marL="114300" indent="0" algn="l"/>
            <a:endParaRPr lang="en-US" sz="800" b="1" dirty="0">
              <a:solidFill>
                <a:srgbClr val="D07700"/>
              </a:solidFill>
              <a:latin typeface="Gill Sans" panose="020B0604020202020204" charset="0"/>
            </a:endParaRPr>
          </a:p>
          <a:p>
            <a:pPr marL="114300" indent="0" algn="l"/>
            <a:r>
              <a:rPr lang="en-US" sz="800" dirty="0">
                <a:solidFill>
                  <a:schemeClr val="tx1"/>
                </a:solidFill>
                <a:latin typeface="Gill Sans" panose="020B0604020202020204" charset="0"/>
              </a:rPr>
              <a:t>Working on this project provided a comprehensive understanding of creating a modern, responsive web page. It enhanced my technical skills in HTML, CSS, and responsive design, and offered experience in integrating external libraries and frameworks. The project also touched on  the importance of user experience and visual design in web development.</a:t>
            </a:r>
          </a:p>
          <a:p>
            <a:pPr marL="114300" indent="0" algn="l"/>
            <a:endParaRPr lang="en-US" sz="1050" dirty="0">
              <a:solidFill>
                <a:schemeClr val="tx1"/>
              </a:solidFill>
              <a:latin typeface="Gill Sans" panose="020B0604020202020204" charset="0"/>
            </a:endParaRPr>
          </a:p>
          <a:p>
            <a:pPr marL="114300" indent="0" algn="l"/>
            <a:endParaRPr lang="en-US" sz="1050" dirty="0">
              <a:solidFill>
                <a:schemeClr val="tx1"/>
              </a:solidFill>
              <a:latin typeface="Gill Sans" panose="020B0604020202020204" charset="0"/>
            </a:endParaRPr>
          </a:p>
          <a:p>
            <a:pPr marL="114300" indent="0" algn="l"/>
            <a:endParaRPr lang="en-US" sz="700" b="1" dirty="0">
              <a:solidFill>
                <a:srgbClr val="D07700"/>
              </a:solidFill>
              <a:latin typeface="Gill Sans" panose="020B0604020202020204" charset="0"/>
            </a:endParaRPr>
          </a:p>
          <a:p>
            <a:pPr marL="114300" indent="0" algn="l"/>
            <a:r>
              <a:rPr lang="en-ZA" sz="700" dirty="0">
                <a:solidFill>
                  <a:schemeClr val="tx1"/>
                </a:solidFill>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5106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0" y="2"/>
            <a:ext cx="9144000" cy="5143476"/>
          </a:xfrm>
          <a:prstGeom prst="rect">
            <a:avLst/>
          </a:prstGeom>
          <a:noFill/>
          <a:ln>
            <a:noFill/>
          </a:ln>
        </p:spPr>
      </p:pic>
      <p:sp>
        <p:nvSpPr>
          <p:cNvPr id="86" name="Google Shape;86;p16"/>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 name="Google Shape;87;p16"/>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88" name="Google Shape;88;p16"/>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89" name="Google Shape;89;p16"/>
          <p:cNvPicPr preferRelativeResize="0"/>
          <p:nvPr/>
        </p:nvPicPr>
        <p:blipFill>
          <a:blip r:embed="rId5">
            <a:alphaModFix/>
          </a:blip>
          <a:stretch>
            <a:fillRect/>
          </a:stretch>
        </p:blipFill>
        <p:spPr>
          <a:xfrm>
            <a:off x="87850" y="4931817"/>
            <a:ext cx="1073603" cy="159974"/>
          </a:xfrm>
          <a:prstGeom prst="rect">
            <a:avLst/>
          </a:prstGeom>
          <a:noFill/>
          <a:ln>
            <a:noFill/>
          </a:ln>
        </p:spPr>
      </p:pic>
      <p:sp>
        <p:nvSpPr>
          <p:cNvPr id="90" name="Google Shape;90;p16"/>
          <p:cNvSpPr/>
          <p:nvPr/>
        </p:nvSpPr>
        <p:spPr>
          <a:xfrm>
            <a:off x="1443900" y="994500"/>
            <a:ext cx="6256200" cy="2849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1443900" y="994500"/>
            <a:ext cx="215400" cy="2849700"/>
          </a:xfrm>
          <a:prstGeom prst="rect">
            <a:avLst/>
          </a:prstGeom>
          <a:solidFill>
            <a:srgbClr val="D762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5785375" y="3287288"/>
            <a:ext cx="4523100" cy="121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ZA" dirty="0">
                <a:solidFill>
                  <a:srgbClr val="656665"/>
                </a:solidFill>
                <a:latin typeface="Gill Sans"/>
                <a:ea typeface="Gill Sans"/>
                <a:cs typeface="Gill Sans"/>
                <a:sym typeface="Gill Sans"/>
              </a:rPr>
              <a:t>warren buffet</a:t>
            </a:r>
            <a:endParaRPr dirty="0">
              <a:solidFill>
                <a:srgbClr val="656665"/>
              </a:solidFill>
              <a:latin typeface="Gill Sans"/>
              <a:ea typeface="Gill Sans"/>
              <a:cs typeface="Gill Sans"/>
              <a:sym typeface="Gill Sans"/>
            </a:endParaRPr>
          </a:p>
        </p:txBody>
      </p:sp>
      <p:sp>
        <p:nvSpPr>
          <p:cNvPr id="93" name="Google Shape;93;p16"/>
          <p:cNvSpPr/>
          <p:nvPr/>
        </p:nvSpPr>
        <p:spPr>
          <a:xfrm rot="5400000">
            <a:off x="5553013" y="3442500"/>
            <a:ext cx="121800" cy="105300"/>
          </a:xfrm>
          <a:prstGeom prst="triangle">
            <a:avLst>
              <a:gd name="adj" fmla="val 50000"/>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p:nvPr/>
        </p:nvSpPr>
        <p:spPr>
          <a:xfrm>
            <a:off x="2538852" y="1537200"/>
            <a:ext cx="4523100" cy="13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656665"/>
                </a:solidFill>
                <a:latin typeface="Gill Sans"/>
                <a:ea typeface="Gill Sans"/>
                <a:cs typeface="Gill Sans"/>
                <a:sym typeface="Gill Sans"/>
              </a:rPr>
              <a:t>"The most important investment you can make is in yourself."</a:t>
            </a:r>
            <a:endParaRPr sz="2000" dirty="0">
              <a:solidFill>
                <a:srgbClr val="656665"/>
              </a:solidFill>
              <a:latin typeface="Gill Sans"/>
              <a:ea typeface="Gill Sans"/>
              <a:cs typeface="Gill Sans"/>
              <a:sym typeface="Gill Sans"/>
            </a:endParaRPr>
          </a:p>
        </p:txBody>
      </p:sp>
      <p:sp>
        <p:nvSpPr>
          <p:cNvPr id="95" name="Google Shape;95;p16"/>
          <p:cNvSpPr txBox="1"/>
          <p:nvPr/>
        </p:nvSpPr>
        <p:spPr>
          <a:xfrm>
            <a:off x="1373900" y="319500"/>
            <a:ext cx="1778700" cy="12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0" dirty="0">
                <a:solidFill>
                  <a:srgbClr val="EFEFEF"/>
                </a:solidFill>
                <a:latin typeface="Gill Sans"/>
                <a:ea typeface="Gill Sans"/>
                <a:cs typeface="Gill Sans"/>
                <a:sym typeface="Gill Sans"/>
              </a:rPr>
              <a:t>“</a:t>
            </a:r>
            <a:endParaRPr sz="20000" dirty="0">
              <a:solidFill>
                <a:srgbClr val="EFEFEF"/>
              </a:solidFill>
              <a:latin typeface="Gill Sans"/>
              <a:ea typeface="Gill Sans"/>
              <a:cs typeface="Gill Sans"/>
              <a:sym typeface="Gill Sans"/>
            </a:endParaRPr>
          </a:p>
        </p:txBody>
      </p:sp>
      <p:sp>
        <p:nvSpPr>
          <p:cNvPr id="2" name="Rectangle 1">
            <a:extLst>
              <a:ext uri="{FF2B5EF4-FFF2-40B4-BE49-F238E27FC236}">
                <a16:creationId xmlns:a16="http://schemas.microsoft.com/office/drawing/2014/main" id="{4BFEE299-2480-17D9-92F8-04F389B12053}"/>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7"/>
          <p:cNvPicPr preferRelativeResize="0"/>
          <p:nvPr/>
        </p:nvPicPr>
        <p:blipFill>
          <a:blip r:embed="rId3">
            <a:alphaModFix/>
          </a:blip>
          <a:stretch>
            <a:fillRect/>
          </a:stretch>
        </p:blipFill>
        <p:spPr>
          <a:xfrm>
            <a:off x="-1" y="2"/>
            <a:ext cx="9144001" cy="5141224"/>
          </a:xfrm>
          <a:prstGeom prst="rect">
            <a:avLst/>
          </a:prstGeom>
          <a:noFill/>
          <a:ln>
            <a:noFill/>
          </a:ln>
        </p:spPr>
      </p:pic>
      <p:sp>
        <p:nvSpPr>
          <p:cNvPr id="221" name="Google Shape;221;p27"/>
          <p:cNvSpPr txBox="1"/>
          <p:nvPr/>
        </p:nvSpPr>
        <p:spPr>
          <a:xfrm>
            <a:off x="632125" y="3402538"/>
            <a:ext cx="4523100" cy="121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solidFill>
                  <a:srgbClr val="656665"/>
                </a:solidFill>
                <a:latin typeface="Gill Sans"/>
                <a:ea typeface="Gill Sans"/>
                <a:cs typeface="Gill Sans"/>
                <a:sym typeface="Gill Sans"/>
              </a:rPr>
              <a:t>www.codespace.co.za</a:t>
            </a:r>
            <a:endParaRPr>
              <a:solidFill>
                <a:srgbClr val="656665"/>
              </a:solidFill>
              <a:latin typeface="Gill Sans"/>
              <a:ea typeface="Gill Sans"/>
              <a:cs typeface="Gill Sans"/>
              <a:sym typeface="Gill Sans"/>
            </a:endParaRPr>
          </a:p>
          <a:p>
            <a:pPr marL="0" lvl="0" indent="0" algn="l" rtl="0">
              <a:lnSpc>
                <a:spcPct val="150000"/>
              </a:lnSpc>
              <a:spcBef>
                <a:spcPts val="0"/>
              </a:spcBef>
              <a:spcAft>
                <a:spcPts val="0"/>
              </a:spcAft>
              <a:buNone/>
            </a:pPr>
            <a:r>
              <a:rPr lang="en">
                <a:solidFill>
                  <a:srgbClr val="656665"/>
                </a:solidFill>
                <a:latin typeface="Gill Sans"/>
                <a:ea typeface="Gill Sans"/>
                <a:cs typeface="Gill Sans"/>
                <a:sym typeface="Gill Sans"/>
              </a:rPr>
              <a:t>@codespace_academy</a:t>
            </a:r>
            <a:endParaRPr>
              <a:solidFill>
                <a:srgbClr val="656665"/>
              </a:solidFill>
              <a:latin typeface="Gill Sans"/>
              <a:ea typeface="Gill Sans"/>
              <a:cs typeface="Gill Sans"/>
              <a:sym typeface="Gill Sans"/>
            </a:endParaRPr>
          </a:p>
          <a:p>
            <a:pPr marL="0" lvl="0" indent="0" algn="l" rtl="0">
              <a:lnSpc>
                <a:spcPct val="150000"/>
              </a:lnSpc>
              <a:spcBef>
                <a:spcPts val="0"/>
              </a:spcBef>
              <a:spcAft>
                <a:spcPts val="0"/>
              </a:spcAft>
              <a:buNone/>
            </a:pPr>
            <a:r>
              <a:rPr lang="en">
                <a:solidFill>
                  <a:srgbClr val="656665"/>
                </a:solidFill>
                <a:latin typeface="Gill Sans"/>
                <a:ea typeface="Gill Sans"/>
                <a:cs typeface="Gill Sans"/>
                <a:sym typeface="Gill Sans"/>
              </a:rPr>
              <a:t>emma@codespace.co.za</a:t>
            </a:r>
            <a:endParaRPr>
              <a:solidFill>
                <a:srgbClr val="656665"/>
              </a:solidFill>
              <a:latin typeface="Gill Sans"/>
              <a:ea typeface="Gill Sans"/>
              <a:cs typeface="Gill Sans"/>
              <a:sym typeface="Gill Sans"/>
            </a:endParaRPr>
          </a:p>
          <a:p>
            <a:pPr marL="0" lvl="0" indent="0" algn="l" rtl="0">
              <a:spcBef>
                <a:spcPts val="0"/>
              </a:spcBef>
              <a:spcAft>
                <a:spcPts val="0"/>
              </a:spcAft>
              <a:buNone/>
            </a:pPr>
            <a:endParaRPr>
              <a:solidFill>
                <a:srgbClr val="656665"/>
              </a:solidFill>
              <a:latin typeface="Gill Sans"/>
              <a:ea typeface="Gill Sans"/>
              <a:cs typeface="Gill Sans"/>
              <a:sym typeface="Gill Sans"/>
            </a:endParaRPr>
          </a:p>
        </p:txBody>
      </p:sp>
      <p:sp>
        <p:nvSpPr>
          <p:cNvPr id="222" name="Google Shape;222;p27"/>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3" name="Google Shape;223;p27"/>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224" name="Google Shape;224;p27"/>
          <p:cNvPicPr preferRelativeResize="0"/>
          <p:nvPr/>
        </p:nvPicPr>
        <p:blipFill>
          <a:blip r:embed="rId4">
            <a:alphaModFix/>
          </a:blip>
          <a:stretch>
            <a:fillRect/>
          </a:stretch>
        </p:blipFill>
        <p:spPr>
          <a:xfrm>
            <a:off x="7403174" y="4953925"/>
            <a:ext cx="1575999" cy="115750"/>
          </a:xfrm>
          <a:prstGeom prst="rect">
            <a:avLst/>
          </a:prstGeom>
          <a:noFill/>
          <a:ln>
            <a:noFill/>
          </a:ln>
        </p:spPr>
      </p:pic>
      <p:pic>
        <p:nvPicPr>
          <p:cNvPr id="225" name="Google Shape;225;p27"/>
          <p:cNvPicPr preferRelativeResize="0"/>
          <p:nvPr/>
        </p:nvPicPr>
        <p:blipFill>
          <a:blip r:embed="rId5">
            <a:alphaModFix/>
          </a:blip>
          <a:stretch>
            <a:fillRect/>
          </a:stretch>
        </p:blipFill>
        <p:spPr>
          <a:xfrm>
            <a:off x="87850" y="4931817"/>
            <a:ext cx="1073603" cy="159974"/>
          </a:xfrm>
          <a:prstGeom prst="rect">
            <a:avLst/>
          </a:prstGeom>
          <a:noFill/>
          <a:ln>
            <a:noFill/>
          </a:ln>
        </p:spPr>
      </p:pic>
      <p:sp>
        <p:nvSpPr>
          <p:cNvPr id="226" name="Google Shape;226;p27"/>
          <p:cNvSpPr txBox="1"/>
          <p:nvPr/>
        </p:nvSpPr>
        <p:spPr>
          <a:xfrm>
            <a:off x="230075" y="313825"/>
            <a:ext cx="4523100" cy="35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FFFFFF"/>
                </a:solidFill>
                <a:latin typeface="Gill Sans"/>
                <a:ea typeface="Gill Sans"/>
                <a:cs typeface="Gill Sans"/>
                <a:sym typeface="Gill Sans"/>
              </a:rPr>
              <a:t>CONTACT</a:t>
            </a:r>
            <a:endParaRPr sz="1500">
              <a:solidFill>
                <a:srgbClr val="FFFFFF"/>
              </a:solidFill>
              <a:latin typeface="Gill Sans"/>
              <a:ea typeface="Gill Sans"/>
              <a:cs typeface="Gill Sans"/>
              <a:sym typeface="Gill Sans"/>
            </a:endParaRPr>
          </a:p>
        </p:txBody>
      </p:sp>
      <p:pic>
        <p:nvPicPr>
          <p:cNvPr id="227" name="Google Shape;227;p27"/>
          <p:cNvPicPr preferRelativeResize="0"/>
          <p:nvPr/>
        </p:nvPicPr>
        <p:blipFill>
          <a:blip r:embed="rId6">
            <a:alphaModFix/>
          </a:blip>
          <a:stretch>
            <a:fillRect/>
          </a:stretch>
        </p:blipFill>
        <p:spPr>
          <a:xfrm>
            <a:off x="331825" y="2760175"/>
            <a:ext cx="2566879" cy="382500"/>
          </a:xfrm>
          <a:prstGeom prst="rect">
            <a:avLst/>
          </a:prstGeom>
          <a:noFill/>
          <a:ln>
            <a:noFill/>
          </a:ln>
        </p:spPr>
      </p:pic>
      <p:sp>
        <p:nvSpPr>
          <p:cNvPr id="228" name="Google Shape;228;p27"/>
          <p:cNvSpPr/>
          <p:nvPr/>
        </p:nvSpPr>
        <p:spPr>
          <a:xfrm rot="5400000">
            <a:off x="399763" y="3557750"/>
            <a:ext cx="121800" cy="105300"/>
          </a:xfrm>
          <a:prstGeom prst="triangle">
            <a:avLst>
              <a:gd name="adj" fmla="val 50000"/>
            </a:avLst>
          </a:prstGeom>
          <a:solidFill>
            <a:srgbClr val="D7623A"/>
          </a:solidFill>
          <a:ln w="9525" cap="flat" cmpd="sng">
            <a:solidFill>
              <a:srgbClr val="D762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rot="5400000">
            <a:off x="399763" y="3889371"/>
            <a:ext cx="121800" cy="105300"/>
          </a:xfrm>
          <a:prstGeom prst="triangle">
            <a:avLst>
              <a:gd name="adj" fmla="val 50000"/>
            </a:avLst>
          </a:prstGeom>
          <a:solidFill>
            <a:srgbClr val="D7623A"/>
          </a:solidFill>
          <a:ln w="9525" cap="flat" cmpd="sng">
            <a:solidFill>
              <a:srgbClr val="D762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rot="5400000">
            <a:off x="399763" y="4220992"/>
            <a:ext cx="121800" cy="105300"/>
          </a:xfrm>
          <a:prstGeom prst="triangle">
            <a:avLst>
              <a:gd name="adj" fmla="val 50000"/>
            </a:avLst>
          </a:prstGeom>
          <a:solidFill>
            <a:srgbClr val="D7623A"/>
          </a:solidFill>
          <a:ln w="9525" cap="flat" cmpd="sng">
            <a:solidFill>
              <a:srgbClr val="D762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p:nvPr/>
        </p:nvSpPr>
        <p:spPr>
          <a:xfrm>
            <a:off x="0" y="0"/>
            <a:ext cx="9144000" cy="5143500"/>
          </a:xfrm>
          <a:prstGeom prst="rect">
            <a:avLst/>
          </a:prstGeom>
          <a:solidFill>
            <a:srgbClr val="6566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txBox="1"/>
          <p:nvPr/>
        </p:nvSpPr>
        <p:spPr>
          <a:xfrm>
            <a:off x="515825" y="908575"/>
            <a:ext cx="2598900" cy="7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ZA" sz="1600" dirty="0">
                <a:solidFill>
                  <a:srgbClr val="649E8F"/>
                </a:solidFill>
                <a:latin typeface="Gill Sans"/>
                <a:ea typeface="Gill Sans"/>
                <a:cs typeface="Gill Sans"/>
                <a:sym typeface="Gill Sans"/>
              </a:rPr>
              <a:t>CACHE BANK BUSINESS</a:t>
            </a:r>
          </a:p>
          <a:p>
            <a:pPr marL="0" lvl="0" indent="0" algn="l" rtl="0">
              <a:spcBef>
                <a:spcPts val="0"/>
              </a:spcBef>
              <a:spcAft>
                <a:spcPts val="0"/>
              </a:spcAft>
              <a:buNone/>
            </a:pPr>
            <a:r>
              <a:rPr lang="en" sz="1800" dirty="0">
                <a:solidFill>
                  <a:srgbClr val="D7623A"/>
                </a:solidFill>
                <a:latin typeface="Gill Sans"/>
                <a:ea typeface="Gill Sans"/>
                <a:cs typeface="Gill Sans"/>
                <a:sym typeface="Gill Sans"/>
              </a:rPr>
              <a:t>Topics to be covered</a:t>
            </a:r>
            <a:endParaRPr sz="1800" dirty="0">
              <a:solidFill>
                <a:srgbClr val="B3B3AB"/>
              </a:solidFill>
              <a:latin typeface="Gill Sans"/>
              <a:ea typeface="Gill Sans"/>
              <a:cs typeface="Gill Sans"/>
              <a:sym typeface="Gill Sans"/>
            </a:endParaRPr>
          </a:p>
        </p:txBody>
      </p:sp>
      <p:sp>
        <p:nvSpPr>
          <p:cNvPr id="102" name="Google Shape;102;p17"/>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3" name="Google Shape;103;p17"/>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104" name="Google Shape;104;p17"/>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105" name="Google Shape;105;p17"/>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106" name="Google Shape;106;p17"/>
          <p:cNvSpPr txBox="1"/>
          <p:nvPr/>
        </p:nvSpPr>
        <p:spPr>
          <a:xfrm>
            <a:off x="87850" y="1995291"/>
            <a:ext cx="4523100" cy="18633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rgbClr val="FFFFFF"/>
              </a:buClr>
              <a:buSzPts val="2000"/>
              <a:buFont typeface="Gill Sans"/>
              <a:buChar char="●"/>
            </a:pPr>
            <a:r>
              <a:rPr lang="en" sz="1600" dirty="0">
                <a:solidFill>
                  <a:srgbClr val="FFFFFF"/>
                </a:solidFill>
                <a:latin typeface="Gill Sans"/>
                <a:ea typeface="Gill Sans"/>
                <a:cs typeface="Gill Sans"/>
                <a:sym typeface="Gill Sans"/>
              </a:rPr>
              <a:t>Tech Stack overview</a:t>
            </a:r>
            <a:endParaRPr sz="1600" dirty="0">
              <a:solidFill>
                <a:srgbClr val="FFFFFF"/>
              </a:solidFill>
              <a:latin typeface="Gill Sans"/>
              <a:ea typeface="Gill Sans"/>
              <a:cs typeface="Gill Sans"/>
              <a:sym typeface="Gill Sans"/>
            </a:endParaRPr>
          </a:p>
          <a:p>
            <a:pPr marL="457200" lvl="0" indent="-355600" algn="l" rtl="0">
              <a:spcBef>
                <a:spcPts val="0"/>
              </a:spcBef>
              <a:spcAft>
                <a:spcPts val="0"/>
              </a:spcAft>
              <a:buClr>
                <a:srgbClr val="FFFFFF"/>
              </a:buClr>
              <a:buSzPts val="2000"/>
              <a:buFont typeface="Gill Sans"/>
              <a:buChar char="●"/>
            </a:pPr>
            <a:r>
              <a:rPr lang="en-ZA" sz="1600" dirty="0">
                <a:solidFill>
                  <a:srgbClr val="FFFFFF"/>
                </a:solidFill>
                <a:latin typeface="Gill Sans"/>
                <a:ea typeface="Gill Sans"/>
                <a:cs typeface="Gill Sans"/>
                <a:sym typeface="Gill Sans"/>
              </a:rPr>
              <a:t>Repository Structure</a:t>
            </a:r>
            <a:endParaRPr sz="1600" dirty="0">
              <a:solidFill>
                <a:srgbClr val="FFFFFF"/>
              </a:solidFill>
              <a:latin typeface="Gill Sans"/>
              <a:ea typeface="Gill Sans"/>
              <a:cs typeface="Gill Sans"/>
              <a:sym typeface="Gill Sans"/>
            </a:endParaRPr>
          </a:p>
          <a:p>
            <a:pPr marL="457200" lvl="0" indent="-355600" algn="l" rtl="0">
              <a:spcBef>
                <a:spcPts val="0"/>
              </a:spcBef>
              <a:spcAft>
                <a:spcPts val="0"/>
              </a:spcAft>
              <a:buClr>
                <a:srgbClr val="FFFFFF"/>
              </a:buClr>
              <a:buSzPts val="2000"/>
              <a:buFont typeface="Gill Sans"/>
              <a:buChar char="●"/>
            </a:pPr>
            <a:r>
              <a:rPr lang="en-ZA" sz="1600" dirty="0">
                <a:solidFill>
                  <a:srgbClr val="FFFFFF"/>
                </a:solidFill>
                <a:latin typeface="Gill Sans"/>
                <a:ea typeface="Gill Sans"/>
                <a:cs typeface="Gill Sans"/>
                <a:sym typeface="Gill Sans"/>
              </a:rPr>
              <a:t>Responsive Navigation</a:t>
            </a:r>
            <a:endParaRPr sz="1600" dirty="0">
              <a:solidFill>
                <a:srgbClr val="FFFFFF"/>
              </a:solidFill>
              <a:latin typeface="Gill Sans"/>
              <a:ea typeface="Gill Sans"/>
              <a:cs typeface="Gill Sans"/>
              <a:sym typeface="Gill Sans"/>
            </a:endParaRPr>
          </a:p>
          <a:p>
            <a:pPr marL="457200" lvl="0" indent="-355600" algn="l" rtl="0">
              <a:spcBef>
                <a:spcPts val="0"/>
              </a:spcBef>
              <a:spcAft>
                <a:spcPts val="0"/>
              </a:spcAft>
              <a:buClr>
                <a:srgbClr val="FFFFFF"/>
              </a:buClr>
              <a:buSzPts val="2000"/>
              <a:buFont typeface="Gill Sans"/>
              <a:buChar char="●"/>
            </a:pPr>
            <a:r>
              <a:rPr lang="en-ZA" sz="1600" dirty="0">
                <a:solidFill>
                  <a:srgbClr val="FFFFFF"/>
                </a:solidFill>
                <a:latin typeface="Gill Sans"/>
                <a:ea typeface="Gill Sans"/>
                <a:cs typeface="Gill Sans"/>
                <a:sym typeface="Gill Sans"/>
              </a:rPr>
              <a:t>Hero &amp; Endorsements </a:t>
            </a:r>
            <a:endParaRPr sz="1600" dirty="0">
              <a:solidFill>
                <a:srgbClr val="FFFFFF"/>
              </a:solidFill>
              <a:latin typeface="Gill Sans"/>
              <a:ea typeface="Gill Sans"/>
              <a:cs typeface="Gill Sans"/>
              <a:sym typeface="Gill Sans"/>
            </a:endParaRPr>
          </a:p>
          <a:p>
            <a:pPr marL="457200" lvl="0" indent="-355600" algn="l" rtl="0">
              <a:spcBef>
                <a:spcPts val="0"/>
              </a:spcBef>
              <a:spcAft>
                <a:spcPts val="0"/>
              </a:spcAft>
              <a:buClr>
                <a:srgbClr val="FFFFFF"/>
              </a:buClr>
              <a:buSzPts val="2000"/>
              <a:buFont typeface="Gill Sans"/>
              <a:buChar char="●"/>
            </a:pPr>
            <a:r>
              <a:rPr lang="en-ZA" sz="1600" dirty="0">
                <a:solidFill>
                  <a:srgbClr val="FFFFFF"/>
                </a:solidFill>
                <a:latin typeface="Gill Sans"/>
                <a:ea typeface="Gill Sans"/>
                <a:cs typeface="Gill Sans"/>
                <a:sym typeface="Gill Sans"/>
              </a:rPr>
              <a:t>Features </a:t>
            </a:r>
          </a:p>
          <a:p>
            <a:pPr marL="457200" lvl="0" indent="-355600" algn="l" rtl="0">
              <a:spcBef>
                <a:spcPts val="0"/>
              </a:spcBef>
              <a:spcAft>
                <a:spcPts val="0"/>
              </a:spcAft>
              <a:buClr>
                <a:srgbClr val="FFFFFF"/>
              </a:buClr>
              <a:buSzPts val="2000"/>
              <a:buFont typeface="Gill Sans"/>
              <a:buChar char="●"/>
            </a:pPr>
            <a:r>
              <a:rPr lang="en-US" sz="1600" dirty="0">
                <a:solidFill>
                  <a:srgbClr val="FFFFFF"/>
                </a:solidFill>
                <a:latin typeface="Gill Sans"/>
                <a:ea typeface="Gill Sans"/>
                <a:cs typeface="Gill Sans"/>
                <a:sym typeface="Gill Sans"/>
              </a:rPr>
              <a:t>Stats and Getting Started Section</a:t>
            </a:r>
          </a:p>
          <a:p>
            <a:pPr marL="457200" lvl="0" indent="-355600" algn="l" rtl="0">
              <a:spcBef>
                <a:spcPts val="0"/>
              </a:spcBef>
              <a:spcAft>
                <a:spcPts val="0"/>
              </a:spcAft>
              <a:buClr>
                <a:srgbClr val="FFFFFF"/>
              </a:buClr>
              <a:buSzPts val="2000"/>
              <a:buFont typeface="Gill Sans"/>
              <a:buChar char="●"/>
            </a:pPr>
            <a:r>
              <a:rPr lang="en-US" sz="1600" dirty="0">
                <a:solidFill>
                  <a:srgbClr val="FFFFFF"/>
                </a:solidFill>
                <a:latin typeface="Gill Sans"/>
                <a:ea typeface="Gill Sans"/>
                <a:cs typeface="Gill Sans"/>
                <a:sym typeface="Gill Sans"/>
              </a:rPr>
              <a:t>Contact and Footer</a:t>
            </a:r>
          </a:p>
          <a:p>
            <a:pPr marL="457200" lvl="0" indent="-355600" algn="l" rtl="0">
              <a:spcBef>
                <a:spcPts val="0"/>
              </a:spcBef>
              <a:spcAft>
                <a:spcPts val="0"/>
              </a:spcAft>
              <a:buClr>
                <a:srgbClr val="FFFFFF"/>
              </a:buClr>
              <a:buSzPts val="2000"/>
              <a:buFont typeface="Gill Sans"/>
              <a:buChar char="●"/>
            </a:pPr>
            <a:r>
              <a:rPr lang="en-US" sz="1600" dirty="0">
                <a:solidFill>
                  <a:srgbClr val="FFFFFF"/>
                </a:solidFill>
                <a:latin typeface="Gill Sans"/>
                <a:ea typeface="Gill Sans"/>
                <a:cs typeface="Gill Sans"/>
                <a:sym typeface="Gill Sans"/>
              </a:rPr>
              <a:t>Conclusion</a:t>
            </a:r>
          </a:p>
          <a:p>
            <a:pPr marL="457200" lvl="0" indent="-355600" algn="l" rtl="0">
              <a:spcBef>
                <a:spcPts val="0"/>
              </a:spcBef>
              <a:spcAft>
                <a:spcPts val="0"/>
              </a:spcAft>
              <a:buClr>
                <a:srgbClr val="FFFFFF"/>
              </a:buClr>
              <a:buSzPts val="2000"/>
              <a:buFont typeface="Gill Sans"/>
              <a:buChar char="●"/>
            </a:pPr>
            <a:endParaRPr lang="en-US" sz="1600" dirty="0">
              <a:solidFill>
                <a:srgbClr val="FFFFFF"/>
              </a:solidFill>
              <a:latin typeface="Gill Sans"/>
              <a:ea typeface="Gill Sans"/>
              <a:cs typeface="Gill Sans"/>
              <a:sym typeface="Gill Sans"/>
            </a:endParaRPr>
          </a:p>
          <a:p>
            <a:pPr marL="457200" lvl="0" indent="-355600" algn="l" rtl="0">
              <a:spcBef>
                <a:spcPts val="0"/>
              </a:spcBef>
              <a:spcAft>
                <a:spcPts val="0"/>
              </a:spcAft>
              <a:buClr>
                <a:srgbClr val="FFFFFF"/>
              </a:buClr>
              <a:buSzPts val="2000"/>
              <a:buFont typeface="Gill Sans"/>
              <a:buChar char="●"/>
            </a:pPr>
            <a:endParaRPr sz="1600" dirty="0">
              <a:solidFill>
                <a:srgbClr val="FFFFFF"/>
              </a:solidFill>
              <a:latin typeface="Gill Sans"/>
              <a:ea typeface="Gill Sans"/>
              <a:cs typeface="Gill Sans"/>
              <a:sym typeface="Gill Sans"/>
            </a:endParaRPr>
          </a:p>
        </p:txBody>
      </p:sp>
      <p:pic>
        <p:nvPicPr>
          <p:cNvPr id="107" name="Google Shape;107;p17"/>
          <p:cNvPicPr preferRelativeResize="0"/>
          <p:nvPr/>
        </p:nvPicPr>
        <p:blipFill>
          <a:blip r:embed="rId5">
            <a:alphaModFix/>
          </a:blip>
          <a:stretch>
            <a:fillRect/>
          </a:stretch>
        </p:blipFill>
        <p:spPr>
          <a:xfrm>
            <a:off x="4263900" y="0"/>
            <a:ext cx="4880101" cy="4880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latin typeface="Gill Sans" panose="020B0604020202020204" charset="0"/>
              </a:rPr>
              <a:t>Tech Stack Overview</a:t>
            </a: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5" y="852925"/>
            <a:ext cx="8833728" cy="3629020"/>
          </a:xfrm>
        </p:spPr>
        <p:txBody>
          <a:bodyPr/>
          <a:lstStyle/>
          <a:p>
            <a:pPr marL="114300" indent="0"/>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rPr>
              <a:t>The</a:t>
            </a:r>
            <a:r>
              <a:rPr lang="en-US" sz="1800" b="1" dirty="0">
                <a:solidFill>
                  <a:srgbClr val="0070C0"/>
                </a:solidFill>
                <a:latin typeface="Roboto" panose="02000000000000000000" pitchFamily="2" charset="0"/>
                <a:ea typeface="Roboto" panose="02000000000000000000" pitchFamily="2" charset="0"/>
                <a:cs typeface="Roboto" panose="02000000000000000000" pitchFamily="2" charset="0"/>
              </a:rPr>
              <a:t> Cache Bank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rPr>
              <a:t>project</a:t>
            </a:r>
            <a:r>
              <a:rPr lang="en-US" sz="1800" b="1" dirty="0">
                <a:solidFill>
                  <a:srgbClr val="0070C0"/>
                </a:solidFill>
                <a:latin typeface="Roboto" panose="02000000000000000000" pitchFamily="2" charset="0"/>
                <a:ea typeface="Roboto" panose="02000000000000000000" pitchFamily="2" charset="0"/>
                <a:cs typeface="Roboto" panose="02000000000000000000" pitchFamily="2" charset="0"/>
              </a:rPr>
              <a:t> </a:t>
            </a:r>
            <a:r>
              <a:rPr lang="en-US" sz="1800" b="1" dirty="0">
                <a:solidFill>
                  <a:schemeClr val="tx1"/>
                </a:solidFill>
                <a:latin typeface="Roboto" panose="02000000000000000000" pitchFamily="2" charset="0"/>
                <a:ea typeface="Roboto" panose="02000000000000000000" pitchFamily="2" charset="0"/>
                <a:cs typeface="Roboto" panose="02000000000000000000" pitchFamily="2" charset="0"/>
              </a:rPr>
              <a:t>utilizes a modern tech stack to ensure efficiency and scalability</a:t>
            </a:r>
            <a:endParaRPr lang="en-ZA" sz="1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2000" b="1" dirty="0">
              <a:solidFill>
                <a:schemeClr val="tx1"/>
              </a:solidFill>
            </a:endParaRPr>
          </a:p>
          <a:p>
            <a:pPr algn="l">
              <a:buFont typeface="Arial" panose="020B0604020202020204" pitchFamily="34" charset="0"/>
              <a:buChar char="•"/>
            </a:pPr>
            <a:r>
              <a:rPr lang="en-ZA" sz="2000" b="1" dirty="0">
                <a:solidFill>
                  <a:schemeClr val="tx1"/>
                </a:solidFill>
                <a:latin typeface="Roboto" panose="02000000000000000000" pitchFamily="2" charset="0"/>
                <a:ea typeface="Roboto" panose="02000000000000000000" pitchFamily="2" charset="0"/>
                <a:cs typeface="Roboto" panose="02000000000000000000" pitchFamily="2" charset="0"/>
              </a:rPr>
              <a:t>HTML 5</a:t>
            </a:r>
            <a:r>
              <a:rPr lang="en-ZA" sz="2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Utilized for the structure and semantic markup of our bank web page.</a:t>
            </a:r>
            <a:endParaRPr lang="en-ZA" sz="1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ZA" sz="2000" b="1" dirty="0">
                <a:solidFill>
                  <a:schemeClr val="tx1"/>
                </a:solidFill>
                <a:latin typeface="Roboto" panose="02000000000000000000" pitchFamily="2" charset="0"/>
                <a:ea typeface="Roboto" panose="02000000000000000000" pitchFamily="2" charset="0"/>
                <a:cs typeface="Roboto" panose="02000000000000000000" pitchFamily="2" charset="0"/>
              </a:rPr>
              <a:t>CSS3 with Tailwind CSS</a:t>
            </a:r>
            <a:r>
              <a:rPr lang="en-ZA" sz="2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Utility-first styling for fast UI development.</a:t>
            </a:r>
            <a:endParaRPr lang="en-ZA" sz="1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ZA" sz="2000" b="1" dirty="0" err="1">
                <a:solidFill>
                  <a:schemeClr val="tx1"/>
                </a:solidFill>
                <a:latin typeface="Roboto" panose="02000000000000000000" pitchFamily="2" charset="0"/>
                <a:ea typeface="Roboto" panose="02000000000000000000" pitchFamily="2" charset="0"/>
                <a:cs typeface="Roboto" panose="02000000000000000000" pitchFamily="2" charset="0"/>
              </a:rPr>
              <a:t>Javascript</a:t>
            </a:r>
            <a:r>
              <a:rPr lang="en-ZA" sz="20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800" dirty="0">
                <a:solidFill>
                  <a:schemeClr val="tx1"/>
                </a:solidFill>
                <a:latin typeface="Roboto" panose="02000000000000000000" pitchFamily="2" charset="0"/>
                <a:ea typeface="Roboto" panose="02000000000000000000" pitchFamily="2" charset="0"/>
                <a:cs typeface="Roboto" panose="02000000000000000000" pitchFamily="2" charset="0"/>
              </a:rPr>
              <a:t>Utilized for dynamic behavior and interactivity in our application.</a:t>
            </a:r>
            <a:endParaRPr lang="en-ZA" sz="1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2000" dirty="0">
              <a:solidFill>
                <a:schemeClr val="tx1"/>
              </a:solidFill>
            </a:endParaRPr>
          </a:p>
        </p:txBody>
      </p:sp>
      <p:pic>
        <p:nvPicPr>
          <p:cNvPr id="7" name="Picture 6">
            <a:extLst>
              <a:ext uri="{FF2B5EF4-FFF2-40B4-BE49-F238E27FC236}">
                <a16:creationId xmlns:a16="http://schemas.microsoft.com/office/drawing/2014/main" id="{483E4062-40AE-88E1-9040-BAF7474EDD34}"/>
              </a:ext>
            </a:extLst>
          </p:cNvPr>
          <p:cNvPicPr>
            <a:picLocks noChangeAspect="1"/>
          </p:cNvPicPr>
          <p:nvPr/>
        </p:nvPicPr>
        <p:blipFill>
          <a:blip r:embed="rId5"/>
          <a:stretch>
            <a:fillRect/>
          </a:stretch>
        </p:blipFill>
        <p:spPr>
          <a:xfrm>
            <a:off x="943033" y="3088693"/>
            <a:ext cx="1276208" cy="1276208"/>
          </a:xfrm>
          <a:prstGeom prst="rect">
            <a:avLst/>
          </a:prstGeom>
        </p:spPr>
      </p:pic>
      <p:pic>
        <p:nvPicPr>
          <p:cNvPr id="9" name="Picture 8">
            <a:extLst>
              <a:ext uri="{FF2B5EF4-FFF2-40B4-BE49-F238E27FC236}">
                <a16:creationId xmlns:a16="http://schemas.microsoft.com/office/drawing/2014/main" id="{AE2313D7-A49C-D5B5-4551-FA9CE97883E3}"/>
              </a:ext>
            </a:extLst>
          </p:cNvPr>
          <p:cNvPicPr>
            <a:picLocks noChangeAspect="1"/>
          </p:cNvPicPr>
          <p:nvPr/>
        </p:nvPicPr>
        <p:blipFill>
          <a:blip r:embed="rId6"/>
          <a:stretch>
            <a:fillRect/>
          </a:stretch>
        </p:blipFill>
        <p:spPr>
          <a:xfrm>
            <a:off x="2821005" y="2997059"/>
            <a:ext cx="1388918" cy="1388918"/>
          </a:xfrm>
          <a:prstGeom prst="rect">
            <a:avLst/>
          </a:prstGeom>
        </p:spPr>
      </p:pic>
      <p:pic>
        <p:nvPicPr>
          <p:cNvPr id="11" name="Picture 10">
            <a:extLst>
              <a:ext uri="{FF2B5EF4-FFF2-40B4-BE49-F238E27FC236}">
                <a16:creationId xmlns:a16="http://schemas.microsoft.com/office/drawing/2014/main" id="{4A6DD48F-34E0-9886-F2AC-502861A3B9E7}"/>
              </a:ext>
            </a:extLst>
          </p:cNvPr>
          <p:cNvPicPr>
            <a:picLocks noChangeAspect="1"/>
          </p:cNvPicPr>
          <p:nvPr/>
        </p:nvPicPr>
        <p:blipFill>
          <a:blip r:embed="rId7"/>
          <a:stretch>
            <a:fillRect/>
          </a:stretch>
        </p:blipFill>
        <p:spPr>
          <a:xfrm>
            <a:off x="4811687" y="3225246"/>
            <a:ext cx="1552722" cy="932543"/>
          </a:xfrm>
          <a:prstGeom prst="rect">
            <a:avLst/>
          </a:prstGeom>
        </p:spPr>
      </p:pic>
      <p:pic>
        <p:nvPicPr>
          <p:cNvPr id="13" name="Picture 12">
            <a:extLst>
              <a:ext uri="{FF2B5EF4-FFF2-40B4-BE49-F238E27FC236}">
                <a16:creationId xmlns:a16="http://schemas.microsoft.com/office/drawing/2014/main" id="{49AFED37-14C5-D243-C10A-86D59CCAC243}"/>
              </a:ext>
            </a:extLst>
          </p:cNvPr>
          <p:cNvPicPr>
            <a:picLocks noChangeAspect="1"/>
          </p:cNvPicPr>
          <p:nvPr/>
        </p:nvPicPr>
        <p:blipFill>
          <a:blip r:embed="rId8"/>
          <a:stretch>
            <a:fillRect/>
          </a:stretch>
        </p:blipFill>
        <p:spPr>
          <a:xfrm>
            <a:off x="6812924" y="3136547"/>
            <a:ext cx="1180499" cy="11804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latin typeface="Gill Sans" panose="020B0604020202020204" charset="0"/>
              </a:rPr>
              <a:t>Repository Structure</a:t>
            </a: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6" y="852925"/>
            <a:ext cx="2230610" cy="3975466"/>
          </a:xfrm>
        </p:spPr>
        <p:txBody>
          <a:bodyPr/>
          <a:lstStyle/>
          <a:p>
            <a:pPr marL="114300" indent="0" algn="l"/>
            <a:r>
              <a:rPr lang="en-ZA" sz="1200" b="1" dirty="0">
                <a:solidFill>
                  <a:srgbClr val="D07700"/>
                </a:solidFill>
                <a:latin typeface="Gill Sans" panose="020B0604020202020204" charset="0"/>
              </a:rPr>
              <a:t>       Project Setup				</a:t>
            </a:r>
          </a:p>
          <a:p>
            <a:pPr marL="114300" indent="0" algn="l"/>
            <a:endParaRPr lang="en-ZA" sz="2000" b="1" dirty="0">
              <a:solidFill>
                <a:srgbClr val="D07700"/>
              </a:solidFill>
            </a:endParaRPr>
          </a:p>
          <a:p>
            <a:pPr marL="114300" indent="0" algn="l"/>
            <a:r>
              <a:rPr lang="en-ZA" sz="2000" b="1" dirty="0">
                <a:solidFill>
                  <a:srgbClr val="D07700"/>
                </a:solidFill>
              </a:rPr>
              <a:t>				</a:t>
            </a:r>
          </a:p>
        </p:txBody>
      </p:sp>
      <p:pic>
        <p:nvPicPr>
          <p:cNvPr id="5" name="Picture 4">
            <a:extLst>
              <a:ext uri="{FF2B5EF4-FFF2-40B4-BE49-F238E27FC236}">
                <a16:creationId xmlns:a16="http://schemas.microsoft.com/office/drawing/2014/main" id="{2446FA0E-21E6-983E-476E-8B64D986959E}"/>
              </a:ext>
            </a:extLst>
          </p:cNvPr>
          <p:cNvPicPr>
            <a:picLocks noChangeAspect="1"/>
          </p:cNvPicPr>
          <p:nvPr/>
        </p:nvPicPr>
        <p:blipFill>
          <a:blip r:embed="rId5"/>
          <a:stretch>
            <a:fillRect/>
          </a:stretch>
        </p:blipFill>
        <p:spPr>
          <a:xfrm>
            <a:off x="481653" y="1297757"/>
            <a:ext cx="1558196" cy="3440498"/>
          </a:xfrm>
          <a:prstGeom prst="rect">
            <a:avLst/>
          </a:prstGeom>
        </p:spPr>
      </p:pic>
      <p:sp>
        <p:nvSpPr>
          <p:cNvPr id="6" name="Subtitle 2">
            <a:extLst>
              <a:ext uri="{FF2B5EF4-FFF2-40B4-BE49-F238E27FC236}">
                <a16:creationId xmlns:a16="http://schemas.microsoft.com/office/drawing/2014/main" id="{0D81677B-AF06-41C4-523B-3FF0E30BC082}"/>
              </a:ext>
            </a:extLst>
          </p:cNvPr>
          <p:cNvSpPr txBox="1">
            <a:spLocks/>
          </p:cNvSpPr>
          <p:nvPr/>
        </p:nvSpPr>
        <p:spPr>
          <a:xfrm>
            <a:off x="3345164" y="926606"/>
            <a:ext cx="5577163" cy="3879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r>
              <a:rPr lang="en-ZA" sz="1200" b="1" dirty="0">
                <a:solidFill>
                  <a:srgbClr val="D07700"/>
                </a:solidFill>
                <a:latin typeface="Gill Sans" panose="020B0604020202020204" charset="0"/>
              </a:rPr>
              <a:t>Benefits of this organization </a:t>
            </a:r>
          </a:p>
          <a:p>
            <a:pPr marL="114300" indent="0" algn="l"/>
            <a:endParaRPr lang="en-ZA" sz="2000" b="1" dirty="0">
              <a:solidFill>
                <a:srgbClr val="D07700"/>
              </a:solidFill>
            </a:endParaRPr>
          </a:p>
          <a:p>
            <a:pPr marL="114300" indent="0" algn="l">
              <a:buSzPct val="120000"/>
            </a:pPr>
            <a:r>
              <a:rPr lang="en-US" sz="1100" b="1" dirty="0">
                <a:solidFill>
                  <a:schemeClr val="tx1"/>
                </a:solidFill>
                <a:latin typeface="Roboto" panose="02000000000000000000" pitchFamily="2" charset="0"/>
                <a:ea typeface="Roboto" panose="02000000000000000000" pitchFamily="2" charset="0"/>
                <a:cs typeface="Roboto" panose="02000000000000000000" pitchFamily="2" charset="0"/>
              </a:rPr>
              <a:t>Clear Separation</a:t>
            </a: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 Each component and asset type is stored in dedicated directories, enhancing maintainability</a:t>
            </a:r>
            <a:r>
              <a:rPr lang="en-US" sz="1100" b="1" dirty="0">
                <a:solidFill>
                  <a:schemeClr val="tx1"/>
                </a:solidFill>
                <a:latin typeface="Roboto" panose="02000000000000000000" pitchFamily="2" charset="0"/>
                <a:ea typeface="Roboto" panose="02000000000000000000" pitchFamily="2" charset="0"/>
                <a:cs typeface="Roboto" panose="02000000000000000000" pitchFamily="2" charset="0"/>
              </a:rPr>
              <a:t>.</a:t>
            </a:r>
          </a:p>
          <a:p>
            <a:pPr marL="114300" indent="0" algn="l">
              <a:buSzPct val="120000"/>
            </a:pPr>
            <a:r>
              <a:rPr lang="en-US" sz="1100" b="1" dirty="0">
                <a:solidFill>
                  <a:schemeClr val="tx1"/>
                </a:solidFill>
                <a:latin typeface="Roboto" panose="02000000000000000000" pitchFamily="2" charset="0"/>
                <a:ea typeface="Roboto" panose="02000000000000000000" pitchFamily="2" charset="0"/>
                <a:cs typeface="Roboto" panose="02000000000000000000" pitchFamily="2" charset="0"/>
              </a:rPr>
              <a:t>Consistent Environment: </a:t>
            </a:r>
            <a:r>
              <a:rPr lang="en-US" sz="1100" dirty="0" err="1">
                <a:solidFill>
                  <a:schemeClr val="tx1"/>
                </a:solidFill>
                <a:latin typeface="Roboto" panose="02000000000000000000" pitchFamily="2" charset="0"/>
                <a:ea typeface="Roboto" panose="02000000000000000000" pitchFamily="2" charset="0"/>
                <a:cs typeface="Roboto" panose="02000000000000000000" pitchFamily="2" charset="0"/>
              </a:rPr>
              <a:t>VSCode</a:t>
            </a: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 settings file ensures a consistent development setup across the team.</a:t>
            </a: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Modular Structure: </a:t>
            </a: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Component-specific directories facilitate easy updates and feature additions.</a:t>
            </a: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Centralized Styling</a:t>
            </a:r>
            <a:r>
              <a:rPr lang="en-ZA" sz="11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Organized CSS and JS directories help maintain a coherent styling and scripting approach.</a:t>
            </a: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Ease of Onboarding</a:t>
            </a:r>
            <a:r>
              <a:rPr lang="en-ZA" sz="11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README.md and structured directories make it easy for new developers to understand and contribute to the project.</a:t>
            </a: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Efficient Dependency Management: </a:t>
            </a:r>
            <a:r>
              <a:rPr lang="en-US" sz="1100" dirty="0" err="1">
                <a:solidFill>
                  <a:schemeClr val="tx1"/>
                </a:solidFill>
                <a:latin typeface="Roboto" panose="02000000000000000000" pitchFamily="2" charset="0"/>
                <a:ea typeface="Roboto" panose="02000000000000000000" pitchFamily="2" charset="0"/>
                <a:cs typeface="Roboto" panose="02000000000000000000" pitchFamily="2" charset="0"/>
              </a:rPr>
              <a:t>package.json</a:t>
            </a:r>
            <a:r>
              <a:rPr lang="en-US" sz="1100" dirty="0">
                <a:solidFill>
                  <a:schemeClr val="tx1"/>
                </a:solidFill>
                <a:latin typeface="Roboto" panose="02000000000000000000" pitchFamily="2" charset="0"/>
                <a:ea typeface="Roboto" panose="02000000000000000000" pitchFamily="2" charset="0"/>
                <a:cs typeface="Roboto" panose="02000000000000000000" pitchFamily="2" charset="0"/>
              </a:rPr>
              <a:t> file helps in managing project dependencies and scripts efficiently.</a:t>
            </a:r>
            <a:endParaRPr lang="en-ZA" sz="11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2000" b="1" dirty="0">
                <a:solidFill>
                  <a:srgbClr val="D07700"/>
                </a:solidFill>
              </a:rPr>
              <a:t>			</a:t>
            </a:r>
          </a:p>
        </p:txBody>
      </p:sp>
      <p:sp>
        <p:nvSpPr>
          <p:cNvPr id="8" name="Rectangle 7">
            <a:extLst>
              <a:ext uri="{FF2B5EF4-FFF2-40B4-BE49-F238E27FC236}">
                <a16:creationId xmlns:a16="http://schemas.microsoft.com/office/drawing/2014/main" id="{A8794FA7-AA3D-C1B7-59BE-E1D21CDDF5CF}"/>
              </a:ext>
            </a:extLst>
          </p:cNvPr>
          <p:cNvSpPr/>
          <p:nvPr/>
        </p:nvSpPr>
        <p:spPr>
          <a:xfrm>
            <a:off x="2970870" y="1297757"/>
            <a:ext cx="76173" cy="2991711"/>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91010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rPr>
              <a:t>Component 1: Responsive Navigation</a:t>
            </a: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0" y="852925"/>
            <a:ext cx="4495827" cy="3975466"/>
          </a:xfrm>
        </p:spPr>
        <p:txBody>
          <a:bodyPr/>
          <a:lstStyle/>
          <a:p>
            <a:pPr marL="114300" indent="0" algn="l"/>
            <a:r>
              <a:rPr lang="en-US" sz="1200" b="1" dirty="0">
                <a:solidFill>
                  <a:srgbClr val="D07700"/>
                </a:solidFill>
              </a:rPr>
              <a:t>CSS Media Queries for Responsive Navigation</a:t>
            </a:r>
          </a:p>
          <a:p>
            <a:pPr marL="114300" indent="0" algn="l"/>
            <a:endParaRPr lang="en-US" sz="1200" b="1" dirty="0">
              <a:solidFill>
                <a:srgbClr val="D07700"/>
              </a:solidFill>
            </a:endParaRPr>
          </a:p>
          <a:p>
            <a:pPr marL="114300" indent="0" algn="l"/>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Tailwind CSS is used for styling, which includes built-in responsive design utilities. Media queries are used in the Tailwind CSS classes to create a responsive navigation bar.</a:t>
            </a:r>
          </a:p>
          <a:p>
            <a:pPr marL="114300" indent="0" algn="l"/>
            <a:endParaRPr lang="en-ZA" sz="1200" b="1" dirty="0">
              <a:solidFill>
                <a:srgbClr val="D07700"/>
              </a:solidFill>
            </a:endParaRPr>
          </a:p>
          <a:p>
            <a:pPr marL="114300" indent="0" algn="l"/>
            <a:r>
              <a:rPr lang="en-ZA" sz="1100" b="1" u="sng" dirty="0">
                <a:solidFill>
                  <a:schemeClr val="tx1"/>
                </a:solidFill>
              </a:rPr>
              <a:t>Default Mobile Styles</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default styles are applied for mobile devices on this project. An example the navigation bar is initially hidden and toggled using JavaScript for mobile devices.</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900" i="1" dirty="0">
                <a:solidFill>
                  <a:schemeClr val="tx1"/>
                </a:solidFill>
                <a:latin typeface="Roboto" panose="02000000000000000000" pitchFamily="2" charset="0"/>
                <a:ea typeface="Roboto" panose="02000000000000000000" pitchFamily="2" charset="0"/>
                <a:cs typeface="Roboto" panose="02000000000000000000" pitchFamily="2" charset="0"/>
              </a:rPr>
              <a:t>&lt;</a:t>
            </a:r>
            <a:r>
              <a:rPr lang="en-US" sz="900" i="1" dirty="0">
                <a:solidFill>
                  <a:srgbClr val="0070C0"/>
                </a:solidFill>
                <a:latin typeface="Roboto" panose="02000000000000000000" pitchFamily="2" charset="0"/>
                <a:ea typeface="Roboto" panose="02000000000000000000" pitchFamily="2" charset="0"/>
                <a:cs typeface="Roboto" panose="02000000000000000000" pitchFamily="2" charset="0"/>
              </a:rPr>
              <a:t>nav</a:t>
            </a:r>
            <a:r>
              <a:rPr lang="en-US" sz="900" i="1" dirty="0">
                <a:solidFill>
                  <a:srgbClr val="D07700"/>
                </a:solidFill>
                <a:latin typeface="Roboto" panose="02000000000000000000" pitchFamily="2" charset="0"/>
                <a:ea typeface="Roboto" panose="02000000000000000000" pitchFamily="2" charset="0"/>
                <a:cs typeface="Roboto" panose="02000000000000000000" pitchFamily="2" charset="0"/>
              </a:rPr>
              <a:t> </a:t>
            </a:r>
            <a:r>
              <a:rPr lang="en-US" sz="900" i="1" dirty="0">
                <a:solidFill>
                  <a:srgbClr val="0070C0"/>
                </a:solidFill>
                <a:latin typeface="Roboto" panose="02000000000000000000" pitchFamily="2" charset="0"/>
                <a:ea typeface="Roboto" panose="02000000000000000000" pitchFamily="2" charset="0"/>
                <a:cs typeface="Roboto" panose="02000000000000000000" pitchFamily="2" charset="0"/>
              </a:rPr>
              <a:t>class</a:t>
            </a:r>
            <a:r>
              <a:rPr lang="en-US" sz="900" i="1"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="hidden </a:t>
            </a:r>
            <a:r>
              <a:rPr lang="en-US" sz="900" i="1"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md:flex</a:t>
            </a:r>
            <a:r>
              <a:rPr lang="en-US" sz="900" i="1"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 items-center gap-12 text-black"</a:t>
            </a:r>
            <a:r>
              <a:rPr lang="en-US" sz="900" i="1" dirty="0">
                <a:solidFill>
                  <a:schemeClr val="tx1"/>
                </a:solidFill>
                <a:latin typeface="Roboto" panose="02000000000000000000" pitchFamily="2" charset="0"/>
                <a:ea typeface="Roboto" panose="02000000000000000000" pitchFamily="2" charset="0"/>
                <a:cs typeface="Roboto" panose="02000000000000000000" pitchFamily="2" charset="0"/>
              </a:rPr>
              <a:t>&gt;</a:t>
            </a:r>
          </a:p>
          <a:p>
            <a:pPr marL="114300" indent="0" algn="l"/>
            <a:endParaRPr lang="en-US" sz="900" i="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900" b="1" dirty="0">
                <a:solidFill>
                  <a:schemeClr val="tx1"/>
                </a:solidFill>
                <a:latin typeface="Roboto" panose="02000000000000000000" pitchFamily="2" charset="0"/>
                <a:ea typeface="Roboto" panose="02000000000000000000" pitchFamily="2" charset="0"/>
                <a:cs typeface="Roboto" panose="02000000000000000000" pitchFamily="2" charset="0"/>
              </a:rPr>
              <a:t>Code Explanation </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hidden class ensures that the navigation links are hidden on mobile by default, and the </a:t>
            </a:r>
            <a:r>
              <a:rPr lang="en-US" sz="700"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md:flex</a:t>
            </a:r>
            <a:r>
              <a:rPr lang="en-US" sz="700"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 class </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makes them visible on medium and larger screens.</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Media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Queries</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for</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Larger</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Screens</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Tailwind CSS uses </a:t>
            </a:r>
            <a:r>
              <a:rPr lang="en-US" sz="700"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 lg, xl</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 etc., to apply styles for larger screens.</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 Example, </a:t>
            </a:r>
            <a:r>
              <a:rPr lang="en-US" sz="700"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md:flex</a:t>
            </a:r>
            <a:r>
              <a:rPr lang="en-US" sz="700"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 </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ensures the navigation bar is displayed as a flex container starting from the medium screen size. </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900" i="1" dirty="0">
                <a:solidFill>
                  <a:schemeClr val="tx1"/>
                </a:solidFill>
                <a:latin typeface="Roboto" panose="02000000000000000000" pitchFamily="2" charset="0"/>
                <a:ea typeface="Roboto" panose="02000000000000000000" pitchFamily="2" charset="0"/>
                <a:cs typeface="Roboto" panose="02000000000000000000" pitchFamily="2" charset="0"/>
              </a:rPr>
              <a:t>&lt;</a:t>
            </a:r>
            <a:r>
              <a:rPr lang="en-US" sz="900" i="1" dirty="0">
                <a:solidFill>
                  <a:srgbClr val="0070C0"/>
                </a:solidFill>
                <a:latin typeface="Roboto" panose="02000000000000000000" pitchFamily="2" charset="0"/>
                <a:ea typeface="Roboto" panose="02000000000000000000" pitchFamily="2" charset="0"/>
                <a:cs typeface="Roboto" panose="02000000000000000000" pitchFamily="2" charset="0"/>
              </a:rPr>
              <a:t>div class</a:t>
            </a:r>
            <a:r>
              <a:rPr lang="en-US" sz="900" i="1"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="hidden </a:t>
            </a:r>
            <a:r>
              <a:rPr lang="en-US" sz="900" i="1"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md:flex</a:t>
            </a:r>
            <a:r>
              <a:rPr lang="en-US" sz="900" i="1"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 items-center gap-3</a:t>
            </a:r>
            <a:r>
              <a:rPr lang="en-US" sz="900" i="1" dirty="0">
                <a:solidFill>
                  <a:schemeClr val="tx1"/>
                </a:solidFill>
                <a:latin typeface="Roboto" panose="02000000000000000000" pitchFamily="2" charset="0"/>
                <a:ea typeface="Roboto" panose="02000000000000000000" pitchFamily="2" charset="0"/>
                <a:cs typeface="Roboto" panose="02000000000000000000" pitchFamily="2" charset="0"/>
              </a:rPr>
              <a:t>"&gt;</a:t>
            </a:r>
          </a:p>
          <a:p>
            <a:pPr marL="114300" indent="0" algn="l"/>
            <a:endParaRPr lang="en-US" sz="900" i="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900" b="1" dirty="0">
                <a:solidFill>
                  <a:schemeClr val="tx1"/>
                </a:solidFill>
                <a:latin typeface="Roboto" panose="02000000000000000000" pitchFamily="2" charset="0"/>
                <a:ea typeface="Roboto" panose="02000000000000000000" pitchFamily="2" charset="0"/>
                <a:cs typeface="Roboto" panose="02000000000000000000" pitchFamily="2" charset="0"/>
              </a:rPr>
              <a:t>Code Explanation </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hidden class hides elements on smaller screens, and </a:t>
            </a:r>
            <a:r>
              <a:rPr lang="en-US" sz="700"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md:hidden</a:t>
            </a:r>
            <a:r>
              <a:rPr lang="en-US" sz="700"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 </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can be used to hide elements starting from medium screens.</a:t>
            </a:r>
          </a:p>
          <a:p>
            <a:pPr marL="114300" indent="0" algn="l"/>
            <a:endParaRPr lang="en-US" sz="900" i="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9" name="Subtitle 2">
            <a:extLst>
              <a:ext uri="{FF2B5EF4-FFF2-40B4-BE49-F238E27FC236}">
                <a16:creationId xmlns:a16="http://schemas.microsoft.com/office/drawing/2014/main" id="{5FA26DFF-D23E-E6E3-F437-0E2E9F3EF853}"/>
              </a:ext>
            </a:extLst>
          </p:cNvPr>
          <p:cNvSpPr txBox="1">
            <a:spLocks/>
          </p:cNvSpPr>
          <p:nvPr/>
        </p:nvSpPr>
        <p:spPr>
          <a:xfrm>
            <a:off x="4648173" y="852925"/>
            <a:ext cx="4495827" cy="3975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lgn="l"/>
            <a:r>
              <a:rPr lang="en-US" sz="1200" b="1" dirty="0">
                <a:solidFill>
                  <a:srgbClr val="D07700"/>
                </a:solidFill>
              </a:rPr>
              <a:t>Navigation Bar Implementation</a:t>
            </a:r>
          </a:p>
          <a:p>
            <a:pPr marL="114300" indent="0" algn="l"/>
            <a:endParaRPr lang="en-US" sz="1200" b="1" dirty="0">
              <a:solidFill>
                <a:srgbClr val="D07700"/>
              </a:solidFill>
            </a:endParaRPr>
          </a:p>
          <a:p>
            <a:pPr marL="114300" indent="0" algn="l"/>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The navigation bar is implemented using JavaScript and Tailwind CSS for dynamic resizing and toggling.</a:t>
            </a:r>
          </a:p>
          <a:p>
            <a:pPr marL="114300" indent="0" algn="l"/>
            <a:endParaRPr lang="en-ZA" sz="1200" b="1" dirty="0">
              <a:solidFill>
                <a:srgbClr val="D07700"/>
              </a:solidFill>
            </a:endParaRPr>
          </a:p>
          <a:p>
            <a:pPr marL="114300" indent="0" algn="l"/>
            <a:r>
              <a:rPr lang="en-ZA" sz="1100" b="1" u="sng" dirty="0">
                <a:solidFill>
                  <a:schemeClr val="tx1"/>
                </a:solidFill>
              </a:rPr>
              <a:t>Hamburger Menu for Mobile:</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hamburger button is used to toggle the mobile menu. This button is only visible on mobile devices (</a:t>
            </a:r>
            <a:r>
              <a:rPr lang="en-US" sz="700"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md:hidden</a:t>
            </a:r>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JavaScript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for</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Toggling</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 Menú:</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JavaScript is used to add interactivity for toggling the mobile menu.</a:t>
            </a:r>
          </a:p>
          <a:p>
            <a:pPr marL="114300" indent="0" algn="l"/>
            <a:endParaRPr lang="en-US" sz="1100" i="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Responsive Menú </a:t>
            </a:r>
            <a:r>
              <a:rPr lang="es-ES" sz="1100" b="1" u="sng" dirty="0" err="1">
                <a:solidFill>
                  <a:schemeClr val="tx1"/>
                </a:solidFill>
                <a:latin typeface="Roboto" panose="02000000000000000000" pitchFamily="2" charset="0"/>
                <a:ea typeface="Roboto" panose="02000000000000000000" pitchFamily="2" charset="0"/>
                <a:cs typeface="Roboto" panose="02000000000000000000" pitchFamily="2" charset="0"/>
              </a:rPr>
              <a:t>for</a:t>
            </a:r>
            <a:r>
              <a:rPr lang="es-ES" sz="1100" b="1" u="sng" dirty="0">
                <a:solidFill>
                  <a:schemeClr val="tx1"/>
                </a:solidFill>
                <a:latin typeface="Roboto" panose="02000000000000000000" pitchFamily="2" charset="0"/>
                <a:ea typeface="Roboto" panose="02000000000000000000" pitchFamily="2" charset="0"/>
                <a:cs typeface="Roboto" panose="02000000000000000000" pitchFamily="2" charset="0"/>
              </a:rPr>
              <a:t> Mobile:</a:t>
            </a: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The mobile menu is initially hidden (hidden class) and displayed when the hamburger button is clicked.</a:t>
            </a:r>
          </a:p>
          <a:p>
            <a:pPr marL="114300" indent="0" algn="l"/>
            <a:endParaRPr lang="en-US" sz="11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100" b="1" u="sng" dirty="0">
                <a:solidFill>
                  <a:schemeClr val="tx1"/>
                </a:solidFill>
                <a:latin typeface="Roboto" panose="02000000000000000000" pitchFamily="2" charset="0"/>
                <a:ea typeface="Roboto" panose="02000000000000000000" pitchFamily="2" charset="0"/>
                <a:cs typeface="Roboto" panose="02000000000000000000" pitchFamily="2" charset="0"/>
              </a:rPr>
              <a:t>Header:</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&lt;header&gt; element is used to contain introductory content or navigational links.</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Nav:</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&lt;nav&gt; element is used for the main navigation links.</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u="sng" dirty="0">
                <a:solidFill>
                  <a:schemeClr val="tx1"/>
                </a:solidFill>
                <a:latin typeface="Roboto" panose="02000000000000000000" pitchFamily="2" charset="0"/>
                <a:ea typeface="Roboto" panose="02000000000000000000" pitchFamily="2" charset="0"/>
                <a:cs typeface="Roboto" panose="02000000000000000000" pitchFamily="2" charset="0"/>
              </a:rPr>
              <a:t>Links and Buttons:</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Using &lt;a&gt; for links and &lt;button&gt; for actions like "Log In" and "Sign Up“ for the landing page.</a:t>
            </a:r>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0" name="Rectangle 9">
            <a:extLst>
              <a:ext uri="{FF2B5EF4-FFF2-40B4-BE49-F238E27FC236}">
                <a16:creationId xmlns:a16="http://schemas.microsoft.com/office/drawing/2014/main" id="{64596BF4-6FBA-DBD8-5919-165BC9CDC32E}"/>
              </a:ext>
            </a:extLst>
          </p:cNvPr>
          <p:cNvSpPr/>
          <p:nvPr/>
        </p:nvSpPr>
        <p:spPr>
          <a:xfrm>
            <a:off x="4533913" y="1183185"/>
            <a:ext cx="76173" cy="2991711"/>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08263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rPr>
              <a:t>Component 1: Responsive Navigation</a:t>
            </a:r>
          </a:p>
        </p:txBody>
      </p:sp>
      <p:sp>
        <p:nvSpPr>
          <p:cNvPr id="10" name="Rectangle 9">
            <a:extLst>
              <a:ext uri="{FF2B5EF4-FFF2-40B4-BE49-F238E27FC236}">
                <a16:creationId xmlns:a16="http://schemas.microsoft.com/office/drawing/2014/main" id="{64596BF4-6FBA-DBD8-5919-165BC9CDC32E}"/>
              </a:ext>
            </a:extLst>
          </p:cNvPr>
          <p:cNvSpPr/>
          <p:nvPr/>
        </p:nvSpPr>
        <p:spPr>
          <a:xfrm>
            <a:off x="4533913" y="869055"/>
            <a:ext cx="76173" cy="3619970"/>
          </a:xfrm>
          <a:prstGeom prst="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Picture 4">
            <a:extLst>
              <a:ext uri="{FF2B5EF4-FFF2-40B4-BE49-F238E27FC236}">
                <a16:creationId xmlns:a16="http://schemas.microsoft.com/office/drawing/2014/main" id="{09E75C8E-860D-18D6-4A81-0811156D2E42}"/>
              </a:ext>
            </a:extLst>
          </p:cNvPr>
          <p:cNvPicPr>
            <a:picLocks noChangeAspect="1"/>
          </p:cNvPicPr>
          <p:nvPr/>
        </p:nvPicPr>
        <p:blipFill rotWithShape="1">
          <a:blip r:embed="rId5"/>
          <a:srcRect t="1681" b="1208"/>
          <a:stretch/>
        </p:blipFill>
        <p:spPr>
          <a:xfrm>
            <a:off x="768926" y="1100185"/>
            <a:ext cx="3127265" cy="3584377"/>
          </a:xfrm>
          <a:prstGeom prst="rect">
            <a:avLst/>
          </a:prstGeom>
        </p:spPr>
      </p:pic>
      <p:pic>
        <p:nvPicPr>
          <p:cNvPr id="7" name="Picture 6">
            <a:extLst>
              <a:ext uri="{FF2B5EF4-FFF2-40B4-BE49-F238E27FC236}">
                <a16:creationId xmlns:a16="http://schemas.microsoft.com/office/drawing/2014/main" id="{DACEE98D-D670-D3AA-46AB-3203443E2DCF}"/>
              </a:ext>
            </a:extLst>
          </p:cNvPr>
          <p:cNvPicPr>
            <a:picLocks noChangeAspect="1"/>
          </p:cNvPicPr>
          <p:nvPr/>
        </p:nvPicPr>
        <p:blipFill rotWithShape="1">
          <a:blip r:embed="rId6"/>
          <a:srcRect t="1681"/>
          <a:stretch/>
        </p:blipFill>
        <p:spPr>
          <a:xfrm>
            <a:off x="5320145" y="1026019"/>
            <a:ext cx="3260086" cy="3629107"/>
          </a:xfrm>
          <a:prstGeom prst="rect">
            <a:avLst/>
          </a:prstGeom>
        </p:spPr>
      </p:pic>
      <p:sp>
        <p:nvSpPr>
          <p:cNvPr id="8" name="Subtitle 2">
            <a:extLst>
              <a:ext uri="{FF2B5EF4-FFF2-40B4-BE49-F238E27FC236}">
                <a16:creationId xmlns:a16="http://schemas.microsoft.com/office/drawing/2014/main" id="{EEA23B34-1FCB-36DB-D131-F719BEDDC8E4}"/>
              </a:ext>
            </a:extLst>
          </p:cNvPr>
          <p:cNvSpPr>
            <a:spLocks noGrp="1"/>
          </p:cNvSpPr>
          <p:nvPr>
            <p:ph type="subTitle" idx="1"/>
          </p:nvPr>
        </p:nvSpPr>
        <p:spPr>
          <a:xfrm>
            <a:off x="0" y="734963"/>
            <a:ext cx="4495827" cy="3975466"/>
          </a:xfrm>
        </p:spPr>
        <p:txBody>
          <a:bodyPr/>
          <a:lstStyle/>
          <a:p>
            <a:pPr marL="114300" indent="0"/>
            <a:r>
              <a:rPr lang="en-US" sz="1200" b="1" dirty="0">
                <a:solidFill>
                  <a:srgbClr val="D07700"/>
                </a:solidFill>
              </a:rPr>
              <a:t>Hamburger Icon for mobile </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11" name="Subtitle 2">
            <a:extLst>
              <a:ext uri="{FF2B5EF4-FFF2-40B4-BE49-F238E27FC236}">
                <a16:creationId xmlns:a16="http://schemas.microsoft.com/office/drawing/2014/main" id="{B7296D2A-1BA9-D1FC-6131-2DB77543751D}"/>
              </a:ext>
            </a:extLst>
          </p:cNvPr>
          <p:cNvSpPr txBox="1">
            <a:spLocks/>
          </p:cNvSpPr>
          <p:nvPr/>
        </p:nvSpPr>
        <p:spPr>
          <a:xfrm>
            <a:off x="4375350" y="691307"/>
            <a:ext cx="4495827" cy="3975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114300" indent="0"/>
            <a:r>
              <a:rPr lang="en-US" sz="1200" b="1" dirty="0">
                <a:solidFill>
                  <a:srgbClr val="D07700"/>
                </a:solidFill>
              </a:rPr>
              <a:t>Hamburger menu for mobile </a:t>
            </a:r>
          </a:p>
          <a:p>
            <a:pPr marL="114300" indent="0" algn="l"/>
            <a:endParaRPr lang="en-ZA" sz="7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0794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rPr>
              <a:t>Component 2: Hero &amp; Endorsements </a:t>
            </a:r>
            <a:endParaRPr lang="en-ZA" sz="1800" b="1" dirty="0">
              <a:solidFill>
                <a:srgbClr val="D07700"/>
              </a:solidFill>
              <a:latin typeface="Gill Sans" panose="020B0604020202020204" charset="0"/>
            </a:endParaRP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5" y="852925"/>
            <a:ext cx="8833727" cy="3975466"/>
          </a:xfrm>
        </p:spPr>
        <p:txBody>
          <a:bodyPr/>
          <a:lstStyle/>
          <a:p>
            <a:pPr marL="114300" indent="0" algn="l"/>
            <a:r>
              <a:rPr lang="en-US" sz="1200" b="1" dirty="0">
                <a:solidFill>
                  <a:srgbClr val="D07700"/>
                </a:solidFill>
                <a:latin typeface="Gill Sans" panose="020B0604020202020204" charset="0"/>
              </a:rPr>
              <a:t>Incorporation of Endorsements from Credible Sources to Build Trust</a:t>
            </a:r>
            <a:endParaRPr lang="en-ZA" sz="2000" b="1" dirty="0">
              <a:solidFill>
                <a:srgbClr val="D07700"/>
              </a:solidFill>
            </a:endParaRP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These endorsements are strategically placed in a dedicated section on the homepage to immediately establish credibility and reassure visitors of the service's reliability and reputation.</a:t>
            </a:r>
          </a:p>
          <a:p>
            <a:pPr marL="114300" indent="0" algn="l"/>
            <a:endParaRPr lang="en-US"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200" b="1" dirty="0">
                <a:solidFill>
                  <a:srgbClr val="D07700"/>
                </a:solidFill>
                <a:latin typeface="Gill Sans" panose="020B0604020202020204" charset="0"/>
                <a:ea typeface="Roboto" panose="02000000000000000000" pitchFamily="2" charset="0"/>
                <a:cs typeface="Roboto" panose="02000000000000000000" pitchFamily="2" charset="0"/>
              </a:rPr>
              <a:t>Call to Action in the Hero Section</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hero section includes prominent call-to-action buttons that guide users to either "Get Started with Us" or "Find Out More.“</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200" b="1" dirty="0">
                <a:solidFill>
                  <a:srgbClr val="D07700"/>
                </a:solidFill>
                <a:latin typeface="Gill Sans" panose="020B0604020202020204" charset="0"/>
                <a:ea typeface="Roboto" panose="02000000000000000000" pitchFamily="2" charset="0"/>
                <a:cs typeface="Roboto" panose="02000000000000000000" pitchFamily="2" charset="0"/>
              </a:rPr>
              <a:t>Creation of the Hero Section Using Tailwind CSS for Styling and Grid Layout for Alignment</a:t>
            </a:r>
          </a:p>
          <a:p>
            <a:pPr marL="114300" indent="0" algn="l"/>
            <a:r>
              <a:rPr lang="en-US" sz="700" dirty="0">
                <a:solidFill>
                  <a:schemeClr val="tx1"/>
                </a:solidFill>
                <a:latin typeface="Roboto" panose="02000000000000000000" pitchFamily="2" charset="0"/>
                <a:ea typeface="Roboto" panose="02000000000000000000" pitchFamily="2" charset="0"/>
                <a:cs typeface="Roboto" panose="02000000000000000000" pitchFamily="2" charset="0"/>
              </a:rPr>
              <a:t>The hero section is crafted using Tailwind CSS, leveraging its utility classes for styling and responsive design.</a:t>
            </a: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Grid Layout for Alignment:</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The hero section uses a grid layout </a:t>
            </a:r>
            <a:r>
              <a:rPr lang="en-US" sz="1000"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a:t>
            </a:r>
            <a:r>
              <a:rPr lang="en-US" sz="1000" dirty="0" err="1">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md:grid</a:t>
            </a:r>
            <a:r>
              <a:rPr lang="en-US" sz="1000" dirty="0">
                <a:solidFill>
                  <a:schemeClr val="accent5">
                    <a:lumMod val="50000"/>
                  </a:schemeClr>
                </a:solidFill>
                <a:latin typeface="Roboto" panose="02000000000000000000" pitchFamily="2" charset="0"/>
                <a:ea typeface="Roboto" panose="02000000000000000000" pitchFamily="2" charset="0"/>
                <a:cs typeface="Roboto" panose="02000000000000000000" pitchFamily="2" charset="0"/>
              </a:rPr>
              <a:t> md:grid-cols-2</a:t>
            </a:r>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 to align the content into two columns, ensuring a balanced and organized presentation on medium and larger screens. For smaller screens, it falls back to a single-column layout for better readability.</a:t>
            </a:r>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	</a:t>
            </a:r>
          </a:p>
          <a:p>
            <a:pPr marL="114300" indent="0" algn="l"/>
            <a:endParaRPr lang="en-ZA" sz="1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Text Styling:</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The text elements, including the main heading and paragraph, are styled with Tailwind CSS classes such as text-4xl, lg:text-6xl, font-extrabold, and text-white to ensure they are prominent and visually appealing. </a:t>
            </a:r>
            <a:endParaRPr lang="en-ZA" sz="1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1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Button Styling:</a:t>
            </a:r>
          </a:p>
          <a:p>
            <a:pPr marL="114300" indent="0" algn="l"/>
            <a:r>
              <a:rPr lang="en-ZA" sz="1000" dirty="0">
                <a:solidFill>
                  <a:schemeClr val="tx1"/>
                </a:solidFill>
                <a:latin typeface="Roboto" panose="02000000000000000000" pitchFamily="2" charset="0"/>
                <a:ea typeface="Roboto" panose="02000000000000000000" pitchFamily="2" charset="0"/>
                <a:cs typeface="Roboto" panose="02000000000000000000" pitchFamily="2" charset="0"/>
              </a:rPr>
              <a:t>The call-to-action buttons are styled with different classes to make the attractive and interactive.</a:t>
            </a:r>
          </a:p>
          <a:p>
            <a:pPr marL="114300" indent="0" algn="l"/>
            <a:endParaRPr lang="en-ZA" sz="1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Image Styling:</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The accompanying image is styled with classes such as w-3/6 and rounded-md to ensure it scales well and maintains a polished look.</a:t>
            </a:r>
            <a:endParaRPr lang="en-ZA" sz="1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800" b="1" dirty="0">
                <a:solidFill>
                  <a:schemeClr val="tx1"/>
                </a:solidFill>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9949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rPr>
              <a:t>Component 2: Hero &amp; Endorsements </a:t>
            </a:r>
            <a:endParaRPr lang="en-ZA" sz="1800" b="1" dirty="0">
              <a:solidFill>
                <a:srgbClr val="D07700"/>
              </a:solidFill>
              <a:latin typeface="Gill Sans" panose="020B0604020202020204" charset="0"/>
            </a:endParaRPr>
          </a:p>
        </p:txBody>
      </p:sp>
      <p:pic>
        <p:nvPicPr>
          <p:cNvPr id="7" name="Picture 6">
            <a:extLst>
              <a:ext uri="{FF2B5EF4-FFF2-40B4-BE49-F238E27FC236}">
                <a16:creationId xmlns:a16="http://schemas.microsoft.com/office/drawing/2014/main" id="{7609FB6B-20D5-169E-5A4C-BE8D21145E3C}"/>
              </a:ext>
            </a:extLst>
          </p:cNvPr>
          <p:cNvPicPr>
            <a:picLocks noChangeAspect="1"/>
          </p:cNvPicPr>
          <p:nvPr/>
        </p:nvPicPr>
        <p:blipFill rotWithShape="1">
          <a:blip r:embed="rId5"/>
          <a:srcRect t="3793"/>
          <a:stretch/>
        </p:blipFill>
        <p:spPr>
          <a:xfrm>
            <a:off x="1156854" y="671945"/>
            <a:ext cx="6830291" cy="3608859"/>
          </a:xfrm>
          <a:prstGeom prst="rect">
            <a:avLst/>
          </a:prstGeom>
        </p:spPr>
      </p:pic>
    </p:spTree>
    <p:extLst>
      <p:ext uri="{BB962C8B-B14F-4D97-AF65-F5344CB8AC3E}">
        <p14:creationId xmlns:p14="http://schemas.microsoft.com/office/powerpoint/2010/main" val="359274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ZA" dirty="0"/>
          </a:p>
        </p:txBody>
      </p:sp>
      <p:sp>
        <p:nvSpPr>
          <p:cNvPr id="62" name="Google Shape;62;p14"/>
          <p:cNvSpPr/>
          <p:nvPr/>
        </p:nvSpPr>
        <p:spPr>
          <a:xfrm>
            <a:off x="0" y="4880100"/>
            <a:ext cx="9144000" cy="263400"/>
          </a:xfrm>
          <a:prstGeom prst="rect">
            <a:avLst/>
          </a:prstGeom>
          <a:solidFill>
            <a:srgbClr val="649E8F"/>
          </a:solidFill>
          <a:ln w="9525" cap="flat" cmpd="sng">
            <a:solidFill>
              <a:srgbClr val="649E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63" name="Google Shape;63;p14"/>
          <p:cNvSpPr/>
          <p:nvPr/>
        </p:nvSpPr>
        <p:spPr>
          <a:xfrm>
            <a:off x="7212600" y="4880100"/>
            <a:ext cx="1931400" cy="263400"/>
          </a:xfrm>
          <a:prstGeom prst="rect">
            <a:avLst/>
          </a:prstGeom>
          <a:solidFill>
            <a:srgbClr val="B3B3AB"/>
          </a:solidFill>
          <a:ln w="9525" cap="flat" cmpd="sng">
            <a:solidFill>
              <a:srgbClr val="B3B3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pic>
        <p:nvPicPr>
          <p:cNvPr id="64" name="Google Shape;64;p14"/>
          <p:cNvPicPr preferRelativeResize="0"/>
          <p:nvPr/>
        </p:nvPicPr>
        <p:blipFill>
          <a:blip r:embed="rId3">
            <a:alphaModFix/>
          </a:blip>
          <a:stretch>
            <a:fillRect/>
          </a:stretch>
        </p:blipFill>
        <p:spPr>
          <a:xfrm>
            <a:off x="7403174" y="4953925"/>
            <a:ext cx="1575999" cy="115750"/>
          </a:xfrm>
          <a:prstGeom prst="rect">
            <a:avLst/>
          </a:prstGeom>
          <a:noFill/>
          <a:ln>
            <a:noFill/>
          </a:ln>
        </p:spPr>
      </p:pic>
      <p:pic>
        <p:nvPicPr>
          <p:cNvPr id="65" name="Google Shape;65;p14"/>
          <p:cNvPicPr preferRelativeResize="0"/>
          <p:nvPr/>
        </p:nvPicPr>
        <p:blipFill>
          <a:blip r:embed="rId4">
            <a:alphaModFix/>
          </a:blip>
          <a:stretch>
            <a:fillRect/>
          </a:stretch>
        </p:blipFill>
        <p:spPr>
          <a:xfrm>
            <a:off x="87850" y="4931817"/>
            <a:ext cx="1073603" cy="159974"/>
          </a:xfrm>
          <a:prstGeom prst="rect">
            <a:avLst/>
          </a:prstGeom>
          <a:noFill/>
          <a:ln>
            <a:noFill/>
          </a:ln>
        </p:spPr>
      </p:pic>
      <p:sp>
        <p:nvSpPr>
          <p:cNvPr id="2" name="Title 1">
            <a:extLst>
              <a:ext uri="{FF2B5EF4-FFF2-40B4-BE49-F238E27FC236}">
                <a16:creationId xmlns:a16="http://schemas.microsoft.com/office/drawing/2014/main" id="{94E86E28-F056-AFE9-6141-9834C15EE768}"/>
              </a:ext>
            </a:extLst>
          </p:cNvPr>
          <p:cNvSpPr>
            <a:spLocks noGrp="1"/>
          </p:cNvSpPr>
          <p:nvPr>
            <p:ph type="ctrTitle"/>
          </p:nvPr>
        </p:nvSpPr>
        <p:spPr>
          <a:xfrm>
            <a:off x="2195945" y="86485"/>
            <a:ext cx="4752110" cy="391497"/>
          </a:xfrm>
        </p:spPr>
        <p:txBody>
          <a:bodyPr/>
          <a:lstStyle/>
          <a:p>
            <a:r>
              <a:rPr lang="en-ZA" sz="1800" b="1" dirty="0">
                <a:solidFill>
                  <a:srgbClr val="D07700"/>
                </a:solidFill>
              </a:rPr>
              <a:t>Component 3: Features </a:t>
            </a:r>
            <a:endParaRPr lang="en-ZA" sz="1800" b="1" dirty="0">
              <a:solidFill>
                <a:srgbClr val="D07700"/>
              </a:solidFill>
              <a:latin typeface="Gill Sans" panose="020B0604020202020204" charset="0"/>
            </a:endParaRPr>
          </a:p>
        </p:txBody>
      </p:sp>
      <p:sp>
        <p:nvSpPr>
          <p:cNvPr id="3" name="Subtitle 2">
            <a:extLst>
              <a:ext uri="{FF2B5EF4-FFF2-40B4-BE49-F238E27FC236}">
                <a16:creationId xmlns:a16="http://schemas.microsoft.com/office/drawing/2014/main" id="{19932884-3BCE-6FA8-748E-FA45FC07F918}"/>
              </a:ext>
            </a:extLst>
          </p:cNvPr>
          <p:cNvSpPr>
            <a:spLocks noGrp="1"/>
          </p:cNvSpPr>
          <p:nvPr>
            <p:ph type="subTitle" idx="1"/>
          </p:nvPr>
        </p:nvSpPr>
        <p:spPr>
          <a:xfrm>
            <a:off x="145445" y="852925"/>
            <a:ext cx="8833727" cy="3975466"/>
          </a:xfrm>
        </p:spPr>
        <p:txBody>
          <a:bodyPr/>
          <a:lstStyle/>
          <a:p>
            <a:pPr marL="114300" indent="0" algn="l"/>
            <a:r>
              <a:rPr lang="en-US" sz="1200" b="1" dirty="0">
                <a:solidFill>
                  <a:srgbClr val="D07700"/>
                </a:solidFill>
                <a:latin typeface="Gill Sans" panose="020B0604020202020204" charset="0"/>
              </a:rPr>
              <a:t>CSS Flexbox and Grid for a Responsive Features Section</a:t>
            </a:r>
          </a:p>
          <a:p>
            <a:pPr marL="114300" indent="0" algn="l"/>
            <a:endParaRPr lang="en-US" sz="7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US" sz="7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Flexbox:</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Flexbox is used to center and align items, making it easier to create a responsive layout that adapts to different screen sizes.</a:t>
            </a:r>
            <a:r>
              <a:rPr lang="en-ZA" sz="1000" b="1" dirty="0">
                <a:solidFill>
                  <a:schemeClr val="tx1"/>
                </a:solidFill>
                <a:latin typeface="Roboto" panose="02000000000000000000" pitchFamily="2" charset="0"/>
                <a:ea typeface="Roboto" panose="02000000000000000000" pitchFamily="2" charset="0"/>
                <a:cs typeface="Roboto" panose="02000000000000000000" pitchFamily="2" charset="0"/>
              </a:rPr>
              <a:t>	</a:t>
            </a:r>
          </a:p>
          <a:p>
            <a:pPr marL="114300" indent="0" algn="l"/>
            <a:endParaRPr lang="en-ZA" sz="1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ZA" sz="1100" b="1" dirty="0">
                <a:solidFill>
                  <a:schemeClr val="tx1"/>
                </a:solidFill>
                <a:latin typeface="Roboto" panose="02000000000000000000" pitchFamily="2" charset="0"/>
                <a:ea typeface="Roboto" panose="02000000000000000000" pitchFamily="2" charset="0"/>
                <a:cs typeface="Roboto" panose="02000000000000000000" pitchFamily="2" charset="0"/>
              </a:rPr>
              <a:t>Grid:</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The Grid layout is used to organize the feature cards. This approach makes it easier to manage the layout for various screen sizes.</a:t>
            </a:r>
          </a:p>
          <a:p>
            <a:pPr marL="114300" indent="0" algn="l"/>
            <a:endParaRPr lang="en-ZA" sz="1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1200" b="1" dirty="0">
                <a:solidFill>
                  <a:srgbClr val="D07700"/>
                </a:solidFill>
                <a:latin typeface="Roboto" panose="02000000000000000000" pitchFamily="2" charset="0"/>
                <a:ea typeface="Roboto" panose="02000000000000000000" pitchFamily="2" charset="0"/>
                <a:cs typeface="Roboto" panose="02000000000000000000" pitchFamily="2" charset="0"/>
              </a:rPr>
              <a:t>ARIA Roles for Accessibility</a:t>
            </a:r>
          </a:p>
          <a:p>
            <a:pPr marL="114300" indent="0" algn="l"/>
            <a:r>
              <a:rPr lang="en-US" sz="1000" dirty="0">
                <a:solidFill>
                  <a:schemeClr val="tx1"/>
                </a:solidFill>
                <a:latin typeface="Roboto" panose="02000000000000000000" pitchFamily="2" charset="0"/>
                <a:ea typeface="Roboto" panose="02000000000000000000" pitchFamily="2" charset="0"/>
                <a:cs typeface="Roboto" panose="02000000000000000000" pitchFamily="2" charset="0"/>
              </a:rPr>
              <a:t>ARIA (Accessible Rich Internet Applications) roles are crucial for enhancing the accessibility of web applications. They help assistive technologies understand the structure and function of web elements. </a:t>
            </a:r>
            <a:endParaRPr lang="en-ZA" sz="10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endParaRPr lang="en-ZA" sz="800" b="1"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1. </a:t>
            </a:r>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Role region</a:t>
            </a:r>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 Use this role to define the "Features" section as a significant region of the page.</a:t>
            </a:r>
          </a:p>
          <a:p>
            <a:pPr marL="114300" indent="0" algn="l"/>
            <a:endParaRPr lang="en-US" sz="8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marL="114300" indent="0" algn="l"/>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2. </a:t>
            </a:r>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Role list and </a:t>
            </a:r>
            <a:r>
              <a:rPr lang="en-US" sz="800" b="1" dirty="0" err="1">
                <a:solidFill>
                  <a:schemeClr val="tx1"/>
                </a:solidFill>
                <a:latin typeface="Roboto" panose="02000000000000000000" pitchFamily="2" charset="0"/>
                <a:ea typeface="Roboto" panose="02000000000000000000" pitchFamily="2" charset="0"/>
                <a:cs typeface="Roboto" panose="02000000000000000000" pitchFamily="2" charset="0"/>
              </a:rPr>
              <a:t>listitem</a:t>
            </a:r>
            <a:r>
              <a:rPr lang="en-US" sz="800" b="1"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800" dirty="0">
                <a:solidFill>
                  <a:schemeClr val="tx1"/>
                </a:solidFill>
                <a:latin typeface="Roboto" panose="02000000000000000000" pitchFamily="2" charset="0"/>
                <a:ea typeface="Roboto" panose="02000000000000000000" pitchFamily="2" charset="0"/>
                <a:cs typeface="Roboto" panose="02000000000000000000" pitchFamily="2" charset="0"/>
              </a:rPr>
              <a:t>Apply these roles to the feature cards to define them as a list for screen readers.</a:t>
            </a:r>
            <a:r>
              <a:rPr lang="en-ZA" sz="800" b="1" dirty="0">
                <a:solidFill>
                  <a:schemeClr val="tx1"/>
                </a:solidFill>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7488190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1749</Words>
  <Application>Microsoft Office PowerPoint</Application>
  <PresentationFormat>On-screen Show (16:9)</PresentationFormat>
  <Paragraphs>252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vt:lpstr>
      <vt:lpstr>Arial</vt:lpstr>
      <vt:lpstr>Gill Sans</vt:lpstr>
      <vt:lpstr>Simple Light</vt:lpstr>
      <vt:lpstr>PowerPoint Presentation</vt:lpstr>
      <vt:lpstr>PowerPoint Presentation</vt:lpstr>
      <vt:lpstr>Tech Stack Overview</vt:lpstr>
      <vt:lpstr>Repository Structure</vt:lpstr>
      <vt:lpstr>Component 1: Responsive Navigation</vt:lpstr>
      <vt:lpstr>Component 1: Responsive Navigation</vt:lpstr>
      <vt:lpstr>Component 2: Hero &amp; Endorsements </vt:lpstr>
      <vt:lpstr>Component 2: Hero &amp; Endorsements </vt:lpstr>
      <vt:lpstr>Component 3: Features </vt:lpstr>
      <vt:lpstr>Component 3: Features </vt:lpstr>
      <vt:lpstr>Component 4: Stats and Getting Started Section</vt:lpstr>
      <vt:lpstr>Component 4: Stats and Getting Started Section</vt:lpstr>
      <vt:lpstr>Component 5 - Contact and Footer</vt:lpstr>
      <vt:lpstr>Component 5 - Contact and Footer</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Morena Dlamini</dc:creator>
  <cp:lastModifiedBy>Morena Dlamini</cp:lastModifiedBy>
  <cp:revision>7</cp:revision>
  <dcterms:modified xsi:type="dcterms:W3CDTF">2024-07-26T20:24:19Z</dcterms:modified>
</cp:coreProperties>
</file>