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8" r:id="rId4"/>
    <p:sldId id="286" r:id="rId5"/>
    <p:sldId id="282" r:id="rId6"/>
    <p:sldId id="287" r:id="rId7"/>
    <p:sldId id="288" r:id="rId8"/>
    <p:sldId id="290" r:id="rId9"/>
    <p:sldId id="289" r:id="rId10"/>
    <p:sldId id="294" r:id="rId11"/>
    <p:sldId id="295" r:id="rId12"/>
    <p:sldId id="296" r:id="rId13"/>
    <p:sldId id="291" r:id="rId14"/>
    <p:sldId id="297" r:id="rId15"/>
    <p:sldId id="298" r:id="rId16"/>
    <p:sldId id="299" r:id="rId17"/>
    <p:sldId id="283" r:id="rId18"/>
    <p:sldId id="304"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94660"/>
  </p:normalViewPr>
  <p:slideViewPr>
    <p:cSldViewPr snapToGrid="0">
      <p:cViewPr varScale="1">
        <p:scale>
          <a:sx n="69" d="100"/>
          <a:sy n="69" d="100"/>
        </p:scale>
        <p:origin x="4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0.2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0.7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1,'-6'0,"-9"0,-2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1.2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1.5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3.2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3.5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1,'0'7,"0"8,0 3</inkml:trace>
  <inkml:trace contextRef="#ctx0" brushRef="#br0" timeOffset="1">0 79,'0'0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2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15:05:55.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06/06/2022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06/06/2022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06/06/2022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06/06/2022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06/06/2022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9.png"/><Relationship Id="rId18" Type="http://schemas.openxmlformats.org/officeDocument/2006/relationships/image" Target="../media/image20.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image" Target="../media/image16.png"/><Relationship Id="rId2" Type="http://schemas.openxmlformats.org/officeDocument/2006/relationships/slide" Target="slide2.xml"/><Relationship Id="rId16"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customXml" Target="../ink/ink5.xml"/><Relationship Id="rId15" Type="http://schemas.openxmlformats.org/officeDocument/2006/relationships/customXml" Target="../ink/ink8.xml"/><Relationship Id="rId10" Type="http://schemas.openxmlformats.org/officeDocument/2006/relationships/customXml" Target="../ink/ink4.xml"/><Relationship Id="rId9" Type="http://schemas.openxmlformats.org/officeDocument/2006/relationships/customXml" Target="../ink/ink3.xml"/><Relationship Id="rId14" Type="http://schemas.openxmlformats.org/officeDocument/2006/relationships/customXml" Target="../ink/ink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orenoBello1/Tramites-de-iglesia-Primer-parcia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3.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a:t>
            </a:r>
            <a:r>
              <a:rPr lang="es-MX" sz="3200" dirty="0" smtClean="0">
                <a:latin typeface="Aharoni"/>
                <a:cs typeface="Aharoni"/>
              </a:rPr>
              <a:t>tramites de iglesia</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48245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a:t>
            </a:r>
            <a:r>
              <a:rPr lang="es-ES" b="1" dirty="0" smtClean="0">
                <a:latin typeface="Book Antiqua"/>
              </a:rPr>
              <a:t>Moreno Bello Ariel </a:t>
            </a:r>
            <a:r>
              <a:rPr lang="es-ES" b="1" dirty="0" err="1" smtClean="0">
                <a:latin typeface="Book Antiqua"/>
              </a:rPr>
              <a:t>JeanPierre</a:t>
            </a:r>
            <a:endParaRPr lang="es-ES" b="1" dirty="0" smtClean="0">
              <a:latin typeface="Book Antiqua"/>
            </a:endParaRPr>
          </a:p>
          <a:p>
            <a:r>
              <a:rPr lang="es-ES" b="1" dirty="0" smtClean="0">
                <a:latin typeface="Book Antiqua"/>
              </a:rPr>
              <a:t>Materia</a:t>
            </a:r>
            <a:r>
              <a:rPr lang="es-ES" b="1" dirty="0">
                <a:latin typeface="Book Antiqua"/>
              </a:rPr>
              <a:t>: Gestión de base de </a:t>
            </a:r>
            <a:r>
              <a:rPr lang="es-ES" b="1" dirty="0" smtClean="0">
                <a:latin typeface="Book Antiqua"/>
              </a:rPr>
              <a:t>datos</a:t>
            </a:r>
          </a:p>
          <a:p>
            <a:r>
              <a:rPr lang="es-ES" b="1" dirty="0" smtClean="0">
                <a:latin typeface="Book Antiqua"/>
              </a:rPr>
              <a:t>Fecha: 06/06/2022</a:t>
            </a:r>
            <a:endParaRPr lang="es-ES" b="1" dirty="0">
              <a:latin typeface="Book Antiqua"/>
            </a:endParaRPr>
          </a:p>
          <a:p>
            <a:r>
              <a:rPr lang="es-ES" b="1" dirty="0">
                <a:latin typeface="Book Antiqua"/>
              </a:rPr>
              <a:t>Curso: Quinto “B”</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8" name="CuadroTexto 7">
            <a:extLst>
              <a:ext uri="{FF2B5EF4-FFF2-40B4-BE49-F238E27FC236}">
                <a16:creationId xmlns:a16="http://schemas.microsoft.com/office/drawing/2014/main" id="{354612C6-2A7F-4A22-BD3F-2DB6AC4B0276}"/>
              </a:ext>
            </a:extLst>
          </p:cNvPr>
          <p:cNvSpPr txBox="1"/>
          <p:nvPr/>
        </p:nvSpPr>
        <p:spPr>
          <a:xfrm>
            <a:off x="1100583" y="2595885"/>
            <a:ext cx="9456581"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sz="2600" u="sng" dirty="0" smtClean="0">
              <a:latin typeface="Cooper Black"/>
              <a:cs typeface="Aharoni"/>
            </a:endParaRPr>
          </a:p>
          <a:p>
            <a:pPr algn="just"/>
            <a:r>
              <a:rPr lang="es-ES" sz="2000" dirty="0" smtClean="0"/>
              <a:t>Indagar, los procesos de tramites de una iglesia que se lleven acabo para su respectivo funcionamiento, especialmente con sus sacramentos, para luego realizar sus niveles(conceptual, lógico, físico), su databas y a partir de aquello sus respectivas consultas. </a:t>
            </a:r>
            <a:endParaRPr lang="es-ES" sz="2000" dirty="0"/>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p:cNvPicPr>
            <a:picLocks noChangeAspect="1"/>
          </p:cNvPicPr>
          <p:nvPr/>
        </p:nvPicPr>
        <p:blipFill>
          <a:blip r:embed="rId3"/>
          <a:stretch>
            <a:fillRect/>
          </a:stretch>
        </p:blipFill>
        <p:spPr>
          <a:xfrm>
            <a:off x="2654011" y="1476704"/>
            <a:ext cx="6614680" cy="5298166"/>
          </a:xfrm>
          <a:prstGeom prst="rect">
            <a:avLst/>
          </a:prstGeom>
          <a:ln>
            <a:solidFill>
              <a:schemeClr val="tx1"/>
            </a:solidFill>
          </a:ln>
        </p:spPr>
      </p:pic>
    </p:spTree>
    <p:extLst>
      <p:ext uri="{BB962C8B-B14F-4D97-AF65-F5344CB8AC3E}">
        <p14:creationId xmlns:p14="http://schemas.microsoft.com/office/powerpoint/2010/main" val="347408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215178" y="1549111"/>
            <a:ext cx="11774279" cy="5308889"/>
          </a:xfrm>
          <a:prstGeom prst="rect">
            <a:avLst/>
          </a:prstGeom>
          <a:ln>
            <a:solidFill>
              <a:schemeClr val="tx1"/>
            </a:solidFill>
          </a:ln>
        </p:spPr>
      </p:pic>
    </p:spTree>
    <p:extLst>
      <p:ext uri="{BB962C8B-B14F-4D97-AF65-F5344CB8AC3E}">
        <p14:creationId xmlns:p14="http://schemas.microsoft.com/office/powerpoint/2010/main" val="756020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2732376" y="1493570"/>
            <a:ext cx="7658533" cy="5258934"/>
          </a:xfrm>
          <a:prstGeom prst="rect">
            <a:avLst/>
          </a:prstGeom>
          <a:ln>
            <a:solidFill>
              <a:schemeClr val="tx1"/>
            </a:solidFill>
          </a:ln>
        </p:spPr>
      </p:pic>
    </p:spTree>
    <p:extLst>
      <p:ext uri="{BB962C8B-B14F-4D97-AF65-F5344CB8AC3E}">
        <p14:creationId xmlns:p14="http://schemas.microsoft.com/office/powerpoint/2010/main" val="108650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1</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229426" y="1517571"/>
            <a:ext cx="11733148" cy="646331"/>
          </a:xfrm>
          <a:prstGeom prst="rect">
            <a:avLst/>
          </a:prstGeom>
          <a:noFill/>
        </p:spPr>
        <p:txBody>
          <a:bodyPr wrap="square" rtlCol="0">
            <a:spAutoFit/>
          </a:bodyPr>
          <a:lstStyle/>
          <a:p>
            <a:pPr lvl="0"/>
            <a:r>
              <a:rPr lang="es-EC" dirty="0"/>
              <a:t>Mostrar los sacramentos (Bautizo y Confirmación) </a:t>
            </a:r>
            <a:r>
              <a:rPr lang="es-EC" dirty="0" smtClean="0"/>
              <a:t>,realizados </a:t>
            </a:r>
            <a:r>
              <a:rPr lang="es-EC" dirty="0"/>
              <a:t>durante el inicio del año 2000 hasta el año actual, y </a:t>
            </a:r>
            <a:r>
              <a:rPr lang="es-EC" dirty="0" err="1" smtClean="0"/>
              <a:t>ademas</a:t>
            </a:r>
            <a:r>
              <a:rPr lang="es-EC" dirty="0" smtClean="0"/>
              <a:t> </a:t>
            </a:r>
            <a:r>
              <a:rPr lang="es-EC" dirty="0"/>
              <a:t>cliente que lo </a:t>
            </a:r>
            <a:r>
              <a:rPr lang="es-EC" dirty="0" smtClean="0"/>
              <a:t>solicito.</a:t>
            </a:r>
            <a:endParaRPr lang="en-US" dirty="0"/>
          </a:p>
        </p:txBody>
      </p:sp>
      <p:sp>
        <p:nvSpPr>
          <p:cNvPr id="9" name="CuadroTexto 8">
            <a:extLst>
              <a:ext uri="{FF2B5EF4-FFF2-40B4-BE49-F238E27FC236}">
                <a16:creationId xmlns:a16="http://schemas.microsoft.com/office/drawing/2014/main" id="{7E7EBFF8-3926-4572-B87C-92365355A581}"/>
              </a:ext>
            </a:extLst>
          </p:cNvPr>
          <p:cNvSpPr txBox="1"/>
          <p:nvPr/>
        </p:nvSpPr>
        <p:spPr>
          <a:xfrm>
            <a:off x="229426" y="2163902"/>
            <a:ext cx="12192000" cy="369332"/>
          </a:xfrm>
          <a:prstGeom prst="rect">
            <a:avLst/>
          </a:prstGeom>
          <a:noFill/>
        </p:spPr>
        <p:txBody>
          <a:bodyPr wrap="square" rtlCol="0">
            <a:spAutoFit/>
          </a:bodyPr>
          <a:lstStyle/>
          <a:p>
            <a:pPr algn="just"/>
            <a:r>
              <a:rPr lang="es-ES" b="1" dirty="0" smtClean="0"/>
              <a:t>1. Consulta</a:t>
            </a:r>
            <a:endParaRPr lang="es-ES" b="1" dirty="0"/>
          </a:p>
        </p:txBody>
      </p:sp>
      <p:pic>
        <p:nvPicPr>
          <p:cNvPr id="13" name="Imagen 12"/>
          <p:cNvPicPr>
            <a:picLocks noChangeAspect="1"/>
          </p:cNvPicPr>
          <p:nvPr/>
        </p:nvPicPr>
        <p:blipFill>
          <a:blip r:embed="rId3"/>
          <a:stretch>
            <a:fillRect/>
          </a:stretch>
        </p:blipFill>
        <p:spPr>
          <a:xfrm>
            <a:off x="855703" y="2561862"/>
            <a:ext cx="9978499" cy="2051203"/>
          </a:xfrm>
          <a:prstGeom prst="rect">
            <a:avLst/>
          </a:prstGeom>
          <a:ln>
            <a:solidFill>
              <a:schemeClr val="tx1"/>
            </a:solidFill>
          </a:ln>
        </p:spPr>
      </p:pic>
      <p:pic>
        <p:nvPicPr>
          <p:cNvPr id="14" name="Imagen 13"/>
          <p:cNvPicPr>
            <a:picLocks noChangeAspect="1"/>
          </p:cNvPicPr>
          <p:nvPr/>
        </p:nvPicPr>
        <p:blipFill>
          <a:blip r:embed="rId4"/>
          <a:stretch>
            <a:fillRect/>
          </a:stretch>
        </p:blipFill>
        <p:spPr>
          <a:xfrm>
            <a:off x="3399559" y="4804605"/>
            <a:ext cx="3314700" cy="1914525"/>
          </a:xfrm>
          <a:prstGeom prst="rect">
            <a:avLst/>
          </a:prstGeom>
          <a:ln>
            <a:solidFill>
              <a:schemeClr val="tx1"/>
            </a:solidFill>
          </a:ln>
        </p:spPr>
      </p:pic>
    </p:spTree>
    <p:extLst>
      <p:ext uri="{BB962C8B-B14F-4D97-AF65-F5344CB8AC3E}">
        <p14:creationId xmlns:p14="http://schemas.microsoft.com/office/powerpoint/2010/main" val="342186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40197" y="1585093"/>
            <a:ext cx="12192000" cy="369332"/>
          </a:xfrm>
          <a:prstGeom prst="rect">
            <a:avLst/>
          </a:prstGeom>
          <a:noFill/>
        </p:spPr>
        <p:txBody>
          <a:bodyPr wrap="square" rtlCol="0">
            <a:spAutoFit/>
          </a:bodyPr>
          <a:lstStyle/>
          <a:p>
            <a:pPr lvl="0"/>
            <a:r>
              <a:rPr lang="es-EC" dirty="0"/>
              <a:t>Números totales de Clientes que solicitaron eventos de matrimonio.</a:t>
            </a:r>
            <a:endParaRPr lang="en-US" dirty="0"/>
          </a:p>
        </p:txBody>
      </p:sp>
      <p:sp>
        <p:nvSpPr>
          <p:cNvPr id="9" name="CuadroTexto 8">
            <a:extLst>
              <a:ext uri="{FF2B5EF4-FFF2-40B4-BE49-F238E27FC236}">
                <a16:creationId xmlns:a16="http://schemas.microsoft.com/office/drawing/2014/main" id="{7E7EBFF8-3926-4572-B87C-92365355A581}"/>
              </a:ext>
            </a:extLst>
          </p:cNvPr>
          <p:cNvSpPr txBox="1"/>
          <p:nvPr/>
        </p:nvSpPr>
        <p:spPr>
          <a:xfrm>
            <a:off x="246104" y="2058240"/>
            <a:ext cx="12192000" cy="369332"/>
          </a:xfrm>
          <a:prstGeom prst="rect">
            <a:avLst/>
          </a:prstGeom>
          <a:noFill/>
        </p:spPr>
        <p:txBody>
          <a:bodyPr wrap="square" rtlCol="0">
            <a:spAutoFit/>
          </a:bodyPr>
          <a:lstStyle/>
          <a:p>
            <a:pPr algn="just"/>
            <a:r>
              <a:rPr lang="es-ES" b="1" dirty="0" smtClean="0"/>
              <a:t>2. Consulta</a:t>
            </a:r>
            <a:endParaRPr lang="es-ES" b="1" dirty="0"/>
          </a:p>
        </p:txBody>
      </p:sp>
      <p:pic>
        <p:nvPicPr>
          <p:cNvPr id="3" name="Imagen 2"/>
          <p:cNvPicPr>
            <a:picLocks noChangeAspect="1"/>
          </p:cNvPicPr>
          <p:nvPr/>
        </p:nvPicPr>
        <p:blipFill>
          <a:blip r:embed="rId3"/>
          <a:stretch>
            <a:fillRect/>
          </a:stretch>
        </p:blipFill>
        <p:spPr>
          <a:xfrm>
            <a:off x="827531" y="2531387"/>
            <a:ext cx="4162533" cy="1259365"/>
          </a:xfrm>
          <a:prstGeom prst="rect">
            <a:avLst/>
          </a:prstGeom>
          <a:ln>
            <a:solidFill>
              <a:schemeClr val="tx1"/>
            </a:solidFill>
          </a:ln>
        </p:spPr>
      </p:pic>
      <p:pic>
        <p:nvPicPr>
          <p:cNvPr id="5" name="Imagen 4"/>
          <p:cNvPicPr>
            <a:picLocks noChangeAspect="1"/>
          </p:cNvPicPr>
          <p:nvPr/>
        </p:nvPicPr>
        <p:blipFill>
          <a:blip r:embed="rId4"/>
          <a:stretch>
            <a:fillRect/>
          </a:stretch>
        </p:blipFill>
        <p:spPr>
          <a:xfrm>
            <a:off x="763670" y="4510930"/>
            <a:ext cx="5332330" cy="1201420"/>
          </a:xfrm>
          <a:prstGeom prst="rect">
            <a:avLst/>
          </a:prstGeom>
          <a:ln>
            <a:solidFill>
              <a:schemeClr val="tx1"/>
            </a:solidFill>
          </a:ln>
        </p:spPr>
      </p:pic>
    </p:spTree>
    <p:extLst>
      <p:ext uri="{BB962C8B-B14F-4D97-AF65-F5344CB8AC3E}">
        <p14:creationId xmlns:p14="http://schemas.microsoft.com/office/powerpoint/2010/main" val="253519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646331"/>
          </a:xfrm>
          <a:prstGeom prst="rect">
            <a:avLst/>
          </a:prstGeom>
          <a:noFill/>
        </p:spPr>
        <p:txBody>
          <a:bodyPr wrap="square" rtlCol="0">
            <a:spAutoFit/>
          </a:bodyPr>
          <a:lstStyle/>
          <a:p>
            <a:pPr lvl="0"/>
            <a:r>
              <a:rPr lang="es-EC" dirty="0"/>
              <a:t>Mostrar nombre, apellidos, cedula y rol, del </a:t>
            </a:r>
            <a:r>
              <a:rPr lang="es-EC" dirty="0" smtClean="0"/>
              <a:t>personal quienes </a:t>
            </a:r>
            <a:r>
              <a:rPr lang="es-EC" dirty="0"/>
              <a:t>atendieron </a:t>
            </a:r>
            <a:r>
              <a:rPr lang="es-EC" dirty="0" smtClean="0"/>
              <a:t>el sacramento “bautizo”, </a:t>
            </a:r>
            <a:r>
              <a:rPr lang="es-EC" dirty="0"/>
              <a:t>se debe mostrar </a:t>
            </a:r>
            <a:r>
              <a:rPr lang="es-EC" dirty="0" smtClean="0"/>
              <a:t>la fecha reciente </a:t>
            </a:r>
            <a:r>
              <a:rPr lang="es-EC" dirty="0"/>
              <a:t>hasta la mas </a:t>
            </a:r>
            <a:r>
              <a:rPr lang="es-EC" dirty="0" smtClean="0"/>
              <a:t>antigua de atención ha este sacramento.</a:t>
            </a:r>
            <a:endParaRPr lang="en-US" dirty="0"/>
          </a:p>
        </p:txBody>
      </p:sp>
      <p:sp>
        <p:nvSpPr>
          <p:cNvPr id="9" name="CuadroTexto 8">
            <a:extLst>
              <a:ext uri="{FF2B5EF4-FFF2-40B4-BE49-F238E27FC236}">
                <a16:creationId xmlns:a16="http://schemas.microsoft.com/office/drawing/2014/main" id="{7E7EBFF8-3926-4572-B87C-92365355A581}"/>
              </a:ext>
            </a:extLst>
          </p:cNvPr>
          <p:cNvSpPr txBox="1"/>
          <p:nvPr/>
        </p:nvSpPr>
        <p:spPr>
          <a:xfrm>
            <a:off x="65994" y="2018290"/>
            <a:ext cx="12192000" cy="369332"/>
          </a:xfrm>
          <a:prstGeom prst="rect">
            <a:avLst/>
          </a:prstGeom>
          <a:noFill/>
        </p:spPr>
        <p:txBody>
          <a:bodyPr wrap="square" rtlCol="0">
            <a:spAutoFit/>
          </a:bodyPr>
          <a:lstStyle/>
          <a:p>
            <a:pPr algn="just"/>
            <a:r>
              <a:rPr lang="es-ES" b="1" dirty="0" smtClean="0"/>
              <a:t>3. C</a:t>
            </a:r>
            <a:r>
              <a:rPr lang="es-ES" b="1" dirty="0" smtClean="0"/>
              <a:t>onsulta</a:t>
            </a:r>
            <a:endParaRPr lang="es-ES" b="1" dirty="0"/>
          </a:p>
        </p:txBody>
      </p:sp>
      <mc:AlternateContent xmlns:mc="http://schemas.openxmlformats.org/markup-compatibility/2006" xmlns:p14="http://schemas.microsoft.com/office/powerpoint/2010/main">
        <mc:Choice Requires="p14">
          <p:contentPart p14:bwMode="auto" r:id="rId3">
            <p14:nvContentPartPr>
              <p14:cNvPr id="3" name="Entrada de lápiz 2">
                <a:extLst>
                  <a:ext uri="{FF2B5EF4-FFF2-40B4-BE49-F238E27FC236}">
                    <a16:creationId xmlns:a16="http://schemas.microsoft.com/office/drawing/2014/main" id="{428F7C64-EEA3-4A3B-A021-8944F55C4287}"/>
                  </a:ext>
                </a:extLst>
              </p14:cNvPr>
              <p14:cNvContentPartPr/>
              <p14:nvPr/>
            </p14:nvContentPartPr>
            <p14:xfrm>
              <a:off x="4219920" y="1757908"/>
              <a:ext cx="360" cy="360"/>
            </p14:xfrm>
          </p:contentPart>
        </mc:Choice>
        <mc:Fallback xmlns="">
          <p:pic>
            <p:nvPicPr>
              <p:cNvPr id="3" name="Entrada de lápiz 2">
                <a:extLst>
                  <a:ext uri="{FF2B5EF4-FFF2-40B4-BE49-F238E27FC236}">
                    <a16:creationId xmlns:a16="http://schemas.microsoft.com/office/drawing/2014/main" id="{428F7C64-EEA3-4A3B-A021-8944F55C4287}"/>
                  </a:ext>
                </a:extLst>
              </p:cNvPr>
              <p:cNvPicPr/>
              <p:nvPr/>
            </p:nvPicPr>
            <p:blipFill>
              <a:blip r:embed="rId6"/>
              <a:stretch>
                <a:fillRect/>
              </a:stretch>
            </p:blipFill>
            <p:spPr>
              <a:xfrm>
                <a:off x="4210920" y="17489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Entrada de lápiz 3">
                <a:extLst>
                  <a:ext uri="{FF2B5EF4-FFF2-40B4-BE49-F238E27FC236}">
                    <a16:creationId xmlns:a16="http://schemas.microsoft.com/office/drawing/2014/main" id="{AF35570F-D8B7-4016-B28B-058C5EC1D4B2}"/>
                  </a:ext>
                </a:extLst>
              </p14:cNvPr>
              <p14:cNvContentPartPr/>
              <p14:nvPr/>
            </p14:nvContentPartPr>
            <p14:xfrm>
              <a:off x="4121280" y="1968868"/>
              <a:ext cx="14400" cy="360"/>
            </p14:xfrm>
          </p:contentPart>
        </mc:Choice>
        <mc:Fallback xmlns="">
          <p:pic>
            <p:nvPicPr>
              <p:cNvPr id="4" name="Entrada de lápiz 3">
                <a:extLst>
                  <a:ext uri="{FF2B5EF4-FFF2-40B4-BE49-F238E27FC236}">
                    <a16:creationId xmlns:a16="http://schemas.microsoft.com/office/drawing/2014/main" id="{AF35570F-D8B7-4016-B28B-058C5EC1D4B2}"/>
                  </a:ext>
                </a:extLst>
              </p:cNvPr>
              <p:cNvPicPr/>
              <p:nvPr/>
            </p:nvPicPr>
            <p:blipFill>
              <a:blip r:embed="rId8"/>
              <a:stretch>
                <a:fillRect/>
              </a:stretch>
            </p:blipFill>
            <p:spPr>
              <a:xfrm>
                <a:off x="4112640" y="1960228"/>
                <a:ext cx="3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Entrada de lápiz 7">
                <a:extLst>
                  <a:ext uri="{FF2B5EF4-FFF2-40B4-BE49-F238E27FC236}">
                    <a16:creationId xmlns:a16="http://schemas.microsoft.com/office/drawing/2014/main" id="{F19BF67E-5C8D-40D7-BFD4-B47B916B02D2}"/>
                  </a:ext>
                </a:extLst>
              </p14:cNvPr>
              <p14:cNvContentPartPr/>
              <p14:nvPr/>
            </p14:nvContentPartPr>
            <p14:xfrm>
              <a:off x="1096560" y="1940788"/>
              <a:ext cx="360" cy="360"/>
            </p14:xfrm>
          </p:contentPart>
        </mc:Choice>
        <mc:Fallback xmlns="">
          <p:pic>
            <p:nvPicPr>
              <p:cNvPr id="8" name="Entrada de lápiz 7">
                <a:extLst>
                  <a:ext uri="{FF2B5EF4-FFF2-40B4-BE49-F238E27FC236}">
                    <a16:creationId xmlns:a16="http://schemas.microsoft.com/office/drawing/2014/main" id="{F19BF67E-5C8D-40D7-BFD4-B47B916B02D2}"/>
                  </a:ext>
                </a:extLst>
              </p:cNvPr>
              <p:cNvPicPr/>
              <p:nvPr/>
            </p:nvPicPr>
            <p:blipFill>
              <a:blip r:embed="rId6"/>
              <a:stretch>
                <a:fillRect/>
              </a:stretch>
            </p:blipFill>
            <p:spPr>
              <a:xfrm>
                <a:off x="1087920" y="1931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Entrada de lápiz 11">
                <a:extLst>
                  <a:ext uri="{FF2B5EF4-FFF2-40B4-BE49-F238E27FC236}">
                    <a16:creationId xmlns:a16="http://schemas.microsoft.com/office/drawing/2014/main" id="{1CBEDA4D-4931-4FE3-99D3-F04161C3521E}"/>
                  </a:ext>
                </a:extLst>
              </p14:cNvPr>
              <p14:cNvContentPartPr/>
              <p14:nvPr/>
            </p14:nvContentPartPr>
            <p14:xfrm>
              <a:off x="1223640" y="1631188"/>
              <a:ext cx="360" cy="360"/>
            </p14:xfrm>
          </p:contentPart>
        </mc:Choice>
        <mc:Fallback xmlns="">
          <p:pic>
            <p:nvPicPr>
              <p:cNvPr id="12" name="Entrada de lápiz 11">
                <a:extLst>
                  <a:ext uri="{FF2B5EF4-FFF2-40B4-BE49-F238E27FC236}">
                    <a16:creationId xmlns:a16="http://schemas.microsoft.com/office/drawing/2014/main" id="{1CBEDA4D-4931-4FE3-99D3-F04161C3521E}"/>
                  </a:ext>
                </a:extLst>
              </p:cNvPr>
              <p:cNvPicPr/>
              <p:nvPr/>
            </p:nvPicPr>
            <p:blipFill>
              <a:blip r:embed="rId6"/>
              <a:stretch>
                <a:fillRect/>
              </a:stretch>
            </p:blipFill>
            <p:spPr>
              <a:xfrm>
                <a:off x="1215000" y="1622548"/>
                <a:ext cx="18000" cy="18000"/>
              </a:xfrm>
              <a:prstGeom prst="rect">
                <a:avLst/>
              </a:prstGeom>
            </p:spPr>
          </p:pic>
        </mc:Fallback>
      </mc:AlternateContent>
      <p:grpSp>
        <p:nvGrpSpPr>
          <p:cNvPr id="15" name="Grupo 14">
            <a:extLst>
              <a:ext uri="{FF2B5EF4-FFF2-40B4-BE49-F238E27FC236}">
                <a16:creationId xmlns:a16="http://schemas.microsoft.com/office/drawing/2014/main" id="{9DD47C54-084E-4B5D-A085-F724229083A3}"/>
              </a:ext>
            </a:extLst>
          </p:cNvPr>
          <p:cNvGrpSpPr/>
          <p:nvPr/>
        </p:nvGrpSpPr>
        <p:grpSpPr>
          <a:xfrm>
            <a:off x="3010320" y="1631188"/>
            <a:ext cx="360" cy="28440"/>
            <a:chOff x="3010320" y="1631188"/>
            <a:chExt cx="360" cy="28440"/>
          </a:xfrm>
        </p:grpSpPr>
        <mc:AlternateContent xmlns:mc="http://schemas.openxmlformats.org/markup-compatibility/2006" xmlns:p14="http://schemas.microsoft.com/office/powerpoint/2010/main">
          <mc:Choice Requires="p14">
            <p:contentPart p14:bwMode="auto" r:id="rId11">
              <p14:nvContentPartPr>
                <p14:cNvPr id="13" name="Entrada de lápiz 12">
                  <a:extLst>
                    <a:ext uri="{FF2B5EF4-FFF2-40B4-BE49-F238E27FC236}">
                      <a16:creationId xmlns:a16="http://schemas.microsoft.com/office/drawing/2014/main" id="{B04A699B-3295-4707-9A07-7A9FAD3A32C5}"/>
                    </a:ext>
                  </a:extLst>
                </p14:cNvPr>
                <p14:cNvContentPartPr/>
                <p14:nvPr/>
              </p14:nvContentPartPr>
              <p14:xfrm>
                <a:off x="3010320" y="1631188"/>
                <a:ext cx="360" cy="360"/>
              </p14:xfrm>
            </p:contentPart>
          </mc:Choice>
          <mc:Fallback xmlns="">
            <p:pic>
              <p:nvPicPr>
                <p:cNvPr id="13" name="Entrada de lápiz 12">
                  <a:extLst>
                    <a:ext uri="{FF2B5EF4-FFF2-40B4-BE49-F238E27FC236}">
                      <a16:creationId xmlns:a16="http://schemas.microsoft.com/office/drawing/2014/main" id="{B04A699B-3295-4707-9A07-7A9FAD3A32C5}"/>
                    </a:ext>
                  </a:extLst>
                </p:cNvPr>
                <p:cNvPicPr/>
                <p:nvPr/>
              </p:nvPicPr>
              <p:blipFill>
                <a:blip r:embed="rId6"/>
                <a:stretch>
                  <a:fillRect/>
                </a:stretch>
              </p:blipFill>
              <p:spPr>
                <a:xfrm>
                  <a:off x="3001320" y="1622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Entrada de lápiz 13">
                  <a:extLst>
                    <a:ext uri="{FF2B5EF4-FFF2-40B4-BE49-F238E27FC236}">
                      <a16:creationId xmlns:a16="http://schemas.microsoft.com/office/drawing/2014/main" id="{4FFD79B8-9C02-4D24-8CDE-F8CFA743D362}"/>
                    </a:ext>
                  </a:extLst>
                </p14:cNvPr>
                <p14:cNvContentPartPr/>
                <p14:nvPr/>
              </p14:nvContentPartPr>
              <p14:xfrm>
                <a:off x="3010320" y="1631188"/>
                <a:ext cx="360" cy="28440"/>
              </p14:xfrm>
            </p:contentPart>
          </mc:Choice>
          <mc:Fallback xmlns="">
            <p:pic>
              <p:nvPicPr>
                <p:cNvPr id="14" name="Entrada de lápiz 13">
                  <a:extLst>
                    <a:ext uri="{FF2B5EF4-FFF2-40B4-BE49-F238E27FC236}">
                      <a16:creationId xmlns:a16="http://schemas.microsoft.com/office/drawing/2014/main" id="{4FFD79B8-9C02-4D24-8CDE-F8CFA743D362}"/>
                    </a:ext>
                  </a:extLst>
                </p:cNvPr>
                <p:cNvPicPr/>
                <p:nvPr/>
              </p:nvPicPr>
              <p:blipFill>
                <a:blip r:embed="rId13"/>
                <a:stretch>
                  <a:fillRect/>
                </a:stretch>
              </p:blipFill>
              <p:spPr>
                <a:xfrm>
                  <a:off x="3001320" y="1622548"/>
                  <a:ext cx="18000" cy="46080"/>
                </a:xfrm>
                <a:prstGeom prst="rect">
                  <a:avLst/>
                </a:prstGeom>
              </p:spPr>
            </p:pic>
          </mc:Fallback>
        </mc:AlternateContent>
      </p:grpSp>
      <p:grpSp>
        <p:nvGrpSpPr>
          <p:cNvPr id="20" name="Grupo 19">
            <a:extLst>
              <a:ext uri="{FF2B5EF4-FFF2-40B4-BE49-F238E27FC236}">
                <a16:creationId xmlns:a16="http://schemas.microsoft.com/office/drawing/2014/main" id="{2A665303-F930-4C30-8CA6-1A0024E10A20}"/>
              </a:ext>
            </a:extLst>
          </p:cNvPr>
          <p:cNvGrpSpPr/>
          <p:nvPr/>
        </p:nvGrpSpPr>
        <p:grpSpPr>
          <a:xfrm>
            <a:off x="1209240" y="1617508"/>
            <a:ext cx="360" cy="360"/>
            <a:chOff x="1209240" y="1617508"/>
            <a:chExt cx="360" cy="360"/>
          </a:xfrm>
        </p:grpSpPr>
        <mc:AlternateContent xmlns:mc="http://schemas.openxmlformats.org/markup-compatibility/2006" xmlns:p14="http://schemas.microsoft.com/office/powerpoint/2010/main">
          <mc:Choice Requires="p14">
            <p:contentPart p14:bwMode="auto" r:id="rId14">
              <p14:nvContentPartPr>
                <p14:cNvPr id="16" name="Entrada de lápiz 15">
                  <a:extLst>
                    <a:ext uri="{FF2B5EF4-FFF2-40B4-BE49-F238E27FC236}">
                      <a16:creationId xmlns:a16="http://schemas.microsoft.com/office/drawing/2014/main" id="{EA3CB98C-8223-4FD4-A9C0-E0B383BFFA8E}"/>
                    </a:ext>
                  </a:extLst>
                </p14:cNvPr>
                <p14:cNvContentPartPr/>
                <p14:nvPr/>
              </p14:nvContentPartPr>
              <p14:xfrm>
                <a:off x="1209240" y="1617508"/>
                <a:ext cx="360" cy="360"/>
              </p14:xfrm>
            </p:contentPart>
          </mc:Choice>
          <mc:Fallback xmlns="">
            <p:pic>
              <p:nvPicPr>
                <p:cNvPr id="16" name="Entrada de lápiz 15">
                  <a:extLst>
                    <a:ext uri="{FF2B5EF4-FFF2-40B4-BE49-F238E27FC236}">
                      <a16:creationId xmlns:a16="http://schemas.microsoft.com/office/drawing/2014/main" id="{EA3CB98C-8223-4FD4-A9C0-E0B383BFFA8E}"/>
                    </a:ext>
                  </a:extLst>
                </p:cNvPr>
                <p:cNvPicPr/>
                <p:nvPr/>
              </p:nvPicPr>
              <p:blipFill>
                <a:blip r:embed="rId6"/>
                <a:stretch>
                  <a:fillRect/>
                </a:stretch>
              </p:blipFill>
              <p:spPr>
                <a:xfrm>
                  <a:off x="1200600" y="1608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Entrada de lápiz 17">
                  <a:extLst>
                    <a:ext uri="{FF2B5EF4-FFF2-40B4-BE49-F238E27FC236}">
                      <a16:creationId xmlns:a16="http://schemas.microsoft.com/office/drawing/2014/main" id="{DF6DC2D0-3475-4FDF-84C2-71BBDDA2909C}"/>
                    </a:ext>
                  </a:extLst>
                </p14:cNvPr>
                <p14:cNvContentPartPr/>
                <p14:nvPr/>
              </p14:nvContentPartPr>
              <p14:xfrm>
                <a:off x="1209240" y="1617508"/>
                <a:ext cx="360" cy="360"/>
              </p14:xfrm>
            </p:contentPart>
          </mc:Choice>
          <mc:Fallback xmlns="">
            <p:pic>
              <p:nvPicPr>
                <p:cNvPr id="18" name="Entrada de lápiz 17">
                  <a:extLst>
                    <a:ext uri="{FF2B5EF4-FFF2-40B4-BE49-F238E27FC236}">
                      <a16:creationId xmlns:a16="http://schemas.microsoft.com/office/drawing/2014/main" id="{DF6DC2D0-3475-4FDF-84C2-71BBDDA2909C}"/>
                    </a:ext>
                  </a:extLst>
                </p:cNvPr>
                <p:cNvPicPr/>
                <p:nvPr/>
              </p:nvPicPr>
              <p:blipFill>
                <a:blip r:embed="rId6"/>
                <a:stretch>
                  <a:fillRect/>
                </a:stretch>
              </p:blipFill>
              <p:spPr>
                <a:xfrm>
                  <a:off x="1200600" y="1608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Entrada de lápiz 18">
                  <a:extLst>
                    <a:ext uri="{FF2B5EF4-FFF2-40B4-BE49-F238E27FC236}">
                      <a16:creationId xmlns:a16="http://schemas.microsoft.com/office/drawing/2014/main" id="{7703D19F-3F4B-4CAF-A9DC-399DC4B69CAE}"/>
                    </a:ext>
                  </a:extLst>
                </p14:cNvPr>
                <p14:cNvContentPartPr/>
                <p14:nvPr/>
              </p14:nvContentPartPr>
              <p14:xfrm>
                <a:off x="1209240" y="1617508"/>
                <a:ext cx="360" cy="360"/>
              </p14:xfrm>
            </p:contentPart>
          </mc:Choice>
          <mc:Fallback xmlns="">
            <p:pic>
              <p:nvPicPr>
                <p:cNvPr id="19" name="Entrada de lápiz 18">
                  <a:extLst>
                    <a:ext uri="{FF2B5EF4-FFF2-40B4-BE49-F238E27FC236}">
                      <a16:creationId xmlns:a16="http://schemas.microsoft.com/office/drawing/2014/main" id="{7703D19F-3F4B-4CAF-A9DC-399DC4B69CAE}"/>
                    </a:ext>
                  </a:extLst>
                </p:cNvPr>
                <p:cNvPicPr/>
                <p:nvPr/>
              </p:nvPicPr>
              <p:blipFill>
                <a:blip r:embed="rId6"/>
                <a:stretch>
                  <a:fillRect/>
                </a:stretch>
              </p:blipFill>
              <p:spPr>
                <a:xfrm>
                  <a:off x="1200600" y="1608868"/>
                  <a:ext cx="18000" cy="18000"/>
                </a:xfrm>
                <a:prstGeom prst="rect">
                  <a:avLst/>
                </a:prstGeom>
              </p:spPr>
            </p:pic>
          </mc:Fallback>
        </mc:AlternateContent>
      </p:grpSp>
      <p:pic>
        <p:nvPicPr>
          <p:cNvPr id="21" name="Imagen 20"/>
          <p:cNvPicPr>
            <a:picLocks noChangeAspect="1"/>
          </p:cNvPicPr>
          <p:nvPr/>
        </p:nvPicPr>
        <p:blipFill>
          <a:blip r:embed="rId17"/>
          <a:stretch>
            <a:fillRect/>
          </a:stretch>
        </p:blipFill>
        <p:spPr>
          <a:xfrm>
            <a:off x="735143" y="2412251"/>
            <a:ext cx="4550353" cy="2243132"/>
          </a:xfrm>
          <a:prstGeom prst="rect">
            <a:avLst/>
          </a:prstGeom>
          <a:ln>
            <a:solidFill>
              <a:schemeClr val="tx1"/>
            </a:solidFill>
          </a:ln>
        </p:spPr>
      </p:pic>
      <p:pic>
        <p:nvPicPr>
          <p:cNvPr id="22" name="Imagen 21"/>
          <p:cNvPicPr>
            <a:picLocks noChangeAspect="1"/>
          </p:cNvPicPr>
          <p:nvPr/>
        </p:nvPicPr>
        <p:blipFill>
          <a:blip r:embed="rId18"/>
          <a:stretch>
            <a:fillRect/>
          </a:stretch>
        </p:blipFill>
        <p:spPr>
          <a:xfrm>
            <a:off x="735143" y="5173270"/>
            <a:ext cx="5298372" cy="1418029"/>
          </a:xfrm>
          <a:prstGeom prst="rect">
            <a:avLst/>
          </a:prstGeom>
          <a:ln>
            <a:solidFill>
              <a:schemeClr val="tx1"/>
            </a:solidFill>
          </a:ln>
        </p:spPr>
      </p:pic>
    </p:spTree>
    <p:extLst>
      <p:ext uri="{BB962C8B-B14F-4D97-AF65-F5344CB8AC3E}">
        <p14:creationId xmlns:p14="http://schemas.microsoft.com/office/powerpoint/2010/main" val="297319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4</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CFF9EF94-F97D-479C-B87F-224C744E06B0}"/>
              </a:ext>
            </a:extLst>
          </p:cNvPr>
          <p:cNvSpPr txBox="1"/>
          <p:nvPr/>
        </p:nvSpPr>
        <p:spPr>
          <a:xfrm>
            <a:off x="1" y="1396588"/>
            <a:ext cx="12192000" cy="646331"/>
          </a:xfrm>
          <a:prstGeom prst="rect">
            <a:avLst/>
          </a:prstGeom>
          <a:noFill/>
        </p:spPr>
        <p:txBody>
          <a:bodyPr wrap="square" rtlCol="0">
            <a:spAutoFit/>
          </a:bodyPr>
          <a:lstStyle/>
          <a:p>
            <a:pPr lvl="0"/>
            <a:r>
              <a:rPr lang="es-EC" dirty="0"/>
              <a:t>Cantidades Sacramentos atendidos. En una columna debe aparecer el sacramento, en otra, el precio del sacramento, cantidad de sacramento almacenados, y el total </a:t>
            </a:r>
            <a:r>
              <a:rPr lang="es-EC" dirty="0" smtClean="0"/>
              <a:t>acumulado del precio </a:t>
            </a:r>
            <a:r>
              <a:rPr lang="es-EC" dirty="0"/>
              <a:t>por los sacramentos. </a:t>
            </a:r>
            <a:endParaRPr lang="en-US" dirty="0"/>
          </a:p>
        </p:txBody>
      </p:sp>
      <p:sp>
        <p:nvSpPr>
          <p:cNvPr id="9" name="CuadroTexto 8">
            <a:extLst>
              <a:ext uri="{FF2B5EF4-FFF2-40B4-BE49-F238E27FC236}">
                <a16:creationId xmlns:a16="http://schemas.microsoft.com/office/drawing/2014/main" id="{7E7EBFF8-3926-4572-B87C-92365355A581}"/>
              </a:ext>
            </a:extLst>
          </p:cNvPr>
          <p:cNvSpPr txBox="1"/>
          <p:nvPr/>
        </p:nvSpPr>
        <p:spPr>
          <a:xfrm>
            <a:off x="65994" y="2210069"/>
            <a:ext cx="12192000" cy="369332"/>
          </a:xfrm>
          <a:prstGeom prst="rect">
            <a:avLst/>
          </a:prstGeom>
          <a:noFill/>
        </p:spPr>
        <p:txBody>
          <a:bodyPr wrap="square" rtlCol="0">
            <a:spAutoFit/>
          </a:bodyPr>
          <a:lstStyle/>
          <a:p>
            <a:pPr algn="just"/>
            <a:r>
              <a:rPr lang="es-ES" b="1" dirty="0" smtClean="0"/>
              <a:t>4. C</a:t>
            </a:r>
            <a:r>
              <a:rPr lang="es-ES" b="1" dirty="0" smtClean="0"/>
              <a:t>onsulta</a:t>
            </a:r>
            <a:endParaRPr lang="es-ES" b="1" dirty="0"/>
          </a:p>
        </p:txBody>
      </p:sp>
      <p:pic>
        <p:nvPicPr>
          <p:cNvPr id="3" name="Imagen 2"/>
          <p:cNvPicPr>
            <a:picLocks noChangeAspect="1"/>
          </p:cNvPicPr>
          <p:nvPr/>
        </p:nvPicPr>
        <p:blipFill>
          <a:blip r:embed="rId3"/>
          <a:stretch>
            <a:fillRect/>
          </a:stretch>
        </p:blipFill>
        <p:spPr>
          <a:xfrm>
            <a:off x="703551" y="2643219"/>
            <a:ext cx="4519613" cy="1563083"/>
          </a:xfrm>
          <a:prstGeom prst="rect">
            <a:avLst/>
          </a:prstGeom>
          <a:ln>
            <a:solidFill>
              <a:schemeClr val="tx1"/>
            </a:solidFill>
          </a:ln>
        </p:spPr>
      </p:pic>
      <p:pic>
        <p:nvPicPr>
          <p:cNvPr id="5" name="Imagen 4"/>
          <p:cNvPicPr>
            <a:picLocks noChangeAspect="1"/>
          </p:cNvPicPr>
          <p:nvPr/>
        </p:nvPicPr>
        <p:blipFill>
          <a:blip r:embed="rId4"/>
          <a:stretch>
            <a:fillRect/>
          </a:stretch>
        </p:blipFill>
        <p:spPr>
          <a:xfrm>
            <a:off x="703551" y="4755990"/>
            <a:ext cx="4890643" cy="1395428"/>
          </a:xfrm>
          <a:prstGeom prst="rect">
            <a:avLst/>
          </a:prstGeom>
          <a:ln>
            <a:solidFill>
              <a:schemeClr val="tx1"/>
            </a:solidFill>
          </a:ln>
        </p:spPr>
      </p:pic>
    </p:spTree>
    <p:extLst>
      <p:ext uri="{BB962C8B-B14F-4D97-AF65-F5344CB8AC3E}">
        <p14:creationId xmlns:p14="http://schemas.microsoft.com/office/powerpoint/2010/main" val="27840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Enlace a </a:t>
            </a:r>
            <a:r>
              <a:rPr lang="es-ES" sz="3200" dirty="0" err="1">
                <a:solidFill>
                  <a:schemeClr val="bg1"/>
                </a:solidFill>
                <a:ea typeface="+mj-lt"/>
                <a:cs typeface="+mj-lt"/>
              </a:rPr>
              <a:t>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468385B8-5E49-471C-9625-3D64405F869D}"/>
              </a:ext>
            </a:extLst>
          </p:cNvPr>
          <p:cNvSpPr txBox="1"/>
          <p:nvPr/>
        </p:nvSpPr>
        <p:spPr>
          <a:xfrm>
            <a:off x="974233" y="3103513"/>
            <a:ext cx="10378395" cy="769441"/>
          </a:xfrm>
          <a:prstGeom prst="rect">
            <a:avLst/>
          </a:prstGeom>
          <a:noFill/>
        </p:spPr>
        <p:txBody>
          <a:bodyPr wrap="square" rtlCol="0">
            <a:spAutoFit/>
          </a:bodyPr>
          <a:lstStyle/>
          <a:p>
            <a:r>
              <a:rPr lang="es-AR" sz="2200" dirty="0">
                <a:hlinkClick r:id="rId3"/>
              </a:rPr>
              <a:t>https://</a:t>
            </a:r>
            <a:r>
              <a:rPr lang="es-AR" sz="2200" dirty="0" smtClean="0">
                <a:hlinkClick r:id="rId3"/>
              </a:rPr>
              <a:t>github.com/MorenoBello1/Tramites-de-iglesia-Primer-parcial</a:t>
            </a:r>
            <a:r>
              <a:rPr lang="es-AR" sz="2200" dirty="0" smtClean="0"/>
              <a:t> </a:t>
            </a:r>
          </a:p>
          <a:p>
            <a:endParaRPr lang="es-ES" sz="2200" dirty="0"/>
          </a:p>
        </p:txBody>
      </p:sp>
    </p:spTree>
    <p:extLst>
      <p:ext uri="{BB962C8B-B14F-4D97-AF65-F5344CB8AC3E}">
        <p14:creationId xmlns:p14="http://schemas.microsoft.com/office/powerpoint/2010/main" val="91836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468385B8-5E49-471C-9625-3D64405F869D}"/>
              </a:ext>
            </a:extLst>
          </p:cNvPr>
          <p:cNvSpPr txBox="1"/>
          <p:nvPr/>
        </p:nvSpPr>
        <p:spPr>
          <a:xfrm>
            <a:off x="1498258" y="2359280"/>
            <a:ext cx="8961924" cy="3416320"/>
          </a:xfrm>
          <a:prstGeom prst="rect">
            <a:avLst/>
          </a:prstGeom>
          <a:noFill/>
        </p:spPr>
        <p:txBody>
          <a:bodyPr wrap="square" rtlCol="0">
            <a:spAutoFit/>
          </a:bodyPr>
          <a:lstStyle/>
          <a:p>
            <a:pPr algn="just">
              <a:lnSpc>
                <a:spcPct val="150000"/>
              </a:lnSpc>
            </a:pPr>
            <a:r>
              <a:rPr lang="es-ES" sz="2000" dirty="0" smtClean="0"/>
              <a:t>Se logro concluir, que se llego a utilizar la herramienta </a:t>
            </a:r>
            <a:r>
              <a:rPr lang="es-ES" sz="2000" dirty="0" err="1" smtClean="0"/>
              <a:t>PowerDesigner</a:t>
            </a:r>
            <a:r>
              <a:rPr lang="es-ES" sz="2000" dirty="0" smtClean="0"/>
              <a:t>, para la realización de sus respectivos niveles conceptual, lógico, y físico, a partir de su </a:t>
            </a:r>
            <a:r>
              <a:rPr lang="es-ES" sz="2000" dirty="0" err="1" smtClean="0"/>
              <a:t>database</a:t>
            </a:r>
            <a:r>
              <a:rPr lang="es-ES" sz="2000" dirty="0" smtClean="0"/>
              <a:t>, siendo así la principal cabecera el Universo de Discurso de tramites de iglesia, logrando  la creación de  su base de datos a partir de la creación de tablas, la utilización de, </a:t>
            </a:r>
            <a:r>
              <a:rPr lang="es-ES" sz="2000" dirty="0" err="1" smtClean="0"/>
              <a:t>insert</a:t>
            </a:r>
            <a:r>
              <a:rPr lang="es-ES" sz="2000" dirty="0"/>
              <a:t> </a:t>
            </a:r>
            <a:r>
              <a:rPr lang="es-ES" sz="2000" dirty="0" smtClean="0"/>
              <a:t> para la agregación de datos a estas tablas, y para posteriormente  generar los </a:t>
            </a:r>
            <a:r>
              <a:rPr lang="es-ES" sz="2000" dirty="0" err="1" smtClean="0"/>
              <a:t>select</a:t>
            </a:r>
            <a:r>
              <a:rPr lang="es-ES" sz="2000" dirty="0" smtClean="0"/>
              <a:t>, </a:t>
            </a:r>
            <a:r>
              <a:rPr lang="es-ES" sz="2000" dirty="0" err="1" smtClean="0"/>
              <a:t>inner</a:t>
            </a:r>
            <a:r>
              <a:rPr lang="es-ES" sz="2000" dirty="0" smtClean="0"/>
              <a:t> </a:t>
            </a:r>
            <a:r>
              <a:rPr lang="es-ES" sz="2000" dirty="0" err="1" smtClean="0"/>
              <a:t>join</a:t>
            </a:r>
            <a:r>
              <a:rPr lang="es-ES" sz="2000" dirty="0" smtClean="0"/>
              <a:t> y poder concluir con sus consultas.</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386756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800" dirty="0">
                <a:cs typeface="Calibri"/>
                <a:hlinkClick r:id="rId2" action="ppaction://hlinksldjump"/>
              </a:rPr>
              <a:t>Universo del discurso</a:t>
            </a:r>
            <a:endParaRPr lang="es-ES"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3" action="ppaction://hlinksldjump"/>
              </a:rPr>
              <a:t>Modelo Conceptual</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4" action="ppaction://hlinksldjump"/>
              </a:rPr>
              <a:t>Modelo Lógico</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ES" sz="2800" dirty="0">
                <a:cs typeface="Calibri"/>
                <a:hlinkClick r:id="rId5" action="ppaction://hlinksldjump"/>
              </a:rPr>
              <a:t>Creación de tablas en </a:t>
            </a:r>
            <a:r>
              <a:rPr lang="es-ES" sz="2800" dirty="0" err="1">
                <a:cs typeface="Calibri"/>
                <a:hlinkClick r:id="rId5" action="ppaction://hlinksldjump"/>
              </a:rPr>
              <a:t>SQl</a:t>
            </a:r>
            <a:r>
              <a:rPr lang="es-ES" sz="2800" dirty="0">
                <a:cs typeface="Calibri"/>
                <a:hlinkClick r:id="rId5" action="ppaction://hlinksldjump"/>
              </a:rPr>
              <a:t> Server 2016</a:t>
            </a:r>
            <a:endParaRPr lang="es-ES"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6" action="ppaction://hlinksldjump"/>
              </a:rPr>
              <a:t>Ingreso de datos</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7" action="ppaction://hlinksldjump"/>
              </a:rPr>
              <a:t>Consulta 1</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8" action="ppaction://hlinksldjump"/>
              </a:rPr>
              <a:t>Consulta 2</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9" action="ppaction://hlinksldjump"/>
              </a:rPr>
              <a:t>Consulta 3</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10" action="ppaction://hlinksldjump"/>
              </a:rPr>
              <a:t>Consulta 4</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2800" dirty="0">
                <a:cs typeface="Calibri"/>
                <a:hlinkClick r:id="rId11" action="ppaction://hlinksldjump"/>
              </a:rPr>
              <a:t>Enlace a </a:t>
            </a:r>
            <a:r>
              <a:rPr lang="es-MX" sz="2800" dirty="0" err="1">
                <a:cs typeface="Calibri"/>
                <a:hlinkClick r:id="rId11" action="ppaction://hlinksldjump"/>
              </a:rPr>
              <a:t>Github</a:t>
            </a:r>
            <a:endParaRPr lang="es-MX" sz="2800" dirty="0">
              <a:cs typeface="Calibri"/>
            </a:endParaRPr>
          </a:p>
          <a:p>
            <a:pPr marL="342900" lvl="0" indent="-228600">
              <a:lnSpc>
                <a:spcPct val="90000"/>
              </a:lnSpc>
              <a:spcAft>
                <a:spcPts val="600"/>
              </a:spcAft>
              <a:buFont typeface="Arial" panose="020B0604020202020204" pitchFamily="34" charset="0"/>
              <a:buChar char="•"/>
              <a:defRPr/>
            </a:pPr>
            <a:r>
              <a:rPr lang="es-MX" sz="3200" dirty="0">
                <a:cs typeface="Calibri"/>
                <a:hlinkClick r:id="rId12" action="ppaction://hlinksldjump"/>
              </a:rPr>
              <a:t>Conclusiones</a:t>
            </a:r>
            <a:endParaRPr lang="es-MX" sz="32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 </a:t>
            </a:r>
            <a:r>
              <a:rPr lang="es-ES" sz="3200" dirty="0" smtClean="0">
                <a:solidFill>
                  <a:schemeClr val="bg1"/>
                </a:solidFill>
                <a:ea typeface="+mj-lt"/>
                <a:cs typeface="+mj-lt"/>
              </a:rPr>
              <a:t>(</a:t>
            </a:r>
            <a:r>
              <a:rPr lang="es-ES" sz="3200" dirty="0" smtClean="0">
                <a:solidFill>
                  <a:schemeClr val="bg1"/>
                </a:solidFill>
                <a:ea typeface="+mj-lt"/>
                <a:cs typeface="+mj-lt"/>
              </a:rPr>
              <a:t>Tramites de iglesia</a:t>
            </a:r>
            <a:r>
              <a:rPr lang="es-ES" sz="3200" dirty="0" smtClean="0">
                <a:solidFill>
                  <a:schemeClr val="bg1"/>
                </a:solidFill>
                <a:ea typeface="+mj-lt"/>
                <a:cs typeface="+mj-lt"/>
              </a:rPr>
              <a:t>)</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556532" y="1818953"/>
            <a:ext cx="11410518" cy="4247317"/>
          </a:xfrm>
          <a:prstGeom prst="rect">
            <a:avLst/>
          </a:prstGeom>
          <a:noFill/>
        </p:spPr>
        <p:txBody>
          <a:bodyPr wrap="square" rtlCol="0">
            <a:spAutoFit/>
          </a:bodyPr>
          <a:lstStyle/>
          <a:p>
            <a:r>
              <a:rPr lang="es-EC" dirty="0"/>
              <a:t>La Iglesia Católica (Juan Bosco) desea un sistema para la gestión de sus servicios</a:t>
            </a:r>
            <a:r>
              <a:rPr lang="es-EC" dirty="0" smtClean="0"/>
              <a:t>..</a:t>
            </a:r>
          </a:p>
          <a:p>
            <a:endParaRPr lang="en-US" dirty="0"/>
          </a:p>
          <a:p>
            <a:pPr algn="just"/>
            <a:r>
              <a:rPr lang="es-EC" dirty="0" smtClean="0"/>
              <a:t>Esta iglesia, Cuentan </a:t>
            </a:r>
            <a:r>
              <a:rPr lang="es-EC" dirty="0"/>
              <a:t>con Miembros con varios Roles ejemplo (Obispos, Sacerdotes, monaguillos, </a:t>
            </a:r>
            <a:r>
              <a:rPr lang="es-EC" dirty="0" smtClean="0"/>
              <a:t>Párrocos) </a:t>
            </a:r>
            <a:r>
              <a:rPr lang="es-EC" dirty="0"/>
              <a:t>por la cual se almacenara su (id, nombre, apellidos, Cedula, dirección, fecha de nacimiento, fecha de ingreso laboral, correo, cell1 , y cell2</a:t>
            </a:r>
            <a:r>
              <a:rPr lang="es-EC" dirty="0" smtClean="0"/>
              <a:t>.).</a:t>
            </a:r>
          </a:p>
          <a:p>
            <a:pPr algn="just"/>
            <a:r>
              <a:rPr lang="es-EC" dirty="0" smtClean="0"/>
              <a:t>Para ello la iglesia, necesita almacenar el nombre del personal, mientras que la base de datos debe mantener los requisitos para el servicio que solicitan. Cuando un cliente requiera el uso de un sacramento este debe hacer una solicitud la cual contengan (id, nombre, apellido, cedula.  dirección, correo, fecha de solicitud, fecha en la que se ejecutó.</a:t>
            </a:r>
          </a:p>
          <a:p>
            <a:pPr algn="just"/>
            <a:r>
              <a:rPr lang="es-EC" dirty="0" smtClean="0"/>
              <a:t>Además </a:t>
            </a:r>
            <a:r>
              <a:rPr lang="es-EC" dirty="0"/>
              <a:t>se puede llegar a tener más de un padrinaje ejemplo (padrino o testigo) </a:t>
            </a:r>
            <a:r>
              <a:rPr lang="es-EC" dirty="0" smtClean="0"/>
              <a:t>en la que es necesario almacenar sus respectivos datos (id</a:t>
            </a:r>
            <a:r>
              <a:rPr lang="es-EC" dirty="0"/>
              <a:t>, nombre, apellido, tipo Padrinaje que </a:t>
            </a:r>
            <a:r>
              <a:rPr lang="es-EC" dirty="0" smtClean="0"/>
              <a:t>conforma).</a:t>
            </a:r>
            <a:endParaRPr lang="en-US" dirty="0"/>
          </a:p>
          <a:p>
            <a:pPr algn="just"/>
            <a:r>
              <a:rPr lang="es-EC" dirty="0"/>
              <a:t>Como bien se dijo consta de Servicio(Sacramentos), se necesita </a:t>
            </a:r>
            <a:r>
              <a:rPr lang="es-EC" dirty="0" smtClean="0"/>
              <a:t>la suma de </a:t>
            </a:r>
            <a:r>
              <a:rPr lang="es-EC" dirty="0"/>
              <a:t>las opciones escogidas del cliente es decir el costo a cancelar (id, tipo de </a:t>
            </a:r>
            <a:r>
              <a:rPr lang="es-EC" dirty="0" smtClean="0"/>
              <a:t>sacramentos: “Bautizo, Comunión, Confirmación, Matrimonio ”) </a:t>
            </a:r>
            <a:r>
              <a:rPr lang="es-EC" dirty="0"/>
              <a:t>precio, fecha del servicio), Pero también consta de Servicios Extra que constaran </a:t>
            </a:r>
            <a:r>
              <a:rPr lang="es-EC" dirty="0" smtClean="0"/>
              <a:t>de los mismos atributos  </a:t>
            </a:r>
            <a:r>
              <a:rPr lang="es-EC" dirty="0"/>
              <a:t>por ejemplo </a:t>
            </a:r>
            <a:r>
              <a:rPr lang="es-EC" dirty="0" smtClean="0"/>
              <a:t>(Id</a:t>
            </a:r>
            <a:r>
              <a:rPr lang="es-EC" dirty="0"/>
              <a:t>, </a:t>
            </a:r>
            <a:r>
              <a:rPr lang="es-EC" dirty="0" smtClean="0"/>
              <a:t>tipoSerExtra: ”arreglo</a:t>
            </a:r>
            <a:r>
              <a:rPr lang="es-EC" dirty="0"/>
              <a:t>, globos </a:t>
            </a:r>
            <a:r>
              <a:rPr lang="es-EC" dirty="0" smtClean="0"/>
              <a:t>,coros ”,fecha servicio extra, precio). </a:t>
            </a:r>
            <a:endParaRPr lang="en-US" dirty="0"/>
          </a:p>
          <a:p>
            <a:endParaRPr lang="es-ES" dirty="0"/>
          </a:p>
        </p:txBody>
      </p:sp>
    </p:spTree>
    <p:extLst>
      <p:ext uri="{BB962C8B-B14F-4D97-AF65-F5344CB8AC3E}">
        <p14:creationId xmlns:p14="http://schemas.microsoft.com/office/powerpoint/2010/main" val="98297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Discurso(Consultas)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839933"/>
            <a:ext cx="11210925" cy="3708708"/>
          </a:xfrm>
          <a:prstGeom prst="rect">
            <a:avLst/>
          </a:prstGeom>
          <a:noFill/>
        </p:spPr>
        <p:txBody>
          <a:bodyPr wrap="square" rtlCol="0">
            <a:spAutoFit/>
          </a:bodyPr>
          <a:lstStyle/>
          <a:p>
            <a:r>
              <a:rPr lang="es-ES" sz="1900" dirty="0" smtClean="0"/>
              <a:t>Se deben realizar las siguientes consultas</a:t>
            </a:r>
          </a:p>
          <a:p>
            <a:endParaRPr lang="es-ES" dirty="0" smtClean="0"/>
          </a:p>
          <a:p>
            <a:pPr marL="285750" lvl="0" indent="-285750" algn="just">
              <a:buFont typeface="Arial" panose="020B0604020202020204" pitchFamily="34" charset="0"/>
              <a:buChar char="•"/>
            </a:pPr>
            <a:r>
              <a:rPr lang="es-EC" dirty="0"/>
              <a:t>Mostrar los sacramentos (Bautizo y Confirmación) realizados durante el inicio del año </a:t>
            </a:r>
            <a:r>
              <a:rPr lang="es-EC" dirty="0" smtClean="0"/>
              <a:t>2000, </a:t>
            </a:r>
            <a:r>
              <a:rPr lang="es-EC" dirty="0"/>
              <a:t>hasta el año actual, y el </a:t>
            </a:r>
            <a:r>
              <a:rPr lang="es-EC" dirty="0" smtClean="0"/>
              <a:t>cliente que realizo la solicito.</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s-EC" dirty="0"/>
              <a:t>Números totales de Clientes que solicitaron eventos de </a:t>
            </a:r>
            <a:r>
              <a:rPr lang="es-EC" dirty="0" smtClean="0"/>
              <a:t>matrimonio.</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s-EC" dirty="0"/>
              <a:t>Mostrar nombre, apellidos, cedula y rol, del personal quienes atendieron un Bautizo, se debe mostrar sus fechas que se atendió el bautizo reciente hasta la mas antigua</a:t>
            </a:r>
            <a:r>
              <a:rPr lang="es-EC" dirty="0" smtClean="0"/>
              <a:t>.</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s-EC" dirty="0"/>
              <a:t>Cantidades Sacramentos atendidos. En una columna debe aparecer el sacramento, en otra, el precio del sacramento, cantidad de sacramento almacenados, y el total acumulado por los sacramentos. </a:t>
            </a:r>
            <a:endParaRPr lang="en-US" dirty="0"/>
          </a:p>
          <a:p>
            <a:endParaRPr lang="es-ES" dirty="0"/>
          </a:p>
        </p:txBody>
      </p:sp>
    </p:spTree>
    <p:extLst>
      <p:ext uri="{BB962C8B-B14F-4D97-AF65-F5344CB8AC3E}">
        <p14:creationId xmlns:p14="http://schemas.microsoft.com/office/powerpoint/2010/main" val="2168502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1193223" y="1485900"/>
            <a:ext cx="9334500" cy="5372100"/>
          </a:xfrm>
          <a:prstGeom prst="rect">
            <a:avLst/>
          </a:prstGeom>
        </p:spPr>
      </p:pic>
    </p:spTree>
    <p:extLst>
      <p:ext uri="{BB962C8B-B14F-4D97-AF65-F5344CB8AC3E}">
        <p14:creationId xmlns:p14="http://schemas.microsoft.com/office/powerpoint/2010/main" val="549149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1465984" y="1476375"/>
            <a:ext cx="9010650" cy="5381625"/>
          </a:xfrm>
          <a:prstGeom prst="rect">
            <a:avLst/>
          </a:prstGeom>
        </p:spPr>
      </p:pic>
    </p:spTree>
    <p:extLst>
      <p:ext uri="{BB962C8B-B14F-4D97-AF65-F5344CB8AC3E}">
        <p14:creationId xmlns:p14="http://schemas.microsoft.com/office/powerpoint/2010/main" val="4030975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a:t>
            </a:r>
            <a:r>
              <a:rPr lang="es-ES" sz="3200" dirty="0" err="1">
                <a:solidFill>
                  <a:schemeClr val="bg1"/>
                </a:solidFill>
                <a:ea typeface="+mj-lt"/>
                <a:cs typeface="+mj-lt"/>
              </a:rPr>
              <a:t>SQl</a:t>
            </a:r>
            <a:r>
              <a:rPr lang="es-ES" sz="3200" dirty="0">
                <a:solidFill>
                  <a:schemeClr val="bg1"/>
                </a:solidFill>
                <a:ea typeface="+mj-lt"/>
                <a:cs typeface="+mj-lt"/>
              </a:rPr>
              <a:t> Server 2016</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p:cNvPicPr>
            <a:picLocks noChangeAspect="1"/>
          </p:cNvPicPr>
          <p:nvPr/>
        </p:nvPicPr>
        <p:blipFill>
          <a:blip r:embed="rId3"/>
          <a:stretch>
            <a:fillRect/>
          </a:stretch>
        </p:blipFill>
        <p:spPr>
          <a:xfrm>
            <a:off x="452438" y="1718907"/>
            <a:ext cx="5838544" cy="4724400"/>
          </a:xfrm>
          <a:prstGeom prst="rect">
            <a:avLst/>
          </a:prstGeom>
          <a:ln>
            <a:solidFill>
              <a:schemeClr val="tx1"/>
            </a:solidFill>
          </a:ln>
        </p:spPr>
      </p:pic>
      <p:pic>
        <p:nvPicPr>
          <p:cNvPr id="9" name="Imagen 8"/>
          <p:cNvPicPr>
            <a:picLocks noChangeAspect="1"/>
          </p:cNvPicPr>
          <p:nvPr/>
        </p:nvPicPr>
        <p:blipFill>
          <a:blip r:embed="rId4"/>
          <a:stretch>
            <a:fillRect/>
          </a:stretch>
        </p:blipFill>
        <p:spPr>
          <a:xfrm>
            <a:off x="6614432" y="1718907"/>
            <a:ext cx="5153025" cy="4724400"/>
          </a:xfrm>
          <a:prstGeom prst="rect">
            <a:avLst/>
          </a:prstGeom>
          <a:ln>
            <a:solidFill>
              <a:schemeClr val="tx1"/>
            </a:solidFill>
          </a:ln>
        </p:spPr>
      </p:pic>
    </p:spTree>
    <p:extLst>
      <p:ext uri="{BB962C8B-B14F-4D97-AF65-F5344CB8AC3E}">
        <p14:creationId xmlns:p14="http://schemas.microsoft.com/office/powerpoint/2010/main" val="2209270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a:t>
            </a:r>
            <a:r>
              <a:rPr lang="es-ES" sz="3200" dirty="0" err="1">
                <a:solidFill>
                  <a:schemeClr val="bg1"/>
                </a:solidFill>
                <a:ea typeface="+mj-lt"/>
                <a:cs typeface="+mj-lt"/>
              </a:rPr>
              <a:t>SQl</a:t>
            </a:r>
            <a:r>
              <a:rPr lang="es-ES" sz="3200" dirty="0">
                <a:solidFill>
                  <a:schemeClr val="bg1"/>
                </a:solidFill>
                <a:ea typeface="+mj-lt"/>
                <a:cs typeface="+mj-lt"/>
              </a:rPr>
              <a:t> Server 2016</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556532" y="2248333"/>
            <a:ext cx="5153025" cy="3905250"/>
          </a:xfrm>
          <a:prstGeom prst="rect">
            <a:avLst/>
          </a:prstGeom>
          <a:ln>
            <a:solidFill>
              <a:schemeClr val="tx1"/>
            </a:solidFill>
          </a:ln>
        </p:spPr>
      </p:pic>
      <p:pic>
        <p:nvPicPr>
          <p:cNvPr id="5" name="Imagen 4"/>
          <p:cNvPicPr>
            <a:picLocks noChangeAspect="1"/>
          </p:cNvPicPr>
          <p:nvPr/>
        </p:nvPicPr>
        <p:blipFill>
          <a:blip r:embed="rId4"/>
          <a:stretch>
            <a:fillRect/>
          </a:stretch>
        </p:blipFill>
        <p:spPr>
          <a:xfrm>
            <a:off x="6116326" y="2248333"/>
            <a:ext cx="5343525" cy="3905250"/>
          </a:xfrm>
          <a:prstGeom prst="rect">
            <a:avLst/>
          </a:prstGeom>
          <a:ln>
            <a:solidFill>
              <a:schemeClr val="tx1"/>
            </a:solidFill>
          </a:ln>
        </p:spPr>
      </p:pic>
    </p:spTree>
    <p:extLst>
      <p:ext uri="{BB962C8B-B14F-4D97-AF65-F5344CB8AC3E}">
        <p14:creationId xmlns:p14="http://schemas.microsoft.com/office/powerpoint/2010/main" val="306435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3" name="Imagen 2"/>
          <p:cNvPicPr>
            <a:picLocks noChangeAspect="1"/>
          </p:cNvPicPr>
          <p:nvPr/>
        </p:nvPicPr>
        <p:blipFill>
          <a:blip r:embed="rId3"/>
          <a:stretch>
            <a:fillRect/>
          </a:stretch>
        </p:blipFill>
        <p:spPr>
          <a:xfrm>
            <a:off x="1608320" y="1388303"/>
            <a:ext cx="8975360" cy="295318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4" name="Imagen 3"/>
          <p:cNvPicPr>
            <a:picLocks noChangeAspect="1"/>
          </p:cNvPicPr>
          <p:nvPr/>
        </p:nvPicPr>
        <p:blipFill rotWithShape="1">
          <a:blip r:embed="rId4"/>
          <a:srcRect b="4460"/>
          <a:stretch/>
        </p:blipFill>
        <p:spPr>
          <a:xfrm>
            <a:off x="1608320" y="4444312"/>
            <a:ext cx="6200166" cy="241368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3065800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718</Words>
  <Application>Microsoft Office PowerPoint</Application>
  <PresentationFormat>Panorámica</PresentationFormat>
  <Paragraphs>86</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 (Tramites de iglesia)</vt:lpstr>
      <vt:lpstr>Universo del Discurso(Consultas)</vt:lpstr>
      <vt:lpstr>Modelo Conceptual</vt:lpstr>
      <vt:lpstr>Modelo Lógico</vt:lpstr>
      <vt:lpstr>Creación de tablas en SQl Server 2016</vt:lpstr>
      <vt:lpstr>Creación de tablas en SQl Server 2016</vt:lpstr>
      <vt:lpstr>Ingreso de datos</vt:lpstr>
      <vt:lpstr>Ingreso de datos</vt:lpstr>
      <vt:lpstr>Ingreso de datos</vt:lpstr>
      <vt:lpstr>Ingreso de datos</vt:lpstr>
      <vt:lpstr>Consulta 1</vt:lpstr>
      <vt:lpstr>Consulta 2</vt:lpstr>
      <vt:lpstr>Consulta 3</vt:lpstr>
      <vt:lpstr>Consulta 4</vt:lpstr>
      <vt:lpstr>Enlace a Github</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Xavier Aviles</dc:creator>
  <cp:lastModifiedBy>MORENO BELLO ARIEL JEANPIERRE</cp:lastModifiedBy>
  <cp:revision>260</cp:revision>
  <dcterms:created xsi:type="dcterms:W3CDTF">2012-07-30T22:48:03Z</dcterms:created>
  <dcterms:modified xsi:type="dcterms:W3CDTF">2022-06-06T21:49:31Z</dcterms:modified>
</cp:coreProperties>
</file>