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6"/>
  </p:notesMasterIdLst>
  <p:sldIdLst>
    <p:sldId id="405" r:id="rId2"/>
    <p:sldId id="441" r:id="rId3"/>
    <p:sldId id="442" r:id="rId4"/>
    <p:sldId id="440" r:id="rId5"/>
    <p:sldId id="444" r:id="rId6"/>
    <p:sldId id="447" r:id="rId7"/>
    <p:sldId id="445" r:id="rId8"/>
    <p:sldId id="443" r:id="rId9"/>
    <p:sldId id="429" r:id="rId10"/>
    <p:sldId id="430" r:id="rId11"/>
    <p:sldId id="431" r:id="rId12"/>
    <p:sldId id="421" r:id="rId13"/>
    <p:sldId id="432" r:id="rId14"/>
    <p:sldId id="439" r:id="rId15"/>
    <p:sldId id="433" r:id="rId16"/>
    <p:sldId id="434" r:id="rId17"/>
    <p:sldId id="435" r:id="rId18"/>
    <p:sldId id="436" r:id="rId19"/>
    <p:sldId id="437" r:id="rId20"/>
    <p:sldId id="438" r:id="rId21"/>
    <p:sldId id="407" r:id="rId22"/>
    <p:sldId id="411" r:id="rId23"/>
    <p:sldId id="412" r:id="rId24"/>
    <p:sldId id="40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9C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50" autoAdjust="0"/>
    <p:restoredTop sz="94096" autoAdjust="0"/>
  </p:normalViewPr>
  <p:slideViewPr>
    <p:cSldViewPr snapToGrid="0">
      <p:cViewPr varScale="1">
        <p:scale>
          <a:sx n="64" d="100"/>
          <a:sy n="64" d="100"/>
        </p:scale>
        <p:origin x="74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0E0958-9C24-40C7-BD79-3C0E1D49DF60}" type="datetimeFigureOut">
              <a:rPr lang="en-SG" smtClean="0"/>
              <a:t>21/12/2017</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6C499E-42D0-4A07-BC17-3E1621001A44}" type="slidenum">
              <a:rPr lang="en-SG" smtClean="0"/>
              <a:t>‹#›</a:t>
            </a:fld>
            <a:endParaRPr lang="en-SG"/>
          </a:p>
        </p:txBody>
      </p:sp>
    </p:spTree>
    <p:extLst>
      <p:ext uri="{BB962C8B-B14F-4D97-AF65-F5344CB8AC3E}">
        <p14:creationId xmlns:p14="http://schemas.microsoft.com/office/powerpoint/2010/main" val="3660940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kern="1200" dirty="0">
                <a:solidFill>
                  <a:schemeClr val="tx1"/>
                </a:solidFill>
                <a:effectLst/>
                <a:latin typeface="+mn-lt"/>
                <a:ea typeface="+mn-ea"/>
                <a:cs typeface="+mn-cs"/>
              </a:rPr>
              <a:t>Arrays are a collection of JavaScript data values</a:t>
            </a:r>
          </a:p>
          <a:p>
            <a:r>
              <a:rPr lang="en-SG" dirty="0" err="1"/>
              <a:t>myArray</a:t>
            </a:r>
            <a:r>
              <a:rPr lang="en-SG" dirty="0"/>
              <a:t>[3] gives "Wee" as output</a:t>
            </a:r>
          </a:p>
          <a:p>
            <a:r>
              <a:rPr lang="en-SG" dirty="0" err="1"/>
              <a:t>myArray.length</a:t>
            </a:r>
            <a:r>
              <a:rPr lang="en-SG" dirty="0"/>
              <a:t> gives 5</a:t>
            </a:r>
            <a:endParaRPr lang="en-SG" sz="1200" b="0" i="0" kern="1200" dirty="0">
              <a:solidFill>
                <a:schemeClr val="tx1"/>
              </a:solidFill>
              <a:effectLst/>
              <a:latin typeface="+mn-lt"/>
              <a:ea typeface="+mn-ea"/>
              <a:cs typeface="+mn-cs"/>
            </a:endParaRPr>
          </a:p>
          <a:p>
            <a:endParaRPr lang="en-SG" sz="1200" b="0" i="0" kern="1200" dirty="0">
              <a:solidFill>
                <a:schemeClr val="tx1"/>
              </a:solidFill>
              <a:effectLst/>
              <a:latin typeface="+mn-lt"/>
              <a:ea typeface="+mn-ea"/>
              <a:cs typeface="+mn-cs"/>
            </a:endParaRPr>
          </a:p>
          <a:p>
            <a:r>
              <a:rPr lang="en-SG" sz="1200" b="0" i="0" kern="1200" dirty="0">
                <a:solidFill>
                  <a:schemeClr val="tx1"/>
                </a:solidFill>
                <a:effectLst/>
                <a:latin typeface="+mn-lt"/>
                <a:ea typeface="+mn-ea"/>
                <a:cs typeface="+mn-cs"/>
              </a:rPr>
              <a:t>Objects are a set of key : value pairs declared inside curly ({ }) braces</a:t>
            </a:r>
          </a:p>
          <a:p>
            <a:pPr fontAlgn="base"/>
            <a:r>
              <a:rPr lang="en-SG" sz="1200" kern="1200" dirty="0" err="1">
                <a:solidFill>
                  <a:schemeClr val="tx1"/>
                </a:solidFill>
                <a:effectLst/>
                <a:latin typeface="+mn-lt"/>
                <a:ea typeface="+mn-ea"/>
                <a:cs typeface="+mn-cs"/>
              </a:rPr>
              <a:t>aStudent</a:t>
            </a:r>
            <a:r>
              <a:rPr lang="en-SG" sz="1200" kern="1200" dirty="0">
                <a:solidFill>
                  <a:schemeClr val="tx1"/>
                </a:solidFill>
                <a:effectLst/>
                <a:latin typeface="+mn-lt"/>
                <a:ea typeface="+mn-ea"/>
                <a:cs typeface="+mn-cs"/>
              </a:rPr>
              <a:t>["name"] or sStudent.name outputs "Ryan"</a:t>
            </a:r>
          </a:p>
          <a:p>
            <a:endParaRPr lang="en-SG" sz="1200" b="0" i="0" kern="1200" dirty="0">
              <a:solidFill>
                <a:schemeClr val="tx1"/>
              </a:solidFill>
              <a:effectLst/>
              <a:latin typeface="+mn-lt"/>
              <a:ea typeface="+mn-ea"/>
              <a:cs typeface="+mn-cs"/>
            </a:endParaRPr>
          </a:p>
          <a:p>
            <a:endParaRPr lang="en-SG" sz="1200" b="0" i="0" kern="1200" dirty="0">
              <a:solidFill>
                <a:schemeClr val="tx1"/>
              </a:solidFill>
              <a:effectLst/>
              <a:latin typeface="+mn-lt"/>
              <a:ea typeface="+mn-ea"/>
              <a:cs typeface="+mn-cs"/>
            </a:endParaRPr>
          </a:p>
          <a:p>
            <a:r>
              <a:rPr lang="en-SG" dirty="0"/>
              <a:t> Objects are also called as </a:t>
            </a:r>
            <a:r>
              <a:rPr lang="en-SG" dirty="0" err="1"/>
              <a:t>dictonary</a:t>
            </a:r>
            <a:r>
              <a:rPr lang="en-SG" dirty="0"/>
              <a:t>. It works like how a normal languages </a:t>
            </a:r>
            <a:r>
              <a:rPr lang="en-SG" dirty="0" err="1"/>
              <a:t>dictonary</a:t>
            </a:r>
            <a:r>
              <a:rPr lang="en-SG" dirty="0"/>
              <a:t>, in which the key is the words and the value meaning of the words. </a:t>
            </a:r>
          </a:p>
        </p:txBody>
      </p:sp>
      <p:sp>
        <p:nvSpPr>
          <p:cNvPr id="4" name="Slide Number Placeholder 3"/>
          <p:cNvSpPr>
            <a:spLocks noGrp="1"/>
          </p:cNvSpPr>
          <p:nvPr>
            <p:ph type="sldNum" sz="quarter" idx="10"/>
          </p:nvPr>
        </p:nvSpPr>
        <p:spPr/>
        <p:txBody>
          <a:bodyPr/>
          <a:lstStyle/>
          <a:p>
            <a:fld id="{122651EF-ED98-4026-B217-8D6C6C287D1E}" type="slidenum">
              <a:rPr lang="en-SG" smtClean="0"/>
              <a:t>2</a:t>
            </a:fld>
            <a:endParaRPr lang="en-SG"/>
          </a:p>
        </p:txBody>
      </p:sp>
    </p:spTree>
    <p:extLst>
      <p:ext uri="{BB962C8B-B14F-4D97-AF65-F5344CB8AC3E}">
        <p14:creationId xmlns:p14="http://schemas.microsoft.com/office/powerpoint/2010/main" val="629469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kern="1200" dirty="0">
                <a:solidFill>
                  <a:schemeClr val="tx1"/>
                </a:solidFill>
                <a:effectLst/>
                <a:latin typeface="+mn-lt"/>
                <a:ea typeface="+mn-ea"/>
                <a:cs typeface="+mn-cs"/>
              </a:rPr>
              <a:t>Arrays are a collection of JavaScript data values</a:t>
            </a:r>
          </a:p>
          <a:p>
            <a:r>
              <a:rPr lang="en-SG" dirty="0" err="1"/>
              <a:t>myArray</a:t>
            </a:r>
            <a:r>
              <a:rPr lang="en-SG" dirty="0"/>
              <a:t>[3] gives "Wee" as output</a:t>
            </a:r>
          </a:p>
          <a:p>
            <a:r>
              <a:rPr lang="en-SG" dirty="0" err="1"/>
              <a:t>myArray.length</a:t>
            </a:r>
            <a:r>
              <a:rPr lang="en-SG" dirty="0"/>
              <a:t> gives 5</a:t>
            </a:r>
            <a:endParaRPr lang="en-SG" sz="1200" b="0" i="0" kern="1200" dirty="0">
              <a:solidFill>
                <a:schemeClr val="tx1"/>
              </a:solidFill>
              <a:effectLst/>
              <a:latin typeface="+mn-lt"/>
              <a:ea typeface="+mn-ea"/>
              <a:cs typeface="+mn-cs"/>
            </a:endParaRPr>
          </a:p>
          <a:p>
            <a:endParaRPr lang="en-SG" sz="1200" b="0" i="0" kern="1200" dirty="0">
              <a:solidFill>
                <a:schemeClr val="tx1"/>
              </a:solidFill>
              <a:effectLst/>
              <a:latin typeface="+mn-lt"/>
              <a:ea typeface="+mn-ea"/>
              <a:cs typeface="+mn-cs"/>
            </a:endParaRPr>
          </a:p>
          <a:p>
            <a:r>
              <a:rPr lang="en-SG" sz="1200" b="0" i="0" kern="1200" dirty="0">
                <a:solidFill>
                  <a:schemeClr val="tx1"/>
                </a:solidFill>
                <a:effectLst/>
                <a:latin typeface="+mn-lt"/>
                <a:ea typeface="+mn-ea"/>
                <a:cs typeface="+mn-cs"/>
              </a:rPr>
              <a:t>Objects are a set of key : value pairs declared inside curly ({ }) braces</a:t>
            </a:r>
          </a:p>
          <a:p>
            <a:pPr fontAlgn="base"/>
            <a:r>
              <a:rPr lang="en-SG" sz="1200" kern="1200" dirty="0" err="1">
                <a:solidFill>
                  <a:schemeClr val="tx1"/>
                </a:solidFill>
                <a:effectLst/>
                <a:latin typeface="+mn-lt"/>
                <a:ea typeface="+mn-ea"/>
                <a:cs typeface="+mn-cs"/>
              </a:rPr>
              <a:t>aStudent</a:t>
            </a:r>
            <a:r>
              <a:rPr lang="en-SG" sz="1200" kern="1200" dirty="0">
                <a:solidFill>
                  <a:schemeClr val="tx1"/>
                </a:solidFill>
                <a:effectLst/>
                <a:latin typeface="+mn-lt"/>
                <a:ea typeface="+mn-ea"/>
                <a:cs typeface="+mn-cs"/>
              </a:rPr>
              <a:t>["name"] or sStudent.name outputs "Ryan"</a:t>
            </a:r>
          </a:p>
          <a:p>
            <a:endParaRPr lang="en-SG" sz="1200" b="0" i="0" kern="1200" dirty="0">
              <a:solidFill>
                <a:schemeClr val="tx1"/>
              </a:solidFill>
              <a:effectLst/>
              <a:latin typeface="+mn-lt"/>
              <a:ea typeface="+mn-ea"/>
              <a:cs typeface="+mn-cs"/>
            </a:endParaRPr>
          </a:p>
          <a:p>
            <a:endParaRPr lang="en-SG" sz="1200" b="0" i="0" kern="1200" dirty="0">
              <a:solidFill>
                <a:schemeClr val="tx1"/>
              </a:solidFill>
              <a:effectLst/>
              <a:latin typeface="+mn-lt"/>
              <a:ea typeface="+mn-ea"/>
              <a:cs typeface="+mn-cs"/>
            </a:endParaRPr>
          </a:p>
          <a:p>
            <a:r>
              <a:rPr lang="en-SG" dirty="0"/>
              <a:t> Objects are also called as </a:t>
            </a:r>
            <a:r>
              <a:rPr lang="en-SG" dirty="0" err="1"/>
              <a:t>dictonary</a:t>
            </a:r>
            <a:r>
              <a:rPr lang="en-SG" dirty="0"/>
              <a:t>. It works like how a normal languages </a:t>
            </a:r>
            <a:r>
              <a:rPr lang="en-SG" dirty="0" err="1"/>
              <a:t>dictonary</a:t>
            </a:r>
            <a:r>
              <a:rPr lang="en-SG" dirty="0"/>
              <a:t>, in which the key is the words and the value meaning of the words. </a:t>
            </a:r>
          </a:p>
        </p:txBody>
      </p:sp>
      <p:sp>
        <p:nvSpPr>
          <p:cNvPr id="4" name="Slide Number Placeholder 3"/>
          <p:cNvSpPr>
            <a:spLocks noGrp="1"/>
          </p:cNvSpPr>
          <p:nvPr>
            <p:ph type="sldNum" sz="quarter" idx="10"/>
          </p:nvPr>
        </p:nvSpPr>
        <p:spPr/>
        <p:txBody>
          <a:bodyPr/>
          <a:lstStyle/>
          <a:p>
            <a:fld id="{122651EF-ED98-4026-B217-8D6C6C287D1E}" type="slidenum">
              <a:rPr lang="en-SG" smtClean="0"/>
              <a:t>3</a:t>
            </a:fld>
            <a:endParaRPr lang="en-SG"/>
          </a:p>
        </p:txBody>
      </p:sp>
    </p:spTree>
    <p:extLst>
      <p:ext uri="{BB962C8B-B14F-4D97-AF65-F5344CB8AC3E}">
        <p14:creationId xmlns:p14="http://schemas.microsoft.com/office/powerpoint/2010/main" val="557598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kern="1200" dirty="0">
                <a:solidFill>
                  <a:schemeClr val="tx1"/>
                </a:solidFill>
                <a:effectLst/>
                <a:latin typeface="+mn-lt"/>
                <a:ea typeface="+mn-ea"/>
                <a:cs typeface="+mn-cs"/>
              </a:rPr>
              <a:t>Arrays are a collection of JavaScript data values</a:t>
            </a:r>
          </a:p>
          <a:p>
            <a:r>
              <a:rPr lang="en-SG" dirty="0" err="1"/>
              <a:t>myArray</a:t>
            </a:r>
            <a:r>
              <a:rPr lang="en-SG" dirty="0"/>
              <a:t>[3] gives "Wee" as output</a:t>
            </a:r>
          </a:p>
          <a:p>
            <a:r>
              <a:rPr lang="en-SG" dirty="0" err="1"/>
              <a:t>myArray.length</a:t>
            </a:r>
            <a:r>
              <a:rPr lang="en-SG" dirty="0"/>
              <a:t> gives 5</a:t>
            </a:r>
            <a:endParaRPr lang="en-SG" sz="1200" b="0" i="0" kern="1200" dirty="0">
              <a:solidFill>
                <a:schemeClr val="tx1"/>
              </a:solidFill>
              <a:effectLst/>
              <a:latin typeface="+mn-lt"/>
              <a:ea typeface="+mn-ea"/>
              <a:cs typeface="+mn-cs"/>
            </a:endParaRPr>
          </a:p>
          <a:p>
            <a:endParaRPr lang="en-SG" sz="1200" b="0" i="0" kern="1200" dirty="0">
              <a:solidFill>
                <a:schemeClr val="tx1"/>
              </a:solidFill>
              <a:effectLst/>
              <a:latin typeface="+mn-lt"/>
              <a:ea typeface="+mn-ea"/>
              <a:cs typeface="+mn-cs"/>
            </a:endParaRPr>
          </a:p>
          <a:p>
            <a:r>
              <a:rPr lang="en-SG" sz="1200" b="0" i="0" kern="1200" dirty="0">
                <a:solidFill>
                  <a:schemeClr val="tx1"/>
                </a:solidFill>
                <a:effectLst/>
                <a:latin typeface="+mn-lt"/>
                <a:ea typeface="+mn-ea"/>
                <a:cs typeface="+mn-cs"/>
              </a:rPr>
              <a:t>Objects are a set of key : value pairs declared inside curly ({ }) braces</a:t>
            </a:r>
          </a:p>
          <a:p>
            <a:pPr fontAlgn="base"/>
            <a:r>
              <a:rPr lang="en-SG" sz="1200" kern="1200" dirty="0" err="1">
                <a:solidFill>
                  <a:schemeClr val="tx1"/>
                </a:solidFill>
                <a:effectLst/>
                <a:latin typeface="+mn-lt"/>
                <a:ea typeface="+mn-ea"/>
                <a:cs typeface="+mn-cs"/>
              </a:rPr>
              <a:t>aStudent</a:t>
            </a:r>
            <a:r>
              <a:rPr lang="en-SG" sz="1200" kern="1200" dirty="0">
                <a:solidFill>
                  <a:schemeClr val="tx1"/>
                </a:solidFill>
                <a:effectLst/>
                <a:latin typeface="+mn-lt"/>
                <a:ea typeface="+mn-ea"/>
                <a:cs typeface="+mn-cs"/>
              </a:rPr>
              <a:t>["name"] or sStudent.name outputs "Ryan"</a:t>
            </a:r>
          </a:p>
          <a:p>
            <a:endParaRPr lang="en-SG" sz="1200" b="0" i="0" kern="1200" dirty="0">
              <a:solidFill>
                <a:schemeClr val="tx1"/>
              </a:solidFill>
              <a:effectLst/>
              <a:latin typeface="+mn-lt"/>
              <a:ea typeface="+mn-ea"/>
              <a:cs typeface="+mn-cs"/>
            </a:endParaRPr>
          </a:p>
          <a:p>
            <a:endParaRPr lang="en-SG" sz="1200" b="0" i="0" kern="1200" dirty="0">
              <a:solidFill>
                <a:schemeClr val="tx1"/>
              </a:solidFill>
              <a:effectLst/>
              <a:latin typeface="+mn-lt"/>
              <a:ea typeface="+mn-ea"/>
              <a:cs typeface="+mn-cs"/>
            </a:endParaRPr>
          </a:p>
          <a:p>
            <a:r>
              <a:rPr lang="en-SG" dirty="0"/>
              <a:t> Objects are also called as </a:t>
            </a:r>
            <a:r>
              <a:rPr lang="en-SG" dirty="0" err="1"/>
              <a:t>dictonary</a:t>
            </a:r>
            <a:r>
              <a:rPr lang="en-SG" dirty="0"/>
              <a:t>. It works like how a normal languages </a:t>
            </a:r>
            <a:r>
              <a:rPr lang="en-SG" dirty="0" err="1"/>
              <a:t>dictonary</a:t>
            </a:r>
            <a:r>
              <a:rPr lang="en-SG" dirty="0"/>
              <a:t>, in which the key is the words and the value meaning of the words. </a:t>
            </a:r>
          </a:p>
        </p:txBody>
      </p:sp>
      <p:sp>
        <p:nvSpPr>
          <p:cNvPr id="4" name="Slide Number Placeholder 3"/>
          <p:cNvSpPr>
            <a:spLocks noGrp="1"/>
          </p:cNvSpPr>
          <p:nvPr>
            <p:ph type="sldNum" sz="quarter" idx="10"/>
          </p:nvPr>
        </p:nvSpPr>
        <p:spPr/>
        <p:txBody>
          <a:bodyPr/>
          <a:lstStyle/>
          <a:p>
            <a:fld id="{122651EF-ED98-4026-B217-8D6C6C287D1E}" type="slidenum">
              <a:rPr lang="en-SG" smtClean="0"/>
              <a:t>5</a:t>
            </a:fld>
            <a:endParaRPr lang="en-SG"/>
          </a:p>
        </p:txBody>
      </p:sp>
    </p:spTree>
    <p:extLst>
      <p:ext uri="{BB962C8B-B14F-4D97-AF65-F5344CB8AC3E}">
        <p14:creationId xmlns:p14="http://schemas.microsoft.com/office/powerpoint/2010/main" val="4004690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kern="1200" dirty="0">
                <a:solidFill>
                  <a:schemeClr val="tx1"/>
                </a:solidFill>
                <a:effectLst/>
                <a:latin typeface="+mn-lt"/>
                <a:ea typeface="+mn-ea"/>
                <a:cs typeface="+mn-cs"/>
              </a:rPr>
              <a:t>Arrays are a collection of JavaScript data values</a:t>
            </a:r>
          </a:p>
          <a:p>
            <a:r>
              <a:rPr lang="en-SG" dirty="0" err="1"/>
              <a:t>myArray</a:t>
            </a:r>
            <a:r>
              <a:rPr lang="en-SG" dirty="0"/>
              <a:t>[3] gives "Wee" as output</a:t>
            </a:r>
          </a:p>
          <a:p>
            <a:r>
              <a:rPr lang="en-SG" dirty="0" err="1"/>
              <a:t>myArray.length</a:t>
            </a:r>
            <a:r>
              <a:rPr lang="en-SG" dirty="0"/>
              <a:t> gives 5</a:t>
            </a:r>
            <a:endParaRPr lang="en-SG" sz="1200" b="0" i="0" kern="1200" dirty="0">
              <a:solidFill>
                <a:schemeClr val="tx1"/>
              </a:solidFill>
              <a:effectLst/>
              <a:latin typeface="+mn-lt"/>
              <a:ea typeface="+mn-ea"/>
              <a:cs typeface="+mn-cs"/>
            </a:endParaRPr>
          </a:p>
          <a:p>
            <a:endParaRPr lang="en-SG" sz="1200" b="0" i="0" kern="1200" dirty="0">
              <a:solidFill>
                <a:schemeClr val="tx1"/>
              </a:solidFill>
              <a:effectLst/>
              <a:latin typeface="+mn-lt"/>
              <a:ea typeface="+mn-ea"/>
              <a:cs typeface="+mn-cs"/>
            </a:endParaRPr>
          </a:p>
          <a:p>
            <a:r>
              <a:rPr lang="en-SG" sz="1200" b="0" i="0" kern="1200" dirty="0">
                <a:solidFill>
                  <a:schemeClr val="tx1"/>
                </a:solidFill>
                <a:effectLst/>
                <a:latin typeface="+mn-lt"/>
                <a:ea typeface="+mn-ea"/>
                <a:cs typeface="+mn-cs"/>
              </a:rPr>
              <a:t>Objects are a set of key : value pairs declared inside curly ({ }) braces</a:t>
            </a:r>
          </a:p>
          <a:p>
            <a:pPr fontAlgn="base"/>
            <a:r>
              <a:rPr lang="en-SG" sz="1200" kern="1200" dirty="0" err="1">
                <a:solidFill>
                  <a:schemeClr val="tx1"/>
                </a:solidFill>
                <a:effectLst/>
                <a:latin typeface="+mn-lt"/>
                <a:ea typeface="+mn-ea"/>
                <a:cs typeface="+mn-cs"/>
              </a:rPr>
              <a:t>aStudent</a:t>
            </a:r>
            <a:r>
              <a:rPr lang="en-SG" sz="1200" kern="1200" dirty="0">
                <a:solidFill>
                  <a:schemeClr val="tx1"/>
                </a:solidFill>
                <a:effectLst/>
                <a:latin typeface="+mn-lt"/>
                <a:ea typeface="+mn-ea"/>
                <a:cs typeface="+mn-cs"/>
              </a:rPr>
              <a:t>["name"] or sStudent.name outputs "Ryan"</a:t>
            </a:r>
          </a:p>
          <a:p>
            <a:endParaRPr lang="en-SG" sz="1200" b="0" i="0" kern="1200" dirty="0">
              <a:solidFill>
                <a:schemeClr val="tx1"/>
              </a:solidFill>
              <a:effectLst/>
              <a:latin typeface="+mn-lt"/>
              <a:ea typeface="+mn-ea"/>
              <a:cs typeface="+mn-cs"/>
            </a:endParaRPr>
          </a:p>
          <a:p>
            <a:endParaRPr lang="en-SG" sz="1200" b="0" i="0" kern="1200" dirty="0">
              <a:solidFill>
                <a:schemeClr val="tx1"/>
              </a:solidFill>
              <a:effectLst/>
              <a:latin typeface="+mn-lt"/>
              <a:ea typeface="+mn-ea"/>
              <a:cs typeface="+mn-cs"/>
            </a:endParaRPr>
          </a:p>
          <a:p>
            <a:r>
              <a:rPr lang="en-SG" dirty="0"/>
              <a:t> Objects are also called as </a:t>
            </a:r>
            <a:r>
              <a:rPr lang="en-SG" dirty="0" err="1"/>
              <a:t>dictonary</a:t>
            </a:r>
            <a:r>
              <a:rPr lang="en-SG" dirty="0"/>
              <a:t>. It works like how a normal languages </a:t>
            </a:r>
            <a:r>
              <a:rPr lang="en-SG" dirty="0" err="1"/>
              <a:t>dictonary</a:t>
            </a:r>
            <a:r>
              <a:rPr lang="en-SG" dirty="0"/>
              <a:t>, in which the key is the words and the value meaning of the words. </a:t>
            </a:r>
          </a:p>
        </p:txBody>
      </p:sp>
      <p:sp>
        <p:nvSpPr>
          <p:cNvPr id="4" name="Slide Number Placeholder 3"/>
          <p:cNvSpPr>
            <a:spLocks noGrp="1"/>
          </p:cNvSpPr>
          <p:nvPr>
            <p:ph type="sldNum" sz="quarter" idx="10"/>
          </p:nvPr>
        </p:nvSpPr>
        <p:spPr/>
        <p:txBody>
          <a:bodyPr/>
          <a:lstStyle/>
          <a:p>
            <a:fld id="{122651EF-ED98-4026-B217-8D6C6C287D1E}" type="slidenum">
              <a:rPr lang="en-SG" smtClean="0"/>
              <a:t>6</a:t>
            </a:fld>
            <a:endParaRPr lang="en-SG"/>
          </a:p>
        </p:txBody>
      </p:sp>
    </p:spTree>
    <p:extLst>
      <p:ext uri="{BB962C8B-B14F-4D97-AF65-F5344CB8AC3E}">
        <p14:creationId xmlns:p14="http://schemas.microsoft.com/office/powerpoint/2010/main" val="3616606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kern="1200" dirty="0">
                <a:solidFill>
                  <a:schemeClr val="tx1"/>
                </a:solidFill>
                <a:effectLst/>
                <a:latin typeface="+mn-lt"/>
                <a:ea typeface="+mn-ea"/>
                <a:cs typeface="+mn-cs"/>
              </a:rPr>
              <a:t>Arrays are a collection of JavaScript data values</a:t>
            </a:r>
          </a:p>
          <a:p>
            <a:r>
              <a:rPr lang="en-SG" dirty="0" err="1"/>
              <a:t>myArray</a:t>
            </a:r>
            <a:r>
              <a:rPr lang="en-SG" dirty="0"/>
              <a:t>[3] gives "Wee" as output</a:t>
            </a:r>
          </a:p>
          <a:p>
            <a:r>
              <a:rPr lang="en-SG" dirty="0" err="1"/>
              <a:t>myArray.length</a:t>
            </a:r>
            <a:r>
              <a:rPr lang="en-SG" dirty="0"/>
              <a:t> gives 5</a:t>
            </a:r>
            <a:endParaRPr lang="en-SG" sz="1200" b="0" i="0" kern="1200" dirty="0">
              <a:solidFill>
                <a:schemeClr val="tx1"/>
              </a:solidFill>
              <a:effectLst/>
              <a:latin typeface="+mn-lt"/>
              <a:ea typeface="+mn-ea"/>
              <a:cs typeface="+mn-cs"/>
            </a:endParaRPr>
          </a:p>
          <a:p>
            <a:endParaRPr lang="en-SG" sz="1200" b="0" i="0" kern="1200" dirty="0">
              <a:solidFill>
                <a:schemeClr val="tx1"/>
              </a:solidFill>
              <a:effectLst/>
              <a:latin typeface="+mn-lt"/>
              <a:ea typeface="+mn-ea"/>
              <a:cs typeface="+mn-cs"/>
            </a:endParaRPr>
          </a:p>
          <a:p>
            <a:r>
              <a:rPr lang="en-SG" sz="1200" b="0" i="0" kern="1200" dirty="0">
                <a:solidFill>
                  <a:schemeClr val="tx1"/>
                </a:solidFill>
                <a:effectLst/>
                <a:latin typeface="+mn-lt"/>
                <a:ea typeface="+mn-ea"/>
                <a:cs typeface="+mn-cs"/>
              </a:rPr>
              <a:t>Objects are a set of key : value pairs declared inside curly ({ }) braces</a:t>
            </a:r>
          </a:p>
          <a:p>
            <a:pPr fontAlgn="base"/>
            <a:r>
              <a:rPr lang="en-SG" sz="1200" kern="1200" dirty="0" err="1">
                <a:solidFill>
                  <a:schemeClr val="tx1"/>
                </a:solidFill>
                <a:effectLst/>
                <a:latin typeface="+mn-lt"/>
                <a:ea typeface="+mn-ea"/>
                <a:cs typeface="+mn-cs"/>
              </a:rPr>
              <a:t>aStudent</a:t>
            </a:r>
            <a:r>
              <a:rPr lang="en-SG" sz="1200" kern="1200" dirty="0">
                <a:solidFill>
                  <a:schemeClr val="tx1"/>
                </a:solidFill>
                <a:effectLst/>
                <a:latin typeface="+mn-lt"/>
                <a:ea typeface="+mn-ea"/>
                <a:cs typeface="+mn-cs"/>
              </a:rPr>
              <a:t>["name"] or sStudent.name outputs "Ryan"</a:t>
            </a:r>
          </a:p>
          <a:p>
            <a:endParaRPr lang="en-SG" sz="1200" b="0" i="0" kern="1200" dirty="0">
              <a:solidFill>
                <a:schemeClr val="tx1"/>
              </a:solidFill>
              <a:effectLst/>
              <a:latin typeface="+mn-lt"/>
              <a:ea typeface="+mn-ea"/>
              <a:cs typeface="+mn-cs"/>
            </a:endParaRPr>
          </a:p>
          <a:p>
            <a:endParaRPr lang="en-SG" sz="1200" b="0" i="0" kern="1200" dirty="0">
              <a:solidFill>
                <a:schemeClr val="tx1"/>
              </a:solidFill>
              <a:effectLst/>
              <a:latin typeface="+mn-lt"/>
              <a:ea typeface="+mn-ea"/>
              <a:cs typeface="+mn-cs"/>
            </a:endParaRPr>
          </a:p>
          <a:p>
            <a:r>
              <a:rPr lang="en-SG" dirty="0"/>
              <a:t> Objects are also called as </a:t>
            </a:r>
            <a:r>
              <a:rPr lang="en-SG" dirty="0" err="1"/>
              <a:t>dictonary</a:t>
            </a:r>
            <a:r>
              <a:rPr lang="en-SG" dirty="0"/>
              <a:t>. It works like how a normal languages </a:t>
            </a:r>
            <a:r>
              <a:rPr lang="en-SG" dirty="0" err="1"/>
              <a:t>dictonary</a:t>
            </a:r>
            <a:r>
              <a:rPr lang="en-SG" dirty="0"/>
              <a:t>, in which the key is the words and the value meaning of the words. </a:t>
            </a:r>
          </a:p>
        </p:txBody>
      </p:sp>
      <p:sp>
        <p:nvSpPr>
          <p:cNvPr id="4" name="Slide Number Placeholder 3"/>
          <p:cNvSpPr>
            <a:spLocks noGrp="1"/>
          </p:cNvSpPr>
          <p:nvPr>
            <p:ph type="sldNum" sz="quarter" idx="10"/>
          </p:nvPr>
        </p:nvSpPr>
        <p:spPr/>
        <p:txBody>
          <a:bodyPr/>
          <a:lstStyle/>
          <a:p>
            <a:fld id="{122651EF-ED98-4026-B217-8D6C6C287D1E}" type="slidenum">
              <a:rPr lang="en-SG" smtClean="0"/>
              <a:t>7</a:t>
            </a:fld>
            <a:endParaRPr lang="en-SG"/>
          </a:p>
        </p:txBody>
      </p:sp>
    </p:spTree>
    <p:extLst>
      <p:ext uri="{BB962C8B-B14F-4D97-AF65-F5344CB8AC3E}">
        <p14:creationId xmlns:p14="http://schemas.microsoft.com/office/powerpoint/2010/main" val="1705485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kern="1200" dirty="0">
                <a:solidFill>
                  <a:schemeClr val="tx1"/>
                </a:solidFill>
                <a:effectLst/>
                <a:latin typeface="+mn-lt"/>
                <a:ea typeface="+mn-ea"/>
                <a:cs typeface="+mn-cs"/>
              </a:rPr>
              <a:t>Arrays are a collection of JavaScript data values</a:t>
            </a:r>
          </a:p>
          <a:p>
            <a:r>
              <a:rPr lang="en-SG" dirty="0" err="1"/>
              <a:t>myArray</a:t>
            </a:r>
            <a:r>
              <a:rPr lang="en-SG" dirty="0"/>
              <a:t>[3] gives "Wee" as output</a:t>
            </a:r>
          </a:p>
          <a:p>
            <a:r>
              <a:rPr lang="en-SG" dirty="0" err="1"/>
              <a:t>myArray.length</a:t>
            </a:r>
            <a:r>
              <a:rPr lang="en-SG" dirty="0"/>
              <a:t> gives 5</a:t>
            </a:r>
            <a:endParaRPr lang="en-SG" sz="1200" b="0" i="0" kern="1200" dirty="0">
              <a:solidFill>
                <a:schemeClr val="tx1"/>
              </a:solidFill>
              <a:effectLst/>
              <a:latin typeface="+mn-lt"/>
              <a:ea typeface="+mn-ea"/>
              <a:cs typeface="+mn-cs"/>
            </a:endParaRPr>
          </a:p>
          <a:p>
            <a:endParaRPr lang="en-SG" sz="1200" b="0" i="0" kern="1200" dirty="0">
              <a:solidFill>
                <a:schemeClr val="tx1"/>
              </a:solidFill>
              <a:effectLst/>
              <a:latin typeface="+mn-lt"/>
              <a:ea typeface="+mn-ea"/>
              <a:cs typeface="+mn-cs"/>
            </a:endParaRPr>
          </a:p>
          <a:p>
            <a:r>
              <a:rPr lang="en-SG" sz="1200" b="0" i="0" kern="1200" dirty="0">
                <a:solidFill>
                  <a:schemeClr val="tx1"/>
                </a:solidFill>
                <a:effectLst/>
                <a:latin typeface="+mn-lt"/>
                <a:ea typeface="+mn-ea"/>
                <a:cs typeface="+mn-cs"/>
              </a:rPr>
              <a:t>Objects are a set of key : value pairs declared inside curly ({ }) braces</a:t>
            </a:r>
          </a:p>
          <a:p>
            <a:pPr fontAlgn="base"/>
            <a:r>
              <a:rPr lang="en-SG" sz="1200" kern="1200" dirty="0" err="1">
                <a:solidFill>
                  <a:schemeClr val="tx1"/>
                </a:solidFill>
                <a:effectLst/>
                <a:latin typeface="+mn-lt"/>
                <a:ea typeface="+mn-ea"/>
                <a:cs typeface="+mn-cs"/>
              </a:rPr>
              <a:t>aStudent</a:t>
            </a:r>
            <a:r>
              <a:rPr lang="en-SG" sz="1200" kern="1200" dirty="0">
                <a:solidFill>
                  <a:schemeClr val="tx1"/>
                </a:solidFill>
                <a:effectLst/>
                <a:latin typeface="+mn-lt"/>
                <a:ea typeface="+mn-ea"/>
                <a:cs typeface="+mn-cs"/>
              </a:rPr>
              <a:t>["name"] or sStudent.name outputs "Ryan"</a:t>
            </a:r>
          </a:p>
          <a:p>
            <a:endParaRPr lang="en-SG" sz="1200" b="0" i="0" kern="1200" dirty="0">
              <a:solidFill>
                <a:schemeClr val="tx1"/>
              </a:solidFill>
              <a:effectLst/>
              <a:latin typeface="+mn-lt"/>
              <a:ea typeface="+mn-ea"/>
              <a:cs typeface="+mn-cs"/>
            </a:endParaRPr>
          </a:p>
          <a:p>
            <a:endParaRPr lang="en-SG" sz="1200" b="0" i="0" kern="1200" dirty="0">
              <a:solidFill>
                <a:schemeClr val="tx1"/>
              </a:solidFill>
              <a:effectLst/>
              <a:latin typeface="+mn-lt"/>
              <a:ea typeface="+mn-ea"/>
              <a:cs typeface="+mn-cs"/>
            </a:endParaRPr>
          </a:p>
          <a:p>
            <a:r>
              <a:rPr lang="en-SG" dirty="0"/>
              <a:t> Objects are also called as </a:t>
            </a:r>
            <a:r>
              <a:rPr lang="en-SG" dirty="0" err="1"/>
              <a:t>dictonary</a:t>
            </a:r>
            <a:r>
              <a:rPr lang="en-SG" dirty="0"/>
              <a:t>. It works like how a normal languages </a:t>
            </a:r>
            <a:r>
              <a:rPr lang="en-SG" dirty="0" err="1"/>
              <a:t>dictonary</a:t>
            </a:r>
            <a:r>
              <a:rPr lang="en-SG" dirty="0"/>
              <a:t>, in which the key is the words and the value meaning of the words. </a:t>
            </a:r>
          </a:p>
        </p:txBody>
      </p:sp>
      <p:sp>
        <p:nvSpPr>
          <p:cNvPr id="4" name="Slide Number Placeholder 3"/>
          <p:cNvSpPr>
            <a:spLocks noGrp="1"/>
          </p:cNvSpPr>
          <p:nvPr>
            <p:ph type="sldNum" sz="quarter" idx="10"/>
          </p:nvPr>
        </p:nvSpPr>
        <p:spPr/>
        <p:txBody>
          <a:bodyPr/>
          <a:lstStyle/>
          <a:p>
            <a:fld id="{122651EF-ED98-4026-B217-8D6C6C287D1E}" type="slidenum">
              <a:rPr lang="en-SG" smtClean="0"/>
              <a:t>9</a:t>
            </a:fld>
            <a:endParaRPr lang="en-SG"/>
          </a:p>
        </p:txBody>
      </p:sp>
    </p:spTree>
    <p:extLst>
      <p:ext uri="{BB962C8B-B14F-4D97-AF65-F5344CB8AC3E}">
        <p14:creationId xmlns:p14="http://schemas.microsoft.com/office/powerpoint/2010/main" val="1997163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DOM = </a:t>
            </a:r>
            <a:r>
              <a:rPr lang="en-SG" sz="1200" b="0" i="0" kern="1200" dirty="0">
                <a:solidFill>
                  <a:schemeClr val="tx1"/>
                </a:solidFill>
                <a:effectLst/>
                <a:latin typeface="+mn-lt"/>
                <a:ea typeface="+mn-ea"/>
                <a:cs typeface="+mn-cs"/>
              </a:rPr>
              <a:t>Document Object Model</a:t>
            </a:r>
          </a:p>
          <a:p>
            <a:endParaRPr lang="en-SG" dirty="0"/>
          </a:p>
        </p:txBody>
      </p:sp>
      <p:sp>
        <p:nvSpPr>
          <p:cNvPr id="4" name="Slide Number Placeholder 3"/>
          <p:cNvSpPr>
            <a:spLocks noGrp="1"/>
          </p:cNvSpPr>
          <p:nvPr>
            <p:ph type="sldNum" sz="quarter" idx="10"/>
          </p:nvPr>
        </p:nvSpPr>
        <p:spPr/>
        <p:txBody>
          <a:bodyPr/>
          <a:lstStyle/>
          <a:p>
            <a:fld id="{122651EF-ED98-4026-B217-8D6C6C287D1E}" type="slidenum">
              <a:rPr lang="en-SG" smtClean="0"/>
              <a:t>10</a:t>
            </a:fld>
            <a:endParaRPr lang="en-SG"/>
          </a:p>
        </p:txBody>
      </p:sp>
    </p:spTree>
    <p:extLst>
      <p:ext uri="{BB962C8B-B14F-4D97-AF65-F5344CB8AC3E}">
        <p14:creationId xmlns:p14="http://schemas.microsoft.com/office/powerpoint/2010/main" val="459250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This is something additional. This is for the email function, usually shown in the content me segment. </a:t>
            </a:r>
          </a:p>
          <a:p>
            <a:endParaRPr lang="en-SG" dirty="0"/>
          </a:p>
          <a:p>
            <a:r>
              <a:rPr lang="en-SG" dirty="0"/>
              <a:t>This wasn’t needed for Project HeartCode, hence I didn’t go into details. But since I previously had the slides for it, I just include it in. </a:t>
            </a:r>
          </a:p>
          <a:p>
            <a:endParaRPr lang="en-SG" dirty="0"/>
          </a:p>
          <a:p>
            <a:r>
              <a:rPr lang="en-SG" dirty="0"/>
              <a:t>The example of it is shown in the folder “</a:t>
            </a:r>
            <a:r>
              <a:rPr lang="en-SG" dirty="0" err="1"/>
              <a:t>Another_Template_With_EmailJS</a:t>
            </a:r>
            <a:r>
              <a:rPr lang="en-SG" dirty="0"/>
              <a:t>”, you could copy the index.html from that folder and place it in the TEMPLATE to see how it work. And view the source to look at how it work and the source code for it.</a:t>
            </a:r>
          </a:p>
          <a:p>
            <a:endParaRPr lang="en-SG" dirty="0"/>
          </a:p>
          <a:p>
            <a:r>
              <a:rPr lang="en-SG" dirty="0"/>
              <a:t>If you want to know / learn more about it, contact me directly. I didn’t put instruction for this segment. But could be done following the slides instruction (:</a:t>
            </a:r>
          </a:p>
        </p:txBody>
      </p:sp>
      <p:sp>
        <p:nvSpPr>
          <p:cNvPr id="4" name="Slide Number Placeholder 3"/>
          <p:cNvSpPr>
            <a:spLocks noGrp="1"/>
          </p:cNvSpPr>
          <p:nvPr>
            <p:ph type="sldNum" sz="quarter" idx="10"/>
          </p:nvPr>
        </p:nvSpPr>
        <p:spPr/>
        <p:txBody>
          <a:bodyPr/>
          <a:lstStyle/>
          <a:p>
            <a:fld id="{122651EF-ED98-4026-B217-8D6C6C287D1E}" type="slidenum">
              <a:rPr lang="en-SG" smtClean="0"/>
              <a:t>15</a:t>
            </a:fld>
            <a:endParaRPr lang="en-SG"/>
          </a:p>
        </p:txBody>
      </p:sp>
    </p:spTree>
    <p:extLst>
      <p:ext uri="{BB962C8B-B14F-4D97-AF65-F5344CB8AC3E}">
        <p14:creationId xmlns:p14="http://schemas.microsoft.com/office/powerpoint/2010/main" val="35243052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p>
        </p:txBody>
      </p:sp>
      <p:pic>
        <p:nvPicPr>
          <p:cNvPr id="9" name="Picture 8">
            <a:extLst>
              <a:ext uri="{FF2B5EF4-FFF2-40B4-BE49-F238E27FC236}">
                <a16:creationId xmlns:a16="http://schemas.microsoft.com/office/drawing/2014/main" id="{9AD79392-DDE3-4793-A496-4CEBEBBBD69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15788" y="6082421"/>
            <a:ext cx="1937827" cy="746553"/>
          </a:xfrm>
          <a:prstGeom prst="rect">
            <a:avLst/>
          </a:prstGeom>
        </p:spPr>
      </p:pic>
    </p:spTree>
    <p:extLst>
      <p:ext uri="{BB962C8B-B14F-4D97-AF65-F5344CB8AC3E}">
        <p14:creationId xmlns:p14="http://schemas.microsoft.com/office/powerpoint/2010/main" val="230638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p>
        </p:txBody>
      </p:sp>
    </p:spTree>
    <p:extLst>
      <p:ext uri="{BB962C8B-B14F-4D97-AF65-F5344CB8AC3E}">
        <p14:creationId xmlns:p14="http://schemas.microsoft.com/office/powerpoint/2010/main" val="482187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723900" indent="-723900">
              <a:defRPr/>
            </a:lvl1pPr>
            <a:lvl2pPr marL="1079500" indent="-355600">
              <a:defRPr/>
            </a:lvl2pPr>
            <a:lvl3pPr marL="1435100" indent="-355600">
              <a:defRPr/>
            </a:lvl3pPr>
            <a:lvl4pPr marL="1790700" indent="-355600">
              <a:defRPr/>
            </a:lvl4pPr>
            <a:lvl5pPr marL="2159000" indent="-36830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8">
            <a:extLst>
              <a:ext uri="{FF2B5EF4-FFF2-40B4-BE49-F238E27FC236}">
                <a16:creationId xmlns:a16="http://schemas.microsoft.com/office/drawing/2014/main" id="{36AD85B0-DDE1-4716-912C-662F888A8129}"/>
              </a:ext>
            </a:extLst>
          </p:cNvPr>
          <p:cNvSpPr>
            <a:spLocks noGrp="1"/>
          </p:cNvSpPr>
          <p:nvPr>
            <p:ph type="title"/>
          </p:nvPr>
        </p:nvSpPr>
        <p:spPr/>
        <p:txBody>
          <a:bodyPr/>
          <a:lstStyle/>
          <a:p>
            <a:r>
              <a:rPr lang="en-US"/>
              <a:t>Click to edit Master title style</a:t>
            </a:r>
            <a:endParaRPr lang="en-SG"/>
          </a:p>
        </p:txBody>
      </p:sp>
      <p:sp>
        <p:nvSpPr>
          <p:cNvPr id="13" name="Slide Number Placeholder 12">
            <a:extLst>
              <a:ext uri="{FF2B5EF4-FFF2-40B4-BE49-F238E27FC236}">
                <a16:creationId xmlns:a16="http://schemas.microsoft.com/office/drawing/2014/main" id="{6AD3CC41-811D-410F-9AC5-21DFD9A7DB59}"/>
              </a:ext>
            </a:extLst>
          </p:cNvPr>
          <p:cNvSpPr>
            <a:spLocks noGrp="1"/>
          </p:cNvSpPr>
          <p:nvPr>
            <p:ph type="sldNum" sz="quarter" idx="10"/>
          </p:nvPr>
        </p:nvSpPr>
        <p:spPr/>
        <p:txBody>
          <a:bodyPr/>
          <a:lstStyle/>
          <a:p>
            <a:fld id="{F0398FA4-423D-491B-8B60-19EDEE9DFD1D}" type="slidenum">
              <a:rPr lang="en-SG" smtClean="0"/>
              <a:pPr/>
              <a:t>‹#›</a:t>
            </a:fld>
            <a:endParaRPr lang="en-SG"/>
          </a:p>
        </p:txBody>
      </p:sp>
      <p:pic>
        <p:nvPicPr>
          <p:cNvPr id="16" name="Picture 15">
            <a:extLst>
              <a:ext uri="{FF2B5EF4-FFF2-40B4-BE49-F238E27FC236}">
                <a16:creationId xmlns:a16="http://schemas.microsoft.com/office/drawing/2014/main" id="{9FB8BC96-FCED-403B-999B-E2E717A973D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15788" y="6082421"/>
            <a:ext cx="1937827" cy="746553"/>
          </a:xfrm>
          <a:prstGeom prst="rect">
            <a:avLst/>
          </a:prstGeom>
        </p:spPr>
      </p:pic>
    </p:spTree>
    <p:extLst>
      <p:ext uri="{BB962C8B-B14F-4D97-AF65-F5344CB8AC3E}">
        <p14:creationId xmlns:p14="http://schemas.microsoft.com/office/powerpoint/2010/main" val="417559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4"/>
            <a:ext cx="10515600" cy="1397420"/>
          </a:xfrm>
        </p:spPr>
        <p:txBody>
          <a:bodyPr/>
          <a:lstStyle>
            <a:lvl1pPr marL="0" indent="0" algn="ctr">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
        <p:nvSpPr>
          <p:cNvPr id="7" name="Slide Number Placeholder 6">
            <a:extLst>
              <a:ext uri="{FF2B5EF4-FFF2-40B4-BE49-F238E27FC236}">
                <a16:creationId xmlns:a16="http://schemas.microsoft.com/office/drawing/2014/main" id="{76E7D23D-069C-477A-82D6-E81BBB9B4B7C}"/>
              </a:ext>
            </a:extLst>
          </p:cNvPr>
          <p:cNvSpPr>
            <a:spLocks noGrp="1"/>
          </p:cNvSpPr>
          <p:nvPr>
            <p:ph type="sldNum" sz="quarter" idx="10"/>
          </p:nvPr>
        </p:nvSpPr>
        <p:spPr/>
        <p:txBody>
          <a:bodyPr/>
          <a:lstStyle/>
          <a:p>
            <a:fld id="{F0398FA4-423D-491B-8B60-19EDEE9DFD1D}" type="slidenum">
              <a:rPr lang="en-SG" smtClean="0"/>
              <a:pPr/>
              <a:t>‹#›</a:t>
            </a:fld>
            <a:endParaRPr lang="en-SG"/>
          </a:p>
        </p:txBody>
      </p:sp>
      <p:pic>
        <p:nvPicPr>
          <p:cNvPr id="10" name="Picture 9">
            <a:extLst>
              <a:ext uri="{FF2B5EF4-FFF2-40B4-BE49-F238E27FC236}">
                <a16:creationId xmlns:a16="http://schemas.microsoft.com/office/drawing/2014/main" id="{8CE5892A-91CC-4EF8-AFAA-CD80D3FAAAA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15788" y="6082421"/>
            <a:ext cx="1937827" cy="746553"/>
          </a:xfrm>
          <a:prstGeom prst="rect">
            <a:avLst/>
          </a:prstGeom>
        </p:spPr>
      </p:pic>
    </p:spTree>
    <p:extLst>
      <p:ext uri="{BB962C8B-B14F-4D97-AF65-F5344CB8AC3E}">
        <p14:creationId xmlns:p14="http://schemas.microsoft.com/office/powerpoint/2010/main" val="1115937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lgn="ctr">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
        <p:nvSpPr>
          <p:cNvPr id="7" name="Slide Number Placeholder 6">
            <a:extLst>
              <a:ext uri="{FF2B5EF4-FFF2-40B4-BE49-F238E27FC236}">
                <a16:creationId xmlns:a16="http://schemas.microsoft.com/office/drawing/2014/main" id="{76E7D23D-069C-477A-82D6-E81BBB9B4B7C}"/>
              </a:ext>
            </a:extLst>
          </p:cNvPr>
          <p:cNvSpPr>
            <a:spLocks noGrp="1"/>
          </p:cNvSpPr>
          <p:nvPr>
            <p:ph type="sldNum" sz="quarter" idx="10"/>
          </p:nvPr>
        </p:nvSpPr>
        <p:spPr/>
        <p:txBody>
          <a:bodyPr/>
          <a:lstStyle/>
          <a:p>
            <a:fld id="{F0398FA4-423D-491B-8B60-19EDEE9DFD1D}" type="slidenum">
              <a:rPr lang="en-SG" smtClean="0"/>
              <a:pPr/>
              <a:t>‹#›</a:t>
            </a:fld>
            <a:endParaRPr lang="en-SG"/>
          </a:p>
        </p:txBody>
      </p:sp>
    </p:spTree>
    <p:extLst>
      <p:ext uri="{BB962C8B-B14F-4D97-AF65-F5344CB8AC3E}">
        <p14:creationId xmlns:p14="http://schemas.microsoft.com/office/powerpoint/2010/main" val="2356869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2567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2567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7">
            <a:extLst>
              <a:ext uri="{FF2B5EF4-FFF2-40B4-BE49-F238E27FC236}">
                <a16:creationId xmlns:a16="http://schemas.microsoft.com/office/drawing/2014/main" id="{A0F373F5-32AF-4E99-B3CA-0B2C618D71FA}"/>
              </a:ext>
            </a:extLst>
          </p:cNvPr>
          <p:cNvSpPr>
            <a:spLocks noGrp="1"/>
          </p:cNvSpPr>
          <p:nvPr>
            <p:ph type="sldNum" sz="quarter" idx="10"/>
          </p:nvPr>
        </p:nvSpPr>
        <p:spPr/>
        <p:txBody>
          <a:bodyPr/>
          <a:lstStyle/>
          <a:p>
            <a:fld id="{F0398FA4-423D-491B-8B60-19EDEE9DFD1D}" type="slidenum">
              <a:rPr lang="en-SG" smtClean="0"/>
              <a:pPr/>
              <a:t>‹#›</a:t>
            </a:fld>
            <a:endParaRPr lang="en-SG"/>
          </a:p>
        </p:txBody>
      </p:sp>
      <p:pic>
        <p:nvPicPr>
          <p:cNvPr id="10" name="Picture 9">
            <a:extLst>
              <a:ext uri="{FF2B5EF4-FFF2-40B4-BE49-F238E27FC236}">
                <a16:creationId xmlns:a16="http://schemas.microsoft.com/office/drawing/2014/main" id="{F8AAE660-DB98-45F9-963A-08EC40F64E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15788" y="6082421"/>
            <a:ext cx="1937827" cy="746553"/>
          </a:xfrm>
          <a:prstGeom prst="rect">
            <a:avLst/>
          </a:prstGeom>
        </p:spPr>
      </p:pic>
    </p:spTree>
    <p:extLst>
      <p:ext uri="{BB962C8B-B14F-4D97-AF65-F5344CB8AC3E}">
        <p14:creationId xmlns:p14="http://schemas.microsoft.com/office/powerpoint/2010/main" val="918352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5773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5773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9">
            <a:extLst>
              <a:ext uri="{FF2B5EF4-FFF2-40B4-BE49-F238E27FC236}">
                <a16:creationId xmlns:a16="http://schemas.microsoft.com/office/drawing/2014/main" id="{C158A8D3-DD4B-4E24-AF9F-07835E5E57A3}"/>
              </a:ext>
            </a:extLst>
          </p:cNvPr>
          <p:cNvSpPr>
            <a:spLocks noGrp="1"/>
          </p:cNvSpPr>
          <p:nvPr>
            <p:ph type="sldNum" sz="quarter" idx="10"/>
          </p:nvPr>
        </p:nvSpPr>
        <p:spPr/>
        <p:txBody>
          <a:bodyPr/>
          <a:lstStyle/>
          <a:p>
            <a:fld id="{F0398FA4-423D-491B-8B60-19EDEE9DFD1D}" type="slidenum">
              <a:rPr lang="en-SG" smtClean="0"/>
              <a:pPr/>
              <a:t>‹#›</a:t>
            </a:fld>
            <a:endParaRPr lang="en-SG"/>
          </a:p>
        </p:txBody>
      </p:sp>
      <p:pic>
        <p:nvPicPr>
          <p:cNvPr id="12" name="Picture 11">
            <a:extLst>
              <a:ext uri="{FF2B5EF4-FFF2-40B4-BE49-F238E27FC236}">
                <a16:creationId xmlns:a16="http://schemas.microsoft.com/office/drawing/2014/main" id="{01E3DAD6-C859-46C2-9DBA-F1876DC2BEF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15788" y="6082421"/>
            <a:ext cx="1937827" cy="746553"/>
          </a:xfrm>
          <a:prstGeom prst="rect">
            <a:avLst/>
          </a:prstGeom>
        </p:spPr>
      </p:pic>
    </p:spTree>
    <p:extLst>
      <p:ext uri="{BB962C8B-B14F-4D97-AF65-F5344CB8AC3E}">
        <p14:creationId xmlns:p14="http://schemas.microsoft.com/office/powerpoint/2010/main" val="1871835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a:extLst>
              <a:ext uri="{FF2B5EF4-FFF2-40B4-BE49-F238E27FC236}">
                <a16:creationId xmlns:a16="http://schemas.microsoft.com/office/drawing/2014/main" id="{C4DD5ACF-17AC-41FE-B550-206C50CC1948}"/>
              </a:ext>
            </a:extLst>
          </p:cNvPr>
          <p:cNvSpPr>
            <a:spLocks noGrp="1"/>
          </p:cNvSpPr>
          <p:nvPr>
            <p:ph type="sldNum" sz="quarter" idx="10"/>
          </p:nvPr>
        </p:nvSpPr>
        <p:spPr/>
        <p:txBody>
          <a:bodyPr/>
          <a:lstStyle/>
          <a:p>
            <a:fld id="{F0398FA4-423D-491B-8B60-19EDEE9DFD1D}" type="slidenum">
              <a:rPr lang="en-SG" smtClean="0"/>
              <a:pPr/>
              <a:t>‹#›</a:t>
            </a:fld>
            <a:endParaRPr lang="en-SG"/>
          </a:p>
        </p:txBody>
      </p:sp>
      <p:pic>
        <p:nvPicPr>
          <p:cNvPr id="9" name="Picture 8">
            <a:extLst>
              <a:ext uri="{FF2B5EF4-FFF2-40B4-BE49-F238E27FC236}">
                <a16:creationId xmlns:a16="http://schemas.microsoft.com/office/drawing/2014/main" id="{5B453809-A33D-445F-B373-510C71F653A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15788" y="6082421"/>
            <a:ext cx="1937827" cy="746553"/>
          </a:xfrm>
          <a:prstGeom prst="rect">
            <a:avLst/>
          </a:prstGeom>
        </p:spPr>
      </p:pic>
    </p:spTree>
    <p:extLst>
      <p:ext uri="{BB962C8B-B14F-4D97-AF65-F5344CB8AC3E}">
        <p14:creationId xmlns:p14="http://schemas.microsoft.com/office/powerpoint/2010/main" val="994467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4258187-DABB-4573-986E-E82980C3CD7F}"/>
              </a:ext>
            </a:extLst>
          </p:cNvPr>
          <p:cNvSpPr>
            <a:spLocks noGrp="1"/>
          </p:cNvSpPr>
          <p:nvPr>
            <p:ph type="sldNum" sz="quarter" idx="10"/>
          </p:nvPr>
        </p:nvSpPr>
        <p:spPr/>
        <p:txBody>
          <a:bodyPr/>
          <a:lstStyle/>
          <a:p>
            <a:fld id="{F0398FA4-423D-491B-8B60-19EDEE9DFD1D}" type="slidenum">
              <a:rPr lang="en-SG" smtClean="0"/>
              <a:pPr/>
              <a:t>‹#›</a:t>
            </a:fld>
            <a:endParaRPr lang="en-SG"/>
          </a:p>
        </p:txBody>
      </p:sp>
    </p:spTree>
    <p:extLst>
      <p:ext uri="{BB962C8B-B14F-4D97-AF65-F5344CB8AC3E}">
        <p14:creationId xmlns:p14="http://schemas.microsoft.com/office/powerpoint/2010/main" val="4038010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4E2849C-BF91-473D-B2DA-7A364A3284D9}"/>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10368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36477" y="6352667"/>
            <a:ext cx="70172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F0398FA4-423D-491B-8B60-19EDEE9DFD1D}" type="slidenum">
              <a:rPr lang="en-SG" smtClean="0"/>
              <a:pPr/>
              <a:t>‹#›</a:t>
            </a:fld>
            <a:endParaRPr lang="en-SG"/>
          </a:p>
        </p:txBody>
      </p:sp>
    </p:spTree>
    <p:extLst>
      <p:ext uri="{BB962C8B-B14F-4D97-AF65-F5344CB8AC3E}">
        <p14:creationId xmlns:p14="http://schemas.microsoft.com/office/powerpoint/2010/main" val="173310753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Lst>
  <p:txStyles>
    <p:titleStyle>
      <a:lvl1pPr algn="ctr" defTabSz="914377" rtl="0" eaLnBrk="1" latinLnBrk="0" hangingPunct="1">
        <a:lnSpc>
          <a:spcPct val="90000"/>
        </a:lnSpc>
        <a:spcBef>
          <a:spcPct val="0"/>
        </a:spcBef>
        <a:buNone/>
        <a:defRPr sz="4400" b="1" kern="1200">
          <a:solidFill>
            <a:srgbClr val="D09C0B"/>
          </a:solidFill>
          <a:latin typeface="Open Sans Light" panose="020B0306030504020204"/>
          <a:ea typeface="+mj-ea"/>
          <a:cs typeface="+mj-cs"/>
        </a:defRPr>
      </a:lvl1pPr>
    </p:titleStyle>
    <p:bodyStyle>
      <a:lvl1pPr marL="533400" indent="-533400" algn="l" defTabSz="914377" rtl="0" eaLnBrk="1" latinLnBrk="0" hangingPunct="1">
        <a:lnSpc>
          <a:spcPct val="90000"/>
        </a:lnSpc>
        <a:spcBef>
          <a:spcPts val="1000"/>
        </a:spcBef>
        <a:buFont typeface="Wingdings" panose="05000000000000000000" pitchFamily="2" charset="2"/>
        <a:buChar char="q"/>
        <a:defRPr sz="2800" kern="1200">
          <a:solidFill>
            <a:schemeClr val="tx1"/>
          </a:solidFill>
          <a:latin typeface="Calibri (Body)"/>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Calibri (Body)"/>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Calibri (Body)"/>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Calibri (Body)"/>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Calibri (Body)"/>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sv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DCCE98C-D756-4988-913D-45563F79C1CB}"/>
              </a:ext>
            </a:extLst>
          </p:cNvPr>
          <p:cNvSpPr>
            <a:spLocks noGrp="1"/>
          </p:cNvSpPr>
          <p:nvPr>
            <p:ph type="subTitle" idx="1"/>
          </p:nvPr>
        </p:nvSpPr>
        <p:spPr>
          <a:xfrm>
            <a:off x="1509011" y="5074540"/>
            <a:ext cx="9144000" cy="685800"/>
          </a:xfrm>
        </p:spPr>
        <p:txBody>
          <a:bodyPr/>
          <a:lstStyle/>
          <a:p>
            <a:r>
              <a:rPr lang="en-SG" dirty="0">
                <a:solidFill>
                  <a:srgbClr val="D09C0B"/>
                </a:solidFill>
              </a:rPr>
              <a:t>19</a:t>
            </a:r>
            <a:r>
              <a:rPr lang="en-SG" baseline="30000" dirty="0">
                <a:solidFill>
                  <a:srgbClr val="D09C0B"/>
                </a:solidFill>
              </a:rPr>
              <a:t>th</a:t>
            </a:r>
            <a:r>
              <a:rPr lang="en-SG" dirty="0">
                <a:solidFill>
                  <a:srgbClr val="D09C0B"/>
                </a:solidFill>
              </a:rPr>
              <a:t> December 2017</a:t>
            </a:r>
          </a:p>
        </p:txBody>
      </p:sp>
      <p:pic>
        <p:nvPicPr>
          <p:cNvPr id="4" name="Picture 3">
            <a:extLst>
              <a:ext uri="{FF2B5EF4-FFF2-40B4-BE49-F238E27FC236}">
                <a16:creationId xmlns:a16="http://schemas.microsoft.com/office/drawing/2014/main" id="{A3AEA8A1-5141-49C3-BB8A-A24E6964C7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74502" y="5616827"/>
            <a:ext cx="3028871" cy="1001068"/>
          </a:xfrm>
          <a:prstGeom prst="rect">
            <a:avLst/>
          </a:prstGeom>
        </p:spPr>
      </p:pic>
      <p:pic>
        <p:nvPicPr>
          <p:cNvPr id="5" name="Picture 4">
            <a:extLst>
              <a:ext uri="{FF2B5EF4-FFF2-40B4-BE49-F238E27FC236}">
                <a16:creationId xmlns:a16="http://schemas.microsoft.com/office/drawing/2014/main" id="{E6DB6A12-DCC0-4F40-AB00-315BBF19ED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2053" y="5017438"/>
            <a:ext cx="1600457" cy="1600457"/>
          </a:xfrm>
          <a:prstGeom prst="rect">
            <a:avLst/>
          </a:prstGeom>
        </p:spPr>
      </p:pic>
      <p:pic>
        <p:nvPicPr>
          <p:cNvPr id="6" name="Picture 5">
            <a:extLst>
              <a:ext uri="{FF2B5EF4-FFF2-40B4-BE49-F238E27FC236}">
                <a16:creationId xmlns:a16="http://schemas.microsoft.com/office/drawing/2014/main" id="{7A6F4A52-3E12-41B4-81BC-350C2FA2F2FA}"/>
              </a:ext>
            </a:extLst>
          </p:cNvPr>
          <p:cNvPicPr>
            <a:picLocks noChangeAspect="1"/>
          </p:cNvPicPr>
          <p:nvPr/>
        </p:nvPicPr>
        <p:blipFill>
          <a:blip r:embed="rId4"/>
          <a:stretch>
            <a:fillRect/>
          </a:stretch>
        </p:blipFill>
        <p:spPr>
          <a:xfrm>
            <a:off x="4021643" y="626897"/>
            <a:ext cx="4118735" cy="3564579"/>
          </a:xfrm>
          <a:prstGeom prst="rect">
            <a:avLst/>
          </a:prstGeom>
        </p:spPr>
      </p:pic>
      <p:sp>
        <p:nvSpPr>
          <p:cNvPr id="2" name="Title 1">
            <a:extLst>
              <a:ext uri="{FF2B5EF4-FFF2-40B4-BE49-F238E27FC236}">
                <a16:creationId xmlns:a16="http://schemas.microsoft.com/office/drawing/2014/main" id="{74E0FC71-E9C8-46C6-9D94-54B2C91E72E9}"/>
              </a:ext>
            </a:extLst>
          </p:cNvPr>
          <p:cNvSpPr>
            <a:spLocks noGrp="1"/>
          </p:cNvSpPr>
          <p:nvPr>
            <p:ph type="ctrTitle"/>
          </p:nvPr>
        </p:nvSpPr>
        <p:spPr>
          <a:xfrm>
            <a:off x="1509010" y="3498308"/>
            <a:ext cx="9144000" cy="1576232"/>
          </a:xfrm>
        </p:spPr>
        <p:txBody>
          <a:bodyPr/>
          <a:lstStyle/>
          <a:p>
            <a:r>
              <a:rPr lang="en-SG" dirty="0">
                <a:cs typeface="Adobe Gurmukhi" panose="01010101010101010101" pitchFamily="50" charset="0"/>
              </a:rPr>
              <a:t>Web Development</a:t>
            </a:r>
            <a:endParaRPr lang="en-SG" dirty="0"/>
          </a:p>
        </p:txBody>
      </p:sp>
    </p:spTree>
    <p:extLst>
      <p:ext uri="{BB962C8B-B14F-4D97-AF65-F5344CB8AC3E}">
        <p14:creationId xmlns:p14="http://schemas.microsoft.com/office/powerpoint/2010/main" val="2659114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a:t>JavaScript - Basic Usage</a:t>
            </a:r>
            <a:endParaRPr lang="en-SG" dirty="0"/>
          </a:p>
        </p:txBody>
      </p:sp>
      <p:sp>
        <p:nvSpPr>
          <p:cNvPr id="3" name="Content Placeholder 2">
            <a:extLst>
              <a:ext uri="{FF2B5EF4-FFF2-40B4-BE49-F238E27FC236}">
                <a16:creationId xmlns:a16="http://schemas.microsoft.com/office/drawing/2014/main" id="{4A77D622-CFB1-4CB5-88D7-EDBB7515C87C}"/>
              </a:ext>
            </a:extLst>
          </p:cNvPr>
          <p:cNvSpPr>
            <a:spLocks noGrp="1"/>
          </p:cNvSpPr>
          <p:nvPr>
            <p:ph idx="1"/>
          </p:nvPr>
        </p:nvSpPr>
        <p:spPr>
          <a:xfrm>
            <a:off x="838200" y="1825625"/>
            <a:ext cx="10515600" cy="4351338"/>
          </a:xfrm>
          <a:solidFill>
            <a:schemeClr val="bg1"/>
          </a:solidFill>
        </p:spPr>
        <p:txBody>
          <a:bodyPr>
            <a:normAutofit fontScale="92500" lnSpcReduction="10000"/>
          </a:bodyPr>
          <a:lstStyle/>
          <a:p>
            <a:pPr>
              <a:lnSpc>
                <a:spcPct val="150000"/>
              </a:lnSpc>
            </a:pPr>
            <a:r>
              <a:rPr lang="en-SG" dirty="0"/>
              <a:t>Adding Comments to JavaScript</a:t>
            </a:r>
          </a:p>
          <a:p>
            <a:pPr marL="914400" lvl="1" indent="-457200">
              <a:lnSpc>
                <a:spcPct val="150000"/>
              </a:lnSpc>
              <a:buFont typeface="+mj-lt"/>
              <a:buAutoNum type="arabicPeriod"/>
            </a:pPr>
            <a:r>
              <a:rPr lang="en-SG" dirty="0"/>
              <a:t>Single Line Comments</a:t>
            </a:r>
          </a:p>
          <a:p>
            <a:pPr marL="914400" lvl="1" indent="-457200">
              <a:lnSpc>
                <a:spcPct val="150000"/>
              </a:lnSpc>
              <a:buFont typeface="+mj-lt"/>
              <a:buAutoNum type="arabicPeriod"/>
            </a:pPr>
            <a:r>
              <a:rPr lang="en-SG" dirty="0"/>
              <a:t>Multi-line Comments</a:t>
            </a:r>
          </a:p>
          <a:p>
            <a:pPr>
              <a:lnSpc>
                <a:spcPct val="150000"/>
              </a:lnSpc>
            </a:pPr>
            <a:r>
              <a:rPr lang="en-SG" dirty="0"/>
              <a:t>Pop-up Alerts message</a:t>
            </a:r>
          </a:p>
          <a:p>
            <a:pPr>
              <a:lnSpc>
                <a:spcPct val="150000"/>
              </a:lnSpc>
            </a:pPr>
            <a:r>
              <a:rPr lang="en-SG" dirty="0"/>
              <a:t>Write to console for debug</a:t>
            </a:r>
          </a:p>
          <a:p>
            <a:pPr>
              <a:lnSpc>
                <a:spcPct val="150000"/>
              </a:lnSpc>
            </a:pPr>
            <a:r>
              <a:rPr lang="en-SG" dirty="0"/>
              <a:t>Access and Change the elements of an HTML document</a:t>
            </a:r>
          </a:p>
          <a:p>
            <a:pPr lvl="1">
              <a:lnSpc>
                <a:spcPct val="150000"/>
              </a:lnSpc>
            </a:pPr>
            <a:r>
              <a:rPr lang="en-SG" dirty="0"/>
              <a:t>HTML DOM Object</a:t>
            </a:r>
          </a:p>
        </p:txBody>
      </p:sp>
      <p:sp>
        <p:nvSpPr>
          <p:cNvPr id="4" name="Rectangle 3">
            <a:extLst>
              <a:ext uri="{FF2B5EF4-FFF2-40B4-BE49-F238E27FC236}">
                <a16:creationId xmlns:a16="http://schemas.microsoft.com/office/drawing/2014/main" id="{1AAD67F2-AE35-449E-85F6-220FF2D2A4AE}"/>
              </a:ext>
            </a:extLst>
          </p:cNvPr>
          <p:cNvSpPr/>
          <p:nvPr/>
        </p:nvSpPr>
        <p:spPr>
          <a:xfrm>
            <a:off x="5228595" y="2409578"/>
            <a:ext cx="5791501" cy="507672"/>
          </a:xfrm>
          <a:prstGeom prst="rect">
            <a:avLst/>
          </a:prstGeom>
          <a:solidFill>
            <a:schemeClr val="accent5">
              <a:lumMod val="20000"/>
              <a:lumOff val="80000"/>
            </a:schemeClr>
          </a:solidFill>
          <a:ln w="25400" cap="flat" cmpd="sng" algn="ctr">
            <a:solidFill>
              <a:srgbClr val="FFFFFF"/>
            </a:solidFill>
            <a:prstDash val="solid"/>
          </a:ln>
          <a:effectLst/>
        </p:spPr>
        <p:txBody>
          <a:bodyPr rtlCol="0" anchor="ctr"/>
          <a:lstStyle/>
          <a:p>
            <a:pPr marL="0" lvl="1">
              <a:lnSpc>
                <a:spcPct val="150000"/>
              </a:lnSpc>
              <a:defRPr/>
            </a:pPr>
            <a:r>
              <a:rPr lang="en-SG" sz="2000" kern="0" dirty="0">
                <a:solidFill>
                  <a:srgbClr val="00517C"/>
                </a:solidFill>
                <a:ea typeface="Roboto"/>
                <a:cs typeface="Roboto"/>
                <a:sym typeface="Arial"/>
              </a:rPr>
              <a:t>Single line comments start with //.</a:t>
            </a:r>
            <a:endParaRPr kumimoji="0" lang="en-SG" sz="2000" b="0" i="0" strike="noStrike" kern="0" cap="none" spc="0" normalizeH="0" baseline="0" noProof="0" dirty="0">
              <a:ln>
                <a:noFill/>
              </a:ln>
              <a:solidFill>
                <a:srgbClr val="00517C"/>
              </a:solidFill>
              <a:effectLst/>
              <a:uLnTx/>
              <a:uFillTx/>
              <a:ea typeface="Roboto"/>
              <a:cs typeface="Roboto"/>
              <a:sym typeface="Arial"/>
            </a:endParaRPr>
          </a:p>
        </p:txBody>
      </p:sp>
      <p:sp>
        <p:nvSpPr>
          <p:cNvPr id="5" name="Rectangle 4">
            <a:extLst>
              <a:ext uri="{FF2B5EF4-FFF2-40B4-BE49-F238E27FC236}">
                <a16:creationId xmlns:a16="http://schemas.microsoft.com/office/drawing/2014/main" id="{3E596B13-4A7B-4842-9224-2802002838F4}"/>
              </a:ext>
            </a:extLst>
          </p:cNvPr>
          <p:cNvSpPr/>
          <p:nvPr/>
        </p:nvSpPr>
        <p:spPr>
          <a:xfrm>
            <a:off x="5228594" y="2993531"/>
            <a:ext cx="5791502" cy="507672"/>
          </a:xfrm>
          <a:prstGeom prst="rect">
            <a:avLst/>
          </a:prstGeom>
          <a:solidFill>
            <a:schemeClr val="accent5">
              <a:lumMod val="20000"/>
              <a:lumOff val="80000"/>
            </a:schemeClr>
          </a:solidFill>
          <a:ln w="25400" cap="flat" cmpd="sng" algn="ctr">
            <a:solidFill>
              <a:srgbClr val="FFFFFF"/>
            </a:solidFill>
            <a:prstDash val="solid"/>
          </a:ln>
          <a:effectLst/>
        </p:spPr>
        <p:txBody>
          <a:bodyPr rtlCol="0" anchor="ctr"/>
          <a:lstStyle/>
          <a:p>
            <a:pPr marL="0" lvl="1">
              <a:lnSpc>
                <a:spcPct val="150000"/>
              </a:lnSpc>
              <a:defRPr/>
            </a:pPr>
            <a:r>
              <a:rPr lang="en-SG" sz="2000" kern="0" dirty="0">
                <a:solidFill>
                  <a:srgbClr val="00517C"/>
                </a:solidFill>
                <a:ea typeface="Roboto"/>
                <a:cs typeface="Roboto"/>
                <a:sym typeface="Arial"/>
              </a:rPr>
              <a:t>Multi-line comments start with /* and end with */</a:t>
            </a:r>
            <a:endParaRPr kumimoji="0" lang="en-SG" sz="2000" b="0" i="0" strike="noStrike" kern="0" cap="none" spc="0" normalizeH="0" baseline="0" noProof="0" dirty="0">
              <a:ln>
                <a:noFill/>
              </a:ln>
              <a:solidFill>
                <a:srgbClr val="00517C"/>
              </a:solidFill>
              <a:effectLst/>
              <a:uLnTx/>
              <a:uFillTx/>
              <a:ea typeface="Roboto"/>
              <a:cs typeface="Roboto"/>
              <a:sym typeface="Arial"/>
            </a:endParaRPr>
          </a:p>
        </p:txBody>
      </p:sp>
      <p:sp>
        <p:nvSpPr>
          <p:cNvPr id="7" name="Rectangle 6">
            <a:extLst>
              <a:ext uri="{FF2B5EF4-FFF2-40B4-BE49-F238E27FC236}">
                <a16:creationId xmlns:a16="http://schemas.microsoft.com/office/drawing/2014/main" id="{A18E7CCE-ABB9-4957-9DB7-54491276BFC0}"/>
              </a:ext>
            </a:extLst>
          </p:cNvPr>
          <p:cNvSpPr/>
          <p:nvPr/>
        </p:nvSpPr>
        <p:spPr>
          <a:xfrm>
            <a:off x="5228594" y="3747458"/>
            <a:ext cx="5791502" cy="507672"/>
          </a:xfrm>
          <a:prstGeom prst="rect">
            <a:avLst/>
          </a:prstGeom>
          <a:solidFill>
            <a:schemeClr val="accent5">
              <a:lumMod val="20000"/>
              <a:lumOff val="80000"/>
            </a:schemeClr>
          </a:solidFill>
          <a:ln w="25400" cap="flat" cmpd="sng" algn="ctr">
            <a:solidFill>
              <a:srgbClr val="FFFFFF"/>
            </a:solidFill>
            <a:prstDash val="solid"/>
          </a:ln>
          <a:effectLst/>
        </p:spPr>
        <p:txBody>
          <a:bodyPr rtlCol="0" anchor="ctr"/>
          <a:lstStyle/>
          <a:p>
            <a:pPr marL="0" lvl="1">
              <a:lnSpc>
                <a:spcPct val="150000"/>
              </a:lnSpc>
              <a:defRPr/>
            </a:pPr>
            <a:r>
              <a:rPr lang="en-SG" sz="2000" kern="0" dirty="0">
                <a:solidFill>
                  <a:srgbClr val="00517C"/>
                </a:solidFill>
                <a:ea typeface="Roboto"/>
                <a:cs typeface="Roboto"/>
                <a:sym typeface="Arial"/>
              </a:rPr>
              <a:t>alert(“alert message to display”);</a:t>
            </a:r>
            <a:endParaRPr kumimoji="0" lang="en-SG" sz="2000" b="0" i="0" strike="noStrike" kern="0" cap="none" spc="0" normalizeH="0" baseline="0" noProof="0" dirty="0">
              <a:ln>
                <a:noFill/>
              </a:ln>
              <a:solidFill>
                <a:srgbClr val="00517C"/>
              </a:solidFill>
              <a:effectLst/>
              <a:uLnTx/>
              <a:uFillTx/>
              <a:ea typeface="Roboto"/>
              <a:cs typeface="Roboto"/>
              <a:sym typeface="Arial"/>
            </a:endParaRPr>
          </a:p>
        </p:txBody>
      </p:sp>
      <p:sp>
        <p:nvSpPr>
          <p:cNvPr id="8" name="Rectangle 7">
            <a:extLst>
              <a:ext uri="{FF2B5EF4-FFF2-40B4-BE49-F238E27FC236}">
                <a16:creationId xmlns:a16="http://schemas.microsoft.com/office/drawing/2014/main" id="{CFF16EE7-D5CA-4E12-A0BB-246AB7C1539A}"/>
              </a:ext>
            </a:extLst>
          </p:cNvPr>
          <p:cNvSpPr/>
          <p:nvPr/>
        </p:nvSpPr>
        <p:spPr>
          <a:xfrm>
            <a:off x="5228594" y="4390067"/>
            <a:ext cx="5791502" cy="507672"/>
          </a:xfrm>
          <a:prstGeom prst="rect">
            <a:avLst/>
          </a:prstGeom>
          <a:solidFill>
            <a:schemeClr val="accent5">
              <a:lumMod val="20000"/>
              <a:lumOff val="80000"/>
            </a:schemeClr>
          </a:solidFill>
          <a:ln w="25400" cap="flat" cmpd="sng" algn="ctr">
            <a:solidFill>
              <a:srgbClr val="FFFFFF"/>
            </a:solidFill>
            <a:prstDash val="solid"/>
          </a:ln>
          <a:effectLst/>
        </p:spPr>
        <p:txBody>
          <a:bodyPr rtlCol="0" anchor="ctr"/>
          <a:lstStyle/>
          <a:p>
            <a:pPr marL="0" lvl="1">
              <a:lnSpc>
                <a:spcPct val="150000"/>
              </a:lnSpc>
              <a:defRPr/>
            </a:pPr>
            <a:r>
              <a:rPr lang="en-SG" sz="2000" kern="0" dirty="0">
                <a:solidFill>
                  <a:srgbClr val="00517C"/>
                </a:solidFill>
                <a:ea typeface="Roboto"/>
                <a:cs typeface="Roboto"/>
                <a:sym typeface="Arial"/>
              </a:rPr>
              <a:t>console.log(“writing message to console”);</a:t>
            </a:r>
            <a:endParaRPr kumimoji="0" lang="en-SG" sz="2000" b="0" i="0" strike="noStrike" kern="0" cap="none" spc="0" normalizeH="0" baseline="0" noProof="0" dirty="0">
              <a:ln>
                <a:noFill/>
              </a:ln>
              <a:solidFill>
                <a:srgbClr val="00517C"/>
              </a:solidFill>
              <a:effectLst/>
              <a:uLnTx/>
              <a:uFillTx/>
              <a:ea typeface="Roboto"/>
              <a:cs typeface="Roboto"/>
              <a:sym typeface="Arial"/>
            </a:endParaRPr>
          </a:p>
        </p:txBody>
      </p:sp>
    </p:spTree>
    <p:extLst>
      <p:ext uri="{BB962C8B-B14F-4D97-AF65-F5344CB8AC3E}">
        <p14:creationId xmlns:p14="http://schemas.microsoft.com/office/powerpoint/2010/main" val="3736559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a:t>JavaScript - Finding HTML Elements</a:t>
            </a:r>
            <a:endParaRPr lang="en-SG" dirty="0"/>
          </a:p>
        </p:txBody>
      </p:sp>
      <p:sp>
        <p:nvSpPr>
          <p:cNvPr id="3" name="Content Placeholder 2">
            <a:extLst>
              <a:ext uri="{FF2B5EF4-FFF2-40B4-BE49-F238E27FC236}">
                <a16:creationId xmlns:a16="http://schemas.microsoft.com/office/drawing/2014/main" id="{4A77D622-CFB1-4CB5-88D7-EDBB7515C87C}"/>
              </a:ext>
            </a:extLst>
          </p:cNvPr>
          <p:cNvSpPr>
            <a:spLocks noGrp="1"/>
          </p:cNvSpPr>
          <p:nvPr>
            <p:ph idx="1"/>
          </p:nvPr>
        </p:nvSpPr>
        <p:spPr>
          <a:solidFill>
            <a:schemeClr val="bg1"/>
          </a:solidFill>
        </p:spPr>
        <p:txBody>
          <a:bodyPr anchor="ctr"/>
          <a:lstStyle/>
          <a:p>
            <a:pPr marL="0" indent="0">
              <a:buNone/>
            </a:pPr>
            <a:r>
              <a:rPr lang="en-SG"/>
              <a:t>document refers to the current HTML document (web page)</a:t>
            </a:r>
          </a:p>
          <a:p>
            <a:endParaRPr lang="en-SG"/>
          </a:p>
          <a:p>
            <a:r>
              <a:rPr lang="en-SG"/>
              <a:t>Find an element by:</a:t>
            </a:r>
          </a:p>
          <a:p>
            <a:pPr marL="914400" lvl="1" indent="-457200">
              <a:lnSpc>
                <a:spcPct val="150000"/>
              </a:lnSpc>
              <a:buFont typeface="+mj-lt"/>
              <a:buAutoNum type="arabicPeriod"/>
            </a:pPr>
            <a:r>
              <a:rPr lang="en-SG"/>
              <a:t>Element id</a:t>
            </a:r>
          </a:p>
          <a:p>
            <a:pPr marL="914400" lvl="1" indent="-457200">
              <a:lnSpc>
                <a:spcPct val="150000"/>
              </a:lnSpc>
              <a:buFont typeface="+mj-lt"/>
              <a:buAutoNum type="arabicPeriod"/>
            </a:pPr>
            <a:r>
              <a:rPr lang="en-SG"/>
              <a:t>Class name</a:t>
            </a:r>
          </a:p>
          <a:p>
            <a:pPr marL="914400" lvl="1" indent="-457200">
              <a:lnSpc>
                <a:spcPct val="150000"/>
              </a:lnSpc>
              <a:buFont typeface="+mj-lt"/>
              <a:buAutoNum type="arabicPeriod"/>
            </a:pPr>
            <a:r>
              <a:rPr lang="en-SG"/>
              <a:t>Tag name</a:t>
            </a:r>
            <a:endParaRPr lang="en-SG" dirty="0"/>
          </a:p>
        </p:txBody>
      </p:sp>
      <p:sp>
        <p:nvSpPr>
          <p:cNvPr id="4" name="Rectangle 3">
            <a:extLst>
              <a:ext uri="{FF2B5EF4-FFF2-40B4-BE49-F238E27FC236}">
                <a16:creationId xmlns:a16="http://schemas.microsoft.com/office/drawing/2014/main" id="{2A4D3295-1FD4-4F12-994E-7FB796A04794}"/>
              </a:ext>
            </a:extLst>
          </p:cNvPr>
          <p:cNvSpPr/>
          <p:nvPr/>
        </p:nvSpPr>
        <p:spPr>
          <a:xfrm>
            <a:off x="4016264" y="3943401"/>
            <a:ext cx="5598073" cy="507672"/>
          </a:xfrm>
          <a:prstGeom prst="rect">
            <a:avLst/>
          </a:prstGeom>
          <a:solidFill>
            <a:schemeClr val="accent5">
              <a:lumMod val="20000"/>
              <a:lumOff val="80000"/>
            </a:schemeClr>
          </a:solidFill>
          <a:ln w="25400" cap="flat" cmpd="sng" algn="ctr">
            <a:solidFill>
              <a:srgbClr val="FFFFFF"/>
            </a:solidFill>
            <a:prstDash val="solid"/>
          </a:ln>
          <a:effectLst/>
        </p:spPr>
        <p:txBody>
          <a:bodyPr rtlCol="0" anchor="b"/>
          <a:lstStyle/>
          <a:p>
            <a:pPr marL="0" lvl="1">
              <a:lnSpc>
                <a:spcPct val="150000"/>
              </a:lnSpc>
              <a:defRPr/>
            </a:pPr>
            <a:r>
              <a:rPr lang="en-SG" sz="2000" kern="0" dirty="0">
                <a:solidFill>
                  <a:srgbClr val="00517C"/>
                </a:solidFill>
                <a:ea typeface="Roboto"/>
                <a:cs typeface="Roboto"/>
                <a:sym typeface="Arial"/>
              </a:rPr>
              <a:t>document.getElementById(id)</a:t>
            </a:r>
            <a:endParaRPr kumimoji="0" lang="en-SG" sz="2000" b="0" i="0" strike="noStrike" kern="0" cap="none" spc="0" normalizeH="0" baseline="0" noProof="0" dirty="0">
              <a:ln>
                <a:noFill/>
              </a:ln>
              <a:solidFill>
                <a:srgbClr val="00517C"/>
              </a:solidFill>
              <a:effectLst/>
              <a:uLnTx/>
              <a:uFillTx/>
              <a:ea typeface="Roboto"/>
              <a:cs typeface="Roboto"/>
              <a:sym typeface="Arial"/>
            </a:endParaRPr>
          </a:p>
        </p:txBody>
      </p:sp>
      <p:sp>
        <p:nvSpPr>
          <p:cNvPr id="9" name="Rectangle 8">
            <a:extLst>
              <a:ext uri="{FF2B5EF4-FFF2-40B4-BE49-F238E27FC236}">
                <a16:creationId xmlns:a16="http://schemas.microsoft.com/office/drawing/2014/main" id="{B47AC241-C519-40CF-AB66-179362CED698}"/>
              </a:ext>
            </a:extLst>
          </p:cNvPr>
          <p:cNvSpPr/>
          <p:nvPr/>
        </p:nvSpPr>
        <p:spPr>
          <a:xfrm>
            <a:off x="4016264" y="5146833"/>
            <a:ext cx="5594131" cy="507672"/>
          </a:xfrm>
          <a:prstGeom prst="rect">
            <a:avLst/>
          </a:prstGeom>
          <a:solidFill>
            <a:schemeClr val="accent5">
              <a:lumMod val="20000"/>
              <a:lumOff val="80000"/>
            </a:schemeClr>
          </a:solidFill>
          <a:ln w="25400" cap="flat" cmpd="sng" algn="ctr">
            <a:solidFill>
              <a:srgbClr val="FFFFFF"/>
            </a:solidFill>
            <a:prstDash val="solid"/>
          </a:ln>
          <a:effectLst/>
        </p:spPr>
        <p:txBody>
          <a:bodyPr rtlCol="0" anchor="b"/>
          <a:lstStyle/>
          <a:p>
            <a:pPr marL="0" lvl="1">
              <a:lnSpc>
                <a:spcPct val="150000"/>
              </a:lnSpc>
              <a:defRPr/>
            </a:pPr>
            <a:r>
              <a:rPr lang="en-SG" sz="2000" kern="0" dirty="0">
                <a:solidFill>
                  <a:srgbClr val="00517C"/>
                </a:solidFill>
                <a:ea typeface="Roboto"/>
                <a:cs typeface="Roboto"/>
                <a:sym typeface="Arial"/>
              </a:rPr>
              <a:t>document.getElementsByTagName(name)</a:t>
            </a:r>
            <a:endParaRPr kumimoji="0" lang="en-SG" sz="2000" b="0" i="0" strike="noStrike" kern="0" cap="none" spc="0" normalizeH="0" baseline="0" noProof="0" dirty="0">
              <a:ln>
                <a:noFill/>
              </a:ln>
              <a:solidFill>
                <a:srgbClr val="00517C"/>
              </a:solidFill>
              <a:effectLst/>
              <a:uLnTx/>
              <a:uFillTx/>
              <a:ea typeface="Roboto"/>
              <a:cs typeface="Roboto"/>
              <a:sym typeface="Arial"/>
            </a:endParaRPr>
          </a:p>
        </p:txBody>
      </p:sp>
      <p:sp>
        <p:nvSpPr>
          <p:cNvPr id="10" name="Rectangle 9">
            <a:extLst>
              <a:ext uri="{FF2B5EF4-FFF2-40B4-BE49-F238E27FC236}">
                <a16:creationId xmlns:a16="http://schemas.microsoft.com/office/drawing/2014/main" id="{BE18C5CA-19F3-4807-867E-F0BD27A6CD03}"/>
              </a:ext>
            </a:extLst>
          </p:cNvPr>
          <p:cNvSpPr/>
          <p:nvPr/>
        </p:nvSpPr>
        <p:spPr>
          <a:xfrm>
            <a:off x="4016264" y="4545117"/>
            <a:ext cx="5598073" cy="507672"/>
          </a:xfrm>
          <a:prstGeom prst="rect">
            <a:avLst/>
          </a:prstGeom>
          <a:solidFill>
            <a:schemeClr val="accent5">
              <a:lumMod val="20000"/>
              <a:lumOff val="80000"/>
            </a:schemeClr>
          </a:solidFill>
          <a:ln w="25400" cap="flat" cmpd="sng" algn="ctr">
            <a:solidFill>
              <a:srgbClr val="FFFFFF"/>
            </a:solidFill>
            <a:prstDash val="solid"/>
          </a:ln>
          <a:effectLst/>
        </p:spPr>
        <p:txBody>
          <a:bodyPr rtlCol="0" anchor="b"/>
          <a:lstStyle/>
          <a:p>
            <a:pPr marL="0" lvl="1">
              <a:lnSpc>
                <a:spcPct val="150000"/>
              </a:lnSpc>
              <a:defRPr/>
            </a:pPr>
            <a:r>
              <a:rPr lang="en-SG" sz="2000" kern="0" dirty="0">
                <a:solidFill>
                  <a:srgbClr val="00517C"/>
                </a:solidFill>
                <a:ea typeface="Roboto"/>
                <a:cs typeface="Roboto"/>
                <a:sym typeface="Arial"/>
              </a:rPr>
              <a:t>document.getElementsByClassName(name)</a:t>
            </a:r>
            <a:endParaRPr kumimoji="0" lang="en-SG" sz="2000" b="0" i="0" strike="noStrike" kern="0" cap="none" spc="0" normalizeH="0" baseline="0" noProof="0" dirty="0">
              <a:ln>
                <a:noFill/>
              </a:ln>
              <a:solidFill>
                <a:srgbClr val="00517C"/>
              </a:solidFill>
              <a:effectLst/>
              <a:uLnTx/>
              <a:uFillTx/>
              <a:ea typeface="Roboto"/>
              <a:cs typeface="Roboto"/>
              <a:sym typeface="Arial"/>
            </a:endParaRPr>
          </a:p>
        </p:txBody>
      </p:sp>
    </p:spTree>
    <p:extLst>
      <p:ext uri="{BB962C8B-B14F-4D97-AF65-F5344CB8AC3E}">
        <p14:creationId xmlns:p14="http://schemas.microsoft.com/office/powerpoint/2010/main" val="2304301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8A92F-0388-4E2F-9FAD-A1AE10ED8383}"/>
              </a:ext>
            </a:extLst>
          </p:cNvPr>
          <p:cNvSpPr>
            <a:spLocks noGrp="1"/>
          </p:cNvSpPr>
          <p:nvPr>
            <p:ph type="title"/>
          </p:nvPr>
        </p:nvSpPr>
        <p:spPr/>
        <p:txBody>
          <a:bodyPr/>
          <a:lstStyle/>
          <a:p>
            <a:r>
              <a:rPr lang="en-SG"/>
              <a:t>JQuery</a:t>
            </a:r>
            <a:endParaRPr lang="en-SG" dirty="0"/>
          </a:p>
        </p:txBody>
      </p:sp>
      <p:sp>
        <p:nvSpPr>
          <p:cNvPr id="3" name="Text Placeholder 2">
            <a:extLst>
              <a:ext uri="{FF2B5EF4-FFF2-40B4-BE49-F238E27FC236}">
                <a16:creationId xmlns:a16="http://schemas.microsoft.com/office/drawing/2014/main" id="{C6EAB24D-6F6B-42E6-BC8D-3D6E24F379A7}"/>
              </a:ext>
            </a:extLst>
          </p:cNvPr>
          <p:cNvSpPr>
            <a:spLocks noGrp="1"/>
          </p:cNvSpPr>
          <p:nvPr>
            <p:ph type="body" idx="1"/>
          </p:nvPr>
        </p:nvSpPr>
        <p:spPr/>
        <p:txBody>
          <a:bodyPr/>
          <a:lstStyle/>
          <a:p>
            <a:r>
              <a:rPr lang="en-SG"/>
              <a:t>JavaScript Library</a:t>
            </a:r>
            <a:endParaRPr lang="en-SG" dirty="0"/>
          </a:p>
        </p:txBody>
      </p:sp>
    </p:spTree>
    <p:extLst>
      <p:ext uri="{BB962C8B-B14F-4D97-AF65-F5344CB8AC3E}">
        <p14:creationId xmlns:p14="http://schemas.microsoft.com/office/powerpoint/2010/main" val="4183037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a:t>JQuery - Selector</a:t>
            </a:r>
            <a:endParaRPr lang="en-SG" dirty="0"/>
          </a:p>
        </p:txBody>
      </p:sp>
      <p:sp>
        <p:nvSpPr>
          <p:cNvPr id="3" name="Content Placeholder 2">
            <a:extLst>
              <a:ext uri="{FF2B5EF4-FFF2-40B4-BE49-F238E27FC236}">
                <a16:creationId xmlns:a16="http://schemas.microsoft.com/office/drawing/2014/main" id="{4A77D622-CFB1-4CB5-88D7-EDBB7515C87C}"/>
              </a:ext>
            </a:extLst>
          </p:cNvPr>
          <p:cNvSpPr>
            <a:spLocks noGrp="1"/>
          </p:cNvSpPr>
          <p:nvPr>
            <p:ph idx="1"/>
          </p:nvPr>
        </p:nvSpPr>
        <p:spPr>
          <a:solidFill>
            <a:schemeClr val="bg1"/>
          </a:solidFill>
        </p:spPr>
        <p:txBody>
          <a:bodyPr anchor="ctr"/>
          <a:lstStyle/>
          <a:p>
            <a:pPr marL="0" indent="0">
              <a:buNone/>
            </a:pPr>
            <a:r>
              <a:rPr lang="en-SG"/>
              <a:t>Similar to CSS, select the specific element(s)</a:t>
            </a:r>
          </a:p>
          <a:p>
            <a:pPr>
              <a:lnSpc>
                <a:spcPct val="200000"/>
              </a:lnSpc>
            </a:pPr>
            <a:r>
              <a:rPr lang="en-SG"/>
              <a:t>Element Selector</a:t>
            </a:r>
          </a:p>
          <a:p>
            <a:pPr>
              <a:lnSpc>
                <a:spcPct val="200000"/>
              </a:lnSpc>
            </a:pPr>
            <a:r>
              <a:rPr lang="en-SG"/>
              <a:t>Class Selector</a:t>
            </a:r>
          </a:p>
          <a:p>
            <a:pPr>
              <a:lnSpc>
                <a:spcPct val="200000"/>
              </a:lnSpc>
            </a:pPr>
            <a:r>
              <a:rPr lang="en-SG"/>
              <a:t>ID Selector</a:t>
            </a:r>
          </a:p>
          <a:p>
            <a:pPr>
              <a:lnSpc>
                <a:spcPct val="200000"/>
              </a:lnSpc>
            </a:pPr>
            <a:endParaRPr lang="en-SG" dirty="0"/>
          </a:p>
        </p:txBody>
      </p:sp>
      <p:sp>
        <p:nvSpPr>
          <p:cNvPr id="4" name="Rectangle 3">
            <a:extLst>
              <a:ext uri="{FF2B5EF4-FFF2-40B4-BE49-F238E27FC236}">
                <a16:creationId xmlns:a16="http://schemas.microsoft.com/office/drawing/2014/main" id="{309D1657-602B-4D30-8780-CF79831B9625}"/>
              </a:ext>
            </a:extLst>
          </p:cNvPr>
          <p:cNvSpPr/>
          <p:nvPr/>
        </p:nvSpPr>
        <p:spPr>
          <a:xfrm>
            <a:off x="4289532" y="2450115"/>
            <a:ext cx="6197163" cy="941662"/>
          </a:xfrm>
          <a:prstGeom prst="rect">
            <a:avLst/>
          </a:prstGeom>
          <a:solidFill>
            <a:schemeClr val="accent5">
              <a:lumMod val="20000"/>
              <a:lumOff val="80000"/>
            </a:schemeClr>
          </a:solidFill>
          <a:ln w="25400" cap="flat" cmpd="sng" algn="ctr">
            <a:solidFill>
              <a:srgbClr val="FFFFFF"/>
            </a:solidFill>
            <a:prstDash val="solid"/>
          </a:ln>
          <a:effectLst/>
        </p:spPr>
        <p:txBody>
          <a:bodyPr rtlCol="0" anchor="ctr"/>
          <a:lstStyle/>
          <a:p>
            <a:pPr marL="0" lvl="1">
              <a:defRPr/>
            </a:pPr>
            <a:r>
              <a:rPr lang="en-SG" sz="2000" kern="0" dirty="0">
                <a:solidFill>
                  <a:srgbClr val="00517C"/>
                </a:solidFill>
                <a:ea typeface="Roboto"/>
                <a:cs typeface="Roboto"/>
                <a:sym typeface="Arial"/>
              </a:rPr>
              <a:t>// select all &lt;p&gt; elements on a page</a:t>
            </a:r>
          </a:p>
          <a:p>
            <a:pPr marL="0" lvl="1">
              <a:defRPr/>
            </a:pPr>
            <a:r>
              <a:rPr lang="en-SG" sz="2000" kern="0" dirty="0">
                <a:solidFill>
                  <a:srgbClr val="00517C"/>
                </a:solidFill>
                <a:ea typeface="Roboto"/>
                <a:cs typeface="Roboto"/>
                <a:sym typeface="Arial"/>
              </a:rPr>
              <a:t>$("p“)</a:t>
            </a:r>
          </a:p>
        </p:txBody>
      </p:sp>
      <p:sp>
        <p:nvSpPr>
          <p:cNvPr id="5" name="Rectangle 4">
            <a:extLst>
              <a:ext uri="{FF2B5EF4-FFF2-40B4-BE49-F238E27FC236}">
                <a16:creationId xmlns:a16="http://schemas.microsoft.com/office/drawing/2014/main" id="{E68CF118-0DDF-4DBB-B149-2FBA6149EFAF}"/>
              </a:ext>
            </a:extLst>
          </p:cNvPr>
          <p:cNvSpPr/>
          <p:nvPr/>
        </p:nvSpPr>
        <p:spPr>
          <a:xfrm>
            <a:off x="4289531" y="4603313"/>
            <a:ext cx="6197163" cy="941662"/>
          </a:xfrm>
          <a:prstGeom prst="rect">
            <a:avLst/>
          </a:prstGeom>
          <a:solidFill>
            <a:schemeClr val="accent5">
              <a:lumMod val="20000"/>
              <a:lumOff val="80000"/>
            </a:schemeClr>
          </a:solidFill>
          <a:ln w="25400" cap="flat" cmpd="sng" algn="ctr">
            <a:solidFill>
              <a:srgbClr val="FFFFFF"/>
            </a:solidFill>
            <a:prstDash val="solid"/>
          </a:ln>
          <a:effectLst/>
        </p:spPr>
        <p:txBody>
          <a:bodyPr rtlCol="0" anchor="ctr"/>
          <a:lstStyle/>
          <a:p>
            <a:pPr marL="0" lvl="1">
              <a:defRPr/>
            </a:pPr>
            <a:r>
              <a:rPr lang="en-SG" sz="2000" kern="0" dirty="0">
                <a:solidFill>
                  <a:srgbClr val="00517C"/>
                </a:solidFill>
                <a:ea typeface="Roboto"/>
                <a:cs typeface="Roboto"/>
                <a:sym typeface="Arial"/>
              </a:rPr>
              <a:t>// Find an element with a specific id</a:t>
            </a:r>
          </a:p>
          <a:p>
            <a:pPr marL="0" lvl="1">
              <a:defRPr/>
            </a:pPr>
            <a:r>
              <a:rPr lang="en-SG" sz="2000" kern="0" dirty="0">
                <a:solidFill>
                  <a:srgbClr val="00517C"/>
                </a:solidFill>
                <a:ea typeface="Roboto"/>
                <a:cs typeface="Roboto"/>
                <a:sym typeface="Arial"/>
              </a:rPr>
              <a:t>$(“#</a:t>
            </a:r>
            <a:r>
              <a:rPr lang="en-SG" sz="2000" kern="0" dirty="0" err="1">
                <a:solidFill>
                  <a:srgbClr val="00517C"/>
                </a:solidFill>
                <a:ea typeface="Roboto"/>
                <a:cs typeface="Roboto"/>
                <a:sym typeface="Arial"/>
              </a:rPr>
              <a:t>IDName</a:t>
            </a:r>
            <a:r>
              <a:rPr lang="en-SG" sz="2000" kern="0" dirty="0">
                <a:solidFill>
                  <a:srgbClr val="00517C"/>
                </a:solidFill>
                <a:ea typeface="Roboto"/>
                <a:cs typeface="Roboto"/>
                <a:sym typeface="Arial"/>
              </a:rPr>
              <a:t>“)</a:t>
            </a:r>
          </a:p>
        </p:txBody>
      </p:sp>
      <p:sp>
        <p:nvSpPr>
          <p:cNvPr id="6" name="Rectangle 5">
            <a:extLst>
              <a:ext uri="{FF2B5EF4-FFF2-40B4-BE49-F238E27FC236}">
                <a16:creationId xmlns:a16="http://schemas.microsoft.com/office/drawing/2014/main" id="{1EDFCFC0-CEC2-4CD3-9B1F-748086F4A0C6}"/>
              </a:ext>
            </a:extLst>
          </p:cNvPr>
          <p:cNvSpPr/>
          <p:nvPr/>
        </p:nvSpPr>
        <p:spPr>
          <a:xfrm>
            <a:off x="4289532" y="3526714"/>
            <a:ext cx="6197163" cy="941662"/>
          </a:xfrm>
          <a:prstGeom prst="rect">
            <a:avLst/>
          </a:prstGeom>
          <a:solidFill>
            <a:schemeClr val="accent5">
              <a:lumMod val="20000"/>
              <a:lumOff val="80000"/>
            </a:schemeClr>
          </a:solidFill>
          <a:ln w="25400" cap="flat" cmpd="sng" algn="ctr">
            <a:solidFill>
              <a:srgbClr val="FFFFFF"/>
            </a:solidFill>
            <a:prstDash val="solid"/>
          </a:ln>
          <a:effectLst/>
        </p:spPr>
        <p:txBody>
          <a:bodyPr rtlCol="0" anchor="ctr"/>
          <a:lstStyle/>
          <a:p>
            <a:pPr marL="0" lvl="1">
              <a:defRPr/>
            </a:pPr>
            <a:r>
              <a:rPr lang="en-SG" sz="2000" kern="0" dirty="0">
                <a:solidFill>
                  <a:srgbClr val="00517C"/>
                </a:solidFill>
                <a:ea typeface="Roboto"/>
                <a:cs typeface="Roboto"/>
                <a:sym typeface="Arial"/>
              </a:rPr>
              <a:t>// find elements with a specific class</a:t>
            </a:r>
          </a:p>
          <a:p>
            <a:pPr marL="0" lvl="1">
              <a:defRPr/>
            </a:pPr>
            <a:r>
              <a:rPr lang="en-SG" sz="2000" kern="0" dirty="0">
                <a:solidFill>
                  <a:srgbClr val="00517C"/>
                </a:solidFill>
                <a:ea typeface="Roboto"/>
                <a:cs typeface="Roboto"/>
                <a:sym typeface="Arial"/>
              </a:rPr>
              <a:t>$(“.</a:t>
            </a:r>
            <a:r>
              <a:rPr lang="en-SG" sz="2000" kern="0" dirty="0" err="1">
                <a:solidFill>
                  <a:srgbClr val="00517C"/>
                </a:solidFill>
                <a:ea typeface="Roboto"/>
                <a:cs typeface="Roboto"/>
                <a:sym typeface="Arial"/>
              </a:rPr>
              <a:t>ClassName</a:t>
            </a:r>
            <a:r>
              <a:rPr lang="en-SG" sz="2000" kern="0" dirty="0">
                <a:solidFill>
                  <a:srgbClr val="00517C"/>
                </a:solidFill>
                <a:ea typeface="Roboto"/>
                <a:cs typeface="Roboto"/>
                <a:sym typeface="Arial"/>
              </a:rPr>
              <a:t>“)</a:t>
            </a:r>
          </a:p>
        </p:txBody>
      </p:sp>
    </p:spTree>
    <p:extLst>
      <p:ext uri="{BB962C8B-B14F-4D97-AF65-F5344CB8AC3E}">
        <p14:creationId xmlns:p14="http://schemas.microsoft.com/office/powerpoint/2010/main" val="4097433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8A92F-0388-4E2F-9FAD-A1AE10ED8383}"/>
              </a:ext>
            </a:extLst>
          </p:cNvPr>
          <p:cNvSpPr>
            <a:spLocks noGrp="1"/>
          </p:cNvSpPr>
          <p:nvPr>
            <p:ph type="title"/>
          </p:nvPr>
        </p:nvSpPr>
        <p:spPr/>
        <p:txBody>
          <a:bodyPr/>
          <a:lstStyle/>
          <a:p>
            <a:r>
              <a:rPr lang="en-SG"/>
              <a:t>PLUGINS</a:t>
            </a:r>
            <a:endParaRPr lang="en-SG" dirty="0"/>
          </a:p>
        </p:txBody>
      </p:sp>
      <p:sp>
        <p:nvSpPr>
          <p:cNvPr id="3" name="Text Placeholder 2">
            <a:extLst>
              <a:ext uri="{FF2B5EF4-FFF2-40B4-BE49-F238E27FC236}">
                <a16:creationId xmlns:a16="http://schemas.microsoft.com/office/drawing/2014/main" id="{C6EAB24D-6F6B-42E6-BC8D-3D6E24F379A7}"/>
              </a:ext>
            </a:extLst>
          </p:cNvPr>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3973263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a:t>Emailjs</a:t>
            </a:r>
            <a:endParaRPr lang="en-SG" dirty="0"/>
          </a:p>
        </p:txBody>
      </p:sp>
      <p:sp>
        <p:nvSpPr>
          <p:cNvPr id="3" name="Content Placeholder 2">
            <a:extLst>
              <a:ext uri="{FF2B5EF4-FFF2-40B4-BE49-F238E27FC236}">
                <a16:creationId xmlns:a16="http://schemas.microsoft.com/office/drawing/2014/main" id="{4A77D622-CFB1-4CB5-88D7-EDBB7515C87C}"/>
              </a:ext>
            </a:extLst>
          </p:cNvPr>
          <p:cNvSpPr>
            <a:spLocks noGrp="1"/>
          </p:cNvSpPr>
          <p:nvPr>
            <p:ph idx="1"/>
          </p:nvPr>
        </p:nvSpPr>
        <p:spPr>
          <a:solidFill>
            <a:schemeClr val="bg1"/>
          </a:solidFill>
        </p:spPr>
        <p:txBody>
          <a:bodyPr vert="horz" lIns="91440" tIns="45720" rIns="91440" bIns="45720" rtlCol="0" anchor="ctr">
            <a:normAutofit/>
          </a:bodyPr>
          <a:lstStyle/>
          <a:p>
            <a:pPr marL="0" indent="0">
              <a:lnSpc>
                <a:spcPct val="150000"/>
              </a:lnSpc>
              <a:buNone/>
            </a:pPr>
            <a:r>
              <a:rPr lang="en-SG"/>
              <a:t>http://www.emailjs.com/</a:t>
            </a:r>
          </a:p>
          <a:p>
            <a:pPr>
              <a:lnSpc>
                <a:spcPct val="150000"/>
              </a:lnSpc>
            </a:pPr>
            <a:r>
              <a:rPr lang="en-SG"/>
              <a:t>Allows sending of email to own accounts</a:t>
            </a:r>
          </a:p>
          <a:p>
            <a:pPr>
              <a:lnSpc>
                <a:spcPct val="150000"/>
              </a:lnSpc>
            </a:pPr>
            <a:r>
              <a:rPr lang="en-SG"/>
              <a:t>Fee &amp; Easy to use</a:t>
            </a:r>
          </a:p>
          <a:p>
            <a:pPr>
              <a:lnSpc>
                <a:spcPct val="150000"/>
              </a:lnSpc>
            </a:pPr>
            <a:r>
              <a:rPr lang="en-SG"/>
              <a:t>Minimum configuration </a:t>
            </a:r>
          </a:p>
          <a:p>
            <a:pPr>
              <a:lnSpc>
                <a:spcPct val="150000"/>
              </a:lnSpc>
            </a:pPr>
            <a:r>
              <a:rPr lang="en-SG"/>
              <a:t>Used in the contact me form segment</a:t>
            </a:r>
            <a:endParaRPr lang="en-SG" dirty="0"/>
          </a:p>
        </p:txBody>
      </p:sp>
    </p:spTree>
    <p:extLst>
      <p:ext uri="{BB962C8B-B14F-4D97-AF65-F5344CB8AC3E}">
        <p14:creationId xmlns:p14="http://schemas.microsoft.com/office/powerpoint/2010/main" val="4187938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a:t>Emailjs – How to</a:t>
            </a:r>
            <a:endParaRPr lang="en-SG" dirty="0"/>
          </a:p>
        </p:txBody>
      </p:sp>
      <p:sp>
        <p:nvSpPr>
          <p:cNvPr id="3" name="Content Placeholder 2">
            <a:extLst>
              <a:ext uri="{FF2B5EF4-FFF2-40B4-BE49-F238E27FC236}">
                <a16:creationId xmlns:a16="http://schemas.microsoft.com/office/drawing/2014/main" id="{4A77D622-CFB1-4CB5-88D7-EDBB7515C87C}"/>
              </a:ext>
            </a:extLst>
          </p:cNvPr>
          <p:cNvSpPr>
            <a:spLocks noGrp="1"/>
          </p:cNvSpPr>
          <p:nvPr>
            <p:ph idx="1"/>
          </p:nvPr>
        </p:nvSpPr>
        <p:spPr>
          <a:xfrm>
            <a:off x="838200" y="1825625"/>
            <a:ext cx="10515600" cy="4351338"/>
          </a:xfrm>
          <a:solidFill>
            <a:schemeClr val="bg1"/>
          </a:solidFill>
        </p:spPr>
        <p:txBody>
          <a:bodyPr vert="horz" lIns="91440" tIns="45720" rIns="91440" bIns="45720" rtlCol="0" anchor="ctr">
            <a:normAutofit/>
          </a:bodyPr>
          <a:lstStyle/>
          <a:p>
            <a:pPr marL="514350" indent="-514350">
              <a:lnSpc>
                <a:spcPct val="200000"/>
              </a:lnSpc>
              <a:buFont typeface="+mj-lt"/>
              <a:buAutoNum type="arabicPeriod"/>
            </a:pPr>
            <a:r>
              <a:rPr lang="en-SG"/>
              <a:t>Create an Account</a:t>
            </a:r>
          </a:p>
          <a:p>
            <a:pPr marL="514350" indent="-514350">
              <a:lnSpc>
                <a:spcPct val="200000"/>
              </a:lnSpc>
              <a:buFont typeface="+mj-lt"/>
              <a:buAutoNum type="arabicPeriod"/>
            </a:pPr>
            <a:r>
              <a:rPr lang="en-SG"/>
              <a:t>Select Gmail as the Email Service</a:t>
            </a:r>
          </a:p>
          <a:p>
            <a:pPr marL="514350" indent="-514350">
              <a:lnSpc>
                <a:spcPct val="200000"/>
              </a:lnSpc>
              <a:buFont typeface="+mj-lt"/>
              <a:buAutoNum type="arabicPeriod"/>
            </a:pPr>
            <a:r>
              <a:rPr lang="en-SG"/>
              <a:t>Connect a Gmail Account</a:t>
            </a:r>
          </a:p>
          <a:p>
            <a:pPr marL="514350" indent="-514350">
              <a:lnSpc>
                <a:spcPct val="200000"/>
              </a:lnSpc>
              <a:buFont typeface="+mj-lt"/>
              <a:buAutoNum type="arabicPeriod"/>
            </a:pPr>
            <a:r>
              <a:rPr lang="en-SG"/>
              <a:t>Add services</a:t>
            </a:r>
            <a:endParaRPr lang="en-SG" dirty="0"/>
          </a:p>
        </p:txBody>
      </p:sp>
      <p:pic>
        <p:nvPicPr>
          <p:cNvPr id="4" name="Picture 3">
            <a:extLst>
              <a:ext uri="{FF2B5EF4-FFF2-40B4-BE49-F238E27FC236}">
                <a16:creationId xmlns:a16="http://schemas.microsoft.com/office/drawing/2014/main" id="{429EF14E-6235-4070-A9A6-918874714E21}"/>
              </a:ext>
            </a:extLst>
          </p:cNvPr>
          <p:cNvPicPr>
            <a:picLocks noChangeAspect="1"/>
          </p:cNvPicPr>
          <p:nvPr/>
        </p:nvPicPr>
        <p:blipFill>
          <a:blip r:embed="rId2"/>
          <a:stretch>
            <a:fillRect/>
          </a:stretch>
        </p:blipFill>
        <p:spPr>
          <a:xfrm>
            <a:off x="7819696" y="2431023"/>
            <a:ext cx="3145613" cy="1456957"/>
          </a:xfrm>
          <a:prstGeom prst="rect">
            <a:avLst/>
          </a:prstGeom>
        </p:spPr>
      </p:pic>
      <p:pic>
        <p:nvPicPr>
          <p:cNvPr id="5" name="Picture 4">
            <a:extLst>
              <a:ext uri="{FF2B5EF4-FFF2-40B4-BE49-F238E27FC236}">
                <a16:creationId xmlns:a16="http://schemas.microsoft.com/office/drawing/2014/main" id="{0453ACFB-298F-4CAA-97DE-304B3B124AF7}"/>
              </a:ext>
            </a:extLst>
          </p:cNvPr>
          <p:cNvPicPr>
            <a:picLocks noChangeAspect="1"/>
          </p:cNvPicPr>
          <p:nvPr/>
        </p:nvPicPr>
        <p:blipFill>
          <a:blip r:embed="rId3"/>
          <a:stretch>
            <a:fillRect/>
          </a:stretch>
        </p:blipFill>
        <p:spPr>
          <a:xfrm>
            <a:off x="6174828" y="4493378"/>
            <a:ext cx="1644868" cy="1533141"/>
          </a:xfrm>
          <a:prstGeom prst="rect">
            <a:avLst/>
          </a:prstGeom>
        </p:spPr>
      </p:pic>
    </p:spTree>
    <p:extLst>
      <p:ext uri="{BB962C8B-B14F-4D97-AF65-F5344CB8AC3E}">
        <p14:creationId xmlns:p14="http://schemas.microsoft.com/office/powerpoint/2010/main" val="2347851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a:t>Emailjs – How to</a:t>
            </a:r>
            <a:endParaRPr lang="en-SG" dirty="0"/>
          </a:p>
        </p:txBody>
      </p:sp>
      <p:sp>
        <p:nvSpPr>
          <p:cNvPr id="3" name="Content Placeholder 2">
            <a:extLst>
              <a:ext uri="{FF2B5EF4-FFF2-40B4-BE49-F238E27FC236}">
                <a16:creationId xmlns:a16="http://schemas.microsoft.com/office/drawing/2014/main" id="{4A77D622-CFB1-4CB5-88D7-EDBB7515C87C}"/>
              </a:ext>
            </a:extLst>
          </p:cNvPr>
          <p:cNvSpPr>
            <a:spLocks noGrp="1"/>
          </p:cNvSpPr>
          <p:nvPr>
            <p:ph idx="1"/>
          </p:nvPr>
        </p:nvSpPr>
        <p:spPr>
          <a:xfrm>
            <a:off x="838200" y="1825625"/>
            <a:ext cx="10515600" cy="4351338"/>
          </a:xfrm>
          <a:solidFill>
            <a:schemeClr val="bg1"/>
          </a:solidFill>
        </p:spPr>
        <p:txBody>
          <a:bodyPr vert="horz" lIns="91440" tIns="45720" rIns="91440" bIns="45720" rtlCol="0" anchor="ctr">
            <a:normAutofit/>
          </a:bodyPr>
          <a:lstStyle/>
          <a:p>
            <a:pPr marL="514350" indent="-514350">
              <a:lnSpc>
                <a:spcPct val="150000"/>
              </a:lnSpc>
              <a:buFont typeface="+mj-lt"/>
              <a:buAutoNum type="arabicPeriod" startAt="5"/>
            </a:pPr>
            <a:r>
              <a:rPr lang="en-SG"/>
              <a:t>Go to instruction &amp; copy the js script to your HTML</a:t>
            </a:r>
          </a:p>
          <a:p>
            <a:pPr marL="514350" indent="-514350">
              <a:lnSpc>
                <a:spcPct val="150000"/>
              </a:lnSpc>
              <a:buFont typeface="+mj-lt"/>
              <a:buAutoNum type="arabicPeriod" startAt="5"/>
            </a:pPr>
            <a:endParaRPr lang="en-SG"/>
          </a:p>
          <a:p>
            <a:pPr marL="514350" indent="-514350">
              <a:lnSpc>
                <a:spcPct val="150000"/>
              </a:lnSpc>
              <a:buFont typeface="+mj-lt"/>
              <a:buAutoNum type="arabicPeriod" startAt="5"/>
            </a:pPr>
            <a:endParaRPr lang="en-SG"/>
          </a:p>
          <a:p>
            <a:pPr marL="0" indent="0">
              <a:lnSpc>
                <a:spcPct val="150000"/>
              </a:lnSpc>
              <a:buNone/>
            </a:pPr>
            <a:endParaRPr lang="en-SG"/>
          </a:p>
          <a:p>
            <a:pPr marL="514350" indent="-514350">
              <a:lnSpc>
                <a:spcPct val="150000"/>
              </a:lnSpc>
              <a:buFont typeface="+mj-lt"/>
              <a:buAutoNum type="arabicPeriod" startAt="5"/>
            </a:pPr>
            <a:endParaRPr lang="en-SG" dirty="0"/>
          </a:p>
        </p:txBody>
      </p:sp>
      <p:pic>
        <p:nvPicPr>
          <p:cNvPr id="6" name="Picture 5">
            <a:extLst>
              <a:ext uri="{FF2B5EF4-FFF2-40B4-BE49-F238E27FC236}">
                <a16:creationId xmlns:a16="http://schemas.microsoft.com/office/drawing/2014/main" id="{4EFBFCA4-E011-4B48-BA81-84F6AEFEFDFD}"/>
              </a:ext>
            </a:extLst>
          </p:cNvPr>
          <p:cNvPicPr>
            <a:picLocks noChangeAspect="1"/>
          </p:cNvPicPr>
          <p:nvPr/>
        </p:nvPicPr>
        <p:blipFill>
          <a:blip r:embed="rId2"/>
          <a:stretch>
            <a:fillRect/>
          </a:stretch>
        </p:blipFill>
        <p:spPr>
          <a:xfrm>
            <a:off x="1470329" y="3008042"/>
            <a:ext cx="8394227" cy="3014386"/>
          </a:xfrm>
          <a:prstGeom prst="rect">
            <a:avLst/>
          </a:prstGeom>
        </p:spPr>
      </p:pic>
    </p:spTree>
    <p:extLst>
      <p:ext uri="{BB962C8B-B14F-4D97-AF65-F5344CB8AC3E}">
        <p14:creationId xmlns:p14="http://schemas.microsoft.com/office/powerpoint/2010/main" val="1311488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a:t>Emailjs – How to</a:t>
            </a:r>
            <a:endParaRPr lang="en-SG" dirty="0"/>
          </a:p>
        </p:txBody>
      </p:sp>
      <p:sp>
        <p:nvSpPr>
          <p:cNvPr id="3" name="Content Placeholder 2">
            <a:extLst>
              <a:ext uri="{FF2B5EF4-FFF2-40B4-BE49-F238E27FC236}">
                <a16:creationId xmlns:a16="http://schemas.microsoft.com/office/drawing/2014/main" id="{4A77D622-CFB1-4CB5-88D7-EDBB7515C87C}"/>
              </a:ext>
            </a:extLst>
          </p:cNvPr>
          <p:cNvSpPr>
            <a:spLocks noGrp="1"/>
          </p:cNvSpPr>
          <p:nvPr>
            <p:ph idx="1"/>
          </p:nvPr>
        </p:nvSpPr>
        <p:spPr>
          <a:xfrm>
            <a:off x="838200" y="1825625"/>
            <a:ext cx="5310352" cy="4351338"/>
          </a:xfrm>
          <a:solidFill>
            <a:schemeClr val="bg1"/>
          </a:solidFill>
        </p:spPr>
        <p:txBody>
          <a:bodyPr vert="horz" lIns="91440" tIns="45720" rIns="91440" bIns="45720" rtlCol="0" anchor="ctr">
            <a:normAutofit/>
          </a:bodyPr>
          <a:lstStyle/>
          <a:p>
            <a:pPr marL="514350" indent="-514350">
              <a:lnSpc>
                <a:spcPct val="150000"/>
              </a:lnSpc>
              <a:buFont typeface="+mj-lt"/>
              <a:buAutoNum type="arabicPeriod" startAt="6"/>
            </a:pPr>
            <a:r>
              <a:rPr lang="en-SG"/>
              <a:t>Go to Email template &amp; Edit</a:t>
            </a:r>
          </a:p>
          <a:p>
            <a:pPr marL="514350" indent="-514350">
              <a:lnSpc>
                <a:spcPct val="150000"/>
              </a:lnSpc>
              <a:buFont typeface="+mj-lt"/>
              <a:buAutoNum type="arabicPeriod" startAt="6"/>
            </a:pPr>
            <a:r>
              <a:rPr lang="en">
                <a:latin typeface="Ubuntu" panose="020B0504030602030204" pitchFamily="34" charset="0"/>
              </a:rPr>
              <a:t>Change to the following settings </a:t>
            </a:r>
          </a:p>
          <a:p>
            <a:pPr marL="0" indent="0">
              <a:lnSpc>
                <a:spcPct val="150000"/>
              </a:lnSpc>
              <a:buNone/>
            </a:pPr>
            <a:endParaRPr lang="en-SG"/>
          </a:p>
          <a:p>
            <a:pPr marL="514350" indent="-514350">
              <a:lnSpc>
                <a:spcPct val="150000"/>
              </a:lnSpc>
              <a:buFont typeface="+mj-lt"/>
              <a:buAutoNum type="arabicPeriod" startAt="6"/>
            </a:pPr>
            <a:endParaRPr lang="en-SG" dirty="0"/>
          </a:p>
        </p:txBody>
      </p:sp>
      <p:pic>
        <p:nvPicPr>
          <p:cNvPr id="5" name="Picture 4">
            <a:extLst>
              <a:ext uri="{FF2B5EF4-FFF2-40B4-BE49-F238E27FC236}">
                <a16:creationId xmlns:a16="http://schemas.microsoft.com/office/drawing/2014/main" id="{99C78B7F-A211-454E-9B70-329DB16A35EF}"/>
              </a:ext>
            </a:extLst>
          </p:cNvPr>
          <p:cNvPicPr>
            <a:picLocks noChangeAspect="1"/>
          </p:cNvPicPr>
          <p:nvPr/>
        </p:nvPicPr>
        <p:blipFill>
          <a:blip r:embed="rId2"/>
          <a:stretch>
            <a:fillRect/>
          </a:stretch>
        </p:blipFill>
        <p:spPr>
          <a:xfrm>
            <a:off x="6522839" y="1817759"/>
            <a:ext cx="3693215" cy="4359204"/>
          </a:xfrm>
          <a:prstGeom prst="rect">
            <a:avLst/>
          </a:prstGeom>
        </p:spPr>
      </p:pic>
    </p:spTree>
    <p:extLst>
      <p:ext uri="{BB962C8B-B14F-4D97-AF65-F5344CB8AC3E}">
        <p14:creationId xmlns:p14="http://schemas.microsoft.com/office/powerpoint/2010/main" val="3804973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a:t>Emailjs – How to</a:t>
            </a:r>
            <a:endParaRPr lang="en-SG" dirty="0"/>
          </a:p>
        </p:txBody>
      </p:sp>
      <p:sp>
        <p:nvSpPr>
          <p:cNvPr id="3" name="Content Placeholder 2">
            <a:extLst>
              <a:ext uri="{FF2B5EF4-FFF2-40B4-BE49-F238E27FC236}">
                <a16:creationId xmlns:a16="http://schemas.microsoft.com/office/drawing/2014/main" id="{4A77D622-CFB1-4CB5-88D7-EDBB7515C87C}"/>
              </a:ext>
            </a:extLst>
          </p:cNvPr>
          <p:cNvSpPr>
            <a:spLocks noGrp="1"/>
          </p:cNvSpPr>
          <p:nvPr>
            <p:ph idx="1"/>
          </p:nvPr>
        </p:nvSpPr>
        <p:spPr>
          <a:xfrm>
            <a:off x="838200" y="1825625"/>
            <a:ext cx="10515600" cy="4351338"/>
          </a:xfrm>
          <a:solidFill>
            <a:schemeClr val="bg1"/>
          </a:solidFill>
        </p:spPr>
        <p:txBody>
          <a:bodyPr vert="horz" lIns="91440" tIns="45720" rIns="91440" bIns="45720" rtlCol="0" anchor="ctr">
            <a:normAutofit/>
          </a:bodyPr>
          <a:lstStyle/>
          <a:p>
            <a:pPr marL="514350" indent="-514350">
              <a:lnSpc>
                <a:spcPct val="150000"/>
              </a:lnSpc>
              <a:buFont typeface="+mj-lt"/>
              <a:buAutoNum type="arabicPeriod" startAt="8"/>
            </a:pPr>
            <a:r>
              <a:rPr lang="en-SG"/>
              <a:t>Change the content to the following and </a:t>
            </a:r>
            <a:r>
              <a:rPr lang="en">
                <a:latin typeface="Ubuntu" panose="020B0504030602030204" pitchFamily="34" charset="0"/>
              </a:rPr>
              <a:t>Save the changes</a:t>
            </a:r>
          </a:p>
          <a:p>
            <a:pPr marL="514350" indent="-514350">
              <a:lnSpc>
                <a:spcPct val="150000"/>
              </a:lnSpc>
              <a:buFont typeface="+mj-lt"/>
              <a:buAutoNum type="arabicPeriod" startAt="8"/>
            </a:pPr>
            <a:endParaRPr lang="en">
              <a:latin typeface="Ubuntu" panose="020B0504030602030204" pitchFamily="34" charset="0"/>
            </a:endParaRPr>
          </a:p>
          <a:p>
            <a:pPr marL="514350" indent="-514350">
              <a:lnSpc>
                <a:spcPct val="150000"/>
              </a:lnSpc>
              <a:buFont typeface="+mj-lt"/>
              <a:buAutoNum type="arabicPeriod" startAt="8"/>
            </a:pPr>
            <a:endParaRPr lang="en">
              <a:latin typeface="Ubuntu" panose="020B0504030602030204" pitchFamily="34" charset="0"/>
            </a:endParaRPr>
          </a:p>
          <a:p>
            <a:pPr marL="0" indent="0">
              <a:lnSpc>
                <a:spcPct val="150000"/>
              </a:lnSpc>
              <a:buNone/>
            </a:pPr>
            <a:endParaRPr lang="en-SG"/>
          </a:p>
          <a:p>
            <a:pPr marL="514350" indent="-514350">
              <a:lnSpc>
                <a:spcPct val="150000"/>
              </a:lnSpc>
              <a:buFont typeface="+mj-lt"/>
              <a:buAutoNum type="arabicPeriod" startAt="8"/>
            </a:pPr>
            <a:endParaRPr lang="en-SG" dirty="0"/>
          </a:p>
        </p:txBody>
      </p:sp>
      <p:pic>
        <p:nvPicPr>
          <p:cNvPr id="6" name="Picture 5">
            <a:extLst>
              <a:ext uri="{FF2B5EF4-FFF2-40B4-BE49-F238E27FC236}">
                <a16:creationId xmlns:a16="http://schemas.microsoft.com/office/drawing/2014/main" id="{43FF3C49-4644-4FFE-8E64-13038DFDB644}"/>
              </a:ext>
            </a:extLst>
          </p:cNvPr>
          <p:cNvPicPr>
            <a:picLocks noChangeAspect="1"/>
          </p:cNvPicPr>
          <p:nvPr/>
        </p:nvPicPr>
        <p:blipFill>
          <a:blip r:embed="rId2"/>
          <a:stretch>
            <a:fillRect/>
          </a:stretch>
        </p:blipFill>
        <p:spPr>
          <a:xfrm>
            <a:off x="3942968" y="2806402"/>
            <a:ext cx="4306064" cy="3370561"/>
          </a:xfrm>
          <a:prstGeom prst="rect">
            <a:avLst/>
          </a:prstGeom>
        </p:spPr>
      </p:pic>
    </p:spTree>
    <p:extLst>
      <p:ext uri="{BB962C8B-B14F-4D97-AF65-F5344CB8AC3E}">
        <p14:creationId xmlns:p14="http://schemas.microsoft.com/office/powerpoint/2010/main" val="454743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dirty="0"/>
              <a:t>HTML Head Segment</a:t>
            </a:r>
          </a:p>
        </p:txBody>
      </p:sp>
      <p:sp>
        <p:nvSpPr>
          <p:cNvPr id="13" name="Content Placeholder 12">
            <a:extLst>
              <a:ext uri="{FF2B5EF4-FFF2-40B4-BE49-F238E27FC236}">
                <a16:creationId xmlns:a16="http://schemas.microsoft.com/office/drawing/2014/main" id="{50388DE1-C1C0-4206-95A7-8169DC60469B}"/>
              </a:ext>
            </a:extLst>
          </p:cNvPr>
          <p:cNvSpPr>
            <a:spLocks noGrp="1"/>
          </p:cNvSpPr>
          <p:nvPr>
            <p:ph idx="1"/>
          </p:nvPr>
        </p:nvSpPr>
        <p:spPr/>
        <p:txBody>
          <a:bodyPr/>
          <a:lstStyle/>
          <a:p>
            <a:r>
              <a:rPr lang="en-SG" dirty="0"/>
              <a:t>Modifying the Title </a:t>
            </a:r>
          </a:p>
          <a:p>
            <a:pPr>
              <a:lnSpc>
                <a:spcPct val="200000"/>
              </a:lnSpc>
            </a:pPr>
            <a:r>
              <a:rPr lang="en-SG" dirty="0"/>
              <a:t>Adding icon to the title </a:t>
            </a:r>
          </a:p>
          <a:p>
            <a:pPr marL="0" indent="0">
              <a:buNone/>
            </a:pPr>
            <a:r>
              <a:rPr lang="en-SG" sz="2400" dirty="0"/>
              <a:t>&lt;link </a:t>
            </a:r>
            <a:r>
              <a:rPr lang="en-SG" sz="2400" dirty="0" err="1"/>
              <a:t>rel</a:t>
            </a:r>
            <a:r>
              <a:rPr lang="en-SG" sz="2400" dirty="0"/>
              <a:t>="shortcut icon" </a:t>
            </a:r>
            <a:r>
              <a:rPr lang="en-SG" sz="2400" dirty="0" err="1"/>
              <a:t>href</a:t>
            </a:r>
            <a:r>
              <a:rPr lang="en-SG" sz="2400" dirty="0"/>
              <a:t>=“wizard.png" type="image/</a:t>
            </a:r>
            <a:r>
              <a:rPr lang="en-SG" sz="2400" dirty="0" err="1"/>
              <a:t>png</a:t>
            </a:r>
            <a:r>
              <a:rPr lang="en-SG" sz="2400" dirty="0"/>
              <a:t>"&gt;</a:t>
            </a:r>
          </a:p>
        </p:txBody>
      </p:sp>
    </p:spTree>
    <p:extLst>
      <p:ext uri="{BB962C8B-B14F-4D97-AF65-F5344CB8AC3E}">
        <p14:creationId xmlns:p14="http://schemas.microsoft.com/office/powerpoint/2010/main" val="20613366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a:t>Emailjs – How to</a:t>
            </a:r>
            <a:endParaRPr lang="en-SG" dirty="0"/>
          </a:p>
        </p:txBody>
      </p:sp>
      <p:sp>
        <p:nvSpPr>
          <p:cNvPr id="3" name="Content Placeholder 2">
            <a:extLst>
              <a:ext uri="{FF2B5EF4-FFF2-40B4-BE49-F238E27FC236}">
                <a16:creationId xmlns:a16="http://schemas.microsoft.com/office/drawing/2014/main" id="{4A77D622-CFB1-4CB5-88D7-EDBB7515C87C}"/>
              </a:ext>
            </a:extLst>
          </p:cNvPr>
          <p:cNvSpPr>
            <a:spLocks noGrp="1"/>
          </p:cNvSpPr>
          <p:nvPr>
            <p:ph idx="1"/>
          </p:nvPr>
        </p:nvSpPr>
        <p:spPr>
          <a:xfrm>
            <a:off x="838200" y="1825625"/>
            <a:ext cx="10515600" cy="4351338"/>
          </a:xfrm>
          <a:solidFill>
            <a:schemeClr val="bg1"/>
          </a:solidFill>
        </p:spPr>
        <p:txBody>
          <a:bodyPr vert="horz" lIns="91440" tIns="45720" rIns="91440" bIns="45720" rtlCol="0" anchor="ctr">
            <a:normAutofit/>
          </a:bodyPr>
          <a:lstStyle/>
          <a:p>
            <a:pPr marL="742950" indent="-514350">
              <a:lnSpc>
                <a:spcPct val="150000"/>
              </a:lnSpc>
              <a:buClrTx/>
              <a:buFont typeface="+mj-lt"/>
              <a:buAutoNum type="arabicPeriod" startAt="9"/>
            </a:pPr>
            <a:r>
              <a:rPr lang="en">
                <a:latin typeface="Ubuntu" panose="020B0504030602030204" pitchFamily="34" charset="0"/>
              </a:rPr>
              <a:t>Select “Use inline code” from Code Playground</a:t>
            </a:r>
          </a:p>
          <a:p>
            <a:pPr marL="742950" indent="-514350">
              <a:lnSpc>
                <a:spcPct val="150000"/>
              </a:lnSpc>
              <a:buClrTx/>
              <a:buFont typeface="+mj-lt"/>
              <a:buAutoNum type="arabicPeriod" startAt="9"/>
            </a:pPr>
            <a:endParaRPr lang="en">
              <a:latin typeface="Ubuntu" panose="020B0504030602030204" pitchFamily="34" charset="0"/>
            </a:endParaRPr>
          </a:p>
          <a:p>
            <a:pPr marL="742950" indent="-514350">
              <a:lnSpc>
                <a:spcPct val="150000"/>
              </a:lnSpc>
              <a:buClrTx/>
              <a:buFont typeface="+mj-lt"/>
              <a:buAutoNum type="arabicPeriod" startAt="9"/>
            </a:pPr>
            <a:endParaRPr lang="en">
              <a:latin typeface="Ubuntu" panose="020B0504030602030204" pitchFamily="34" charset="0"/>
            </a:endParaRPr>
          </a:p>
          <a:p>
            <a:pPr marL="742950" indent="-514350">
              <a:lnSpc>
                <a:spcPct val="150000"/>
              </a:lnSpc>
              <a:buFont typeface="+mj-lt"/>
              <a:buAutoNum type="arabicPeriod" startAt="9"/>
            </a:pPr>
            <a:r>
              <a:rPr lang="en">
                <a:latin typeface="Ubuntu" panose="020B0504030602030204" pitchFamily="34" charset="0"/>
              </a:rPr>
              <a:t>Copy the code over to our HTML</a:t>
            </a:r>
          </a:p>
          <a:p>
            <a:pPr marL="742950" indent="-514350">
              <a:lnSpc>
                <a:spcPct val="150000"/>
              </a:lnSpc>
              <a:buClrTx/>
              <a:buFont typeface="+mj-lt"/>
              <a:buAutoNum type="arabicPeriod" startAt="9"/>
            </a:pPr>
            <a:endParaRPr lang="en" dirty="0">
              <a:latin typeface="Ubuntu" panose="020B0504030602030204" pitchFamily="34" charset="0"/>
            </a:endParaRPr>
          </a:p>
        </p:txBody>
      </p:sp>
      <p:pic>
        <p:nvPicPr>
          <p:cNvPr id="5" name="Picture 4">
            <a:extLst>
              <a:ext uri="{FF2B5EF4-FFF2-40B4-BE49-F238E27FC236}">
                <a16:creationId xmlns:a16="http://schemas.microsoft.com/office/drawing/2014/main" id="{C8E7686F-B6FB-47A7-94AA-451055DCD849}"/>
              </a:ext>
            </a:extLst>
          </p:cNvPr>
          <p:cNvPicPr>
            <a:picLocks noChangeAspect="1"/>
          </p:cNvPicPr>
          <p:nvPr/>
        </p:nvPicPr>
        <p:blipFill>
          <a:blip r:embed="rId2"/>
          <a:stretch>
            <a:fillRect/>
          </a:stretch>
        </p:blipFill>
        <p:spPr>
          <a:xfrm>
            <a:off x="1524000" y="2749418"/>
            <a:ext cx="5743903" cy="1794970"/>
          </a:xfrm>
          <a:prstGeom prst="rect">
            <a:avLst/>
          </a:prstGeom>
        </p:spPr>
      </p:pic>
      <p:pic>
        <p:nvPicPr>
          <p:cNvPr id="7" name="Picture 6">
            <a:extLst>
              <a:ext uri="{FF2B5EF4-FFF2-40B4-BE49-F238E27FC236}">
                <a16:creationId xmlns:a16="http://schemas.microsoft.com/office/drawing/2014/main" id="{29E75E21-3290-4388-A6EB-5063943F8504}"/>
              </a:ext>
            </a:extLst>
          </p:cNvPr>
          <p:cNvPicPr>
            <a:picLocks noChangeAspect="1"/>
          </p:cNvPicPr>
          <p:nvPr/>
        </p:nvPicPr>
        <p:blipFill>
          <a:blip r:embed="rId3"/>
          <a:stretch>
            <a:fillRect/>
          </a:stretch>
        </p:blipFill>
        <p:spPr>
          <a:xfrm>
            <a:off x="1524000" y="5106185"/>
            <a:ext cx="9056348" cy="868946"/>
          </a:xfrm>
          <a:prstGeom prst="rect">
            <a:avLst/>
          </a:prstGeom>
        </p:spPr>
      </p:pic>
    </p:spTree>
    <p:extLst>
      <p:ext uri="{BB962C8B-B14F-4D97-AF65-F5344CB8AC3E}">
        <p14:creationId xmlns:p14="http://schemas.microsoft.com/office/powerpoint/2010/main" val="10906911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8A92F-0388-4E2F-9FAD-A1AE10ED8383}"/>
              </a:ext>
            </a:extLst>
          </p:cNvPr>
          <p:cNvSpPr>
            <a:spLocks noGrp="1"/>
          </p:cNvSpPr>
          <p:nvPr>
            <p:ph type="title"/>
          </p:nvPr>
        </p:nvSpPr>
        <p:spPr/>
        <p:txBody>
          <a:bodyPr/>
          <a:lstStyle/>
          <a:p>
            <a:r>
              <a:rPr lang="en-SG" dirty="0"/>
              <a:t>GitHub</a:t>
            </a:r>
          </a:p>
        </p:txBody>
      </p:sp>
      <p:sp>
        <p:nvSpPr>
          <p:cNvPr id="3" name="Text Placeholder 2">
            <a:extLst>
              <a:ext uri="{FF2B5EF4-FFF2-40B4-BE49-F238E27FC236}">
                <a16:creationId xmlns:a16="http://schemas.microsoft.com/office/drawing/2014/main" id="{C6EAB24D-6F6B-42E6-BC8D-3D6E24F379A7}"/>
              </a:ext>
            </a:extLst>
          </p:cNvPr>
          <p:cNvSpPr>
            <a:spLocks noGrp="1"/>
          </p:cNvSpPr>
          <p:nvPr>
            <p:ph type="body" idx="1"/>
          </p:nvPr>
        </p:nvSpPr>
        <p:spPr/>
        <p:txBody>
          <a:bodyPr/>
          <a:lstStyle/>
          <a:p>
            <a:r>
              <a:rPr lang="en-SG" dirty="0"/>
              <a:t>Online Code Repository </a:t>
            </a:r>
          </a:p>
        </p:txBody>
      </p:sp>
      <p:pic>
        <p:nvPicPr>
          <p:cNvPr id="4" name="Picture 2" descr="https://git-scm.com/images/logos/downloads/Git-Logo-2Color.png">
            <a:extLst>
              <a:ext uri="{FF2B5EF4-FFF2-40B4-BE49-F238E27FC236}">
                <a16:creationId xmlns:a16="http://schemas.microsoft.com/office/drawing/2014/main" id="{8B77A618-1E5C-4FD6-9779-7A310518E89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3119505" y="2038579"/>
            <a:ext cx="2628294" cy="109752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crossbrowsertesting.com/design/images/github-logo.png">
            <a:extLst>
              <a:ext uri="{FF2B5EF4-FFF2-40B4-BE49-F238E27FC236}">
                <a16:creationId xmlns:a16="http://schemas.microsoft.com/office/drawing/2014/main" id="{596719B1-8AF0-4455-BA69-E1F713D8445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6089651" y="1860339"/>
            <a:ext cx="4372957" cy="1454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83677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D51B04-9BE1-4DA5-8A94-5473BCE29B7A}"/>
              </a:ext>
            </a:extLst>
          </p:cNvPr>
          <p:cNvSpPr>
            <a:spLocks noGrp="1"/>
          </p:cNvSpPr>
          <p:nvPr>
            <p:ph idx="1"/>
          </p:nvPr>
        </p:nvSpPr>
        <p:spPr/>
        <p:txBody>
          <a:bodyPr/>
          <a:lstStyle/>
          <a:p>
            <a:pPr>
              <a:lnSpc>
                <a:spcPct val="150000"/>
              </a:lnSpc>
            </a:pPr>
            <a:r>
              <a:rPr lang="en-SG" dirty="0"/>
              <a:t>Commands</a:t>
            </a:r>
          </a:p>
          <a:p>
            <a:pPr marL="0" indent="0">
              <a:buNone/>
            </a:pPr>
            <a:r>
              <a:rPr lang="en-SG" dirty="0"/>
              <a:t>&gt;&gt; git add . </a:t>
            </a:r>
          </a:p>
          <a:p>
            <a:pPr marL="0" indent="0">
              <a:buNone/>
            </a:pPr>
            <a:r>
              <a:rPr lang="en-SG" dirty="0"/>
              <a:t>&gt;&gt; git commit –m “short message of what its about”</a:t>
            </a:r>
          </a:p>
          <a:p>
            <a:pPr marL="0" indent="0">
              <a:buNone/>
            </a:pPr>
            <a:r>
              <a:rPr lang="en-SG" dirty="0"/>
              <a:t>&gt;&gt; git push –u origin master</a:t>
            </a:r>
          </a:p>
        </p:txBody>
      </p:sp>
      <p:sp>
        <p:nvSpPr>
          <p:cNvPr id="2" name="Title 1">
            <a:extLst>
              <a:ext uri="{FF2B5EF4-FFF2-40B4-BE49-F238E27FC236}">
                <a16:creationId xmlns:a16="http://schemas.microsoft.com/office/drawing/2014/main" id="{243EE1BB-D864-42FA-B5B3-F1F77F66A62E}"/>
              </a:ext>
            </a:extLst>
          </p:cNvPr>
          <p:cNvSpPr>
            <a:spLocks noGrp="1"/>
          </p:cNvSpPr>
          <p:nvPr>
            <p:ph type="title"/>
          </p:nvPr>
        </p:nvSpPr>
        <p:spPr/>
        <p:txBody>
          <a:bodyPr/>
          <a:lstStyle/>
          <a:p>
            <a:r>
              <a:rPr lang="en-SG"/>
              <a:t>Upload to GitHub</a:t>
            </a:r>
            <a:endParaRPr lang="en-SG" dirty="0"/>
          </a:p>
        </p:txBody>
      </p:sp>
    </p:spTree>
    <p:extLst>
      <p:ext uri="{BB962C8B-B14F-4D97-AF65-F5344CB8AC3E}">
        <p14:creationId xmlns:p14="http://schemas.microsoft.com/office/powerpoint/2010/main" val="1690473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D51B04-9BE1-4DA5-8A94-5473BCE29B7A}"/>
              </a:ext>
            </a:extLst>
          </p:cNvPr>
          <p:cNvSpPr>
            <a:spLocks noGrp="1"/>
          </p:cNvSpPr>
          <p:nvPr>
            <p:ph idx="1"/>
          </p:nvPr>
        </p:nvSpPr>
        <p:spPr/>
        <p:txBody>
          <a:bodyPr/>
          <a:lstStyle/>
          <a:p>
            <a:pPr>
              <a:lnSpc>
                <a:spcPct val="150000"/>
              </a:lnSpc>
            </a:pPr>
            <a:r>
              <a:rPr lang="en-SG" dirty="0"/>
              <a:t>Commands</a:t>
            </a:r>
          </a:p>
          <a:p>
            <a:pPr marL="0" indent="0">
              <a:lnSpc>
                <a:spcPct val="150000"/>
              </a:lnSpc>
              <a:buNone/>
            </a:pPr>
            <a:r>
              <a:rPr lang="en-SG" dirty="0"/>
              <a:t>&gt;&gt; git fetch</a:t>
            </a:r>
          </a:p>
          <a:p>
            <a:pPr marL="0" indent="0">
              <a:buNone/>
            </a:pPr>
            <a:r>
              <a:rPr lang="en-SG" dirty="0"/>
              <a:t>&gt;&gt; git pull origin master</a:t>
            </a:r>
          </a:p>
        </p:txBody>
      </p:sp>
      <p:sp>
        <p:nvSpPr>
          <p:cNvPr id="2" name="Title 1">
            <a:extLst>
              <a:ext uri="{FF2B5EF4-FFF2-40B4-BE49-F238E27FC236}">
                <a16:creationId xmlns:a16="http://schemas.microsoft.com/office/drawing/2014/main" id="{243EE1BB-D864-42FA-B5B3-F1F77F66A62E}"/>
              </a:ext>
            </a:extLst>
          </p:cNvPr>
          <p:cNvSpPr>
            <a:spLocks noGrp="1"/>
          </p:cNvSpPr>
          <p:nvPr>
            <p:ph type="title"/>
          </p:nvPr>
        </p:nvSpPr>
        <p:spPr/>
        <p:txBody>
          <a:bodyPr/>
          <a:lstStyle/>
          <a:p>
            <a:r>
              <a:rPr lang="en-SG"/>
              <a:t>Get update from GitHub</a:t>
            </a:r>
            <a:endParaRPr lang="en-SG" dirty="0"/>
          </a:p>
        </p:txBody>
      </p:sp>
    </p:spTree>
    <p:extLst>
      <p:ext uri="{BB962C8B-B14F-4D97-AF65-F5344CB8AC3E}">
        <p14:creationId xmlns:p14="http://schemas.microsoft.com/office/powerpoint/2010/main" val="34484812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C00FFE0-CFEB-4726-82F9-99BC9D667A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9880" y="3240540"/>
            <a:ext cx="1558362" cy="1558362"/>
          </a:xfrm>
          <a:prstGeom prst="rect">
            <a:avLst/>
          </a:prstGeom>
        </p:spPr>
      </p:pic>
      <p:sp>
        <p:nvSpPr>
          <p:cNvPr id="2" name="Title 1">
            <a:extLst>
              <a:ext uri="{FF2B5EF4-FFF2-40B4-BE49-F238E27FC236}">
                <a16:creationId xmlns:a16="http://schemas.microsoft.com/office/drawing/2014/main" id="{1F2327E2-D6FA-4421-AB73-1689312A8E72}"/>
              </a:ext>
            </a:extLst>
          </p:cNvPr>
          <p:cNvSpPr>
            <a:spLocks noGrp="1"/>
          </p:cNvSpPr>
          <p:nvPr>
            <p:ph type="title"/>
          </p:nvPr>
        </p:nvSpPr>
        <p:spPr/>
        <p:txBody>
          <a:bodyPr/>
          <a:lstStyle/>
          <a:p>
            <a:r>
              <a:rPr lang="en-SG" dirty="0"/>
              <a:t>Thank you! </a:t>
            </a:r>
          </a:p>
        </p:txBody>
      </p:sp>
      <p:sp>
        <p:nvSpPr>
          <p:cNvPr id="3" name="Text Placeholder 2">
            <a:extLst>
              <a:ext uri="{FF2B5EF4-FFF2-40B4-BE49-F238E27FC236}">
                <a16:creationId xmlns:a16="http://schemas.microsoft.com/office/drawing/2014/main" id="{6B391370-CCEE-43BE-A0DA-9A95A9EC9033}"/>
              </a:ext>
            </a:extLst>
          </p:cNvPr>
          <p:cNvSpPr>
            <a:spLocks noGrp="1"/>
          </p:cNvSpPr>
          <p:nvPr>
            <p:ph type="body" idx="1"/>
          </p:nvPr>
        </p:nvSpPr>
        <p:spPr/>
        <p:txBody>
          <a:bodyPr/>
          <a:lstStyle/>
          <a:p>
            <a:pPr algn="ctr"/>
            <a:r>
              <a:rPr lang="en-SG" dirty="0"/>
              <a:t>Any Questions?</a:t>
            </a:r>
          </a:p>
        </p:txBody>
      </p:sp>
      <p:pic>
        <p:nvPicPr>
          <p:cNvPr id="5" name="Graphic 4" descr="Smiling Face with No Fill">
            <a:extLst>
              <a:ext uri="{FF2B5EF4-FFF2-40B4-BE49-F238E27FC236}">
                <a16:creationId xmlns:a16="http://schemas.microsoft.com/office/drawing/2014/main" id="{71B9C618-2B23-46D1-897B-0B77C085595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72141" y="1205520"/>
            <a:ext cx="2035020" cy="2035020"/>
          </a:xfrm>
          <a:prstGeom prst="rect">
            <a:avLst/>
          </a:prstGeom>
        </p:spPr>
      </p:pic>
    </p:spTree>
    <p:extLst>
      <p:ext uri="{BB962C8B-B14F-4D97-AF65-F5344CB8AC3E}">
        <p14:creationId xmlns:p14="http://schemas.microsoft.com/office/powerpoint/2010/main" val="1850842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dirty="0"/>
              <a:t>Black Box Model</a:t>
            </a:r>
          </a:p>
        </p:txBody>
      </p:sp>
      <p:pic>
        <p:nvPicPr>
          <p:cNvPr id="11" name="Picture 2" descr="Image result for black box model">
            <a:extLst>
              <a:ext uri="{FF2B5EF4-FFF2-40B4-BE49-F238E27FC236}">
                <a16:creationId xmlns:a16="http://schemas.microsoft.com/office/drawing/2014/main" id="{18E6B493-72A1-47E9-825E-CE6E10906FB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45757" y="1690690"/>
            <a:ext cx="9500485" cy="4023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2222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8A92F-0388-4E2F-9FAD-A1AE10ED8383}"/>
              </a:ext>
            </a:extLst>
          </p:cNvPr>
          <p:cNvSpPr>
            <a:spLocks noGrp="1"/>
          </p:cNvSpPr>
          <p:nvPr>
            <p:ph type="title"/>
          </p:nvPr>
        </p:nvSpPr>
        <p:spPr/>
        <p:txBody>
          <a:bodyPr/>
          <a:lstStyle/>
          <a:p>
            <a:r>
              <a:rPr lang="en-SG" dirty="0"/>
              <a:t>Good Practise</a:t>
            </a:r>
          </a:p>
        </p:txBody>
      </p:sp>
      <p:sp>
        <p:nvSpPr>
          <p:cNvPr id="3" name="Text Placeholder 2">
            <a:extLst>
              <a:ext uri="{FF2B5EF4-FFF2-40B4-BE49-F238E27FC236}">
                <a16:creationId xmlns:a16="http://schemas.microsoft.com/office/drawing/2014/main" id="{C6EAB24D-6F6B-42E6-BC8D-3D6E24F379A7}"/>
              </a:ext>
            </a:extLst>
          </p:cNvPr>
          <p:cNvSpPr>
            <a:spLocks noGrp="1"/>
          </p:cNvSpPr>
          <p:nvPr>
            <p:ph type="body" idx="1"/>
          </p:nvPr>
        </p:nvSpPr>
        <p:spPr/>
        <p:txBody>
          <a:bodyPr/>
          <a:lstStyle/>
          <a:p>
            <a:r>
              <a:rPr lang="en-SG" dirty="0"/>
              <a:t>Pick up those good practise along the way</a:t>
            </a:r>
          </a:p>
        </p:txBody>
      </p:sp>
    </p:spTree>
    <p:extLst>
      <p:ext uri="{BB962C8B-B14F-4D97-AF65-F5344CB8AC3E}">
        <p14:creationId xmlns:p14="http://schemas.microsoft.com/office/powerpoint/2010/main" val="3908012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50388DE1-C1C0-4206-95A7-8169DC60469B}"/>
              </a:ext>
            </a:extLst>
          </p:cNvPr>
          <p:cNvSpPr>
            <a:spLocks noGrp="1"/>
          </p:cNvSpPr>
          <p:nvPr>
            <p:ph idx="1"/>
          </p:nvPr>
        </p:nvSpPr>
        <p:spPr/>
        <p:txBody>
          <a:bodyPr>
            <a:normAutofit fontScale="85000" lnSpcReduction="20000"/>
          </a:bodyPr>
          <a:lstStyle/>
          <a:p>
            <a:r>
              <a:rPr lang="en-SG" dirty="0"/>
              <a:t>Naming convention</a:t>
            </a:r>
          </a:p>
          <a:p>
            <a:r>
              <a:rPr lang="en-SG" dirty="0"/>
              <a:t>Organise your file &amp; folders</a:t>
            </a:r>
          </a:p>
          <a:p>
            <a:pPr marL="0" indent="0">
              <a:buNone/>
            </a:pPr>
            <a:r>
              <a:rPr lang="en-SG" dirty="0"/>
              <a:t>Example :</a:t>
            </a:r>
            <a:br>
              <a:rPr lang="en-SG" dirty="0"/>
            </a:br>
            <a:br>
              <a:rPr lang="en-SG" dirty="0"/>
            </a:br>
            <a:r>
              <a:rPr lang="en-SG" dirty="0"/>
              <a:t>HeartCode </a:t>
            </a:r>
            <a:br>
              <a:rPr lang="en-SG" dirty="0"/>
            </a:br>
            <a:r>
              <a:rPr lang="en-SG" dirty="0"/>
              <a:t>   |- Assets</a:t>
            </a:r>
            <a:br>
              <a:rPr lang="en-SG" dirty="0"/>
            </a:br>
            <a:r>
              <a:rPr lang="en-SG" dirty="0"/>
              <a:t>	|- IMG</a:t>
            </a:r>
          </a:p>
          <a:p>
            <a:pPr marL="0" indent="0">
              <a:buNone/>
            </a:pPr>
            <a:r>
              <a:rPr lang="en-SG" dirty="0"/>
              <a:t>		|_ wizard.png</a:t>
            </a:r>
            <a:br>
              <a:rPr lang="en-SG" dirty="0"/>
            </a:br>
            <a:r>
              <a:rPr lang="en-SG" dirty="0"/>
              <a:t>	|- CSS</a:t>
            </a:r>
          </a:p>
          <a:p>
            <a:pPr marL="0" indent="0">
              <a:buNone/>
            </a:pPr>
            <a:r>
              <a:rPr lang="en-SG" dirty="0"/>
              <a:t>		|_ style.css</a:t>
            </a:r>
            <a:br>
              <a:rPr lang="en-SG" dirty="0"/>
            </a:br>
            <a:r>
              <a:rPr lang="en-SG" dirty="0"/>
              <a:t>	|- JS</a:t>
            </a:r>
            <a:br>
              <a:rPr lang="en-SG" dirty="0"/>
            </a:br>
            <a:r>
              <a:rPr lang="en-SG" dirty="0"/>
              <a:t>		|_ main.js</a:t>
            </a:r>
            <a:br>
              <a:rPr lang="en-SG" dirty="0"/>
            </a:br>
            <a:r>
              <a:rPr lang="en-SG" dirty="0"/>
              <a:t>   |_ index.html</a:t>
            </a:r>
          </a:p>
          <a:p>
            <a:endParaRPr lang="en-SG" dirty="0"/>
          </a:p>
        </p:txBody>
      </p:sp>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a:t>General</a:t>
            </a:r>
            <a:endParaRPr lang="en-SG" dirty="0"/>
          </a:p>
        </p:txBody>
      </p:sp>
    </p:spTree>
    <p:extLst>
      <p:ext uri="{BB962C8B-B14F-4D97-AF65-F5344CB8AC3E}">
        <p14:creationId xmlns:p14="http://schemas.microsoft.com/office/powerpoint/2010/main" val="1134760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50388DE1-C1C0-4206-95A7-8169DC60469B}"/>
              </a:ext>
            </a:extLst>
          </p:cNvPr>
          <p:cNvSpPr>
            <a:spLocks noGrp="1"/>
          </p:cNvSpPr>
          <p:nvPr>
            <p:ph idx="1"/>
          </p:nvPr>
        </p:nvSpPr>
        <p:spPr/>
        <p:txBody>
          <a:bodyPr/>
          <a:lstStyle/>
          <a:p>
            <a:pPr>
              <a:lnSpc>
                <a:spcPct val="200000"/>
              </a:lnSpc>
            </a:pPr>
            <a:r>
              <a:rPr lang="en-SG" dirty="0"/>
              <a:t>Using div Tag to group content together and modify the style</a:t>
            </a:r>
          </a:p>
          <a:p>
            <a:pPr>
              <a:lnSpc>
                <a:spcPct val="200000"/>
              </a:lnSpc>
            </a:pPr>
            <a:r>
              <a:rPr lang="en-SG" dirty="0"/>
              <a:t>Placing the CSS in Head Segment </a:t>
            </a:r>
          </a:p>
          <a:p>
            <a:pPr>
              <a:lnSpc>
                <a:spcPct val="200000"/>
              </a:lnSpc>
            </a:pPr>
            <a:r>
              <a:rPr lang="en-SG" dirty="0"/>
              <a:t>Placing the JavaScript at the bottom of Body Segment</a:t>
            </a:r>
          </a:p>
        </p:txBody>
      </p:sp>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a:t>HTML</a:t>
            </a:r>
            <a:endParaRPr lang="en-SG" dirty="0"/>
          </a:p>
        </p:txBody>
      </p:sp>
    </p:spTree>
    <p:extLst>
      <p:ext uri="{BB962C8B-B14F-4D97-AF65-F5344CB8AC3E}">
        <p14:creationId xmlns:p14="http://schemas.microsoft.com/office/powerpoint/2010/main" val="1846246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50388DE1-C1C0-4206-95A7-8169DC60469B}"/>
              </a:ext>
            </a:extLst>
          </p:cNvPr>
          <p:cNvSpPr>
            <a:spLocks noGrp="1"/>
          </p:cNvSpPr>
          <p:nvPr>
            <p:ph idx="1"/>
          </p:nvPr>
        </p:nvSpPr>
        <p:spPr/>
        <p:txBody>
          <a:bodyPr/>
          <a:lstStyle/>
          <a:p>
            <a:pPr>
              <a:lnSpc>
                <a:spcPct val="200000"/>
              </a:lnSpc>
            </a:pPr>
            <a:r>
              <a:rPr lang="en-SG" dirty="0"/>
              <a:t>Using External Style Sheet</a:t>
            </a:r>
          </a:p>
          <a:p>
            <a:pPr>
              <a:lnSpc>
                <a:spcPct val="200000"/>
              </a:lnSpc>
            </a:pPr>
            <a:r>
              <a:rPr lang="en-SG" dirty="0"/>
              <a:t>Using CSS to modify the position &amp; style rather than </a:t>
            </a:r>
            <a:r>
              <a:rPr lang="en-SG" dirty="0" err="1"/>
              <a:t>breakline</a:t>
            </a:r>
            <a:endParaRPr lang="en-SG" dirty="0"/>
          </a:p>
        </p:txBody>
      </p:sp>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a:t>CSS</a:t>
            </a:r>
            <a:endParaRPr lang="en-SG" dirty="0"/>
          </a:p>
        </p:txBody>
      </p:sp>
    </p:spTree>
    <p:extLst>
      <p:ext uri="{BB962C8B-B14F-4D97-AF65-F5344CB8AC3E}">
        <p14:creationId xmlns:p14="http://schemas.microsoft.com/office/powerpoint/2010/main" val="122886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8A92F-0388-4E2F-9FAD-A1AE10ED8383}"/>
              </a:ext>
            </a:extLst>
          </p:cNvPr>
          <p:cNvSpPr>
            <a:spLocks noGrp="1"/>
          </p:cNvSpPr>
          <p:nvPr>
            <p:ph type="title"/>
          </p:nvPr>
        </p:nvSpPr>
        <p:spPr/>
        <p:txBody>
          <a:bodyPr/>
          <a:lstStyle/>
          <a:p>
            <a:r>
              <a:rPr lang="en-SG"/>
              <a:t>JS</a:t>
            </a:r>
            <a:endParaRPr lang="en-SG" dirty="0"/>
          </a:p>
        </p:txBody>
      </p:sp>
      <p:sp>
        <p:nvSpPr>
          <p:cNvPr id="3" name="Text Placeholder 2">
            <a:extLst>
              <a:ext uri="{FF2B5EF4-FFF2-40B4-BE49-F238E27FC236}">
                <a16:creationId xmlns:a16="http://schemas.microsoft.com/office/drawing/2014/main" id="{C6EAB24D-6F6B-42E6-BC8D-3D6E24F379A7}"/>
              </a:ext>
            </a:extLst>
          </p:cNvPr>
          <p:cNvSpPr>
            <a:spLocks noGrp="1"/>
          </p:cNvSpPr>
          <p:nvPr>
            <p:ph type="body" idx="1"/>
          </p:nvPr>
        </p:nvSpPr>
        <p:spPr/>
        <p:txBody>
          <a:bodyPr/>
          <a:lstStyle/>
          <a:p>
            <a:r>
              <a:rPr lang="en-SG"/>
              <a:t>JavaScript</a:t>
            </a:r>
            <a:endParaRPr lang="en-SG" dirty="0"/>
          </a:p>
        </p:txBody>
      </p:sp>
    </p:spTree>
    <p:extLst>
      <p:ext uri="{BB962C8B-B14F-4D97-AF65-F5344CB8AC3E}">
        <p14:creationId xmlns:p14="http://schemas.microsoft.com/office/powerpoint/2010/main" val="3338158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D5BD-14A0-4929-90D0-975BB920B136}"/>
              </a:ext>
            </a:extLst>
          </p:cNvPr>
          <p:cNvSpPr>
            <a:spLocks noGrp="1"/>
          </p:cNvSpPr>
          <p:nvPr>
            <p:ph type="title"/>
          </p:nvPr>
        </p:nvSpPr>
        <p:spPr/>
        <p:txBody>
          <a:bodyPr/>
          <a:lstStyle/>
          <a:p>
            <a:r>
              <a:rPr lang="en-SG"/>
              <a:t>JavaScript - Variables Syntax</a:t>
            </a:r>
            <a:endParaRPr lang="en-SG" dirty="0"/>
          </a:p>
        </p:txBody>
      </p:sp>
      <p:sp>
        <p:nvSpPr>
          <p:cNvPr id="3" name="Content Placeholder 2">
            <a:extLst>
              <a:ext uri="{FF2B5EF4-FFF2-40B4-BE49-F238E27FC236}">
                <a16:creationId xmlns:a16="http://schemas.microsoft.com/office/drawing/2014/main" id="{4A77D622-CFB1-4CB5-88D7-EDBB7515C87C}"/>
              </a:ext>
            </a:extLst>
          </p:cNvPr>
          <p:cNvSpPr>
            <a:spLocks noGrp="1"/>
          </p:cNvSpPr>
          <p:nvPr>
            <p:ph idx="1"/>
          </p:nvPr>
        </p:nvSpPr>
        <p:spPr>
          <a:xfrm>
            <a:off x="838200" y="1825625"/>
            <a:ext cx="10515600" cy="4351338"/>
          </a:xfrm>
          <a:solidFill>
            <a:schemeClr val="bg1"/>
          </a:solidFill>
        </p:spPr>
        <p:txBody>
          <a:bodyPr anchor="ctr">
            <a:normAutofit fontScale="85000" lnSpcReduction="20000"/>
          </a:bodyPr>
          <a:lstStyle/>
          <a:p>
            <a:pPr>
              <a:lnSpc>
                <a:spcPct val="200000"/>
              </a:lnSpc>
            </a:pPr>
            <a:r>
              <a:rPr lang="en-SG" dirty="0"/>
              <a:t>Main Variable Type</a:t>
            </a:r>
          </a:p>
          <a:p>
            <a:pPr lvl="1">
              <a:lnSpc>
                <a:spcPct val="200000"/>
              </a:lnSpc>
            </a:pPr>
            <a:r>
              <a:rPr lang="en-SG" dirty="0"/>
              <a:t>Number</a:t>
            </a:r>
          </a:p>
          <a:p>
            <a:pPr lvl="1">
              <a:lnSpc>
                <a:spcPct val="200000"/>
              </a:lnSpc>
            </a:pPr>
            <a:r>
              <a:rPr lang="en-SG" dirty="0"/>
              <a:t>String</a:t>
            </a:r>
          </a:p>
          <a:p>
            <a:pPr lvl="1">
              <a:lnSpc>
                <a:spcPct val="200000"/>
              </a:lnSpc>
            </a:pPr>
            <a:r>
              <a:rPr lang="en-SG" dirty="0"/>
              <a:t>Boolean</a:t>
            </a:r>
          </a:p>
          <a:p>
            <a:pPr>
              <a:lnSpc>
                <a:spcPct val="200000"/>
              </a:lnSpc>
            </a:pPr>
            <a:r>
              <a:rPr lang="en-SG" dirty="0"/>
              <a:t>Arrays</a:t>
            </a:r>
          </a:p>
          <a:p>
            <a:pPr>
              <a:lnSpc>
                <a:spcPct val="200000"/>
              </a:lnSpc>
            </a:pPr>
            <a:r>
              <a:rPr lang="en-SG" dirty="0"/>
              <a:t>Objects</a:t>
            </a:r>
          </a:p>
        </p:txBody>
      </p:sp>
      <p:sp>
        <p:nvSpPr>
          <p:cNvPr id="4" name="Rectangle 3">
            <a:extLst>
              <a:ext uri="{FF2B5EF4-FFF2-40B4-BE49-F238E27FC236}">
                <a16:creationId xmlns:a16="http://schemas.microsoft.com/office/drawing/2014/main" id="{D2E6D484-DB70-4EC0-9D06-CE1C358FB23E}"/>
              </a:ext>
            </a:extLst>
          </p:cNvPr>
          <p:cNvSpPr/>
          <p:nvPr/>
        </p:nvSpPr>
        <p:spPr>
          <a:xfrm>
            <a:off x="3068718" y="2692729"/>
            <a:ext cx="1818593" cy="507672"/>
          </a:xfrm>
          <a:prstGeom prst="rect">
            <a:avLst/>
          </a:prstGeom>
          <a:solidFill>
            <a:schemeClr val="accent5">
              <a:lumMod val="20000"/>
              <a:lumOff val="80000"/>
            </a:schemeClr>
          </a:solidFill>
          <a:ln w="25400" cap="flat" cmpd="sng" algn="ctr">
            <a:solidFill>
              <a:srgbClr val="FFFFFF"/>
            </a:solidFill>
            <a:prstDash val="solid"/>
          </a:ln>
          <a:effectLst/>
        </p:spPr>
        <p:txBody>
          <a:bodyPr rtlCol="0" anchor="ctr"/>
          <a:lstStyle/>
          <a:p>
            <a:pPr marL="0" marR="0" lvl="1" indent="0" defTabSz="914400" eaLnBrk="1" fontAlgn="auto" latinLnBrk="0" hangingPunct="1">
              <a:lnSpc>
                <a:spcPct val="150000"/>
              </a:lnSpc>
              <a:spcBef>
                <a:spcPts val="0"/>
              </a:spcBef>
              <a:spcAft>
                <a:spcPts val="0"/>
              </a:spcAft>
              <a:buClrTx/>
              <a:buSzTx/>
              <a:buFontTx/>
              <a:buNone/>
              <a:tabLst/>
              <a:defRPr/>
            </a:pPr>
            <a:r>
              <a:rPr kumimoji="0" lang="en-SG" sz="2000" b="0" i="0" strike="noStrike" kern="0" cap="none" spc="0" normalizeH="0" baseline="0" noProof="0" dirty="0" err="1">
                <a:ln>
                  <a:noFill/>
                </a:ln>
                <a:solidFill>
                  <a:srgbClr val="00517C"/>
                </a:solidFill>
                <a:effectLst/>
                <a:uLnTx/>
                <a:uFillTx/>
                <a:ea typeface="Roboto"/>
                <a:cs typeface="Roboto"/>
                <a:sym typeface="Arial"/>
              </a:rPr>
              <a:t>var</a:t>
            </a:r>
            <a:r>
              <a:rPr kumimoji="0" lang="en-SG" sz="2000" b="0" i="0" strike="noStrike" kern="0" cap="none" spc="0" normalizeH="0" baseline="0" noProof="0" dirty="0">
                <a:ln>
                  <a:noFill/>
                </a:ln>
                <a:solidFill>
                  <a:srgbClr val="00517C"/>
                </a:solidFill>
                <a:effectLst/>
                <a:uLnTx/>
                <a:uFillTx/>
                <a:ea typeface="Roboto"/>
                <a:cs typeface="Roboto"/>
                <a:sym typeface="Arial"/>
              </a:rPr>
              <a:t> </a:t>
            </a:r>
            <a:r>
              <a:rPr kumimoji="0" lang="en-SG" sz="2000" b="0" i="0" strike="noStrike" kern="0" cap="none" spc="0" normalizeH="0" baseline="0" noProof="0" dirty="0" err="1">
                <a:ln>
                  <a:noFill/>
                </a:ln>
                <a:solidFill>
                  <a:srgbClr val="00517C"/>
                </a:solidFill>
                <a:effectLst/>
                <a:uLnTx/>
                <a:uFillTx/>
                <a:ea typeface="Roboto"/>
                <a:cs typeface="Roboto"/>
                <a:sym typeface="Arial"/>
              </a:rPr>
              <a:t>i</a:t>
            </a:r>
            <a:r>
              <a:rPr kumimoji="0" lang="en-SG" sz="2000" b="0" i="0" strike="noStrike" kern="0" cap="none" spc="0" normalizeH="0" baseline="0" noProof="0" dirty="0">
                <a:ln>
                  <a:noFill/>
                </a:ln>
                <a:solidFill>
                  <a:srgbClr val="00517C"/>
                </a:solidFill>
                <a:effectLst/>
                <a:uLnTx/>
                <a:uFillTx/>
                <a:ea typeface="Roboto"/>
                <a:cs typeface="Roboto"/>
                <a:sym typeface="Arial"/>
              </a:rPr>
              <a:t> = 10 ;</a:t>
            </a:r>
          </a:p>
        </p:txBody>
      </p:sp>
      <p:sp>
        <p:nvSpPr>
          <p:cNvPr id="5" name="Rectangle 4">
            <a:extLst>
              <a:ext uri="{FF2B5EF4-FFF2-40B4-BE49-F238E27FC236}">
                <a16:creationId xmlns:a16="http://schemas.microsoft.com/office/drawing/2014/main" id="{2377DB20-33EB-4A6D-A3CD-7A236A75F667}"/>
              </a:ext>
            </a:extLst>
          </p:cNvPr>
          <p:cNvSpPr/>
          <p:nvPr/>
        </p:nvSpPr>
        <p:spPr>
          <a:xfrm>
            <a:off x="3068718" y="3335338"/>
            <a:ext cx="2417682" cy="507672"/>
          </a:xfrm>
          <a:prstGeom prst="rect">
            <a:avLst/>
          </a:prstGeom>
          <a:solidFill>
            <a:schemeClr val="accent5">
              <a:lumMod val="20000"/>
              <a:lumOff val="80000"/>
            </a:schemeClr>
          </a:solidFill>
          <a:ln w="25400" cap="flat" cmpd="sng" algn="ctr">
            <a:solidFill>
              <a:srgbClr val="FFFFFF"/>
            </a:solidFill>
            <a:prstDash val="solid"/>
          </a:ln>
          <a:effectLst/>
        </p:spPr>
        <p:txBody>
          <a:bodyPr rtlCol="0" anchor="ctr"/>
          <a:lstStyle/>
          <a:p>
            <a:pPr marL="0" marR="0" lvl="1" indent="0" defTabSz="914400" eaLnBrk="1" fontAlgn="auto" latinLnBrk="0" hangingPunct="1">
              <a:lnSpc>
                <a:spcPct val="150000"/>
              </a:lnSpc>
              <a:spcBef>
                <a:spcPts val="0"/>
              </a:spcBef>
              <a:spcAft>
                <a:spcPts val="0"/>
              </a:spcAft>
              <a:buClrTx/>
              <a:buSzTx/>
              <a:buFontTx/>
              <a:buNone/>
              <a:tabLst/>
              <a:defRPr/>
            </a:pPr>
            <a:r>
              <a:rPr kumimoji="0" lang="en-SG" sz="2000" b="0" i="0" strike="noStrike" kern="0" cap="none" spc="0" normalizeH="0" baseline="0" noProof="0" dirty="0" err="1">
                <a:ln>
                  <a:noFill/>
                </a:ln>
                <a:solidFill>
                  <a:srgbClr val="00517C"/>
                </a:solidFill>
                <a:effectLst/>
                <a:uLnTx/>
                <a:uFillTx/>
                <a:ea typeface="Roboto"/>
                <a:cs typeface="Roboto"/>
                <a:sym typeface="Arial"/>
              </a:rPr>
              <a:t>var</a:t>
            </a:r>
            <a:r>
              <a:rPr kumimoji="0" lang="en-SG" sz="2000" b="0" i="0" strike="noStrike" kern="0" cap="none" spc="0" normalizeH="0" baseline="0" noProof="0" dirty="0">
                <a:ln>
                  <a:noFill/>
                </a:ln>
                <a:solidFill>
                  <a:srgbClr val="00517C"/>
                </a:solidFill>
                <a:effectLst/>
                <a:uLnTx/>
                <a:uFillTx/>
                <a:ea typeface="Roboto"/>
                <a:cs typeface="Roboto"/>
                <a:sym typeface="Arial"/>
              </a:rPr>
              <a:t> </a:t>
            </a:r>
            <a:r>
              <a:rPr kumimoji="0" lang="en-SG" sz="2000" b="0" i="0" strike="noStrike" kern="0" cap="none" spc="0" normalizeH="0" baseline="0" noProof="0" dirty="0" err="1">
                <a:ln>
                  <a:noFill/>
                </a:ln>
                <a:solidFill>
                  <a:srgbClr val="00517C"/>
                </a:solidFill>
                <a:effectLst/>
                <a:uLnTx/>
                <a:uFillTx/>
                <a:ea typeface="Roboto"/>
                <a:cs typeface="Roboto"/>
                <a:sym typeface="Arial"/>
              </a:rPr>
              <a:t>i</a:t>
            </a:r>
            <a:r>
              <a:rPr kumimoji="0" lang="en-SG" sz="2000" b="0" i="0" strike="noStrike" kern="0" cap="none" spc="0" normalizeH="0" baseline="0" noProof="0" dirty="0">
                <a:ln>
                  <a:noFill/>
                </a:ln>
                <a:solidFill>
                  <a:srgbClr val="00517C"/>
                </a:solidFill>
                <a:effectLst/>
                <a:uLnTx/>
                <a:uFillTx/>
                <a:ea typeface="Roboto"/>
                <a:cs typeface="Roboto"/>
                <a:sym typeface="Arial"/>
              </a:rPr>
              <a:t> = “a string” ;</a:t>
            </a:r>
          </a:p>
        </p:txBody>
      </p:sp>
      <p:sp>
        <p:nvSpPr>
          <p:cNvPr id="6" name="Rectangle 5">
            <a:extLst>
              <a:ext uri="{FF2B5EF4-FFF2-40B4-BE49-F238E27FC236}">
                <a16:creationId xmlns:a16="http://schemas.microsoft.com/office/drawing/2014/main" id="{0E71357F-FB6C-4032-880C-E824926918BB}"/>
              </a:ext>
            </a:extLst>
          </p:cNvPr>
          <p:cNvSpPr/>
          <p:nvPr/>
        </p:nvSpPr>
        <p:spPr>
          <a:xfrm>
            <a:off x="3068718" y="3977947"/>
            <a:ext cx="2417682" cy="507672"/>
          </a:xfrm>
          <a:prstGeom prst="rect">
            <a:avLst/>
          </a:prstGeom>
          <a:solidFill>
            <a:schemeClr val="accent5">
              <a:lumMod val="20000"/>
              <a:lumOff val="80000"/>
            </a:schemeClr>
          </a:solidFill>
          <a:ln w="25400" cap="flat" cmpd="sng" algn="ctr">
            <a:solidFill>
              <a:srgbClr val="FFFFFF"/>
            </a:solidFill>
            <a:prstDash val="solid"/>
          </a:ln>
          <a:effectLst/>
        </p:spPr>
        <p:txBody>
          <a:bodyPr rtlCol="0" anchor="ctr"/>
          <a:lstStyle/>
          <a:p>
            <a:pPr marL="0" marR="0" lvl="1" indent="0" defTabSz="914400" eaLnBrk="1" fontAlgn="auto" latinLnBrk="0" hangingPunct="1">
              <a:lnSpc>
                <a:spcPct val="150000"/>
              </a:lnSpc>
              <a:spcBef>
                <a:spcPts val="0"/>
              </a:spcBef>
              <a:spcAft>
                <a:spcPts val="0"/>
              </a:spcAft>
              <a:buClrTx/>
              <a:buSzTx/>
              <a:buFontTx/>
              <a:buNone/>
              <a:tabLst/>
              <a:defRPr/>
            </a:pPr>
            <a:r>
              <a:rPr kumimoji="0" lang="en-SG" sz="2000" b="0" i="0" strike="noStrike" kern="0" cap="none" spc="0" normalizeH="0" baseline="0" noProof="0" dirty="0" err="1">
                <a:ln>
                  <a:noFill/>
                </a:ln>
                <a:solidFill>
                  <a:srgbClr val="00517C"/>
                </a:solidFill>
                <a:effectLst/>
                <a:uLnTx/>
                <a:uFillTx/>
                <a:ea typeface="Roboto"/>
                <a:cs typeface="Roboto"/>
                <a:sym typeface="Arial"/>
              </a:rPr>
              <a:t>var</a:t>
            </a:r>
            <a:r>
              <a:rPr kumimoji="0" lang="en-SG" sz="2000" b="0" i="0" strike="noStrike" kern="0" cap="none" spc="0" normalizeH="0" baseline="0" noProof="0" dirty="0">
                <a:ln>
                  <a:noFill/>
                </a:ln>
                <a:solidFill>
                  <a:srgbClr val="00517C"/>
                </a:solidFill>
                <a:effectLst/>
                <a:uLnTx/>
                <a:uFillTx/>
                <a:ea typeface="Roboto"/>
                <a:cs typeface="Roboto"/>
                <a:sym typeface="Arial"/>
              </a:rPr>
              <a:t> </a:t>
            </a:r>
            <a:r>
              <a:rPr kumimoji="0" lang="en-SG" sz="2000" b="0" i="0" strike="noStrike" kern="0" cap="none" spc="0" normalizeH="0" baseline="0" noProof="0" dirty="0" err="1">
                <a:ln>
                  <a:noFill/>
                </a:ln>
                <a:solidFill>
                  <a:srgbClr val="00517C"/>
                </a:solidFill>
                <a:effectLst/>
                <a:uLnTx/>
                <a:uFillTx/>
                <a:ea typeface="Roboto"/>
                <a:cs typeface="Roboto"/>
                <a:sym typeface="Arial"/>
              </a:rPr>
              <a:t>i</a:t>
            </a:r>
            <a:r>
              <a:rPr kumimoji="0" lang="en-SG" sz="2000" b="0" i="0" strike="noStrike" kern="0" cap="none" spc="0" normalizeH="0" baseline="0" noProof="0" dirty="0">
                <a:ln>
                  <a:noFill/>
                </a:ln>
                <a:solidFill>
                  <a:srgbClr val="00517C"/>
                </a:solidFill>
                <a:effectLst/>
                <a:uLnTx/>
                <a:uFillTx/>
                <a:ea typeface="Roboto"/>
                <a:cs typeface="Roboto"/>
                <a:sym typeface="Arial"/>
              </a:rPr>
              <a:t> = true;</a:t>
            </a:r>
          </a:p>
        </p:txBody>
      </p:sp>
      <p:sp>
        <p:nvSpPr>
          <p:cNvPr id="7" name="Rectangle 6">
            <a:extLst>
              <a:ext uri="{FF2B5EF4-FFF2-40B4-BE49-F238E27FC236}">
                <a16:creationId xmlns:a16="http://schemas.microsoft.com/office/drawing/2014/main" id="{C9F3455D-0A5C-442B-8C8C-BD8A6B3C833B}"/>
              </a:ext>
            </a:extLst>
          </p:cNvPr>
          <p:cNvSpPr/>
          <p:nvPr/>
        </p:nvSpPr>
        <p:spPr>
          <a:xfrm>
            <a:off x="3068717" y="4742904"/>
            <a:ext cx="5381599" cy="507672"/>
          </a:xfrm>
          <a:prstGeom prst="rect">
            <a:avLst/>
          </a:prstGeom>
          <a:solidFill>
            <a:schemeClr val="accent5">
              <a:lumMod val="20000"/>
              <a:lumOff val="80000"/>
            </a:schemeClr>
          </a:solidFill>
          <a:ln w="25400" cap="flat" cmpd="sng" algn="ctr">
            <a:solidFill>
              <a:srgbClr val="FFFFFF"/>
            </a:solidFill>
            <a:prstDash val="solid"/>
          </a:ln>
          <a:effectLst/>
        </p:spPr>
        <p:txBody>
          <a:bodyPr rtlCol="0" anchor="ctr"/>
          <a:lstStyle/>
          <a:p>
            <a:pPr marL="0" lvl="1">
              <a:lnSpc>
                <a:spcPct val="150000"/>
              </a:lnSpc>
              <a:defRPr/>
            </a:pPr>
            <a:r>
              <a:rPr lang="en-SG" sz="2000" kern="0" dirty="0" err="1">
                <a:solidFill>
                  <a:srgbClr val="00517C"/>
                </a:solidFill>
                <a:ea typeface="Roboto"/>
                <a:cs typeface="Roboto"/>
                <a:sym typeface="Arial"/>
              </a:rPr>
              <a:t>var</a:t>
            </a:r>
            <a:r>
              <a:rPr lang="en-SG" sz="2000" kern="0" dirty="0">
                <a:solidFill>
                  <a:srgbClr val="00517C"/>
                </a:solidFill>
                <a:ea typeface="Roboto"/>
                <a:cs typeface="Roboto"/>
                <a:sym typeface="Arial"/>
              </a:rPr>
              <a:t> </a:t>
            </a:r>
            <a:r>
              <a:rPr lang="en-SG" sz="2000" kern="0" dirty="0" err="1">
                <a:solidFill>
                  <a:srgbClr val="00517C"/>
                </a:solidFill>
                <a:ea typeface="Roboto"/>
                <a:cs typeface="Roboto"/>
                <a:sym typeface="Arial"/>
              </a:rPr>
              <a:t>myArray</a:t>
            </a:r>
            <a:r>
              <a:rPr lang="en-SG" sz="2000" kern="0" dirty="0">
                <a:solidFill>
                  <a:srgbClr val="00517C"/>
                </a:solidFill>
                <a:ea typeface="Roboto"/>
                <a:cs typeface="Roboto"/>
                <a:sym typeface="Arial"/>
              </a:rPr>
              <a:t> = [1,2,3,"Wee", "Ryan"]</a:t>
            </a:r>
            <a:endParaRPr kumimoji="0" lang="en-SG" sz="2000" b="0" i="0" strike="noStrike" kern="0" cap="none" spc="0" normalizeH="0" baseline="0" noProof="0" dirty="0">
              <a:ln>
                <a:noFill/>
              </a:ln>
              <a:solidFill>
                <a:srgbClr val="00517C"/>
              </a:solidFill>
              <a:effectLst/>
              <a:uLnTx/>
              <a:uFillTx/>
              <a:ea typeface="Roboto"/>
              <a:cs typeface="Roboto"/>
              <a:sym typeface="Arial"/>
            </a:endParaRPr>
          </a:p>
        </p:txBody>
      </p:sp>
      <p:sp>
        <p:nvSpPr>
          <p:cNvPr id="8" name="Rectangle 7">
            <a:extLst>
              <a:ext uri="{FF2B5EF4-FFF2-40B4-BE49-F238E27FC236}">
                <a16:creationId xmlns:a16="http://schemas.microsoft.com/office/drawing/2014/main" id="{A81EC295-98B1-4888-96AA-A31DE07FB193}"/>
              </a:ext>
            </a:extLst>
          </p:cNvPr>
          <p:cNvSpPr/>
          <p:nvPr/>
        </p:nvSpPr>
        <p:spPr>
          <a:xfrm>
            <a:off x="3068717" y="5461223"/>
            <a:ext cx="7793723" cy="507672"/>
          </a:xfrm>
          <a:prstGeom prst="rect">
            <a:avLst/>
          </a:prstGeom>
          <a:solidFill>
            <a:schemeClr val="accent5">
              <a:lumMod val="20000"/>
              <a:lumOff val="80000"/>
            </a:schemeClr>
          </a:solidFill>
          <a:ln w="25400" cap="flat" cmpd="sng" algn="ctr">
            <a:solidFill>
              <a:srgbClr val="FFFFFF"/>
            </a:solidFill>
            <a:prstDash val="solid"/>
          </a:ln>
          <a:effectLst/>
        </p:spPr>
        <p:txBody>
          <a:bodyPr rtlCol="0" anchor="ctr"/>
          <a:lstStyle/>
          <a:p>
            <a:pPr marL="0" lvl="1">
              <a:lnSpc>
                <a:spcPct val="150000"/>
              </a:lnSpc>
              <a:defRPr/>
            </a:pPr>
            <a:r>
              <a:rPr lang="en-SG" sz="2000" kern="0" dirty="0" err="1">
                <a:solidFill>
                  <a:srgbClr val="00517C"/>
                </a:solidFill>
                <a:ea typeface="Roboto"/>
                <a:cs typeface="Roboto"/>
                <a:sym typeface="Arial"/>
              </a:rPr>
              <a:t>var</a:t>
            </a:r>
            <a:r>
              <a:rPr lang="en-SG" sz="2000" kern="0" dirty="0">
                <a:solidFill>
                  <a:srgbClr val="00517C"/>
                </a:solidFill>
                <a:ea typeface="Roboto"/>
                <a:cs typeface="Roboto"/>
                <a:sym typeface="Arial"/>
              </a:rPr>
              <a:t> </a:t>
            </a:r>
            <a:r>
              <a:rPr lang="en-SG" sz="2000" kern="0" dirty="0" err="1">
                <a:solidFill>
                  <a:srgbClr val="00517C"/>
                </a:solidFill>
                <a:ea typeface="Roboto"/>
                <a:cs typeface="Roboto"/>
                <a:sym typeface="Arial"/>
              </a:rPr>
              <a:t>aStudent</a:t>
            </a:r>
            <a:r>
              <a:rPr lang="en-SG" sz="2000" kern="0" dirty="0">
                <a:solidFill>
                  <a:srgbClr val="00517C"/>
                </a:solidFill>
                <a:ea typeface="Roboto"/>
                <a:cs typeface="Roboto"/>
                <a:sym typeface="Arial"/>
              </a:rPr>
              <a:t> = { "name" : "Ryan", "age" : 12, "gender" : "male"};</a:t>
            </a:r>
            <a:endParaRPr kumimoji="0" lang="en-SG" sz="2000" b="0" i="0" strike="noStrike" kern="0" cap="none" spc="0" normalizeH="0" baseline="0" noProof="0" dirty="0">
              <a:ln>
                <a:noFill/>
              </a:ln>
              <a:solidFill>
                <a:srgbClr val="00517C"/>
              </a:solidFill>
              <a:effectLst/>
              <a:uLnTx/>
              <a:uFillTx/>
              <a:ea typeface="Roboto"/>
              <a:cs typeface="Roboto"/>
              <a:sym typeface="Arial"/>
            </a:endParaRPr>
          </a:p>
        </p:txBody>
      </p:sp>
    </p:spTree>
    <p:extLst>
      <p:ext uri="{BB962C8B-B14F-4D97-AF65-F5344CB8AC3E}">
        <p14:creationId xmlns:p14="http://schemas.microsoft.com/office/powerpoint/2010/main" val="22971885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3130</TotalTime>
  <Words>1143</Words>
  <Application>Microsoft Office PowerPoint</Application>
  <PresentationFormat>Widescreen</PresentationFormat>
  <Paragraphs>182</Paragraphs>
  <Slides>24</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Calibri (Body)</vt:lpstr>
      <vt:lpstr>Open Sans Light</vt:lpstr>
      <vt:lpstr>Roboto</vt:lpstr>
      <vt:lpstr>Ubuntu</vt:lpstr>
      <vt:lpstr>Adobe Gurmukhi</vt:lpstr>
      <vt:lpstr>Arial</vt:lpstr>
      <vt:lpstr>Calibri</vt:lpstr>
      <vt:lpstr>Wingdings</vt:lpstr>
      <vt:lpstr>1_Office Theme</vt:lpstr>
      <vt:lpstr>Web Development</vt:lpstr>
      <vt:lpstr>HTML Head Segment</vt:lpstr>
      <vt:lpstr>Black Box Model</vt:lpstr>
      <vt:lpstr>Good Practise</vt:lpstr>
      <vt:lpstr>General</vt:lpstr>
      <vt:lpstr>HTML</vt:lpstr>
      <vt:lpstr>CSS</vt:lpstr>
      <vt:lpstr>JS</vt:lpstr>
      <vt:lpstr>JavaScript - Variables Syntax</vt:lpstr>
      <vt:lpstr>JavaScript - Basic Usage</vt:lpstr>
      <vt:lpstr>JavaScript - Finding HTML Elements</vt:lpstr>
      <vt:lpstr>JQuery</vt:lpstr>
      <vt:lpstr>JQuery - Selector</vt:lpstr>
      <vt:lpstr>PLUGINS</vt:lpstr>
      <vt:lpstr>Emailjs</vt:lpstr>
      <vt:lpstr>Emailjs – How to</vt:lpstr>
      <vt:lpstr>Emailjs – How to</vt:lpstr>
      <vt:lpstr>Emailjs – How to</vt:lpstr>
      <vt:lpstr>Emailjs – How to</vt:lpstr>
      <vt:lpstr>Emailjs – How to</vt:lpstr>
      <vt:lpstr>GitHub</vt:lpstr>
      <vt:lpstr>Upload to GitHub</vt:lpstr>
      <vt:lpstr>Get update from GitHub</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HeartCode Workshop1</dc:title>
  <dc:creator>WU Jianhua</dc:creator>
  <cp:lastModifiedBy>WU Jianhua</cp:lastModifiedBy>
  <cp:revision>130</cp:revision>
  <dcterms:created xsi:type="dcterms:W3CDTF">2017-10-09T09:13:42Z</dcterms:created>
  <dcterms:modified xsi:type="dcterms:W3CDTF">2017-12-21T06:45:16Z</dcterms:modified>
</cp:coreProperties>
</file>