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561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embeddedFontLst>
    <p:embeddedFont>
      <p:font typeface="Trebuchet MS" panose="020B0603020202020204" pitchFamily="34" charset="0"/>
      <p:regular r:id="rId18"/>
      <p:bold r:id="rId19"/>
      <p:italic r:id="rId20"/>
      <p:boldItalic r:id="rId21"/>
    </p:embeddedFont>
    <p:embeddedFont>
      <p:font typeface="Wingdings 3" panose="05040102010807070707" pitchFamily="18" charset="2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ja1iNMUlAlqX4iV31sKtFy/FYF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65235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7072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9298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6425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0868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1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0696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4023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6415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8495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7108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7792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1445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591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889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917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05960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059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44420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3580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71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38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5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7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38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189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9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909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255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9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0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2" r:id="rId1"/>
    <p:sldLayoutId id="2147484563" r:id="rId2"/>
    <p:sldLayoutId id="2147484564" r:id="rId3"/>
    <p:sldLayoutId id="2147484565" r:id="rId4"/>
    <p:sldLayoutId id="2147484566" r:id="rId5"/>
    <p:sldLayoutId id="2147484567" r:id="rId6"/>
    <p:sldLayoutId id="2147484568" r:id="rId7"/>
    <p:sldLayoutId id="2147484569" r:id="rId8"/>
    <p:sldLayoutId id="2147484570" r:id="rId9"/>
    <p:sldLayoutId id="2147484571" r:id="rId10"/>
    <p:sldLayoutId id="2147484572" r:id="rId11"/>
    <p:sldLayoutId id="2147484573" r:id="rId12"/>
    <p:sldLayoutId id="2147484574" r:id="rId13"/>
    <p:sldLayoutId id="2147484575" r:id="rId14"/>
    <p:sldLayoutId id="2147484576" r:id="rId15"/>
    <p:sldLayoutId id="214748457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subTitle" idx="1"/>
          </p:nvPr>
        </p:nvSpPr>
        <p:spPr>
          <a:xfrm>
            <a:off x="1787857" y="272955"/>
            <a:ext cx="8543498" cy="4094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lang="en-US" sz="3000" dirty="0" smtClean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lang="en-US" sz="300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lang="en-US" sz="3000" dirty="0" smtClean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lang="en-US" sz="300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sz="4000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Credit Card Fraud Transaction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lang="en-US" dirty="0">
              <a:solidFill>
                <a:srgbClr val="002060"/>
              </a:solidFill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>
            <a:spLocks noGrp="1"/>
          </p:cNvSpPr>
          <p:nvPr>
            <p:ph idx="1"/>
          </p:nvPr>
        </p:nvSpPr>
        <p:spPr>
          <a:xfrm>
            <a:off x="684212" y="685800"/>
            <a:ext cx="10520408" cy="541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	</a:t>
            </a:r>
            <a:r>
              <a:rPr lang="en-US" sz="2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&amp; A: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Q1) What’s the source of data?</a:t>
            </a:r>
            <a:endParaRPr dirty="0">
              <a:solidFill>
                <a:schemeClr val="tx1"/>
              </a:solidFill>
            </a:endParaRPr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 for training is provided by the client in multiple batches and each batch contain multiple files</a:t>
            </a:r>
            <a:endParaRPr dirty="0">
              <a:solidFill>
                <a:schemeClr val="tx1"/>
              </a:solidFill>
            </a:endParaRPr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2) What was the type of data?</a:t>
            </a:r>
            <a:endParaRPr dirty="0">
              <a:solidFill>
                <a:schemeClr val="tx1"/>
              </a:solidFill>
            </a:endParaRPr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data was the </a:t>
            </a:r>
            <a:r>
              <a:rPr lang="en-US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 only of 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</a:t>
            </a:r>
            <a:r>
              <a:rPr lang="en-US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solidFill>
                <a:schemeClr val="tx1"/>
              </a:solidFill>
            </a:endParaRPr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3) What’s the complete flow you followed in this Project?</a:t>
            </a:r>
            <a:endParaRPr dirty="0">
              <a:solidFill>
                <a:schemeClr val="tx1"/>
              </a:solidFill>
            </a:endParaRPr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Refer slide 5</a:t>
            </a:r>
            <a:r>
              <a:rPr lang="en-US" baseline="30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better Understanding </a:t>
            </a:r>
            <a:endParaRPr dirty="0">
              <a:solidFill>
                <a:schemeClr val="tx1"/>
              </a:solidFill>
            </a:endParaRPr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4) After the File validation what you do with incompatible file or files which didn’t pass the validation?</a:t>
            </a:r>
            <a:endParaRPr dirty="0">
              <a:solidFill>
                <a:schemeClr val="tx1"/>
              </a:solidFill>
            </a:endParaRPr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Files like these are moved to the Achieve Folder and a list of these files has been   </a:t>
            </a:r>
            <a:endParaRPr dirty="0">
              <a:solidFill>
                <a:schemeClr val="tx1"/>
              </a:solidFill>
            </a:endParaRPr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shared with the </a:t>
            </a:r>
            <a:r>
              <a:rPr lang="en-US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client.</a:t>
            </a:r>
            <a:endParaRPr dirty="0">
              <a:solidFill>
                <a:schemeClr val="tx1"/>
              </a:solidFill>
            </a:endParaRPr>
          </a:p>
          <a:p>
            <a:pPr marL="0" lvl="1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>
            <a:spLocks noGrp="1"/>
          </p:cNvSpPr>
          <p:nvPr>
            <p:ph idx="1"/>
          </p:nvPr>
        </p:nvSpPr>
        <p:spPr>
          <a:xfrm>
            <a:off x="684211" y="685800"/>
            <a:ext cx="11074199" cy="630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5) 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logs are managed?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We are using different logs as per the steps that we follow in   validation and  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modeling like File validation log , Data Insertion ,Model Training log , prediction log    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etc.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6) What techniques were you using for data pre-processing?</a:t>
            </a:r>
            <a:endParaRPr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unwanted attributes</a:t>
            </a:r>
            <a:endParaRPr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Visualizing  </a:t>
            </a:r>
            <a:r>
              <a:rPr lang="en-US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relatiaon</a:t>
            </a:r>
            <a:r>
              <a:rPr lang="en-US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independent variables with each other and output variables</a:t>
            </a:r>
            <a:endParaRPr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Checking and changing Distribution of continuous values</a:t>
            </a:r>
            <a:endParaRPr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outliers</a:t>
            </a:r>
            <a:endParaRPr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Cleaning data and imputing if null values are present. </a:t>
            </a:r>
            <a:endParaRPr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 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PCA </a:t>
            </a:r>
            <a:endParaRPr dirty="0">
              <a:solidFill>
                <a:schemeClr val="tx1"/>
              </a:solidFill>
            </a:endParaRPr>
          </a:p>
          <a:p>
            <a:pPr marL="742950" lvl="1" indent="-194309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>
            <a:spLocks noGrp="1"/>
          </p:cNvSpPr>
          <p:nvPr>
            <p:ph idx="1"/>
          </p:nvPr>
        </p:nvSpPr>
        <p:spPr>
          <a:xfrm>
            <a:off x="684212" y="685800"/>
            <a:ext cx="10765106" cy="5933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7) How training was done or what models were used?</a:t>
            </a:r>
            <a:endParaRPr dirty="0">
              <a:solidFill>
                <a:schemeClr val="tx1"/>
              </a:solidFill>
            </a:endParaRPr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 diving the data in training and validation set we </a:t>
            </a:r>
            <a:r>
              <a:rPr lang="en-US" sz="18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performed preprocessing and featuring scaling.</a:t>
            </a:r>
            <a:endParaRPr dirty="0">
              <a:solidFill>
                <a:schemeClr val="tx1"/>
              </a:solidFill>
            </a:endParaRPr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 was performed over training and validation data</a:t>
            </a:r>
            <a:endParaRPr dirty="0">
              <a:solidFill>
                <a:schemeClr val="tx1"/>
              </a:solidFill>
            </a:endParaRPr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 </a:t>
            </a:r>
            <a:r>
              <a:rPr lang="en-US" sz="18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 K-mean,  </a:t>
            </a:r>
            <a:r>
              <a:rPr lang="en-US" sz="1800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XGBoost</a:t>
            </a:r>
            <a:r>
              <a:rPr lang="en-US" sz="18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Random Forest </a:t>
            </a:r>
            <a:r>
              <a:rPr lang="en-US" sz="1800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etc</a:t>
            </a:r>
            <a:r>
              <a:rPr lang="en-US" sz="18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were used </a:t>
            </a:r>
            <a:r>
              <a:rPr lang="en-US" sz="18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select our final 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</a:t>
            </a:r>
            <a:r>
              <a:rPr lang="en-US" sz="18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saved </a:t>
            </a:r>
            <a:r>
              <a:rPr lang="en-US" sz="18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as </a:t>
            </a:r>
            <a:r>
              <a:rPr lang="en-US" sz="1800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Model.pkl</a:t>
            </a:r>
            <a:r>
              <a:rPr lang="en-US" sz="18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8) How Prediction was done?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got </a:t>
            </a:r>
            <a:r>
              <a:rPr lang="en-US" sz="18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data after doing </a:t>
            </a:r>
            <a:r>
              <a:rPr lang="en-US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train_test_split</a:t>
            </a:r>
            <a:r>
              <a:rPr lang="en-US" sz="18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Then selected the beast model </a:t>
            </a:r>
            <a:r>
              <a:rPr lang="en-US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18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loaded it after that performed prediction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</a:t>
            </a:r>
            <a:r>
              <a:rPr lang="en-US" sz="18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end we </a:t>
            </a:r>
            <a:r>
              <a:rPr lang="en-US" sz="18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got 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accumulated data of predictions.</a:t>
            </a:r>
            <a:endParaRPr sz="1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>
            <a:spLocks noGrp="1"/>
          </p:cNvSpPr>
          <p:nvPr>
            <p:ph idx="1"/>
          </p:nvPr>
        </p:nvSpPr>
        <p:spPr>
          <a:xfrm>
            <a:off x="684211" y="685800"/>
            <a:ext cx="1112571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9) What are the different stages of deployment</a:t>
            </a:r>
            <a:r>
              <a:rPr lang="en-US" sz="18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</a:p>
          <a:p>
            <a:pPr>
              <a:spcBef>
                <a:spcPts val="0"/>
              </a:spcBef>
              <a:buSzPts val="1440"/>
              <a:buFont typeface="Wingdings" panose="05000000000000000000" pitchFamily="2" charset="2"/>
              <a:buChar char="q"/>
            </a:pPr>
            <a:endParaRPr lang="en-US" sz="1800" dirty="0" smtClean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spcBef>
                <a:spcPts val="960"/>
              </a:spcBef>
              <a:buSzPts val="1440"/>
              <a:buChar char="▶"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model is ready we deploy it  in Fire environment .Where SIT and UAT is performed over it.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960"/>
              </a:spcBef>
              <a:buSzPts val="1440"/>
              <a:buChar char="▶"/>
            </a:pPr>
            <a:r>
              <a:rPr lang="en-US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We get Sign off from Fire we deploy in Earth and UAT is performed over it.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spcBef>
                <a:spcPts val="960"/>
              </a:spcBef>
              <a:buSzPts val="1440"/>
              <a:buChar char="▶"/>
            </a:pPr>
            <a:r>
              <a:rPr lang="en-US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getting the sign off from Earth we deploy in production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iagram showing three life-cycle stages: requirements analysis, deployment, and operations. Each has a number of phases with a number of task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61" y="42306"/>
            <a:ext cx="7547212" cy="668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660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Special Thanks-</a:t>
            </a:r>
            <a:r>
              <a:rPr lang="en-US" dirty="0" err="1">
                <a:solidFill>
                  <a:srgbClr val="002060"/>
                </a:solidFill>
              </a:rPr>
              <a:t>Sudhanshu</a:t>
            </a:r>
            <a:r>
              <a:rPr lang="en-US" dirty="0">
                <a:solidFill>
                  <a:srgbClr val="002060"/>
                </a:solidFill>
              </a:rPr>
              <a:t> sir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            </a:t>
            </a:r>
            <a:r>
              <a:rPr lang="en-US" dirty="0" err="1">
                <a:solidFill>
                  <a:srgbClr val="002060"/>
                </a:solidFill>
              </a:rPr>
              <a:t>Krish</a:t>
            </a:r>
            <a:r>
              <a:rPr lang="en-US" dirty="0">
                <a:solidFill>
                  <a:srgbClr val="002060"/>
                </a:solidFill>
              </a:rPr>
              <a:t> sir ,</a:t>
            </a:r>
            <a:r>
              <a:rPr lang="en-US" dirty="0" err="1">
                <a:solidFill>
                  <a:srgbClr val="002060"/>
                </a:solidFill>
              </a:rPr>
              <a:t>iNeuron</a:t>
            </a:r>
            <a:r>
              <a:rPr lang="en-US" dirty="0">
                <a:solidFill>
                  <a:srgbClr val="002060"/>
                </a:solidFill>
              </a:rPr>
              <a:t> Team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                                    Designed- </a:t>
            </a:r>
            <a:r>
              <a:rPr lang="en-US" dirty="0" err="1" smtClean="0"/>
              <a:t>Babita</a:t>
            </a:r>
            <a:r>
              <a:rPr lang="en-US" dirty="0" smtClean="0"/>
              <a:t> Pant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051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>
            <a:spLocks noGrp="1"/>
          </p:cNvSpPr>
          <p:nvPr>
            <p:ph idx="1"/>
          </p:nvPr>
        </p:nvSpPr>
        <p:spPr>
          <a:xfrm>
            <a:off x="684212" y="685799"/>
            <a:ext cx="8534400" cy="5457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olidFill>
                  <a:schemeClr val="tx1"/>
                </a:solidFill>
              </a:rPr>
              <a:t>					</a:t>
            </a:r>
            <a:r>
              <a:rPr lang="en-US" b="1" dirty="0">
                <a:solidFill>
                  <a:schemeClr val="tx1"/>
                </a:solidFill>
              </a:rPr>
              <a:t>	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 </a:t>
            </a:r>
            <a:endParaRPr dirty="0">
              <a:solidFill>
                <a:schemeClr val="tx1"/>
              </a:solidFill>
            </a:endParaRPr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of a predictive model for monitoring fraud </a:t>
            </a:r>
            <a:r>
              <a:rPr lang="en-US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transaction. The 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will determine whether a customer is placing a fraudulent </a:t>
            </a:r>
            <a:r>
              <a:rPr lang="en-US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transaction  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not.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Benefits:</a:t>
            </a:r>
            <a:endParaRPr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Detection of upcoming frauds.</a:t>
            </a:r>
            <a:endParaRPr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Gives better insight of customers base.</a:t>
            </a:r>
            <a:endParaRPr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in easy flow for  managing resources.</a:t>
            </a:r>
            <a:endParaRPr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 inspection if fraud is identified 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tx1"/>
              </a:solidFill>
            </a:endParaRPr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>
            <a:spLocks noGrp="1"/>
          </p:cNvSpPr>
          <p:nvPr>
            <p:ph idx="1"/>
          </p:nvPr>
        </p:nvSpPr>
        <p:spPr>
          <a:xfrm>
            <a:off x="684212" y="685800"/>
            <a:ext cx="85344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Sharing Agreement </a:t>
            </a:r>
            <a:r>
              <a:rPr lang="en-US" sz="22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Length of date </a:t>
            </a:r>
            <a:r>
              <a:rPr lang="en-US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stamp</a:t>
            </a:r>
            <a:endParaRPr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Length of time </a:t>
            </a:r>
            <a:r>
              <a:rPr lang="en-US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stamp</a:t>
            </a:r>
            <a:endParaRPr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</a:t>
            </a:r>
            <a:r>
              <a:rPr lang="en-US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Columns(30)</a:t>
            </a:r>
            <a:endParaRPr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names </a:t>
            </a:r>
            <a:endParaRPr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data </a:t>
            </a:r>
            <a:r>
              <a:rPr lang="en-US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type(float)</a:t>
            </a:r>
            <a:endParaRPr dirty="0">
              <a:solidFill>
                <a:schemeClr val="tx1"/>
              </a:solidFill>
            </a:endParaRPr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>
            <a:spLocks noGrp="1"/>
          </p:cNvSpPr>
          <p:nvPr>
            <p:ph idx="1"/>
          </p:nvPr>
        </p:nvSpPr>
        <p:spPr>
          <a:xfrm>
            <a:off x="684212" y="685800"/>
            <a:ext cx="8534400" cy="2058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pic>
        <p:nvPicPr>
          <p:cNvPr id="155" name="Google Shape;15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213" y="1687132"/>
            <a:ext cx="10610560" cy="4778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>
            <a:spLocks noGrp="1"/>
          </p:cNvSpPr>
          <p:nvPr>
            <p:ph idx="1"/>
          </p:nvPr>
        </p:nvSpPr>
        <p:spPr>
          <a:xfrm>
            <a:off x="703937" y="912750"/>
            <a:ext cx="8534400" cy="60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Validation and Data Transformation :</a:t>
            </a:r>
            <a:endParaRPr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Validation - Validation of files name as per the DSA. We have created a regex pattern for validation. After it checks for date format and time format if these requirements are satisfied, we move such files to </a:t>
            </a:r>
            <a:r>
              <a:rPr lang="en-US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colab_file_Folder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</a:t>
            </a:r>
            <a:endParaRPr lang="en-US" dirty="0" smtClean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Columns – Validation of number of columns present in the </a:t>
            </a:r>
            <a:r>
              <a:rPr lang="en-US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files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Columns - The name of the columns is validated and should be the same as given in the schema </a:t>
            </a:r>
            <a:r>
              <a:rPr lang="en-US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of columns - The data type of columns is given in the schema file. It is validated when we insert the files into Database. </a:t>
            </a:r>
            <a:endParaRPr lang="en-US" dirty="0" smtClean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>
            <a:spLocks noGrp="1"/>
          </p:cNvSpPr>
          <p:nvPr>
            <p:ph idx="1"/>
          </p:nvPr>
        </p:nvSpPr>
        <p:spPr>
          <a:xfrm>
            <a:off x="684212" y="685800"/>
            <a:ext cx="8534400" cy="5367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Insertion in Database:</a:t>
            </a:r>
            <a:endParaRPr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creation :- Table name  </a:t>
            </a:r>
            <a:r>
              <a:rPr lang="en-US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“credit data" 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created in the database for inserting the files. If the table is already present then new files are inserted in the same table.</a:t>
            </a:r>
            <a:endParaRPr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of files in the table - All the files in the </a:t>
            </a:r>
            <a:r>
              <a:rPr lang="en-US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colab</a:t>
            </a:r>
            <a:r>
              <a:rPr lang="en-US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files folder" 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inserted in the above-created table. If any file has invalid data type in any of the columns, the file is not loaded in the table </a:t>
            </a:r>
            <a:endParaRPr dirty="0">
              <a:solidFill>
                <a:schemeClr val="tx1"/>
              </a:solidFill>
            </a:endParaRPr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>
            <a:spLocks noGrp="1"/>
          </p:cNvSpPr>
          <p:nvPr>
            <p:ph idx="1"/>
          </p:nvPr>
        </p:nvSpPr>
        <p:spPr>
          <a:xfrm>
            <a:off x="684211" y="103032"/>
            <a:ext cx="11009805" cy="6426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Training:</a:t>
            </a:r>
            <a:endParaRPr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Export from Db :</a:t>
            </a:r>
            <a:endParaRPr dirty="0">
              <a:solidFill>
                <a:schemeClr val="tx1"/>
              </a:solidFill>
            </a:endParaRPr>
          </a:p>
          <a:p>
            <a:pPr marL="914400" lvl="2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The accumulated data from 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exported in csv format for model training</a:t>
            </a:r>
            <a:endParaRPr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   </a:t>
            </a:r>
            <a:endParaRPr dirty="0">
              <a:solidFill>
                <a:schemeClr val="tx1"/>
              </a:solidFill>
            </a:endParaRPr>
          </a:p>
          <a:p>
            <a:pPr marL="12001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Performing EDA to get insight of data like  identifying distribution , </a:t>
            </a:r>
            <a:r>
              <a:rPr lang="en-US" sz="18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outliers</a:t>
            </a:r>
            <a:endParaRPr dirty="0">
              <a:solidFill>
                <a:schemeClr val="tx1"/>
              </a:solidFill>
            </a:endParaRPr>
          </a:p>
          <a:p>
            <a:pPr marL="914400" lvl="2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among data etc.</a:t>
            </a:r>
            <a:endParaRPr sz="1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001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for null values in the columns. If present impute the null values.</a:t>
            </a:r>
            <a:endParaRPr sz="1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001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 Scalar to scale down the values</a:t>
            </a:r>
            <a:r>
              <a:rPr lang="en-US" sz="18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12001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 dirty="0" smtClean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Perform PCA 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>
            <a:spLocks noGrp="1"/>
          </p:cNvSpPr>
          <p:nvPr>
            <p:ph idx="1"/>
          </p:nvPr>
        </p:nvSpPr>
        <p:spPr>
          <a:xfrm>
            <a:off x="684212" y="685800"/>
            <a:ext cx="8534400" cy="538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Pipeline– </a:t>
            </a:r>
          </a:p>
          <a:p>
            <a:pPr lvl="1">
              <a:spcBef>
                <a:spcPts val="0"/>
              </a:spcBef>
              <a:buSzPts val="144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pipeline for every model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Selection – 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2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the </a:t>
            </a:r>
            <a:r>
              <a:rPr lang="en-US" sz="18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pipelines are 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created, we find the best model for each cluster. By using </a:t>
            </a:r>
            <a:r>
              <a:rPr lang="en-US" sz="18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pipeline ( algorithms “Random Forest” ,”</a:t>
            </a:r>
            <a:r>
              <a:rPr lang="en-US" sz="1800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Xgboost</a:t>
            </a:r>
            <a:r>
              <a:rPr lang="en-US" sz="18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etc.). 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each </a:t>
            </a:r>
            <a:r>
              <a:rPr lang="en-US" sz="18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pipeline the 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 </a:t>
            </a:r>
            <a:r>
              <a:rPr lang="en-US" sz="18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tuned 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 are used. We calculate the AUC scores for </a:t>
            </a:r>
            <a:r>
              <a:rPr lang="en-US" sz="18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pipeline models 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select the model with the best score. Similarly, the model is selected for each </a:t>
            </a:r>
            <a:r>
              <a:rPr lang="en-US" sz="18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pipeline. We select random forest with the best accuracy and did prediction.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>
            <a:spLocks noGrp="1"/>
          </p:cNvSpPr>
          <p:nvPr>
            <p:ph idx="1"/>
          </p:nvPr>
        </p:nvSpPr>
        <p:spPr>
          <a:xfrm>
            <a:off x="684212" y="685800"/>
            <a:ext cx="8534400" cy="634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18415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Prediction:</a:t>
            </a:r>
            <a:endParaRPr sz="22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testing files are shared in the batches and we perform the same Validation operations ,data transformation and data insertion on them.</a:t>
            </a:r>
            <a:endParaRPr dirty="0">
              <a:solidFill>
                <a:schemeClr val="tx1"/>
              </a:solidFill>
            </a:endParaRPr>
          </a:p>
          <a:p>
            <a:pPr marL="7429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accumulated data from 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exported in csv format for  prediction</a:t>
            </a:r>
            <a:endParaRPr dirty="0">
              <a:solidFill>
                <a:schemeClr val="tx1"/>
              </a:solidFill>
            </a:endParaRPr>
          </a:p>
          <a:p>
            <a:pPr marL="7429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perform data pre-processing techniques on it.</a:t>
            </a:r>
            <a:endParaRPr sz="1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8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 model 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during training is loaded and </a:t>
            </a:r>
            <a:r>
              <a:rPr lang="en-US" sz="18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 tuned for 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preprocessed data </a:t>
            </a:r>
            <a:r>
              <a:rPr lang="en-US" sz="18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predicted</a:t>
            </a:r>
            <a:endParaRPr dirty="0">
              <a:solidFill>
                <a:schemeClr val="tx1"/>
              </a:solidFill>
            </a:endParaRPr>
          </a:p>
          <a:p>
            <a:pPr marL="7429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</a:t>
            </a:r>
            <a:r>
              <a:rPr lang="en-US" sz="18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respective 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</a:t>
            </a:r>
            <a:r>
              <a:rPr lang="en-US" sz="18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was</a:t>
            </a:r>
            <a:r>
              <a:rPr lang="en-US" sz="18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loaded and </a:t>
            </a:r>
            <a:r>
              <a:rPr lang="en-US" sz="18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was</a:t>
            </a:r>
            <a:r>
              <a:rPr lang="en-US" sz="18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predict the data for that </a:t>
            </a:r>
            <a:r>
              <a:rPr lang="en-US" sz="18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model.</a:t>
            </a:r>
            <a:endParaRPr dirty="0">
              <a:solidFill>
                <a:schemeClr val="tx1"/>
              </a:solidFill>
            </a:endParaRPr>
          </a:p>
          <a:p>
            <a:pPr marL="7429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the prediction is done for all the 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18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andom Forest</a:t>
            </a:r>
            <a:r>
              <a:rPr lang="en-US" sz="18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predictions  are saved in csv format and shared.</a:t>
            </a:r>
            <a:endParaRPr dirty="0">
              <a:solidFill>
                <a:schemeClr val="tx1"/>
              </a:solidFill>
            </a:endParaRPr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</TotalTime>
  <Words>660</Words>
  <Application>Microsoft Office PowerPoint</Application>
  <PresentationFormat>Widescreen</PresentationFormat>
  <Paragraphs>86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Times New Roman</vt:lpstr>
      <vt:lpstr>Trebuchet MS</vt:lpstr>
      <vt:lpstr>Wingdings</vt:lpstr>
      <vt:lpstr>Arial</vt:lpstr>
      <vt:lpstr>Noto Sans Symbols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Special Thanks-Sudhanshu sir             Krish sir ,iNeuron Team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10</dc:creator>
  <cp:lastModifiedBy>Admin</cp:lastModifiedBy>
  <cp:revision>9</cp:revision>
  <dcterms:created xsi:type="dcterms:W3CDTF">2021-06-19T13:01:53Z</dcterms:created>
  <dcterms:modified xsi:type="dcterms:W3CDTF">2021-10-25T12:01:07Z</dcterms:modified>
</cp:coreProperties>
</file>