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1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jsaV1AghuMF8k37+QL4PiW0n6x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350910-D3D9-49ED-9FD6-7C3247D78528}">
  <a:tblStyle styleId="{03350910-D3D9-49ED-9FD6-7C3247D7852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2F0FACB-EFEB-4FD0-88FF-F40C11E0C4F7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themeOverride" Target="../theme/themeOverride1.xml"/><Relationship Id="rId4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themeOverride" Target="../theme/themeOverride2.xml"/><Relationship Id="rId4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Sheet2!$O$5</c:f>
              <c:strCache>
                <c:ptCount val="1"/>
                <c:pt idx="0">
                  <c:v>Inward 
Remittance</c:v>
                </c:pt>
              </c:strCache>
            </c:strRef>
          </c:tx>
          <c:spPr>
            <a:solidFill>
              <a:srgbClr val="0F6FC6">
                <a:lumMod val="40000"/>
                <a:lumOff val="60000"/>
              </a:srgbClr>
            </a:solidFill>
            <a:ln>
              <a:noFill/>
            </a:ln>
            <a:effectLst/>
          </c:spPr>
          <c:invertIfNegative val="0"/>
          <c:cat>
            <c:numRef>
              <c:f>Sheet2!$P$4:$Y$4</c:f>
              <c:numCache>
                <c:formatCode>General</c:formatCode>
                <c:ptCount val="10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</c:numCache>
            </c:numRef>
          </c:cat>
          <c:val>
            <c:numRef>
              <c:f>Sheet2!$P$5:$Y$5</c:f>
              <c:numCache>
                <c:formatCode>General</c:formatCode>
                <c:ptCount val="10"/>
                <c:pt idx="0">
                  <c:v>86312.7</c:v>
                </c:pt>
                <c:pt idx="1">
                  <c:v>109209.7</c:v>
                </c:pt>
                <c:pt idx="2">
                  <c:v>973468</c:v>
                </c:pt>
                <c:pt idx="3">
                  <c:v>129055</c:v>
                </c:pt>
                <c:pt idx="4">
                  <c:v>111483</c:v>
                </c:pt>
                <c:pt idx="5">
                  <c:v>102781</c:v>
                </c:pt>
                <c:pt idx="6">
                  <c:v>92291</c:v>
                </c:pt>
                <c:pt idx="7">
                  <c:v>105921</c:v>
                </c:pt>
                <c:pt idx="8">
                  <c:v>93476</c:v>
                </c:pt>
                <c:pt idx="9">
                  <c:v>117831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4E-4C87-869F-F1BF63B9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5593584"/>
        <c:axId val="235594064"/>
      </c:barChart>
      <c:catAx>
        <c:axId val="23559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35594064"/>
        <c:crosses val="autoZero"/>
        <c:auto val="1"/>
        <c:lblAlgn val="ctr"/>
        <c:lblOffset val="100"/>
        <c:noMultiLvlLbl val="0"/>
      </c:catAx>
      <c:valAx>
        <c:axId val="23559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3559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u="none" strike="noStrike" baseline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Outward </a:t>
            </a:r>
            <a:br>
              <a:rPr lang="en-US" sz="1200" b="1" i="0" u="none" strike="noStrike" baseline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i="0" u="none" strike="noStrike" baseline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Remittance</a:t>
            </a:r>
            <a:r>
              <a:rPr lang="en-US" sz="1200" b="1" i="0" u="none" strike="noStrike" baseline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44118332815450972"/>
          <c:y val="2.80763746366985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280314960629922"/>
          <c:y val="0.14442013129102846"/>
          <c:w val="0.85219685039370074"/>
          <c:h val="0.7059156773893416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F6FC6">
                <a:lumMod val="20000"/>
                <a:lumOff val="80000"/>
              </a:srgbClr>
            </a:solidFill>
            <a:ln>
              <a:noFill/>
            </a:ln>
            <a:effectLst/>
          </c:spPr>
          <c:invertIfNegative val="0"/>
          <c:cat>
            <c:numRef>
              <c:f>Sheet4!$E$6:$N$6</c:f>
              <c:numCache>
                <c:formatCode>General</c:formatCode>
                <c:ptCount val="10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</c:numCache>
            </c:numRef>
          </c:cat>
          <c:val>
            <c:numRef>
              <c:f>Sheet4!$E$7:$N$7</c:f>
              <c:numCache>
                <c:formatCode>General</c:formatCode>
                <c:ptCount val="10"/>
                <c:pt idx="0">
                  <c:v>150174.39999999999</c:v>
                </c:pt>
                <c:pt idx="1">
                  <c:v>75920</c:v>
                </c:pt>
                <c:pt idx="2">
                  <c:v>67532</c:v>
                </c:pt>
                <c:pt idx="3">
                  <c:v>53553</c:v>
                </c:pt>
                <c:pt idx="4">
                  <c:v>68150</c:v>
                </c:pt>
                <c:pt idx="5">
                  <c:v>41413</c:v>
                </c:pt>
                <c:pt idx="6">
                  <c:v>37308</c:v>
                </c:pt>
                <c:pt idx="7">
                  <c:v>41733.1</c:v>
                </c:pt>
                <c:pt idx="8">
                  <c:v>38644.300000000003</c:v>
                </c:pt>
                <c:pt idx="9">
                  <c:v>55568.9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EB-4F40-9413-3A4C500368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0698592"/>
        <c:axId val="193070003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Sheet4!$E$6:$N$6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2023</c:v>
                      </c:pt>
                      <c:pt idx="1">
                        <c:v>2022</c:v>
                      </c:pt>
                      <c:pt idx="2">
                        <c:v>2021</c:v>
                      </c:pt>
                      <c:pt idx="3">
                        <c:v>2020</c:v>
                      </c:pt>
                      <c:pt idx="4">
                        <c:v>2019</c:v>
                      </c:pt>
                      <c:pt idx="5">
                        <c:v>2018</c:v>
                      </c:pt>
                      <c:pt idx="6">
                        <c:v>2017</c:v>
                      </c:pt>
                      <c:pt idx="7">
                        <c:v>2016</c:v>
                      </c:pt>
                      <c:pt idx="8">
                        <c:v>2015</c:v>
                      </c:pt>
                      <c:pt idx="9">
                        <c:v>2014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Sheet4!$E$8:$N$8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B5EB-4F40-9413-3A4C50036800}"/>
                  </c:ext>
                </c:extLst>
              </c15:ser>
            </c15:filteredBarSeries>
          </c:ext>
        </c:extLst>
      </c:barChart>
      <c:catAx>
        <c:axId val="193069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30700032"/>
        <c:crosses val="autoZero"/>
        <c:auto val="1"/>
        <c:lblAlgn val="ctr"/>
        <c:lblOffset val="100"/>
        <c:noMultiLvlLbl val="0"/>
      </c:catAx>
      <c:valAx>
        <c:axId val="193070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3069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/>
          <p:nvPr>
            <p:ph type="ctrTitle"/>
          </p:nvPr>
        </p:nvSpPr>
        <p:spPr>
          <a:xfrm>
            <a:off x="2589214" y="1082565"/>
            <a:ext cx="8236442" cy="302698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4120055" y="6130437"/>
            <a:ext cx="2722179" cy="399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3205654" y="609601"/>
            <a:ext cx="6348249" cy="1198178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0" sz="40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120055" y="6130437"/>
            <a:ext cx="2722179" cy="399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aphicFrame>
        <p:nvGraphicFramePr>
          <p:cNvPr id="89" name="Google Shape;89;p12"/>
          <p:cNvGraphicFramePr/>
          <p:nvPr/>
        </p:nvGraphicFramePr>
        <p:xfrm>
          <a:off x="3205654" y="19759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{82F0FACB-EFEB-4FD0-88FF-F40C11E0C4F7}</a:tableStyleId>
              </a:tblPr>
              <a:tblGrid>
                <a:gridCol w="2772600"/>
                <a:gridCol w="2124150"/>
                <a:gridCol w="1525075"/>
              </a:tblGrid>
              <a:tr h="76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Variables</a:t>
                      </a:r>
                      <a:endParaRPr b="1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(1)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(2)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</a:tr>
              <a:tr h="107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(1) REM</a:t>
                      </a:r>
                      <a:endParaRPr b="1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solidFill>
                      <a:schemeClr val="lt2"/>
                    </a:solidFill>
                  </a:tcPr>
                </a:tc>
              </a:tr>
              <a:tr h="139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(2) GDP</a:t>
                      </a:r>
                      <a:endParaRPr b="1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0.755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3846787" y="609600"/>
            <a:ext cx="5412827" cy="128759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1786760" y="2017987"/>
            <a:ext cx="9328092" cy="333178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4120055" y="6130437"/>
            <a:ext cx="2722179" cy="399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2231861" y="818959"/>
            <a:ext cx="8625325" cy="72962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0" sz="4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4120055" y="6130437"/>
            <a:ext cx="2722179" cy="399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aphicFrame>
        <p:nvGraphicFramePr>
          <p:cNvPr id="101" name="Google Shape;101;p14"/>
          <p:cNvGraphicFramePr/>
          <p:nvPr/>
        </p:nvGraphicFramePr>
        <p:xfrm>
          <a:off x="2007475" y="18182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{03350910-D3D9-49ED-9FD6-7C3247D78528}</a:tableStyleId>
              </a:tblPr>
              <a:tblGrid>
                <a:gridCol w="939700"/>
                <a:gridCol w="939700"/>
                <a:gridCol w="543275"/>
                <a:gridCol w="543275"/>
                <a:gridCol w="543275"/>
                <a:gridCol w="543275"/>
                <a:gridCol w="939700"/>
                <a:gridCol w="543275"/>
                <a:gridCol w="543275"/>
                <a:gridCol w="1259325"/>
                <a:gridCol w="223650"/>
                <a:gridCol w="1204000"/>
              </a:tblGrid>
              <a:tr h="66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GDP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Coef.</a:t>
                      </a:r>
                      <a:endParaRPr b="1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St. Err.</a:t>
                      </a:r>
                      <a:endParaRPr b="1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t-value</a:t>
                      </a:r>
                      <a:endParaRPr b="1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p-value</a:t>
                      </a:r>
                      <a:endParaRPr b="1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[95% Conf</a:t>
                      </a:r>
                      <a:endParaRPr b="1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Interval]</a:t>
                      </a:r>
                      <a:endParaRPr b="1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Sig</a:t>
                      </a:r>
                      <a:endParaRPr b="1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42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1.422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.436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3.26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.012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.416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2.429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**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66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Constant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-7.12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10.272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-0.69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.508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-30.807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16.566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19725">
                <a:tc gridSpan="1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673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 dependent var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26.365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SD dependent var </a:t>
                      </a:r>
                      <a:endParaRPr b="1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0.382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673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R-squared </a:t>
                      </a:r>
                      <a:endParaRPr b="1" sz="2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0.571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obs  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673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F-test  </a:t>
                      </a:r>
                      <a:endParaRPr b="1" sz="2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10.629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 &gt; F 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0.012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1" type="ftr"/>
          </p:nvPr>
        </p:nvSpPr>
        <p:spPr>
          <a:xfrm>
            <a:off x="4120055" y="6130437"/>
            <a:ext cx="2722179" cy="399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05352" y="1082566"/>
            <a:ext cx="5969876" cy="3520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1" type="ftr"/>
          </p:nvPr>
        </p:nvSpPr>
        <p:spPr>
          <a:xfrm>
            <a:off x="4120055" y="6130437"/>
            <a:ext cx="2722179" cy="399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26180" y="1282262"/>
            <a:ext cx="5249654" cy="3461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2592925" y="624110"/>
            <a:ext cx="8911687" cy="96295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2589212" y="1828800"/>
            <a:ext cx="8915400" cy="395189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1" type="ftr"/>
          </p:nvPr>
        </p:nvSpPr>
        <p:spPr>
          <a:xfrm>
            <a:off x="4120055" y="6130437"/>
            <a:ext cx="2722179" cy="399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Bangladesh receives $1,599m remittance ..." id="49" name="Google Shape;4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44662" y="3115988"/>
            <a:ext cx="3268717" cy="2044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type="title"/>
          </p:nvPr>
        </p:nvSpPr>
        <p:spPr>
          <a:xfrm>
            <a:off x="2589212" y="567558"/>
            <a:ext cx="8915399" cy="191288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0" sz="40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2589212" y="1755228"/>
            <a:ext cx="8915399" cy="354198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4120055" y="6130437"/>
            <a:ext cx="2722179" cy="399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1830389" y="903605"/>
            <a:ext cx="9677506" cy="162938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4120055" y="6130437"/>
            <a:ext cx="2722179" cy="399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9" name="Google Shape;5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89212" y="1891862"/>
            <a:ext cx="7772399" cy="3615558"/>
          </a:xfrm>
          <a:prstGeom prst="rect">
            <a:avLst/>
          </a:prstGeom>
          <a:solidFill>
            <a:srgbClr val="C4E2FC"/>
          </a:solidFill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2592925" y="262761"/>
            <a:ext cx="7768688" cy="103001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4120055" y="6130437"/>
            <a:ext cx="2722179" cy="399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90345" y="1908810"/>
            <a:ext cx="7104993" cy="3430445"/>
          </a:xfrm>
          <a:prstGeom prst="rect">
            <a:avLst/>
          </a:prstGeom>
          <a:solidFill>
            <a:srgbClr val="F2C9F0"/>
          </a:solidFill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2259724" y="357068"/>
            <a:ext cx="8101889" cy="75164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4120055" y="6130437"/>
            <a:ext cx="2722179" cy="399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aphicFrame>
        <p:nvGraphicFramePr>
          <p:cNvPr id="69" name="Google Shape;69;p8"/>
          <p:cNvGraphicFramePr/>
          <p:nvPr/>
        </p:nvGraphicFramePr>
        <p:xfrm>
          <a:off x="2080260" y="1460939"/>
          <a:ext cx="8286750" cy="4288352"/>
        </p:xfrm>
        <a:graphic>
          <a:graphicData uri="http://schemas.openxmlformats.org/drawingml/2006/chart">
            <c:chart r:id="rId2"/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1902372" y="746234"/>
            <a:ext cx="8912773" cy="71470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4120055" y="6130437"/>
            <a:ext cx="2722179" cy="399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aphicFrame>
        <p:nvGraphicFramePr>
          <p:cNvPr id="74" name="Google Shape;74;p9"/>
          <p:cNvGraphicFramePr/>
          <p:nvPr/>
        </p:nvGraphicFramePr>
        <p:xfrm>
          <a:off x="2070538" y="1776248"/>
          <a:ext cx="8547932" cy="3870173"/>
        </p:xfrm>
        <a:graphic>
          <a:graphicData uri="http://schemas.openxmlformats.org/drawingml/2006/chart">
            <c:chart r:id="rId2"/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2175641" y="546539"/>
            <a:ext cx="8848124" cy="130328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4120055" y="6130437"/>
            <a:ext cx="2722179" cy="399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/>
        </p:nvSpPr>
        <p:spPr>
          <a:xfrm>
            <a:off x="2175641" y="2133600"/>
            <a:ext cx="9047821" cy="2196662"/>
          </a:xfrm>
          <a:prstGeom prst="rect">
            <a:avLst/>
          </a:prstGeom>
          <a:noFill/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difficult to describe how international remittances have contributed to the rise in living standards. But here I would like to present a regression analysis to show the impact of remittance (as independent variable) on GDP (has dependent variable).</a:t>
            </a:r>
            <a:endParaRPr sz="24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2238703" y="708492"/>
            <a:ext cx="8122909" cy="804998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4120055" y="6130437"/>
            <a:ext cx="2722179" cy="399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aphicFrame>
        <p:nvGraphicFramePr>
          <p:cNvPr id="84" name="Google Shape;84;p11"/>
          <p:cNvGraphicFramePr/>
          <p:nvPr/>
        </p:nvGraphicFramePr>
        <p:xfrm>
          <a:off x="1639614" y="2144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{03350910-D3D9-49ED-9FD6-7C3247D78528}</a:tableStyleId>
              </a:tblPr>
              <a:tblGrid>
                <a:gridCol w="1165475"/>
                <a:gridCol w="1198350"/>
                <a:gridCol w="1198350"/>
                <a:gridCol w="1198350"/>
                <a:gridCol w="1198350"/>
                <a:gridCol w="1198350"/>
                <a:gridCol w="1198350"/>
                <a:gridCol w="1198350"/>
              </a:tblGrid>
              <a:tr h="10017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Variables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Obs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Mean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Std. Dev.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Min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Max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Skew.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Kurt.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35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REM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23.541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.203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23.326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23.824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.4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35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GDP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26.365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.382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25.734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26.855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-.436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1.874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CE9F7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2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2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 txBox="1"/>
          <p:nvPr>
            <p:ph type="title"/>
          </p:nvPr>
        </p:nvSpPr>
        <p:spPr>
          <a:xfrm>
            <a:off x="2592925" y="1597572"/>
            <a:ext cx="7768688" cy="1831428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"/>
          <p:cNvSpPr txBox="1"/>
          <p:nvPr>
            <p:ph idx="11" type="ftr"/>
          </p:nvPr>
        </p:nvSpPr>
        <p:spPr>
          <a:xfrm>
            <a:off x="4120055" y="6130437"/>
            <a:ext cx="2722179" cy="399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ctrTitle"/>
          </p:nvPr>
        </p:nvSpPr>
        <p:spPr>
          <a:xfrm>
            <a:off x="2589214" y="1082565"/>
            <a:ext cx="8236442" cy="302698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t/>
            </a:r>
            <a:endParaRPr/>
          </a:p>
        </p:txBody>
      </p:sp>
      <p:sp>
        <p:nvSpPr>
          <p:cNvPr id="117" name="Google Shape;117;p1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10/3/2024</a:t>
            </a:r>
            <a:endParaRPr/>
          </a:p>
        </p:txBody>
      </p:sp>
      <p:sp>
        <p:nvSpPr>
          <p:cNvPr id="119" name="Google Shape;119;p1"/>
          <p:cNvSpPr txBox="1"/>
          <p:nvPr>
            <p:ph idx="11" type="ftr"/>
          </p:nvPr>
        </p:nvSpPr>
        <p:spPr>
          <a:xfrm>
            <a:off x="4120055" y="6130437"/>
            <a:ext cx="2722179" cy="399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Master Slide</a:t>
            </a:r>
            <a:endParaRPr/>
          </a:p>
        </p:txBody>
      </p:sp>
      <p:sp>
        <p:nvSpPr>
          <p:cNvPr id="120" name="Google Shape;120;p1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Violet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  <a:fontScheme name="Droplet">
    <a:majorFont>
      <a:latin typeface="Tw Cen MT" panose="020B0602020104020603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Tw Cen MT" panose="020B0602020104020603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Droplet">
    <a:fillStyleLst>
      <a:solidFill>
        <a:schemeClr val="phClr"/>
      </a:solidFill>
      <a:solidFill>
        <a:schemeClr val="phClr">
          <a:tint val="69000"/>
          <a:satMod val="105000"/>
          <a:lumMod val="110000"/>
        </a:schemeClr>
      </a:solidFill>
      <a:gradFill rotWithShape="1">
        <a:gsLst>
          <a:gs pos="0">
            <a:schemeClr val="phClr">
              <a:tint val="94000"/>
              <a:satMod val="100000"/>
              <a:lumMod val="108000"/>
            </a:schemeClr>
          </a:gs>
          <a:gs pos="50000">
            <a:schemeClr val="phClr">
              <a:tint val="98000"/>
              <a:shade val="100000"/>
              <a:satMod val="100000"/>
              <a:lumMod val="100000"/>
            </a:schemeClr>
          </a:gs>
          <a:gs pos="100000">
            <a:schemeClr val="phClr">
              <a:shade val="72000"/>
              <a:satMod val="120000"/>
              <a:lumMod val="100000"/>
            </a:schemeClr>
          </a:gs>
        </a:gsLst>
        <a:lin ang="5400000" scaled="0"/>
      </a:gradFill>
    </a:fillStyleLst>
    <a:lnStyleLst>
      <a:ln w="9525" cap="flat" cmpd="sng" algn="ctr">
        <a:solidFill>
          <a:schemeClr val="phClr">
            <a:shade val="60000"/>
          </a:schemeClr>
        </a:solidFill>
        <a:prstDash val="solid"/>
      </a:ln>
      <a:ln w="15875" cap="flat" cmpd="sng" algn="ctr">
        <a:solidFill>
          <a:schemeClr val="phClr"/>
        </a:solidFill>
        <a:prstDash val="solid"/>
      </a:ln>
      <a:ln w="22225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50800" dist="25400" dir="5400000" rotWithShape="0">
            <a:srgbClr val="000000">
              <a:alpha val="28000"/>
            </a:srgbClr>
          </a:outerShdw>
        </a:effectLst>
      </a:effectStyle>
      <a:effectStyle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0000"/>
              <a:lumMod val="110000"/>
            </a:schemeClr>
          </a:gs>
          <a:gs pos="100000">
            <a:schemeClr val="phClr">
              <a:shade val="64000"/>
              <a:lumMod val="88000"/>
            </a:schemeClr>
          </a:gs>
        </a:gsLst>
        <a:lin ang="5400000" scaled="0"/>
      </a:gradFill>
      <a:gradFill rotWithShape="1">
        <a:gsLst>
          <a:gs pos="0">
            <a:schemeClr val="phClr">
              <a:tint val="84000"/>
              <a:shade val="100000"/>
              <a:hueMod val="92000"/>
              <a:satMod val="180000"/>
              <a:lumMod val="114000"/>
            </a:schemeClr>
          </a:gs>
          <a:gs pos="100000">
            <a:schemeClr val="phClr">
              <a:shade val="92000"/>
              <a:satMod val="170000"/>
              <a:lumMod val="96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Violet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  <a:fontScheme name="Droplet">
    <a:majorFont>
      <a:latin typeface="Tw Cen MT" panose="020B0602020104020603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Tw Cen MT" panose="020B0602020104020603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Droplet">
    <a:fillStyleLst>
      <a:solidFill>
        <a:schemeClr val="phClr"/>
      </a:solidFill>
      <a:solidFill>
        <a:schemeClr val="phClr">
          <a:tint val="69000"/>
          <a:satMod val="105000"/>
          <a:lumMod val="110000"/>
        </a:schemeClr>
      </a:solidFill>
      <a:gradFill rotWithShape="1">
        <a:gsLst>
          <a:gs pos="0">
            <a:schemeClr val="phClr">
              <a:tint val="94000"/>
              <a:satMod val="100000"/>
              <a:lumMod val="108000"/>
            </a:schemeClr>
          </a:gs>
          <a:gs pos="50000">
            <a:schemeClr val="phClr">
              <a:tint val="98000"/>
              <a:shade val="100000"/>
              <a:satMod val="100000"/>
              <a:lumMod val="100000"/>
            </a:schemeClr>
          </a:gs>
          <a:gs pos="100000">
            <a:schemeClr val="phClr">
              <a:shade val="72000"/>
              <a:satMod val="120000"/>
              <a:lumMod val="100000"/>
            </a:schemeClr>
          </a:gs>
        </a:gsLst>
        <a:lin ang="5400000" scaled="0"/>
      </a:gradFill>
    </a:fillStyleLst>
    <a:lnStyleLst>
      <a:ln w="9525" cap="flat" cmpd="sng" algn="ctr">
        <a:solidFill>
          <a:schemeClr val="phClr">
            <a:shade val="60000"/>
          </a:schemeClr>
        </a:solidFill>
        <a:prstDash val="solid"/>
      </a:ln>
      <a:ln w="15875" cap="flat" cmpd="sng" algn="ctr">
        <a:solidFill>
          <a:schemeClr val="phClr"/>
        </a:solidFill>
        <a:prstDash val="solid"/>
      </a:ln>
      <a:ln w="22225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50800" dist="25400" dir="5400000" rotWithShape="0">
            <a:srgbClr val="000000">
              <a:alpha val="28000"/>
            </a:srgbClr>
          </a:outerShdw>
        </a:effectLst>
      </a:effectStyle>
      <a:effectStyle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0000"/>
              <a:lumMod val="110000"/>
            </a:schemeClr>
          </a:gs>
          <a:gs pos="100000">
            <a:schemeClr val="phClr">
              <a:shade val="64000"/>
              <a:lumMod val="88000"/>
            </a:schemeClr>
          </a:gs>
        </a:gsLst>
        <a:lin ang="5400000" scaled="0"/>
      </a:gradFill>
      <a:gradFill rotWithShape="1">
        <a:gsLst>
          <a:gs pos="0">
            <a:schemeClr val="phClr">
              <a:tint val="84000"/>
              <a:shade val="100000"/>
              <a:hueMod val="92000"/>
              <a:satMod val="180000"/>
              <a:lumMod val="114000"/>
            </a:schemeClr>
          </a:gs>
          <a:gs pos="100000">
            <a:schemeClr val="phClr">
              <a:shade val="92000"/>
              <a:satMod val="170000"/>
              <a:lumMod val="96000"/>
            </a:schemeClr>
          </a:gs>
        </a:gsLst>
        <a:lin ang="5400000" scaled="0"/>
      </a:gradFill>
    </a:bgFillStyleLst>
  </a:fmtScheme>
</a:themeOverrid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2024-09-26T03:01:25Z</dcterms:created>
  <dc:creator>moreum asfi</dc:creator>
</cp:coreProperties>
</file>