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42803750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82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vWj+srgttTQ1k9I/NiXmCcvV4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F8E683-C421-484D-9BBD-05A184C1E283}">
  <a:tblStyle styleId="{49F8E683-C421-484D-9BBD-05A184C1E2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82" orient="horz"/>
        <p:guide pos="95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541283" y="24255466"/>
            <a:ext cx="21192649" cy="109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spcBef>
                <a:spcPts val="2125"/>
              </a:spcBef>
              <a:spcAft>
                <a:spcPts val="0"/>
              </a:spcAft>
              <a:buClr>
                <a:srgbClr val="888888"/>
              </a:buClr>
              <a:buSzPts val="1062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849"/>
              </a:spcBef>
              <a:spcAft>
                <a:spcPts val="0"/>
              </a:spcAft>
              <a:buClr>
                <a:srgbClr val="888888"/>
              </a:buClr>
              <a:buSzPts val="924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87"/>
              </a:spcBef>
              <a:spcAft>
                <a:spcPts val="0"/>
              </a:spcAft>
              <a:buClr>
                <a:srgbClr val="888888"/>
              </a:buClr>
              <a:buSzPts val="793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013355" y="10487955"/>
            <a:ext cx="28248504" cy="2724769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34054349" y="79528317"/>
            <a:ext cx="175307174" cy="3269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31594507" y="47082328"/>
            <a:ext cx="175307174" cy="9759025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13761" y="9987549"/>
            <a:ext cx="27247692" cy="282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391534" y="27505384"/>
            <a:ext cx="25733931" cy="85013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44"/>
              <a:buFont typeface="Calibri"/>
              <a:buNone/>
              <a:defRPr b="1" sz="13244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391534" y="18142065"/>
            <a:ext cx="25733931" cy="936332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324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 sz="6622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86"/>
              </a:spcBef>
              <a:spcAft>
                <a:spcPts val="0"/>
              </a:spcAft>
              <a:buClr>
                <a:srgbClr val="888888"/>
              </a:buClr>
              <a:buSzPts val="5932"/>
              <a:buNone/>
              <a:defRPr sz="5932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62"/>
              </a:spcBef>
              <a:spcAft>
                <a:spcPts val="0"/>
              </a:spcAft>
              <a:buClr>
                <a:srgbClr val="888888"/>
              </a:buClr>
              <a:buSzPts val="5311"/>
              <a:buNone/>
              <a:defRPr sz="5311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924"/>
              </a:spcBef>
              <a:spcAft>
                <a:spcPts val="0"/>
              </a:spcAft>
              <a:buClr>
                <a:srgbClr val="888888"/>
              </a:buClr>
              <a:buSzPts val="4622"/>
              <a:buNone/>
              <a:defRPr sz="462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63951" y="47936250"/>
            <a:ext cx="65144269" cy="13559479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15530" lvl="0" marL="457200" algn="l">
              <a:spcBef>
                <a:spcPts val="1849"/>
              </a:spcBef>
              <a:spcAft>
                <a:spcPts val="0"/>
              </a:spcAft>
              <a:buClr>
                <a:schemeClr val="dk1"/>
              </a:buClr>
              <a:buSzPts val="9243"/>
              <a:buChar char="•"/>
              <a:defRPr sz="9243"/>
            </a:lvl1pPr>
            <a:lvl2pPr indent="-732345" lvl="1" marL="9144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Char char="–"/>
              <a:defRPr sz="7933"/>
            </a:lvl2pPr>
            <a:lvl3pPr indent="-649097" lvl="2" marL="13716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3pPr>
            <a:lvl4pPr indent="-605282" lvl="3" marL="18288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–"/>
              <a:defRPr sz="5932"/>
            </a:lvl4pPr>
            <a:lvl5pPr indent="-605282" lvl="4" marL="22860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»"/>
              <a:defRPr sz="5932"/>
            </a:lvl5pPr>
            <a:lvl6pPr indent="-605282" lvl="5" marL="27432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6pPr>
            <a:lvl7pPr indent="-605282" lvl="6" marL="32004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7pPr>
            <a:lvl8pPr indent="-605282" lvl="7" marL="3657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8pPr>
            <a:lvl9pPr indent="-605282" lvl="8" marL="41148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72912807" y="47936250"/>
            <a:ext cx="65144269" cy="13559479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15530" lvl="0" marL="457200" algn="l">
              <a:spcBef>
                <a:spcPts val="1849"/>
              </a:spcBef>
              <a:spcAft>
                <a:spcPts val="0"/>
              </a:spcAft>
              <a:buClr>
                <a:schemeClr val="dk1"/>
              </a:buClr>
              <a:buSzPts val="9243"/>
              <a:buChar char="•"/>
              <a:defRPr sz="9243"/>
            </a:lvl1pPr>
            <a:lvl2pPr indent="-732345" lvl="1" marL="9144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Char char="–"/>
              <a:defRPr sz="7933"/>
            </a:lvl2pPr>
            <a:lvl3pPr indent="-649097" lvl="2" marL="13716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3pPr>
            <a:lvl4pPr indent="-605282" lvl="3" marL="18288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–"/>
              <a:defRPr sz="5932"/>
            </a:lvl4pPr>
            <a:lvl5pPr indent="-605282" lvl="4" marL="22860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»"/>
              <a:defRPr sz="5932"/>
            </a:lvl5pPr>
            <a:lvl6pPr indent="-605282" lvl="5" marL="27432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6pPr>
            <a:lvl7pPr indent="-605282" lvl="6" marL="32004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7pPr>
            <a:lvl8pPr indent="-605282" lvl="7" marL="3657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8pPr>
            <a:lvl9pPr indent="-605282" lvl="8" marL="41148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5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13761" y="9581309"/>
            <a:ext cx="13376810" cy="3993033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None/>
              <a:defRPr b="1" sz="7933"/>
            </a:lvl1pPr>
            <a:lvl2pPr indent="-228600" lvl="1" marL="9144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b="1" sz="6622"/>
            </a:lvl2pPr>
            <a:lvl3pPr indent="-228600" lvl="2" marL="1371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None/>
              <a:defRPr b="1" sz="5932"/>
            </a:lvl3pPr>
            <a:lvl4pPr indent="-228600" lvl="3" marL="1828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4pPr>
            <a:lvl5pPr indent="-228600" lvl="4" marL="22860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5pPr>
            <a:lvl6pPr indent="-228600" lvl="5" marL="27432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6pPr>
            <a:lvl7pPr indent="-228600" lvl="6" marL="32004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7pPr>
            <a:lvl8pPr indent="-228600" lvl="7" marL="36576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8pPr>
            <a:lvl9pPr indent="-228600" lvl="8" marL="4114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513761" y="13574342"/>
            <a:ext cx="13376810" cy="246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732345" lvl="0" marL="4572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Char char="•"/>
              <a:defRPr sz="7933"/>
            </a:lvl1pPr>
            <a:lvl2pPr indent="-649097" lvl="1" marL="9144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–"/>
              <a:defRPr sz="6622"/>
            </a:lvl2pPr>
            <a:lvl3pPr indent="-605282" lvl="2" marL="1371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3pPr>
            <a:lvl4pPr indent="-565848" lvl="3" marL="1828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–"/>
              <a:defRPr sz="5311"/>
            </a:lvl4pPr>
            <a:lvl5pPr indent="-565848" lvl="4" marL="22860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»"/>
              <a:defRPr sz="5311"/>
            </a:lvl5pPr>
            <a:lvl6pPr indent="-565848" lvl="5" marL="27432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6pPr>
            <a:lvl7pPr indent="-565848" lvl="6" marL="32004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7pPr>
            <a:lvl8pPr indent="-565848" lvl="7" marL="36576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8pPr>
            <a:lvl9pPr indent="-565848" lvl="8" marL="4114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5379390" y="9581309"/>
            <a:ext cx="13382065" cy="3993033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None/>
              <a:defRPr b="1" sz="7933"/>
            </a:lvl1pPr>
            <a:lvl2pPr indent="-228600" lvl="1" marL="9144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b="1" sz="6622"/>
            </a:lvl2pPr>
            <a:lvl3pPr indent="-228600" lvl="2" marL="1371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None/>
              <a:defRPr b="1" sz="5932"/>
            </a:lvl3pPr>
            <a:lvl4pPr indent="-228600" lvl="3" marL="1828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4pPr>
            <a:lvl5pPr indent="-228600" lvl="4" marL="22860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5pPr>
            <a:lvl6pPr indent="-228600" lvl="5" marL="27432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6pPr>
            <a:lvl7pPr indent="-228600" lvl="6" marL="32004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7pPr>
            <a:lvl8pPr indent="-228600" lvl="7" marL="36576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8pPr>
            <a:lvl9pPr indent="-228600" lvl="8" marL="4114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None/>
              <a:defRPr b="1" sz="5311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5379390" y="13574342"/>
            <a:ext cx="13382065" cy="246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732345" lvl="0" marL="4572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Char char="•"/>
              <a:defRPr sz="7933"/>
            </a:lvl1pPr>
            <a:lvl2pPr indent="-649097" lvl="1" marL="9144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–"/>
              <a:defRPr sz="6622"/>
            </a:lvl2pPr>
            <a:lvl3pPr indent="-605282" lvl="2" marL="1371600" algn="l">
              <a:spcBef>
                <a:spcPts val="1186"/>
              </a:spcBef>
              <a:spcAft>
                <a:spcPts val="0"/>
              </a:spcAft>
              <a:buClr>
                <a:schemeClr val="dk1"/>
              </a:buClr>
              <a:buSzPts val="5932"/>
              <a:buChar char="•"/>
              <a:defRPr sz="5932"/>
            </a:lvl3pPr>
            <a:lvl4pPr indent="-565848" lvl="3" marL="1828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–"/>
              <a:defRPr sz="5311"/>
            </a:lvl4pPr>
            <a:lvl5pPr indent="-565848" lvl="4" marL="22860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»"/>
              <a:defRPr sz="5311"/>
            </a:lvl5pPr>
            <a:lvl6pPr indent="-565848" lvl="5" marL="27432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6pPr>
            <a:lvl7pPr indent="-565848" lvl="6" marL="32004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7pPr>
            <a:lvl8pPr indent="-565848" lvl="7" marL="36576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8pPr>
            <a:lvl9pPr indent="-565848" lvl="8" marL="4114800" algn="l"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5311"/>
              <a:buChar char="•"/>
              <a:defRPr sz="5311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513763" y="1704224"/>
            <a:ext cx="9960336" cy="72528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22"/>
              <a:buFont typeface="Calibri"/>
              <a:buNone/>
              <a:defRPr b="1" sz="662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1836768" y="1704228"/>
            <a:ext cx="16924685" cy="3653182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03160" lvl="0" marL="457200" algn="l"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10623"/>
              <a:buChar char="•"/>
              <a:defRPr sz="10623"/>
            </a:lvl1pPr>
            <a:lvl2pPr indent="-815530" lvl="1" marL="914400" algn="l">
              <a:spcBef>
                <a:spcPts val="1849"/>
              </a:spcBef>
              <a:spcAft>
                <a:spcPts val="0"/>
              </a:spcAft>
              <a:buClr>
                <a:schemeClr val="dk1"/>
              </a:buClr>
              <a:buSzPts val="9243"/>
              <a:buChar char="–"/>
              <a:defRPr sz="9243"/>
            </a:lvl2pPr>
            <a:lvl3pPr indent="-732345" lvl="2" marL="137160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Char char="•"/>
              <a:defRPr sz="7933"/>
            </a:lvl3pPr>
            <a:lvl4pPr indent="-649097" lvl="3" marL="18288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–"/>
              <a:defRPr sz="6622"/>
            </a:lvl4pPr>
            <a:lvl5pPr indent="-649097" lvl="4" marL="22860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»"/>
              <a:defRPr sz="6622"/>
            </a:lvl5pPr>
            <a:lvl6pPr indent="-649097" lvl="5" marL="27432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6pPr>
            <a:lvl7pPr indent="-649097" lvl="6" marL="32004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7pPr>
            <a:lvl8pPr indent="-649097" lvl="7" marL="36576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8pPr>
            <a:lvl9pPr indent="-649096" lvl="8" marL="411480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513763" y="8957088"/>
            <a:ext cx="9960336" cy="2927896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None/>
              <a:defRPr sz="4622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1"/>
              <a:buNone/>
              <a:defRPr sz="4000"/>
            </a:lvl2pPr>
            <a:lvl3pPr indent="-228600" lvl="2" marL="1371600" algn="l">
              <a:spcBef>
                <a:spcPts val="662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3pPr>
            <a:lvl4pPr indent="-228600" lvl="3" marL="18288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4pPr>
            <a:lvl5pPr indent="-228600" lvl="4" marL="22860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5pPr>
            <a:lvl6pPr indent="-228600" lvl="5" marL="27432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6pPr>
            <a:lvl7pPr indent="-228600" lvl="6" marL="32004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7pPr>
            <a:lvl8pPr indent="-228600" lvl="7" marL="36576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8pPr>
            <a:lvl9pPr indent="-228600" lvl="8" marL="41148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934153" y="29962634"/>
            <a:ext cx="18165128" cy="353725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22"/>
              <a:buFont typeface="Calibri"/>
              <a:buNone/>
              <a:defRPr b="1" sz="662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934153" y="3824596"/>
            <a:ext cx="18165128" cy="256822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934153" y="33499893"/>
            <a:ext cx="18165128" cy="50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None/>
              <a:defRPr sz="4622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1"/>
              <a:buNone/>
              <a:defRPr sz="4000"/>
            </a:lvl2pPr>
            <a:lvl3pPr indent="-228600" lvl="2" marL="1371600" algn="l">
              <a:spcBef>
                <a:spcPts val="662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3pPr>
            <a:lvl4pPr indent="-228600" lvl="3" marL="18288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4pPr>
            <a:lvl5pPr indent="-228600" lvl="4" marL="22860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5pPr>
            <a:lvl6pPr indent="-228600" lvl="5" marL="27432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6pPr>
            <a:lvl7pPr indent="-228600" lvl="6" marL="32004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7pPr>
            <a:lvl8pPr indent="-228600" lvl="7" marL="36576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8pPr>
            <a:lvl9pPr indent="-228600" lvl="8" marL="4114800" algn="l">
              <a:spcBef>
                <a:spcPts val="593"/>
              </a:spcBef>
              <a:spcAft>
                <a:spcPts val="0"/>
              </a:spcAft>
              <a:buClr>
                <a:schemeClr val="dk1"/>
              </a:buClr>
              <a:buSzPts val="2966"/>
              <a:buNone/>
              <a:defRPr sz="2966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55"/>
              <a:buFont typeface="Calibri"/>
              <a:buNone/>
              <a:defRPr b="0" i="0" sz="14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13761" y="9987549"/>
            <a:ext cx="27247692" cy="282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03160" lvl="0" marL="457200" marR="0" rtl="0" algn="l"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10623"/>
              <a:buFont typeface="Arial"/>
              <a:buChar char="•"/>
              <a:defRPr b="0" i="0" sz="106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5530" lvl="1" marL="914400" marR="0" rtl="0" algn="l">
              <a:spcBef>
                <a:spcPts val="1849"/>
              </a:spcBef>
              <a:spcAft>
                <a:spcPts val="0"/>
              </a:spcAft>
              <a:buClr>
                <a:schemeClr val="dk1"/>
              </a:buClr>
              <a:buSzPts val="9243"/>
              <a:buFont typeface="Arial"/>
              <a:buChar char="–"/>
              <a:defRPr b="0" i="0" sz="92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2345" lvl="2" marL="1371600" marR="0" rtl="0" algn="l">
              <a:spcBef>
                <a:spcPts val="1587"/>
              </a:spcBef>
              <a:spcAft>
                <a:spcPts val="0"/>
              </a:spcAft>
              <a:buClr>
                <a:schemeClr val="dk1"/>
              </a:buClr>
              <a:buSzPts val="7933"/>
              <a:buFont typeface="Arial"/>
              <a:buChar char="•"/>
              <a:defRPr b="0" i="0" sz="7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9097" lvl="3" marL="18288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–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9097" lvl="4" marL="22860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»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9097" lvl="5" marL="27432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9097" lvl="6" marL="32004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9097" lvl="7" marL="36576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9096" lvl="8" marL="4114800" marR="0" rtl="0" algn="l">
              <a:spcBef>
                <a:spcPts val="1324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954722" y="1056362"/>
            <a:ext cx="28845848" cy="40491688"/>
            <a:chOff x="1007683" y="1473602"/>
            <a:chExt cx="42739983" cy="28753613"/>
          </a:xfrm>
        </p:grpSpPr>
        <p:sp>
          <p:nvSpPr>
            <p:cNvPr id="90" name="Google Shape;90;p1"/>
            <p:cNvSpPr/>
            <p:nvPr/>
          </p:nvSpPr>
          <p:spPr>
            <a:xfrm>
              <a:off x="3121325" y="1473602"/>
              <a:ext cx="36015363" cy="4472281"/>
            </a:xfrm>
            <a:prstGeom prst="roundRect">
              <a:avLst>
                <a:gd fmla="val 16667" name="adj"/>
              </a:avLst>
            </a:prstGeom>
            <a:solidFill>
              <a:srgbClr val="92CCDC">
                <a:alpha val="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932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1007683" y="1833341"/>
              <a:ext cx="42739983" cy="28393874"/>
              <a:chOff x="1007683" y="1833341"/>
              <a:chExt cx="42739983" cy="28393874"/>
            </a:xfrm>
          </p:grpSpPr>
          <p:grpSp>
            <p:nvGrpSpPr>
              <p:cNvPr id="92" name="Google Shape;92;p1"/>
              <p:cNvGrpSpPr/>
              <p:nvPr/>
            </p:nvGrpSpPr>
            <p:grpSpPr>
              <a:xfrm>
                <a:off x="1007683" y="1833341"/>
                <a:ext cx="42739983" cy="28393874"/>
                <a:chOff x="1007683" y="1833341"/>
                <a:chExt cx="42739983" cy="28393874"/>
              </a:xfrm>
            </p:grpSpPr>
            <p:sp>
              <p:nvSpPr>
                <p:cNvPr id="93" name="Google Shape;93;p1"/>
                <p:cNvSpPr/>
                <p:nvPr/>
              </p:nvSpPr>
              <p:spPr>
                <a:xfrm>
                  <a:off x="1392899" y="12365046"/>
                  <a:ext cx="13125862" cy="8135807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38100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3725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Hypothesis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42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725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725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725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12921583" y="6511939"/>
                  <a:ext cx="12652351" cy="466001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28575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725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Objectiv</a:t>
                  </a:r>
                  <a:r>
                    <a:rPr lang="en-US" sz="3725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 </a:t>
                  </a:r>
                  <a:endParaRPr/>
                </a:p>
                <a:p>
                  <a:pPr indent="0" lvl="0" marL="0" marR="0" rtl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To determine how banks' performance is affected by interest rate fluctuations from  Bangladesh's point of view.</a:t>
                  </a:r>
                  <a:r>
                    <a:rPr i="0" lang="en-US" sz="36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To examine the short-term and long-term effects of interest rate changes on bank profitability</a:t>
                  </a:r>
                  <a:r>
                    <a:rPr i="0" lang="en-US" sz="24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</a:t>
                  </a:r>
                  <a:endParaRPr/>
                </a:p>
                <a:p>
                  <a:pPr indent="0" lvl="0" marL="0" marR="0" rtl="0" algn="just"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7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"/>
                <p:cNvSpPr txBox="1"/>
                <p:nvPr/>
              </p:nvSpPr>
              <p:spPr>
                <a:xfrm>
                  <a:off x="3770518" y="1833341"/>
                  <a:ext cx="34520134" cy="3907001"/>
                </a:xfrm>
                <a:prstGeom prst="rect">
                  <a:avLst/>
                </a:prstGeom>
                <a:solidFill>
                  <a:srgbClr val="DAEEF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4553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6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“ Impact of changing interest rate on bank’s performance- An empirical study on commercial banks in Bangladesh”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5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Moreum Akther</a:t>
                  </a:r>
                  <a:endParaRPr b="1" sz="5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5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Depa</a:t>
                  </a:r>
                  <a:r>
                    <a:rPr b="1" lang="en-US" sz="6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</a:t>
                  </a:r>
                  <a:r>
                    <a:rPr b="1" lang="en-US" sz="5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tm</a:t>
                  </a:r>
                  <a:r>
                    <a:rPr b="1" lang="en-US" sz="6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lang="en-US" sz="5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nt of Financ</a:t>
                  </a:r>
                  <a:r>
                    <a:rPr b="1" lang="en-US" sz="6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lang="en-US" sz="5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and Bankin</a:t>
                  </a:r>
                  <a:r>
                    <a:rPr b="1" i="0" lang="en-US" sz="60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</a:t>
                  </a:r>
                  <a:endParaRPr b="1" sz="19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7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University of Barishal</a:t>
                  </a:r>
                  <a:endParaRPr b="1" sz="7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15307597" y="13493546"/>
                  <a:ext cx="14468006" cy="6687247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28575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932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"/>
                <p:cNvSpPr txBox="1"/>
                <p:nvPr/>
              </p:nvSpPr>
              <p:spPr>
                <a:xfrm>
                  <a:off x="2471393" y="27289838"/>
                  <a:ext cx="10550648" cy="564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93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</a:t>
                  </a:r>
                  <a:endParaRPr/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26576951" y="6616383"/>
                  <a:ext cx="17170715" cy="68771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28575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4553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Result</a:t>
                  </a:r>
                  <a:endParaRPr/>
                </a:p>
                <a:p>
                  <a:pPr indent="0" lvl="0" marL="0" marR="0" rtl="0" algn="just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Changing interest rate significantly impacts the banks’ performance</a:t>
                  </a:r>
                  <a:r>
                    <a:rPr lang="en-US" sz="4553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932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25573936" y="25166571"/>
                  <a:ext cx="17327532" cy="506064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28575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4139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Recommendation</a:t>
                  </a:r>
                  <a:endParaRPr/>
                </a:p>
                <a:p>
                  <a:pPr indent="0" lvl="0" marL="0" marR="0" rtl="0" algn="just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139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Some of the variables from the analyses were insignificant in this study. A large number of samples should be taken into  considerations. Many more analyses should be included to ignore the inconsistency.</a:t>
                  </a:r>
                  <a:endParaRPr sz="413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1007683" y="7479970"/>
                  <a:ext cx="10381417" cy="466001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CCDC">
                    <a:alpha val="9803"/>
                  </a:srgbClr>
                </a:solidFill>
                <a:ln cap="flat" cmpd="sng" w="28575">
                  <a:solidFill>
                    <a:srgbClr val="95373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932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" name="Google Shape;101;p1"/>
              <p:cNvSpPr txBox="1"/>
              <p:nvPr/>
            </p:nvSpPr>
            <p:spPr>
              <a:xfrm>
                <a:off x="32804516" y="15988329"/>
                <a:ext cx="1279932" cy="87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311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NPY</a:t>
                </a:r>
                <a:endParaRPr/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40008320" y="16039581"/>
                <a:ext cx="2051948" cy="87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311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POMC</a:t>
                </a:r>
                <a:endParaRPr/>
              </a:p>
            </p:txBody>
          </p:sp>
        </p:grpSp>
      </p:grpSp>
      <p:sp>
        <p:nvSpPr>
          <p:cNvPr id="103" name="Google Shape;103;p1"/>
          <p:cNvSpPr txBox="1"/>
          <p:nvPr/>
        </p:nvSpPr>
        <p:spPr>
          <a:xfrm>
            <a:off x="1106580" y="9601201"/>
            <a:ext cx="6854700" cy="4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how much a bank’s performance is influenced by changing interest rates. Changing interest rate significantly impacts the banks’ performance.</a:t>
            </a:r>
            <a:endParaRPr/>
          </a:p>
        </p:txBody>
      </p:sp>
      <p:graphicFrame>
        <p:nvGraphicFramePr>
          <p:cNvPr id="104" name="Google Shape;104;p1"/>
          <p:cNvGraphicFramePr/>
          <p:nvPr/>
        </p:nvGraphicFramePr>
        <p:xfrm>
          <a:off x="1409700" y="179832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{49F8E683-C421-484D-9BBD-05A184C1E283}</a:tableStyleId>
              </a:tblPr>
              <a:tblGrid>
                <a:gridCol w="1692750"/>
                <a:gridCol w="6785750"/>
              </a:tblGrid>
              <a:tr h="209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100"/>
                        <a:buFont typeface="Times New Roman"/>
                        <a:buNone/>
                      </a:pPr>
                      <a:r>
                        <a:rPr b="1" lang="en-US" sz="4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-25000" lang="en-US" sz="4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</a:t>
                      </a:r>
                      <a:endParaRPr b="1" baseline="-25000" sz="6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100"/>
                        <a:buFont typeface="Times New Roman"/>
                        <a:buNone/>
                      </a:pPr>
                      <a:r>
                        <a:rPr b="0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significant relationship between IRS and ROA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209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Times New Roman"/>
                        <a:buNone/>
                      </a:pPr>
                      <a:r>
                        <a:rPr b="1" lang="en-US" sz="3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-25000" lang="en-US" sz="3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1b</a:t>
                      </a:r>
                      <a:endParaRPr b="1" sz="3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100"/>
                        <a:buFont typeface="Times New Roman"/>
                        <a:buNone/>
                      </a:pPr>
                      <a:r>
                        <a:rPr b="0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significant relationship between IRS and ROE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81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-25000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2a</a:t>
                      </a:r>
                      <a:endParaRPr sz="41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100"/>
                        <a:buFont typeface="Times New Roman"/>
                        <a:buNone/>
                      </a:pPr>
                      <a:r>
                        <a:rPr b="0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significant relationship between GDPG and ROA</a:t>
                      </a:r>
                      <a:endParaRPr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27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Times New Roman"/>
                        <a:buNone/>
                      </a:pPr>
                      <a:r>
                        <a:rPr b="1" lang="en-US" sz="3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-25000" lang="en-US" sz="3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</a:t>
                      </a:r>
                      <a:endParaRPr b="1" sz="3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100"/>
                        <a:buFont typeface="Times New Roman"/>
                        <a:buNone/>
                      </a:pPr>
                      <a:r>
                        <a:rPr b="0" lang="en-US" sz="4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significant relationship between GDPG and ROE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900"/>
                    </a:p>
                  </a:txBody>
                  <a:tcPr marT="31525" marB="31525" marR="63075" marL="6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pic>
        <p:nvPicPr>
          <p:cNvPr descr="Effect of rising interest rates on investment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18897600"/>
            <a:ext cx="8888960" cy="781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22697602" y="14647779"/>
            <a:ext cx="1506752" cy="60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44304" y="11753850"/>
            <a:ext cx="8723761" cy="52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21088348" y="18835782"/>
            <a:ext cx="8712221" cy="856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062061" y="28551319"/>
            <a:ext cx="13472840" cy="807720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857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€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(ROA &amp; ROE)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constant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Rate Spread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Investment To Total Assets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&amp; Advances To Total Assets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Lending Rate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GDP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Growth Rate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Deposit To Total Assets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X</a:t>
            </a:r>
            <a:r>
              <a:rPr b="0" baseline="-25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To Deposit Ratio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214710" y="37085007"/>
            <a:ext cx="15540624" cy="5377443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 cap="flat" cmpd="sng" w="2857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found that there is a significant relationship based on the analyses.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on the impact of interest rate spread on profitability provides valuable insights for regulators, bankers, financial analysts, and scholars.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31248" y="19507199"/>
            <a:ext cx="8134351" cy="72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15137606" y="28071799"/>
            <a:ext cx="14427993" cy="5678285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CAAD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been seen that without interest rate spread other variables are insignificant for most of the analyses. 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CAAD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analytical tools can be used.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CAAD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observations should be considered to conduct this study. </a:t>
            </a:r>
            <a:endParaRPr/>
          </a:p>
          <a:p>
            <a:pPr indent="-342900" lvl="0" marL="5715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CAAD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2014-03-07T20:22:07Z</dcterms:created>
  <dc:creator>Julia Xia</dc:creator>
</cp:coreProperties>
</file>