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6594860-226B-4C43-82A6-231E1602728A}" type="datetimeFigureOut">
              <a:rPr lang="fa-IR" smtClean="0"/>
              <a:t>14/05/1441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51FF205-CEE6-4F98-9FBD-267831B3978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2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C262D6-92CA-413D-85D6-F17922A14CEA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6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9701-F03E-4ED1-BE8F-D500D42CE9DE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888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FF0F-C747-4ED0-A895-795C50BE517A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16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7161-E89C-4CFC-BB86-88E5718CE51E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510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7DF06E-8865-42A6-BAE6-00E38D88AEBB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86395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7BD2-0783-45B4-8E01-A5A786AB1D17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06141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D910-2F7F-4E69-A673-354D232EE2D9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0360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28E2-02FD-4701-A49D-4AB85E76A929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66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56A2-7EC7-4586-8D4B-CB6C3F27F52B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008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036AEB-849C-4C09-B8A9-EAB31D348618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38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A38040-6C6A-4AEB-B623-7872B4C83A93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972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4635C0-AB91-43E5-9AE6-B9FE519B4C37}" type="datetime8">
              <a:rPr lang="fa-IR" smtClean="0"/>
              <a:t>09 ژانويه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016672-1E59-473F-89FD-C113330C8495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850-8162-4E09-BF80-AA4512418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2778" y="2194560"/>
            <a:ext cx="4856990" cy="3283132"/>
          </a:xfrm>
        </p:spPr>
        <p:txBody>
          <a:bodyPr/>
          <a:lstStyle/>
          <a:p>
            <a:r>
              <a:rPr lang="en-US" sz="4000" b="1" dirty="0"/>
              <a:t>Hybrid query expansion model for text and microblog information retrieval</a:t>
            </a:r>
            <a:br>
              <a:rPr lang="en-US" sz="4000" b="1" dirty="0"/>
            </a:br>
            <a:endParaRPr lang="fa-I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33E9-1D2A-4A3B-8F0A-14F47C7F4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502" y="5961778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Morteza</a:t>
            </a:r>
            <a:r>
              <a:rPr lang="en-US" dirty="0"/>
              <a:t> </a:t>
            </a:r>
            <a:r>
              <a:rPr lang="en-US" dirty="0" err="1"/>
              <a:t>Eydipour</a:t>
            </a:r>
            <a:endParaRPr lang="en-US" dirty="0"/>
          </a:p>
          <a:p>
            <a:r>
              <a:rPr lang="en-US" dirty="0"/>
              <a:t>9811634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4924F-7B5D-44E2-9AD5-1482167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382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64FDE-A8B1-4FBC-A5D2-FAABEA23B09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pc="0" dirty="0">
                <a:latin typeface="+mn-lt"/>
                <a:cs typeface="B Bardiya" panose="00000400000000000000" pitchFamily="2" charset="-78"/>
              </a:rPr>
              <a:t>انتخاب ترم های کاندید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ACAC351-844B-4CED-94E5-BF3ED9506E54}"/>
              </a:ext>
            </a:extLst>
          </p:cNvPr>
          <p:cNvSpPr txBox="1">
            <a:spLocks/>
          </p:cNvSpPr>
          <p:nvPr/>
        </p:nvSpPr>
        <p:spPr>
          <a:xfrm>
            <a:off x="1666874" y="2286002"/>
            <a:ext cx="9763125" cy="29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>
              <a:cs typeface="B Bardiya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034E5-7085-45CB-8C2C-A9F77DAA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42" y="2016610"/>
            <a:ext cx="2819794" cy="45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F2A02-DDDB-435A-807D-4A11B3F9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63" y="2679616"/>
            <a:ext cx="6058746" cy="45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A146F8-C8EA-4AD4-A001-8EB67368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25" y="3319733"/>
            <a:ext cx="8221222" cy="1295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2277A-7DDF-43E1-B555-E174F0645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17" y="4887165"/>
            <a:ext cx="3848637" cy="4572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34D86-A2A2-451D-9A39-F27AC9E0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180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64FDE-A8B1-4FBC-A5D2-FAABEA23B09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pc="0" dirty="0" err="1">
                <a:latin typeface="+mn-lt"/>
                <a:cs typeface="B Bardiya" panose="00000400000000000000" pitchFamily="2" charset="-78"/>
              </a:rPr>
              <a:t>تنظیمات</a:t>
            </a:r>
            <a:r>
              <a:rPr lang="fa-IR" spc="0" dirty="0">
                <a:latin typeface="+mn-lt"/>
                <a:cs typeface="B Bardiya" panose="00000400000000000000" pitchFamily="2" charset="-78"/>
              </a:rPr>
              <a:t> </a:t>
            </a:r>
            <a:r>
              <a:rPr lang="en-US" spc="0" dirty="0">
                <a:latin typeface="+mn-lt"/>
                <a:cs typeface="B Bardiya" panose="00000400000000000000" pitchFamily="2" charset="-78"/>
              </a:rPr>
              <a:t>HQE</a:t>
            </a:r>
            <a:endParaRPr lang="fa-IR" spc="0" dirty="0">
              <a:latin typeface="+mn-lt"/>
              <a:cs typeface="B Bardiya" panose="00000400000000000000" pitchFamily="2" charset="-78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ACAC351-844B-4CED-94E5-BF3ED9506E54}"/>
              </a:ext>
            </a:extLst>
          </p:cNvPr>
          <p:cNvSpPr txBox="1">
            <a:spLocks/>
          </p:cNvSpPr>
          <p:nvPr/>
        </p:nvSpPr>
        <p:spPr>
          <a:xfrm>
            <a:off x="1666874" y="2286002"/>
            <a:ext cx="9763125" cy="29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>
              <a:cs typeface="B Bardiya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BD7EE4-154F-4477-8249-BAA6D564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21" y="1983600"/>
            <a:ext cx="10152680" cy="25502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C5CF6-A7FB-4588-B266-07A0175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58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64FDE-A8B1-4FBC-A5D2-FAABEA23B09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pc="0" dirty="0">
                <a:latin typeface="+mn-lt"/>
                <a:cs typeface="B Bardiya" panose="00000400000000000000" pitchFamily="2" charset="-78"/>
              </a:rPr>
              <a:t>بررسی عملکرد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ACAC351-844B-4CED-94E5-BF3ED9506E54}"/>
              </a:ext>
            </a:extLst>
          </p:cNvPr>
          <p:cNvSpPr txBox="1">
            <a:spLocks/>
          </p:cNvSpPr>
          <p:nvPr/>
        </p:nvSpPr>
        <p:spPr>
          <a:xfrm>
            <a:off x="1666874" y="2286002"/>
            <a:ext cx="9763125" cy="29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>
              <a:cs typeface="B Bardiya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22E0B-F34D-4BDD-A1C9-5C8B4808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63" y="1338014"/>
            <a:ext cx="7878274" cy="3553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AD6F8-5092-4821-86E1-64D027AE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27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64FDE-A8B1-4FBC-A5D2-FAABEA23B09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pc="0" dirty="0">
                <a:latin typeface="+mn-lt"/>
                <a:cs typeface="B Bardiya" panose="00000400000000000000" pitchFamily="2" charset="-78"/>
              </a:rPr>
              <a:t>بررسی عملکرد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ACAC351-844B-4CED-94E5-BF3ED9506E54}"/>
              </a:ext>
            </a:extLst>
          </p:cNvPr>
          <p:cNvSpPr txBox="1">
            <a:spLocks/>
          </p:cNvSpPr>
          <p:nvPr/>
        </p:nvSpPr>
        <p:spPr>
          <a:xfrm>
            <a:off x="1666874" y="2286002"/>
            <a:ext cx="9763125" cy="29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a-IR" dirty="0">
              <a:cs typeface="B Bardiya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FDF97-0CAE-40C9-8B71-C0A4F135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62" y="1270554"/>
            <a:ext cx="9151748" cy="37129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C4335-80BD-4F61-BEAA-8A5B56CA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50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C12E-3567-4D14-B3AA-2F0D3BFE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درباره ی مقاله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4C46-D776-4A78-91DB-0C1D9DF8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Bardiya" panose="00000400000000000000" pitchFamily="2" charset="-78"/>
              </a:rPr>
              <a:t>سال انتشار : 2018</a:t>
            </a:r>
          </a:p>
          <a:p>
            <a:r>
              <a:rPr lang="fa-IR" sz="2400" dirty="0">
                <a:cs typeface="B Bardiya" panose="00000400000000000000" pitchFamily="2" charset="-78"/>
              </a:rPr>
              <a:t>محل انتشار : </a:t>
            </a:r>
            <a:r>
              <a:rPr lang="en-US" sz="2400" dirty="0">
                <a:cs typeface="B Bardiya" panose="00000400000000000000" pitchFamily="2" charset="-78"/>
              </a:rPr>
              <a:t>Springer</a:t>
            </a:r>
            <a:endParaRPr lang="fa-IR" sz="2400" dirty="0">
              <a:cs typeface="B Bardiya" panose="00000400000000000000" pitchFamily="2" charset="-78"/>
            </a:endParaRPr>
          </a:p>
          <a:p>
            <a:r>
              <a:rPr lang="fa-IR" sz="2400" dirty="0">
                <a:cs typeface="B Bardiya" panose="00000400000000000000" pitchFamily="2" charset="-78"/>
              </a:rPr>
              <a:t>نویسندگان : 5 نویسنده | دانشگاه: تونس + فرانسه</a:t>
            </a:r>
          </a:p>
          <a:p>
            <a:endParaRPr lang="fa-IR" sz="2400" dirty="0">
              <a:cs typeface="B Bardiya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D3D70-412E-4F04-BE9D-E9D2BB2D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05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چکیده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0AB-3BB7-4478-BF7D-372BC81C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>
                <a:cs typeface="B Bardiya" panose="00000400000000000000" pitchFamily="2" charset="-78"/>
              </a:rPr>
              <a:t>گسترش کوری (</a:t>
            </a:r>
            <a:r>
              <a:rPr lang="en-US" sz="2400" dirty="0">
                <a:cs typeface="B Bardiya" panose="00000400000000000000" pitchFamily="2" charset="-78"/>
              </a:rPr>
              <a:t>QE</a:t>
            </a:r>
            <a:r>
              <a:rPr lang="fa-IR" sz="2400" dirty="0">
                <a:cs typeface="B Bardiya" panose="00000400000000000000" pitchFamily="2" charset="-78"/>
              </a:rPr>
              <a:t>)</a:t>
            </a:r>
          </a:p>
          <a:p>
            <a:r>
              <a:rPr lang="en-US" sz="2400" dirty="0">
                <a:cs typeface="B Bardiya" panose="00000400000000000000" pitchFamily="2" charset="-78"/>
              </a:rPr>
              <a:t>HQE ?</a:t>
            </a:r>
          </a:p>
          <a:p>
            <a:r>
              <a:rPr lang="fa-IR" sz="2400" dirty="0">
                <a:cs typeface="B Bardiya" panose="00000400000000000000" pitchFamily="2" charset="-78"/>
              </a:rPr>
              <a:t>ما چه چیزی برای ارایه داریم ؟</a:t>
            </a:r>
          </a:p>
          <a:p>
            <a:r>
              <a:rPr lang="fa-IR" sz="2400" dirty="0">
                <a:cs typeface="B Bardiya" panose="00000400000000000000" pitchFamily="2" charset="-78"/>
              </a:rPr>
              <a:t>معیار کارایی و مقایسه 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B212-0465-4B62-9A9B-3A81570B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49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0AB-3BB7-4478-BF7D-372BC81C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>
                <a:cs typeface="B Bardiya" panose="00000400000000000000" pitchFamily="2" charset="-78"/>
              </a:rPr>
              <a:t>گسترش کوری :</a:t>
            </a:r>
          </a:p>
          <a:p>
            <a:pPr lvl="1"/>
            <a:r>
              <a:rPr lang="fa-IR" sz="2400" dirty="0">
                <a:cs typeface="B Bardiya" panose="00000400000000000000" pitchFamily="2" charset="-78"/>
              </a:rPr>
              <a:t>اضافه کردن </a:t>
            </a:r>
            <a:r>
              <a:rPr lang="fa-IR" sz="2400" dirty="0" err="1">
                <a:cs typeface="B Bardiya" panose="00000400000000000000" pitchFamily="2" charset="-78"/>
              </a:rPr>
              <a:t>ترم</a:t>
            </a:r>
            <a:r>
              <a:rPr lang="fa-IR" sz="2400" dirty="0">
                <a:cs typeface="B Bardiya" panose="00000400000000000000" pitchFamily="2" charset="-78"/>
              </a:rPr>
              <a:t>  </a:t>
            </a:r>
            <a:r>
              <a:rPr lang="fa-IR" sz="2400" dirty="0">
                <a:cs typeface="B Bardiya" panose="00000400000000000000" pitchFamily="2" charset="-78"/>
                <a:sym typeface="Wingdings" panose="05000000000000000000" pitchFamily="2" charset="2"/>
              </a:rPr>
              <a:t> افزایش کارایی</a:t>
            </a:r>
          </a:p>
          <a:p>
            <a:pPr marL="457200" lvl="1" indent="0">
              <a:buNone/>
            </a:pPr>
            <a:r>
              <a:rPr lang="fa-IR" sz="2400" dirty="0">
                <a:cs typeface="B Bardiya" panose="00000400000000000000" pitchFamily="2" charset="-78"/>
                <a:sym typeface="Wingdings" panose="05000000000000000000" pitchFamily="2" charset="2"/>
              </a:rPr>
              <a:t>روش های عملی استفاده :</a:t>
            </a:r>
          </a:p>
          <a:p>
            <a:pPr marL="457200" lvl="1" indent="0">
              <a:buNone/>
            </a:pPr>
            <a:r>
              <a:rPr lang="en-US" sz="2400" dirty="0">
                <a:cs typeface="B Bardiya" panose="00000400000000000000" pitchFamily="2" charset="-78"/>
                <a:sym typeface="Wingdings" panose="05000000000000000000" pitchFamily="2" charset="2"/>
              </a:rPr>
              <a:t>Global | Local | External</a:t>
            </a:r>
          </a:p>
          <a:p>
            <a:pPr marL="457200" lvl="1" indent="0">
              <a:buNone/>
            </a:pPr>
            <a:r>
              <a:rPr lang="fa-IR" sz="2400" dirty="0">
                <a:cs typeface="B Bardiya" panose="00000400000000000000" pitchFamily="2" charset="-78"/>
                <a:sym typeface="Wingdings" panose="05000000000000000000" pitchFamily="2" charset="2"/>
              </a:rPr>
              <a:t>روش ترکیبی چطور ؟</a:t>
            </a:r>
          </a:p>
          <a:p>
            <a:pPr marL="457200" lvl="1" indent="0">
              <a:buNone/>
            </a:pPr>
            <a:r>
              <a:rPr lang="fa-IR" sz="2400" dirty="0">
                <a:cs typeface="B Bardiya" panose="00000400000000000000" pitchFamily="2" charset="-78"/>
                <a:sym typeface="Wingdings" panose="05000000000000000000" pitchFamily="2" charset="2"/>
              </a:rPr>
              <a:t>مشکلات موجود ؟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1466-ED18-4918-970E-5948C6E7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10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تعاریف اولیه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0AB-3BB7-4478-BF7D-372BC81C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49336"/>
          </a:xfrm>
        </p:spPr>
        <p:txBody>
          <a:bodyPr>
            <a:normAutofit/>
          </a:bodyPr>
          <a:lstStyle/>
          <a:p>
            <a:r>
              <a:rPr lang="en-US" sz="2400" dirty="0">
                <a:cs typeface="B Bardiya" panose="00000400000000000000" pitchFamily="2" charset="-78"/>
                <a:sym typeface="Wingdings" panose="05000000000000000000" pitchFamily="2" charset="2"/>
              </a:rPr>
              <a:t>PRF</a:t>
            </a:r>
          </a:p>
          <a:p>
            <a:pPr lvl="1"/>
            <a:r>
              <a:rPr lang="fa-IR" sz="2200" dirty="0">
                <a:cs typeface="B Bardiya" panose="00000400000000000000" pitchFamily="2" charset="-78"/>
                <a:sym typeface="Wingdings" panose="05000000000000000000" pitchFamily="2" charset="2"/>
              </a:rPr>
              <a:t>آیا نتایج کوری برای ایجاد کوری جدیدی مرتبط مناسب است 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cs typeface="B Bardiya" panose="00000400000000000000" pitchFamily="2" charset="-78"/>
                <a:sym typeface="Wingdings" panose="05000000000000000000" pitchFamily="2" charset="2"/>
              </a:rPr>
              <a:t>HQE</a:t>
            </a:r>
            <a:endParaRPr lang="en-US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200" dirty="0">
                <a:cs typeface="B Bardiya" panose="00000400000000000000" pitchFamily="2" charset="-78"/>
                <a:sym typeface="Wingdings" panose="05000000000000000000" pitchFamily="2" charset="2"/>
              </a:rPr>
              <a:t>	 (PRF + WIKI ) + </a:t>
            </a:r>
            <a:r>
              <a:rPr lang="en-US" sz="2200" dirty="0" err="1">
                <a:cs typeface="B Bardiya" panose="00000400000000000000" pitchFamily="2" charset="-78"/>
                <a:sym typeface="Wingdings" panose="05000000000000000000" pitchFamily="2" charset="2"/>
              </a:rPr>
              <a:t>TerGen</a:t>
            </a:r>
            <a:endParaRPr lang="en-US" sz="22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a-IR" sz="2200" dirty="0">
                <a:cs typeface="B Bardiya" panose="00000400000000000000" pitchFamily="2" charset="-78"/>
                <a:sym typeface="Wingdings" panose="05000000000000000000" pitchFamily="2" charset="2"/>
              </a:rPr>
              <a:t>ترکیب دانش !!				     :</a:t>
            </a:r>
            <a:r>
              <a:rPr lang="en-US" sz="2200" dirty="0">
                <a:cs typeface="B Bardiya" panose="00000400000000000000" pitchFamily="2" charset="-78"/>
                <a:sym typeface="Wingdings" panose="05000000000000000000" pitchFamily="2" charset="2"/>
              </a:rPr>
              <a:t>ESAC</a:t>
            </a:r>
            <a:endParaRPr lang="fa-IR" sz="22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r>
              <a:rPr lang="fa-IR" sz="2000" dirty="0">
                <a:cs typeface="B Bardiya" panose="00000400000000000000" pitchFamily="2" charset="-78"/>
                <a:sym typeface="Wingdings" panose="05000000000000000000" pitchFamily="2" charset="2"/>
              </a:rPr>
              <a:t>وابستگی آماری قوی		                  </a:t>
            </a:r>
            <a:r>
              <a:rPr lang="en-US" sz="2000" dirty="0">
                <a:cs typeface="B Bardiya" panose="00000400000000000000" pitchFamily="2" charset="-78"/>
                <a:sym typeface="Wingdings" panose="05000000000000000000" pitchFamily="2" charset="2"/>
              </a:rPr>
              <a:t>ESA + WIKI</a:t>
            </a:r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1371600" lvl="2" indent="-457200">
              <a:buAutoNum type="arabicPeriod"/>
            </a:pPr>
            <a:r>
              <a:rPr lang="fa-IR" sz="2000" dirty="0">
                <a:cs typeface="B Bardiya" panose="00000400000000000000" pitchFamily="2" charset="-78"/>
                <a:sym typeface="Wingdings" panose="05000000000000000000" pitchFamily="2" charset="2"/>
              </a:rPr>
              <a:t>وابستگی معنایی</a:t>
            </a:r>
          </a:p>
          <a:p>
            <a:pPr marL="1371600" lvl="2" indent="-457200">
              <a:buAutoNum type="arabicPeriod"/>
            </a:pPr>
            <a:r>
              <a:rPr lang="fa-IR" sz="2000" dirty="0">
                <a:cs typeface="B Bardiya" panose="00000400000000000000" pitchFamily="2" charset="-78"/>
                <a:sym typeface="Wingdings" panose="05000000000000000000" pitchFamily="2" charset="2"/>
              </a:rPr>
              <a:t>وابستگی مفهومی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BFC4A-1451-402B-8589-A1185778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026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تعاریف اصلی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58443E-C683-4DEC-991F-802B3B30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861" y="5046053"/>
            <a:ext cx="4844322" cy="44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B4F9D-2CB9-4AB4-8BB6-2FAEB2A7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362891"/>
            <a:ext cx="6028688" cy="3148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39042-6159-4597-B3F8-1799A12B4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798" y="4454663"/>
            <a:ext cx="1822448" cy="59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A8699-4348-42BC-A9AB-E7F950AA0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786" y="1362891"/>
            <a:ext cx="1143160" cy="457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A4693D-5260-4B16-93FD-79BBE4BF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180" y="1820155"/>
            <a:ext cx="2486372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46568F-8FA8-431B-9F85-1C7C2589A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418" y="2288550"/>
            <a:ext cx="2562583" cy="590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32918-E117-47C2-B868-C7FC46A6B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021" y="2881434"/>
            <a:ext cx="4048690" cy="514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5A06C6-D7E9-4D90-B4CC-99353648A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9468" y="3395856"/>
            <a:ext cx="3810532" cy="11812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668D4-5411-468E-8191-21C3556A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103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pc="0" dirty="0">
                <a:cs typeface="B Bardiya" panose="00000400000000000000" pitchFamily="2" charset="-78"/>
              </a:rPr>
              <a:t>مثال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D0AB-3BB7-4478-BF7D-372BC81C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77292"/>
            <a:ext cx="10178322" cy="3949336"/>
          </a:xfrm>
        </p:spPr>
        <p:txBody>
          <a:bodyPr>
            <a:normAutofit/>
          </a:bodyPr>
          <a:lstStyle/>
          <a:p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endParaRPr lang="fa-IR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fa-IR" dirty="0">
                <a:cs typeface="B Bardiya" panose="00000400000000000000" pitchFamily="2" charset="-78"/>
                <a:sym typeface="Wingdings" panose="05000000000000000000" pitchFamily="2" charset="2"/>
              </a:rPr>
              <a:t>از </a:t>
            </a:r>
            <a:r>
              <a:rPr lang="fa-IR" dirty="0" err="1">
                <a:cs typeface="B Bardiya" panose="00000400000000000000" pitchFamily="2" charset="-78"/>
                <a:sym typeface="Wingdings" panose="05000000000000000000" pitchFamily="2" charset="2"/>
              </a:rPr>
              <a:t>ویکی</a:t>
            </a:r>
            <a:r>
              <a:rPr lang="fa-IR" dirty="0">
                <a:cs typeface="B Bardiya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dirty="0" err="1">
                <a:cs typeface="B Bardiya" panose="00000400000000000000" pitchFamily="2" charset="-78"/>
                <a:sym typeface="Wingdings" panose="05000000000000000000" pitchFamily="2" charset="2"/>
              </a:rPr>
              <a:t>پدیا</a:t>
            </a:r>
            <a:r>
              <a:rPr lang="fa-IR" dirty="0">
                <a:cs typeface="B Bardiya" panose="00000400000000000000" pitchFamily="2" charset="-78"/>
                <a:sym typeface="Wingdings" panose="05000000000000000000" pitchFamily="2" charset="2"/>
              </a:rPr>
              <a:t> !</a:t>
            </a:r>
            <a:endParaRPr lang="fa-IR" sz="2000" dirty="0">
              <a:cs typeface="B Bardiya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7C159-5BDE-4121-9BB9-8F008D6C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8" y="2286001"/>
            <a:ext cx="10567681" cy="18418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7C07-7CB9-4828-A740-0CEA557A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44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78F-1055-49A7-A8C6-1A5E6089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pc="0" dirty="0">
                <a:latin typeface="+mn-lt"/>
                <a:cs typeface="B Bardiya" panose="00000400000000000000" pitchFamily="2" charset="-78"/>
              </a:rPr>
              <a:t>HQE MODEL</a:t>
            </a:r>
            <a:endParaRPr lang="fa-IR" spc="0" dirty="0">
              <a:latin typeface="+mn-lt"/>
              <a:cs typeface="B Bardiya" panose="00000400000000000000" pitchFamily="2" charset="-78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C7551B-6524-48D1-9B92-71AE8F13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4" y="2286002"/>
            <a:ext cx="9763125" cy="2967000"/>
          </a:xfrm>
        </p:spPr>
        <p:txBody>
          <a:bodyPr/>
          <a:lstStyle/>
          <a:p>
            <a:endParaRPr lang="fa-IR" dirty="0">
              <a:cs typeface="B Bardiya" panose="00000400000000000000" pitchFamily="2" charset="-78"/>
            </a:endParaRPr>
          </a:p>
          <a:p>
            <a:endParaRPr lang="fa-IR" dirty="0">
              <a:cs typeface="B Bardiya" panose="00000400000000000000" pitchFamily="2" charset="-78"/>
            </a:endParaRPr>
          </a:p>
          <a:p>
            <a:endParaRPr lang="fa-IR" dirty="0">
              <a:cs typeface="B Bardiya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088C70-4FFD-4E21-9BCA-92AF3AB0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992398"/>
            <a:ext cx="4763078" cy="3268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3E7C7-DA1E-4A7C-8B07-F4A089D88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02" y="1992398"/>
            <a:ext cx="5290623" cy="32684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B5001-08CD-4D82-B9C1-96506252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423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564FDE-A8B1-4FBC-A5D2-FAABEA23B09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pc="0" dirty="0">
                <a:latin typeface="+mn-lt"/>
                <a:cs typeface="B Bardiya" panose="00000400000000000000" pitchFamily="2" charset="-78"/>
              </a:rPr>
              <a:t>ساخت ترم های کاندید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65431-5E19-4645-A3E9-CF4DBE81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12" y="2321214"/>
            <a:ext cx="3753374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33DE0-A3FD-4F92-9426-515A6CED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12" y="4231008"/>
            <a:ext cx="3991532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39A2B-F1B4-49E6-AF4B-55EF83FE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612" y="3266173"/>
            <a:ext cx="4105848" cy="543001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ACAC351-844B-4CED-94E5-BF3ED9506E54}"/>
              </a:ext>
            </a:extLst>
          </p:cNvPr>
          <p:cNvSpPr txBox="1">
            <a:spLocks/>
          </p:cNvSpPr>
          <p:nvPr/>
        </p:nvSpPr>
        <p:spPr>
          <a:xfrm>
            <a:off x="1666874" y="2286002"/>
            <a:ext cx="9763125" cy="29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>
                <a:cs typeface="B Bardiya" panose="00000400000000000000" pitchFamily="2" charset="-78"/>
              </a:rPr>
              <a:t>توسعه ی آماری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a-IR" dirty="0">
              <a:cs typeface="B Bardiya" panose="00000400000000000000" pitchFamily="2" charset="-78"/>
            </a:endParaRPr>
          </a:p>
          <a:p>
            <a:r>
              <a:rPr lang="fa-IR" dirty="0">
                <a:cs typeface="B Bardiya" panose="00000400000000000000" pitchFamily="2" charset="-78"/>
              </a:rPr>
              <a:t>توسعه ی معنایی</a:t>
            </a:r>
          </a:p>
          <a:p>
            <a:endParaRPr lang="fa-IR" dirty="0">
              <a:cs typeface="B Bardiya" panose="00000400000000000000" pitchFamily="2" charset="-78"/>
            </a:endParaRPr>
          </a:p>
          <a:p>
            <a:r>
              <a:rPr lang="fa-IR" dirty="0">
                <a:cs typeface="B Bardiya" panose="00000400000000000000" pitchFamily="2" charset="-78"/>
              </a:rPr>
              <a:t>توسعه ی مفهومی</a:t>
            </a:r>
          </a:p>
          <a:p>
            <a:endParaRPr lang="fa-IR" dirty="0">
              <a:cs typeface="B Bardiya" panose="00000400000000000000" pitchFamily="2" charset="-78"/>
            </a:endParaRPr>
          </a:p>
          <a:p>
            <a:endParaRPr lang="fa-IR" dirty="0">
              <a:cs typeface="B Bardiya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A36-BF84-40B7-9115-990CEFCE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6672-1E59-473F-89FD-C113330C8495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903558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174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Impact</vt:lpstr>
      <vt:lpstr>Arial</vt:lpstr>
      <vt:lpstr>Gill Sans MT</vt:lpstr>
      <vt:lpstr>Badge</vt:lpstr>
      <vt:lpstr>Hybrid query expansion model for text and microblog information retrieval </vt:lpstr>
      <vt:lpstr>درباره ی مقاله</vt:lpstr>
      <vt:lpstr>چکیده</vt:lpstr>
      <vt:lpstr>مقدمه</vt:lpstr>
      <vt:lpstr>تعاریف اولیه</vt:lpstr>
      <vt:lpstr>تعاریف اصلی</vt:lpstr>
      <vt:lpstr>مثال</vt:lpstr>
      <vt:lpstr>HQE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query expansion model for text and microblog information retrieval</dc:title>
  <dc:creator>Morfi Wifi</dc:creator>
  <cp:lastModifiedBy>Morfi Wifi</cp:lastModifiedBy>
  <cp:revision>62</cp:revision>
  <dcterms:created xsi:type="dcterms:W3CDTF">2019-12-31T19:43:09Z</dcterms:created>
  <dcterms:modified xsi:type="dcterms:W3CDTF">2020-01-09T15:31:14Z</dcterms:modified>
</cp:coreProperties>
</file>