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8" r:id="rId9"/>
    <p:sldId id="270" r:id="rId10"/>
    <p:sldId id="269"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a:t>
            </a:r>
            <a:r>
              <a:rPr lang="en-US" dirty="0" err="1" smtClean="0"/>
              <a:t>Arent</a:t>
            </a:r>
            <a:r>
              <a:rPr lang="en-US" dirty="0" smtClean="0"/>
              <a:t> flights delayed?</a:t>
            </a:r>
            <a:endParaRPr lang="en-US" dirty="0"/>
          </a:p>
        </p:txBody>
      </p:sp>
      <p:sp>
        <p:nvSpPr>
          <p:cNvPr id="3" name="Subtitle 2"/>
          <p:cNvSpPr>
            <a:spLocks noGrp="1"/>
          </p:cNvSpPr>
          <p:nvPr>
            <p:ph type="subTitle" idx="1"/>
          </p:nvPr>
        </p:nvSpPr>
        <p:spPr/>
        <p:txBody>
          <a:bodyPr/>
          <a:lstStyle/>
          <a:p>
            <a:r>
              <a:rPr lang="en-US" dirty="0" smtClean="0"/>
              <a:t>By: Kenneth Morgan</a:t>
            </a:r>
          </a:p>
          <a:p>
            <a:r>
              <a:rPr lang="en-US" dirty="0" err="1" smtClean="0"/>
              <a:t>Torina</a:t>
            </a:r>
            <a:r>
              <a:rPr lang="en-US" dirty="0" smtClean="0"/>
              <a:t> </a:t>
            </a:r>
            <a:r>
              <a:rPr lang="en-US" dirty="0" err="1" smtClean="0"/>
              <a:t>lewis</a:t>
            </a:r>
            <a:r>
              <a:rPr lang="en-US" dirty="0" smtClean="0"/>
              <a:t>, </a:t>
            </a:r>
            <a:r>
              <a:rPr lang="en-US" dirty="0" err="1" smtClean="0"/>
              <a:t>ph.D</a:t>
            </a:r>
            <a:endParaRPr lang="en-US" dirty="0" smtClean="0"/>
          </a:p>
          <a:p>
            <a:r>
              <a:rPr lang="en-US" dirty="0" err="1" smtClean="0"/>
              <a:t>HBCu</a:t>
            </a:r>
            <a:r>
              <a:rPr lang="en-US" dirty="0" smtClean="0"/>
              <a:t>-up Research internship, 2019</a:t>
            </a:r>
          </a:p>
        </p:txBody>
      </p:sp>
    </p:spTree>
    <p:extLst>
      <p:ext uri="{BB962C8B-B14F-4D97-AF65-F5344CB8AC3E}">
        <p14:creationId xmlns:p14="http://schemas.microsoft.com/office/powerpoint/2010/main" val="400383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Departure delay vs arrival delay</a:t>
            </a:r>
            <a:endParaRPr lang="en-US" dirty="0"/>
          </a:p>
        </p:txBody>
      </p:sp>
      <p:pic>
        <p:nvPicPr>
          <p:cNvPr id="4" name="Content Placeholder 3"/>
          <p:cNvPicPr>
            <a:picLocks noGrp="1" noChangeAspect="1"/>
          </p:cNvPicPr>
          <p:nvPr>
            <p:ph idx="1"/>
          </p:nvPr>
        </p:nvPicPr>
        <p:blipFill>
          <a:blip r:embed="rId2"/>
          <a:stretch>
            <a:fillRect/>
          </a:stretch>
        </p:blipFill>
        <p:spPr>
          <a:xfrm>
            <a:off x="4278082" y="3320450"/>
            <a:ext cx="2534198" cy="2470750"/>
          </a:xfrm>
          <a:prstGeom prst="rect">
            <a:avLst/>
          </a:prstGeom>
        </p:spPr>
      </p:pic>
      <p:sp>
        <p:nvSpPr>
          <p:cNvPr id="5" name="TextBox 4"/>
          <p:cNvSpPr txBox="1"/>
          <p:nvPr/>
        </p:nvSpPr>
        <p:spPr>
          <a:xfrm>
            <a:off x="2212848" y="2221992"/>
            <a:ext cx="7589520" cy="923330"/>
          </a:xfrm>
          <a:prstGeom prst="rect">
            <a:avLst/>
          </a:prstGeom>
          <a:noFill/>
        </p:spPr>
        <p:txBody>
          <a:bodyPr wrap="square" rtlCol="0">
            <a:spAutoFit/>
          </a:bodyPr>
          <a:lstStyle/>
          <a:p>
            <a:r>
              <a:rPr lang="en-US" dirty="0" smtClean="0"/>
              <a:t>Looking into the graph, one can see the linear mapping of positive delay values. These values are following a efficient slope which results in a good correlation between the two variables.</a:t>
            </a:r>
            <a:endParaRPr lang="en-US" dirty="0"/>
          </a:p>
        </p:txBody>
      </p:sp>
    </p:spTree>
    <p:extLst>
      <p:ext uri="{BB962C8B-B14F-4D97-AF65-F5344CB8AC3E}">
        <p14:creationId xmlns:p14="http://schemas.microsoft.com/office/powerpoint/2010/main" val="412954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a:t>The model that was used to predict the probability decrease was a Linear Regression model. A code in R, helped find the best fit model.  While finding the model, a cross-validation method was used to find 5  iterations of a the best fit model for the data given. Therefore, the result from this was “model4.”</a:t>
            </a:r>
          </a:p>
          <a:p>
            <a:endParaRPr lang="en-US" dirty="0"/>
          </a:p>
        </p:txBody>
      </p:sp>
    </p:spTree>
    <p:extLst>
      <p:ext uri="{BB962C8B-B14F-4D97-AF65-F5344CB8AC3E}">
        <p14:creationId xmlns:p14="http://schemas.microsoft.com/office/powerpoint/2010/main" val="340326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code</a:t>
            </a:r>
            <a:endParaRPr lang="en-US" dirty="0"/>
          </a:p>
        </p:txBody>
      </p:sp>
      <p:pic>
        <p:nvPicPr>
          <p:cNvPr id="4" name="Content Placeholder 3"/>
          <p:cNvPicPr>
            <a:picLocks noGrp="1" noChangeAspect="1"/>
          </p:cNvPicPr>
          <p:nvPr>
            <p:ph idx="1"/>
          </p:nvPr>
        </p:nvPicPr>
        <p:blipFill>
          <a:blip r:embed="rId2"/>
          <a:stretch>
            <a:fillRect/>
          </a:stretch>
        </p:blipFill>
        <p:spPr>
          <a:xfrm>
            <a:off x="2275269" y="3892229"/>
            <a:ext cx="7234491" cy="1827008"/>
          </a:xfrm>
          <a:prstGeom prst="rect">
            <a:avLst/>
          </a:prstGeom>
        </p:spPr>
      </p:pic>
      <p:sp>
        <p:nvSpPr>
          <p:cNvPr id="5" name="TextBox 4"/>
          <p:cNvSpPr txBox="1"/>
          <p:nvPr/>
        </p:nvSpPr>
        <p:spPr>
          <a:xfrm>
            <a:off x="1645920" y="2276856"/>
            <a:ext cx="9043416" cy="1200329"/>
          </a:xfrm>
          <a:prstGeom prst="rect">
            <a:avLst/>
          </a:prstGeom>
          <a:noFill/>
        </p:spPr>
        <p:txBody>
          <a:bodyPr wrap="square" rtlCol="0">
            <a:spAutoFit/>
          </a:bodyPr>
          <a:lstStyle/>
          <a:p>
            <a:r>
              <a:rPr lang="en-US" dirty="0" smtClean="0"/>
              <a:t>To determine if the variables were significant to the data, these linear regression models were ran. Due to the independent variable change, the best fit model came from the cross-validation model. The last model was the model that gave me the closest R-squared value with little standard error. </a:t>
            </a:r>
            <a:endParaRPr lang="en-US" dirty="0"/>
          </a:p>
        </p:txBody>
      </p:sp>
    </p:spTree>
    <p:extLst>
      <p:ext uri="{BB962C8B-B14F-4D97-AF65-F5344CB8AC3E}">
        <p14:creationId xmlns:p14="http://schemas.microsoft.com/office/powerpoint/2010/main" val="12793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Results that came from the components of the experiment were interesting. The first model, “model2”, was ran and showed a R-squared value of .0117. This indicated the model was not best fit for the regression model. Therefore, I had to change an independent variable in the model. From here, I changed “Late Aircraft” to “Arrival Delay”. This variable however, was ran with the dependent variable and resulted in a model that displayed a R-squared of .8842. I knew that this model was more significant due to the value being close to 1. This model also showed a standard deviation that was lower than the first model. Then, the p-value for the model was low also. All validating the best fit model for the dataset. In conclusion, this showed me that the variable of Late Aircraft was not significant to the model. My hypothesis was wrong and the machine learning assisted me in finding the best fit model.</a:t>
            </a:r>
          </a:p>
          <a:p>
            <a:endParaRPr lang="en-US" dirty="0"/>
          </a:p>
        </p:txBody>
      </p:sp>
    </p:spTree>
    <p:extLst>
      <p:ext uri="{BB962C8B-B14F-4D97-AF65-F5344CB8AC3E}">
        <p14:creationId xmlns:p14="http://schemas.microsoft.com/office/powerpoint/2010/main" val="175592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a:t>From the first dataset, there were more than 50 different airports. The cleaned dataset and dataset that was analyzed had two major US airports. I would like to expand my research to more airports around the US. The variables that I would like to work with in the future will have a higher level of significance in a model. Therefore, the probability of delayed flights will be lowered in the US, once the variables are manipulated. From this, I would like to analyze data from large datasets and create models that will analyze numerical values distinctively. </a:t>
            </a:r>
          </a:p>
          <a:p>
            <a:endParaRPr lang="en-US" dirty="0"/>
          </a:p>
        </p:txBody>
      </p:sp>
    </p:spTree>
    <p:extLst>
      <p:ext uri="{BB962C8B-B14F-4D97-AF65-F5344CB8AC3E}">
        <p14:creationId xmlns:p14="http://schemas.microsoft.com/office/powerpoint/2010/main" val="134824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a:t>It has been a pleasure to work with Clark Atlanta University and its HBCU-UP research program. I would like to thank Dr. Eric </a:t>
            </a:r>
            <a:r>
              <a:rPr lang="en-US" dirty="0" err="1"/>
              <a:t>Mintz</a:t>
            </a:r>
            <a:r>
              <a:rPr lang="en-US" dirty="0"/>
              <a:t> and Dr. </a:t>
            </a:r>
            <a:r>
              <a:rPr lang="en-US" dirty="0" err="1"/>
              <a:t>Torina</a:t>
            </a:r>
            <a:r>
              <a:rPr lang="en-US" dirty="0"/>
              <a:t> Lewis for giving me this wonderful opportunity. This has been a wonderful experience for me. I will use the information and knowledge that I learned this summer to help pave the way for my data science career. This research opportunity was sponsored by the National Science Foundation, award numbers 1700408 and 1818682.</a:t>
            </a:r>
          </a:p>
          <a:p>
            <a:endParaRPr lang="en-US" dirty="0"/>
          </a:p>
        </p:txBody>
      </p:sp>
    </p:spTree>
    <p:extLst>
      <p:ext uri="{BB962C8B-B14F-4D97-AF65-F5344CB8AC3E}">
        <p14:creationId xmlns:p14="http://schemas.microsoft.com/office/powerpoint/2010/main" val="52462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normAutofit fontScale="62500" lnSpcReduction="20000"/>
          </a:bodyPr>
          <a:lstStyle/>
          <a:p>
            <a:r>
              <a:rPr lang="en-US" dirty="0"/>
              <a:t>In the world today, researchers have stated that approximately 8-15% percent of the people that book a flight somewhere in the world, misses their intended predicted flight. Approximately, 5% are late to their flight and out of all the flights flown in one complete year, 32% of the total flights are cancelled or delayed. The dataset, shows that between the initiations of the airplane to the landing of the aircraft, there are numerous variables that take effect to the timing of the flight. The variables consist of origin, weather, late aircraft, and security delay. My hypothesis states that from the Origin variable, the LAX factor will have the highest delay rate. The data used in this research comes from open educational resources. The clean dataset has about 1.1 million observations and 30 variables. Numerous data wrangling techniques provided me with a blueprint in which helped me reduced my dataset to approximately 60,000. A perfect reason to reducing the data is because in the dataset, there were values that were insignificant. A statistical analysis portrays a direct correlational between the variables in the dataset. From the statistical analysis, one can see that there are three variables that were significant. The analysis will show which one of the variables will have the biggest effect on the probability for lessening a delayed flight. Next, we use machine learning to create models that will help implement criteria for the data. From here we solidify the purpose of the research, which is to find a variable or variables that will lower the probability of a delayed flight in ATL or LAX. </a:t>
            </a:r>
          </a:p>
          <a:p>
            <a:endParaRPr lang="en-US" dirty="0"/>
          </a:p>
        </p:txBody>
      </p:sp>
    </p:spTree>
    <p:extLst>
      <p:ext uri="{BB962C8B-B14F-4D97-AF65-F5344CB8AC3E}">
        <p14:creationId xmlns:p14="http://schemas.microsoft.com/office/powerpoint/2010/main" val="348740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r>
              <a:rPr lang="en-US" dirty="0"/>
              <a:t>Which variable will have the biggest impact on lowering the probability of a delayed flight in ATL or LAX?</a:t>
            </a:r>
          </a:p>
          <a:p>
            <a:r>
              <a:rPr lang="en-US" dirty="0"/>
              <a:t>Which airport has the highest delay rate?</a:t>
            </a:r>
          </a:p>
          <a:p>
            <a:endParaRPr lang="en-US" dirty="0"/>
          </a:p>
        </p:txBody>
      </p:sp>
    </p:spTree>
    <p:extLst>
      <p:ext uri="{BB962C8B-B14F-4D97-AF65-F5344CB8AC3E}">
        <p14:creationId xmlns:p14="http://schemas.microsoft.com/office/powerpoint/2010/main" val="115792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dataset</a:t>
            </a:r>
            <a:endParaRPr lang="en-US" dirty="0"/>
          </a:p>
        </p:txBody>
      </p:sp>
      <p:pic>
        <p:nvPicPr>
          <p:cNvPr id="4" name="Content Placeholder 3"/>
          <p:cNvPicPr>
            <a:picLocks noGrp="1" noChangeAspect="1"/>
          </p:cNvPicPr>
          <p:nvPr>
            <p:ph idx="1"/>
          </p:nvPr>
        </p:nvPicPr>
        <p:blipFill>
          <a:blip r:embed="rId2"/>
          <a:stretch>
            <a:fillRect/>
          </a:stretch>
        </p:blipFill>
        <p:spPr>
          <a:xfrm>
            <a:off x="2220405" y="3670543"/>
            <a:ext cx="6448107" cy="1790524"/>
          </a:xfrm>
          <a:prstGeom prst="rect">
            <a:avLst/>
          </a:prstGeom>
        </p:spPr>
      </p:pic>
      <p:sp>
        <p:nvSpPr>
          <p:cNvPr id="5" name="TextBox 4"/>
          <p:cNvSpPr txBox="1"/>
          <p:nvPr/>
        </p:nvSpPr>
        <p:spPr>
          <a:xfrm>
            <a:off x="1472184" y="2697480"/>
            <a:ext cx="8522208" cy="646331"/>
          </a:xfrm>
          <a:prstGeom prst="rect">
            <a:avLst/>
          </a:prstGeom>
          <a:noFill/>
        </p:spPr>
        <p:txBody>
          <a:bodyPr wrap="square" rtlCol="0">
            <a:spAutoFit/>
          </a:bodyPr>
          <a:lstStyle/>
          <a:p>
            <a:r>
              <a:rPr lang="en-US" dirty="0" smtClean="0"/>
              <a:t>(Below) is a screenshot from the original dataset. The dataset has a little over a million observations with 4 variables.</a:t>
            </a:r>
            <a:endParaRPr lang="en-US" dirty="0"/>
          </a:p>
        </p:txBody>
      </p:sp>
    </p:spTree>
    <p:extLst>
      <p:ext uri="{BB962C8B-B14F-4D97-AF65-F5344CB8AC3E}">
        <p14:creationId xmlns:p14="http://schemas.microsoft.com/office/powerpoint/2010/main" val="37649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analyzing data from this dataset, the best way to catch trends in the data values is a scatter plot. A scatter plot is analogous to the line graph in which values will be will be measured over time. I can translate my data into a scatter plot and watch the variations in the delay times. The two airports will be measured from a month span of delayed flights. Each airport, ATL and LAX will have variations in delay times. The airport with the higher frequency in delay flights will be one that I feel needs to work on airport services and efficiency techniques, so that the high frequency obtained, can be lowered. From this, one can find build a model using the different times. </a:t>
            </a:r>
          </a:p>
          <a:p>
            <a:endParaRPr lang="en-US" dirty="0"/>
          </a:p>
        </p:txBody>
      </p:sp>
    </p:spTree>
    <p:extLst>
      <p:ext uri="{BB962C8B-B14F-4D97-AF65-F5344CB8AC3E}">
        <p14:creationId xmlns:p14="http://schemas.microsoft.com/office/powerpoint/2010/main" val="239860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Cleaned Dataset</a:t>
            </a:r>
            <a:endParaRPr lang="en-US" dirty="0"/>
          </a:p>
        </p:txBody>
      </p:sp>
      <p:pic>
        <p:nvPicPr>
          <p:cNvPr id="4" name="Content Placeholder 3"/>
          <p:cNvPicPr>
            <a:picLocks noGrp="1" noChangeAspect="1"/>
          </p:cNvPicPr>
          <p:nvPr>
            <p:ph idx="1"/>
          </p:nvPr>
        </p:nvPicPr>
        <p:blipFill>
          <a:blip r:embed="rId2"/>
          <a:stretch>
            <a:fillRect/>
          </a:stretch>
        </p:blipFill>
        <p:spPr>
          <a:xfrm>
            <a:off x="2092389" y="3884491"/>
            <a:ext cx="7193302" cy="1976814"/>
          </a:xfrm>
          <a:prstGeom prst="rect">
            <a:avLst/>
          </a:prstGeom>
        </p:spPr>
      </p:pic>
      <p:sp>
        <p:nvSpPr>
          <p:cNvPr id="5" name="TextBox 4"/>
          <p:cNvSpPr txBox="1"/>
          <p:nvPr/>
        </p:nvSpPr>
        <p:spPr>
          <a:xfrm>
            <a:off x="1335024" y="2359152"/>
            <a:ext cx="8851392" cy="923330"/>
          </a:xfrm>
          <a:prstGeom prst="rect">
            <a:avLst/>
          </a:prstGeom>
          <a:noFill/>
        </p:spPr>
        <p:txBody>
          <a:bodyPr wrap="square" rtlCol="0">
            <a:spAutoFit/>
          </a:bodyPr>
          <a:lstStyle/>
          <a:p>
            <a:r>
              <a:rPr lang="en-US" dirty="0" smtClean="0"/>
              <a:t>(Below) is the outcome from a couple data wrangling techniques. The observations from the original dataset decreased significantly. However, there was a variable increase. The “X” variable was removed by a code and resulted in the 4 original variables.</a:t>
            </a:r>
            <a:endParaRPr lang="en-US" dirty="0"/>
          </a:p>
        </p:txBody>
      </p:sp>
    </p:spTree>
    <p:extLst>
      <p:ext uri="{BB962C8B-B14F-4D97-AF65-F5344CB8AC3E}">
        <p14:creationId xmlns:p14="http://schemas.microsoft.com/office/powerpoint/2010/main" val="405407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analysis</a:t>
            </a:r>
            <a:endParaRPr lang="en-US" dirty="0"/>
          </a:p>
        </p:txBody>
      </p:sp>
      <p:sp>
        <p:nvSpPr>
          <p:cNvPr id="3" name="Content Placeholder 2"/>
          <p:cNvSpPr>
            <a:spLocks noGrp="1"/>
          </p:cNvSpPr>
          <p:nvPr>
            <p:ph idx="1"/>
          </p:nvPr>
        </p:nvSpPr>
        <p:spPr/>
        <p:txBody>
          <a:bodyPr/>
          <a:lstStyle/>
          <a:p>
            <a:r>
              <a:rPr lang="en-US" dirty="0"/>
              <a:t>With the clean dataset having significant variables. The variables had numerous values of delay times. Those times were plotted into different scatter plots. The scatter plots in the analysis displayed numerous variations in the delay times with respect to the independent variables taking affect onto the dependent variable. The graphs help one understand how the variables impacted the delay times, on the Origin variable. </a:t>
            </a:r>
          </a:p>
          <a:p>
            <a:endParaRPr lang="en-US" dirty="0"/>
          </a:p>
        </p:txBody>
      </p:sp>
    </p:spTree>
    <p:extLst>
      <p:ext uri="{BB962C8B-B14F-4D97-AF65-F5344CB8AC3E}">
        <p14:creationId xmlns:p14="http://schemas.microsoft.com/office/powerpoint/2010/main" val="259675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vs arrival delay</a:t>
            </a:r>
            <a:endParaRPr lang="en-US" dirty="0"/>
          </a:p>
        </p:txBody>
      </p:sp>
      <p:pic>
        <p:nvPicPr>
          <p:cNvPr id="4" name="Content Placeholder 3"/>
          <p:cNvPicPr>
            <a:picLocks noGrp="1" noChangeAspect="1"/>
          </p:cNvPicPr>
          <p:nvPr>
            <p:ph idx="1"/>
          </p:nvPr>
        </p:nvPicPr>
        <p:blipFill>
          <a:blip r:embed="rId2"/>
          <a:stretch>
            <a:fillRect/>
          </a:stretch>
        </p:blipFill>
        <p:spPr>
          <a:xfrm>
            <a:off x="4274510" y="3045998"/>
            <a:ext cx="2821234" cy="2745201"/>
          </a:xfrm>
          <a:prstGeom prst="rect">
            <a:avLst/>
          </a:prstGeom>
        </p:spPr>
      </p:pic>
      <p:sp>
        <p:nvSpPr>
          <p:cNvPr id="5" name="TextBox 4"/>
          <p:cNvSpPr txBox="1"/>
          <p:nvPr/>
        </p:nvSpPr>
        <p:spPr>
          <a:xfrm>
            <a:off x="2240280" y="2029968"/>
            <a:ext cx="7031736" cy="923330"/>
          </a:xfrm>
          <a:prstGeom prst="rect">
            <a:avLst/>
          </a:prstGeom>
          <a:noFill/>
        </p:spPr>
        <p:txBody>
          <a:bodyPr wrap="square" rtlCol="0">
            <a:spAutoFit/>
          </a:bodyPr>
          <a:lstStyle/>
          <a:p>
            <a:r>
              <a:rPr lang="en-US" dirty="0" smtClean="0"/>
              <a:t>Detailed in this graph is an independent variable graphed along the changed independent variable. There is little to no correlation here, therefore, this graph shows no impact on the independent variable.</a:t>
            </a:r>
            <a:endParaRPr lang="en-US" dirty="0"/>
          </a:p>
        </p:txBody>
      </p:sp>
    </p:spTree>
    <p:extLst>
      <p:ext uri="{BB962C8B-B14F-4D97-AF65-F5344CB8AC3E}">
        <p14:creationId xmlns:p14="http://schemas.microsoft.com/office/powerpoint/2010/main" val="1707559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Arrival delay vs late aircraft</a:t>
            </a:r>
            <a:endParaRPr lang="en-US" dirty="0"/>
          </a:p>
        </p:txBody>
      </p:sp>
      <p:pic>
        <p:nvPicPr>
          <p:cNvPr id="4" name="Content Placeholder 3"/>
          <p:cNvPicPr>
            <a:picLocks noGrp="1" noChangeAspect="1"/>
          </p:cNvPicPr>
          <p:nvPr>
            <p:ph idx="1"/>
          </p:nvPr>
        </p:nvPicPr>
        <p:blipFill>
          <a:blip r:embed="rId2"/>
          <a:stretch>
            <a:fillRect/>
          </a:stretch>
        </p:blipFill>
        <p:spPr>
          <a:xfrm>
            <a:off x="4278355" y="2928022"/>
            <a:ext cx="2936261" cy="2863177"/>
          </a:xfrm>
          <a:prstGeom prst="rect">
            <a:avLst/>
          </a:prstGeom>
        </p:spPr>
      </p:pic>
      <p:sp>
        <p:nvSpPr>
          <p:cNvPr id="5" name="TextBox 4"/>
          <p:cNvSpPr txBox="1"/>
          <p:nvPr/>
        </p:nvSpPr>
        <p:spPr>
          <a:xfrm>
            <a:off x="2295144" y="1865376"/>
            <a:ext cx="6620256" cy="646331"/>
          </a:xfrm>
          <a:prstGeom prst="rect">
            <a:avLst/>
          </a:prstGeom>
          <a:noFill/>
        </p:spPr>
        <p:txBody>
          <a:bodyPr wrap="square" rtlCol="0">
            <a:spAutoFit/>
          </a:bodyPr>
          <a:lstStyle/>
          <a:p>
            <a:r>
              <a:rPr lang="en-US" dirty="0" smtClean="0"/>
              <a:t>There is a positive correlation between these two variables. However, there was little impact on the independent variable.</a:t>
            </a:r>
            <a:endParaRPr lang="en-US" dirty="0"/>
          </a:p>
        </p:txBody>
      </p:sp>
    </p:spTree>
    <p:extLst>
      <p:ext uri="{BB962C8B-B14F-4D97-AF65-F5344CB8AC3E}">
        <p14:creationId xmlns:p14="http://schemas.microsoft.com/office/powerpoint/2010/main" val="1491615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2471</TotalTime>
  <Words>1238</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Why Arent flights delayed?</vt:lpstr>
      <vt:lpstr>Abstract </vt:lpstr>
      <vt:lpstr>Research question(s)</vt:lpstr>
      <vt:lpstr>Original dataset</vt:lpstr>
      <vt:lpstr>Data wrangling</vt:lpstr>
      <vt:lpstr>Cleaned Dataset</vt:lpstr>
      <vt:lpstr>Statistics analysis</vt:lpstr>
      <vt:lpstr>Security vs arrival delay</vt:lpstr>
      <vt:lpstr>Arrival delay vs late aircraft</vt:lpstr>
      <vt:lpstr>Departure delay vs arrival delay</vt:lpstr>
      <vt:lpstr>Machine learning</vt:lpstr>
      <vt:lpstr>Machine learning code</vt:lpstr>
      <vt:lpstr>results</vt:lpstr>
      <vt:lpstr>Future work</vt:lpstr>
      <vt:lpstr>Acknowledgments</vt:lpstr>
    </vt:vector>
  </TitlesOfParts>
  <Company>Clark Atlanta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Arent flights delayed?</dc:title>
  <dc:creator>Morgan, Kenneth B</dc:creator>
  <cp:lastModifiedBy>Morgan, Kenneth B</cp:lastModifiedBy>
  <cp:revision>7</cp:revision>
  <dcterms:created xsi:type="dcterms:W3CDTF">2019-07-24T20:19:29Z</dcterms:created>
  <dcterms:modified xsi:type="dcterms:W3CDTF">2019-07-26T13:30:41Z</dcterms:modified>
</cp:coreProperties>
</file>