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553BD5-AA25-4E8B-A091-B6B611266A1A}">
          <p14:sldIdLst>
            <p14:sldId id="256"/>
            <p14:sldId id="259"/>
            <p14:sldId id="260"/>
            <p14:sldId id="261"/>
            <p14:sldId id="257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98C8C-5F71-44D8-8961-EC57663B8004}" v="1" dt="2020-04-10T21:17:12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86" autoAdjust="0"/>
  </p:normalViewPr>
  <p:slideViewPr>
    <p:cSldViewPr>
      <p:cViewPr varScale="1">
        <p:scale>
          <a:sx n="98" d="100"/>
          <a:sy n="98" d="100"/>
        </p:scale>
        <p:origin x="19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1DC29-CC4B-42D8-BAA0-76D5CB47A18C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C4A3-FC67-4F18-8892-38E76DE13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9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Overturn rate – the probability that an arbitrator overturns an insurer’s denial of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0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% of Californians uninsured decreases from ~17% 2013 to ~7% in 2018. Source: U.S. Census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57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- 66% of children’s cases were overturned vs 40 to 50% for all other age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~98% level of confidence, the claim can be made that a child’s “overturn rate” does NOT equal other patient’s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= False Positive Rate = the probability of INCORRECTLY claiming that that expected “overturn rate” children and the remaining of the population do NOT equal.</a:t>
            </a:r>
          </a:p>
          <a:p>
            <a:endParaRPr lang="en-US" dirty="0"/>
          </a:p>
          <a:p>
            <a:r>
              <a:rPr lang="en-US" dirty="0"/>
              <a:t>Beta = False Negative Rate = probability of claiming there is no difference in the “overturn rate” among age groups when in face THERE IS a difference in the overturn rate.</a:t>
            </a:r>
          </a:p>
          <a:p>
            <a:endParaRPr lang="en-US" dirty="0"/>
          </a:p>
          <a:p>
            <a:r>
              <a:rPr lang="en-US" dirty="0"/>
              <a:t>Power – believe the power would increase by increasing a child’s sample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2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 sample size ~ 2,900</a:t>
            </a:r>
          </a:p>
          <a:p>
            <a:r>
              <a:rPr lang="en-US" dirty="0"/>
              <a:t>Other sample size ~ 25,187</a:t>
            </a:r>
          </a:p>
          <a:p>
            <a:endParaRPr lang="en-US" dirty="0"/>
          </a:p>
          <a:p>
            <a:r>
              <a:rPr lang="en-US" dirty="0"/>
              <a:t>By increasing children’s sample size, I expect standard deviation to decrease. Increase like the probability that child’s case is more likely to be overturned than patients older than 10 years 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C4A3-FC67-4F18-8892-38E76DE139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9000" y="3789040"/>
            <a:ext cx="4715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Are arbitrators persuaded by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elements other than the facts</a:t>
            </a:r>
            <a:r>
              <a:rPr kumimoji="0" lang="en-US" altLang="ko-KR" sz="12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29000" y="2636912"/>
            <a:ext cx="4715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California’s Independent Medical Reviews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51920" y="2780928"/>
            <a:ext cx="346585" cy="1368152"/>
            <a:chOff x="4009391" y="2780928"/>
            <a:chExt cx="346585" cy="1368152"/>
          </a:xfrm>
        </p:grpSpPr>
        <p:sp>
          <p:nvSpPr>
            <p:cNvPr id="2" name="Rectangle 1"/>
            <p:cNvSpPr/>
            <p:nvPr/>
          </p:nvSpPr>
          <p:spPr>
            <a:xfrm>
              <a:off x="4139952" y="2780928"/>
              <a:ext cx="216024" cy="13681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09391" y="2780928"/>
              <a:ext cx="108012" cy="13681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79712" y="1772816"/>
            <a:ext cx="6840760" cy="3096344"/>
          </a:xfrm>
        </p:spPr>
        <p:txBody>
          <a:bodyPr/>
          <a:lstStyle/>
          <a:p>
            <a:pPr latinLnBrk="0"/>
            <a:r>
              <a:rPr lang="en-US" altLang="ko-KR" sz="3000" b="1" dirty="0">
                <a:latin typeface="Arial" pitchFamily="34" charset="0"/>
                <a:cs typeface="Arial" pitchFamily="34" charset="0"/>
              </a:rPr>
              <a:t>Is there a systemic bias in whether an insurer’s denial of coverage for a patient’s medical treatment or health service is overturned or upheld?</a:t>
            </a: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65C-F876-4EDD-9995-C5D7E42D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E46A-CA46-47F6-AB28-59FFE82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892" y="1216234"/>
            <a:ext cx="6563072" cy="460648"/>
          </a:xfrm>
        </p:spPr>
        <p:txBody>
          <a:bodyPr/>
          <a:lstStyle/>
          <a:p>
            <a:r>
              <a:rPr lang="en-US" sz="2800" b="1" dirty="0"/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84FCD-B704-416C-916C-373CBC832E0B}"/>
              </a:ext>
            </a:extLst>
          </p:cNvPr>
          <p:cNvSpPr txBox="1">
            <a:spLocks/>
          </p:cNvSpPr>
          <p:nvPr/>
        </p:nvSpPr>
        <p:spPr>
          <a:xfrm>
            <a:off x="1979712" y="3861047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Data 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1DF5F-1064-447E-9FF0-AF7518819163}"/>
              </a:ext>
            </a:extLst>
          </p:cNvPr>
          <p:cNvSpPr txBox="1">
            <a:spLocks/>
          </p:cNvSpPr>
          <p:nvPr/>
        </p:nvSpPr>
        <p:spPr>
          <a:xfrm>
            <a:off x="2086483" y="1904868"/>
            <a:ext cx="6696744" cy="172819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California Department of Managed Healthcare (DMHC)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Outcomes of independent reviews of patient denial of coverage for medical treatments and health services.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&gt; 28k reviews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Diagnoses, treatments, and patient profiles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“Overturn rate”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0F239D-AD74-4370-B2CB-98CA83B69B90}"/>
              </a:ext>
            </a:extLst>
          </p:cNvPr>
          <p:cNvSpPr txBox="1">
            <a:spLocks/>
          </p:cNvSpPr>
          <p:nvPr/>
        </p:nvSpPr>
        <p:spPr>
          <a:xfrm>
            <a:off x="2056892" y="4348328"/>
            <a:ext cx="6696744" cy="17281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800" dirty="0"/>
              <a:t>Applied medians to missing values in “Days to Review”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Discarded 2.3% of observations due to missing values</a:t>
            </a:r>
          </a:p>
          <a:p>
            <a:pPr marL="548640" lvl="1">
              <a:buFont typeface="맑은 고딕" panose="020B0503020000020004" pitchFamily="34" charset="-127"/>
              <a:buChar char="–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Patient age range</a:t>
            </a:r>
          </a:p>
          <a:p>
            <a:pPr marL="548640" lvl="1">
              <a:buFont typeface="맑은 고딕" panose="020B0503020000020004" pitchFamily="34" charset="-127"/>
              <a:buChar char="–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Patient gender</a:t>
            </a:r>
          </a:p>
        </p:txBody>
      </p:sp>
    </p:spTree>
    <p:extLst>
      <p:ext uri="{BB962C8B-B14F-4D97-AF65-F5344CB8AC3E}">
        <p14:creationId xmlns:p14="http://schemas.microsoft.com/office/powerpoint/2010/main" val="33827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Exploratory</a:t>
            </a:r>
            <a:endParaRPr lang="ko-KR" altLang="en-US" dirty="0"/>
          </a:p>
        </p:txBody>
      </p:sp>
      <p:pic>
        <p:nvPicPr>
          <p:cNvPr id="10" name="Content Placeholder 9" descr="A picture containing fence&#10;&#10;Description automatically generated">
            <a:extLst>
              <a:ext uri="{FF2B5EF4-FFF2-40B4-BE49-F238E27FC236}">
                <a16:creationId xmlns:a16="http://schemas.microsoft.com/office/drawing/2014/main" id="{5AE3A846-079F-4F6B-B628-FE8A844A63F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82224"/>
            <a:ext cx="8178050" cy="3816424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7E7A2E-CFEB-4EA7-B86A-8B1926691FD1}"/>
              </a:ext>
            </a:extLst>
          </p:cNvPr>
          <p:cNvCxnSpPr>
            <a:cxnSpLocks/>
          </p:cNvCxnSpPr>
          <p:nvPr/>
        </p:nvCxnSpPr>
        <p:spPr>
          <a:xfrm flipV="1">
            <a:off x="4484561" y="4149081"/>
            <a:ext cx="807519" cy="17374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CAB3DA-728A-4181-8D60-24C4C6FAD8F9}"/>
              </a:ext>
            </a:extLst>
          </p:cNvPr>
          <p:cNvSpPr txBox="1"/>
          <p:nvPr/>
        </p:nvSpPr>
        <p:spPr>
          <a:xfrm>
            <a:off x="3677094" y="5732676"/>
            <a:ext cx="1614986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 implemented </a:t>
            </a:r>
          </a:p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 in Oct ‘13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01A2A3-1439-40E7-A02C-4BB088FE94EF}"/>
              </a:ext>
            </a:extLst>
          </p:cNvPr>
          <p:cNvCxnSpPr>
            <a:cxnSpLocks/>
          </p:cNvCxnSpPr>
          <p:nvPr/>
        </p:nvCxnSpPr>
        <p:spPr>
          <a:xfrm flipH="1" flipV="1">
            <a:off x="6798956" y="2420888"/>
            <a:ext cx="509348" cy="3096344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696660-DD1A-48C1-AFEC-2A399E887722}"/>
              </a:ext>
            </a:extLst>
          </p:cNvPr>
          <p:cNvSpPr txBox="1"/>
          <p:nvPr/>
        </p:nvSpPr>
        <p:spPr>
          <a:xfrm>
            <a:off x="6315974" y="5517232"/>
            <a:ext cx="2000442" cy="5232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latinLnBrk="0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in federal refunds to insurers.  </a:t>
            </a:r>
          </a:p>
        </p:txBody>
      </p:sp>
    </p:spTree>
    <p:extLst>
      <p:ext uri="{BB962C8B-B14F-4D97-AF65-F5344CB8AC3E}">
        <p14:creationId xmlns:p14="http://schemas.microsoft.com/office/powerpoint/2010/main" val="298051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C7EC23-CFC4-4FDE-94F5-48DB12F35FD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920880" cy="396044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Exploratory (cont’d)</a:t>
            </a:r>
            <a:endParaRPr lang="ko-KR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464337-9B91-42DF-B6C9-DE8D0D4F8EA2}"/>
              </a:ext>
            </a:extLst>
          </p:cNvPr>
          <p:cNvSpPr/>
          <p:nvPr/>
        </p:nvSpPr>
        <p:spPr>
          <a:xfrm>
            <a:off x="827584" y="4293096"/>
            <a:ext cx="1584176" cy="1584176"/>
          </a:xfrm>
          <a:prstGeom prst="ellipse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a device&#10;&#10;Description automatically generated">
            <a:extLst>
              <a:ext uri="{FF2B5EF4-FFF2-40B4-BE49-F238E27FC236}">
                <a16:creationId xmlns:a16="http://schemas.microsoft.com/office/drawing/2014/main" id="{01340C3A-9897-4697-A158-0414E45DF79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6" y="2406022"/>
            <a:ext cx="8412413" cy="350517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Testing</a:t>
            </a:r>
            <a:endParaRPr lang="ko-KR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0DC4C6-1E94-411A-A59C-F905FE7A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06" y="1296699"/>
            <a:ext cx="8525787" cy="1069514"/>
          </a:xfrm>
        </p:spPr>
        <p:txBody>
          <a:bodyPr/>
          <a:lstStyle/>
          <a:p>
            <a:pPr algn="ctr" latinLnBrk="0">
              <a:spcAft>
                <a:spcPts val="600"/>
              </a:spcAft>
            </a:pPr>
            <a:r>
              <a:rPr lang="en-US" sz="1400" dirty="0"/>
              <a:t>H</a:t>
            </a:r>
            <a:r>
              <a:rPr lang="en-US" sz="1400" baseline="-25000" dirty="0"/>
              <a:t>0</a:t>
            </a:r>
            <a:r>
              <a:rPr lang="en-US" sz="1400" dirty="0"/>
              <a:t>: Child’s expected “overturn rate” = Expected “overturn rate” of patients who are 11 years and older</a:t>
            </a:r>
          </a:p>
          <a:p>
            <a:pPr algn="ctr" latinLnBrk="0"/>
            <a:r>
              <a:rPr lang="en-US" sz="1400" dirty="0"/>
              <a:t>H</a:t>
            </a:r>
            <a:r>
              <a:rPr lang="en-US" sz="1400" baseline="-25000" dirty="0"/>
              <a:t>A</a:t>
            </a:r>
            <a:r>
              <a:rPr lang="en-US" sz="1400" dirty="0"/>
              <a:t>: Child’s expected “overturn rate” ≥ Expected “overturn rate” of patients who are 11 years and older</a:t>
            </a:r>
            <a:endParaRPr lang="en-US" sz="1800" baseline="-25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CCCA38-6A4D-4FA7-88C4-E5506C00BD2D}"/>
              </a:ext>
            </a:extLst>
          </p:cNvPr>
          <p:cNvSpPr/>
          <p:nvPr/>
        </p:nvSpPr>
        <p:spPr>
          <a:xfrm>
            <a:off x="6640951" y="5186213"/>
            <a:ext cx="720080" cy="688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779C30-0697-40B6-9F22-09FE7D0CBF4C}"/>
              </a:ext>
            </a:extLst>
          </p:cNvPr>
          <p:cNvCxnSpPr>
            <a:cxnSpLocks/>
          </p:cNvCxnSpPr>
          <p:nvPr/>
        </p:nvCxnSpPr>
        <p:spPr>
          <a:xfrm flipH="1">
            <a:off x="7252033" y="4970638"/>
            <a:ext cx="326594" cy="298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6E81A3-CB36-4CBE-B729-D8D5AF9D78FA}"/>
              </a:ext>
            </a:extLst>
          </p:cNvPr>
          <p:cNvSpPr txBox="1"/>
          <p:nvPr/>
        </p:nvSpPr>
        <p:spPr>
          <a:xfrm>
            <a:off x="7315396" y="4714485"/>
            <a:ext cx="143227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0.0101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F3DCD-215E-48D2-B49B-9D05484CC2D0}"/>
              </a:ext>
            </a:extLst>
          </p:cNvPr>
          <p:cNvSpPr txBox="1"/>
          <p:nvPr/>
        </p:nvSpPr>
        <p:spPr>
          <a:xfrm>
            <a:off x="309106" y="6525156"/>
            <a:ext cx="8075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(1) Both Mann-Whitney U-test and Welch’s T-test (divided by two) arrive at a p-value ~0.0101.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7076E-951B-4704-A1BF-34C1AB1E2475}"/>
              </a:ext>
            </a:extLst>
          </p:cNvPr>
          <p:cNvSpPr txBox="1"/>
          <p:nvPr/>
        </p:nvSpPr>
        <p:spPr>
          <a:xfrm>
            <a:off x="2565801" y="3632824"/>
            <a:ext cx="4012396" cy="1107996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Reject H</a:t>
            </a:r>
            <a:r>
              <a:rPr lang="en-US" sz="6600" b="1" baseline="-25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753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9576-8541-4D10-8B6D-BD75A83B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(cont’d)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81FF919A-64D0-4051-9A4E-F868C6E9BC6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0164"/>
            <a:ext cx="5707156" cy="2377982"/>
          </a:xfr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863D1318-B5B8-47B6-9086-4F7C802FD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21088"/>
            <a:ext cx="5627890" cy="2298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80090-3BB4-4D80-A4B7-CF16C698B65E}"/>
              </a:ext>
            </a:extLst>
          </p:cNvPr>
          <p:cNvSpPr txBox="1"/>
          <p:nvPr/>
        </p:nvSpPr>
        <p:spPr>
          <a:xfrm>
            <a:off x="6516216" y="2132856"/>
            <a:ext cx="2088232" cy="7078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sz="2000" dirty="0">
                <a:solidFill>
                  <a:schemeClr val="bg1"/>
                </a:solidFill>
              </a:rPr>
              <a:t>FPR (</a:t>
            </a:r>
            <a:r>
              <a:rPr lang="el-GR" sz="2000" dirty="0">
                <a:solidFill>
                  <a:schemeClr val="bg1"/>
                </a:solidFill>
              </a:rPr>
              <a:t>α</a:t>
            </a:r>
            <a:r>
              <a:rPr lang="en-US" sz="2000" dirty="0">
                <a:solidFill>
                  <a:schemeClr val="bg1"/>
                </a:solidFill>
              </a:rPr>
              <a:t>) = 0.025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FNR (</a:t>
            </a:r>
            <a:r>
              <a:rPr lang="el-GR" sz="2000" dirty="0">
                <a:solidFill>
                  <a:schemeClr val="bg1"/>
                </a:solidFill>
              </a:rPr>
              <a:t>β</a:t>
            </a:r>
            <a:r>
              <a:rPr lang="en-US" sz="2000" dirty="0">
                <a:solidFill>
                  <a:schemeClr val="bg1"/>
                </a:solidFill>
              </a:rPr>
              <a:t>) = 0.358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7547E-1750-4B2F-8C37-E5C7D91AF1B1}"/>
              </a:ext>
            </a:extLst>
          </p:cNvPr>
          <p:cNvSpPr txBox="1"/>
          <p:nvPr/>
        </p:nvSpPr>
        <p:spPr>
          <a:xfrm>
            <a:off x="539553" y="5016949"/>
            <a:ext cx="1944216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Power = 0.642</a:t>
            </a:r>
          </a:p>
        </p:txBody>
      </p:sp>
    </p:spTree>
    <p:extLst>
      <p:ext uri="{BB962C8B-B14F-4D97-AF65-F5344CB8AC3E}">
        <p14:creationId xmlns:p14="http://schemas.microsoft.com/office/powerpoint/2010/main" val="410322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9576-8541-4D10-8B6D-BD75A83B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1CA3F-D5AA-40C0-A6B9-67DE8A976DD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76" y="1700808"/>
            <a:ext cx="7055848" cy="36007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124E5-2CEE-4110-925A-556FD5DF80BF}"/>
              </a:ext>
            </a:extLst>
          </p:cNvPr>
          <p:cNvSpPr txBox="1"/>
          <p:nvPr/>
        </p:nvSpPr>
        <p:spPr>
          <a:xfrm>
            <a:off x="2051720" y="5661248"/>
            <a:ext cx="5328592" cy="7848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latinLnBrk="0"/>
            <a:r>
              <a:rPr lang="en-US" sz="1500" dirty="0">
                <a:solidFill>
                  <a:schemeClr val="bg1"/>
                </a:solidFill>
              </a:rPr>
              <a:t>~99% like that probability of a child’s case being overturned is greater than the probability of “other” patient’s being overturned.</a:t>
            </a:r>
          </a:p>
        </p:txBody>
      </p:sp>
    </p:spTree>
    <p:extLst>
      <p:ext uri="{BB962C8B-B14F-4D97-AF65-F5344CB8AC3E}">
        <p14:creationId xmlns:p14="http://schemas.microsoft.com/office/powerpoint/2010/main" val="231508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C65C-F876-4EDD-9995-C5D7E42D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E46A-CA46-47F6-AB28-59FFE82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450" y="1268760"/>
            <a:ext cx="6907596" cy="2287480"/>
          </a:xfrm>
        </p:spPr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800" dirty="0"/>
              <a:t>To some degree, the Titanic ethos continues</a:t>
            </a:r>
          </a:p>
          <a:p>
            <a:pPr marL="731520" lvl="1" indent="-365760">
              <a:spcAft>
                <a:spcPts val="600"/>
              </a:spcAft>
              <a:buFont typeface="맑은 고딕" panose="020B0503020000020004" pitchFamily="34" charset="-127"/>
              <a:buChar char="–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Children first!</a:t>
            </a:r>
          </a:p>
          <a:p>
            <a:pPr marL="342900" indent="-342900" latinLnBrk="0">
              <a:buFont typeface="Arial" panose="020B0604020202020204" pitchFamily="34" charset="0"/>
              <a:buChar char="•"/>
            </a:pPr>
            <a:r>
              <a:rPr lang="en-US" sz="1800" dirty="0"/>
              <a:t>Potential relationship between insurers access to federal  funds and the likelihood of an independent reviewer overturning a patient’s denial of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84FCD-B704-416C-916C-373CBC832E0B}"/>
              </a:ext>
            </a:extLst>
          </p:cNvPr>
          <p:cNvSpPr txBox="1">
            <a:spLocks/>
          </p:cNvSpPr>
          <p:nvPr/>
        </p:nvSpPr>
        <p:spPr>
          <a:xfrm>
            <a:off x="1807450" y="3781381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Further Discovery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0F239D-AD74-4370-B2CB-98CA83B69B90}"/>
              </a:ext>
            </a:extLst>
          </p:cNvPr>
          <p:cNvSpPr txBox="1">
            <a:spLocks/>
          </p:cNvSpPr>
          <p:nvPr/>
        </p:nvSpPr>
        <p:spPr>
          <a:xfrm>
            <a:off x="1807450" y="4365104"/>
            <a:ext cx="6563072" cy="172819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How many patients were denied medical co</a:t>
            </a:r>
            <a:r>
              <a:rPr lang="en-US" sz="1600" dirty="0"/>
              <a:t>verage by their health plan since 2001?</a:t>
            </a:r>
          </a:p>
          <a:p>
            <a:pPr marL="182880" indent="-182880" latinLnBrk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How are arbitrator</a:t>
            </a:r>
            <a:r>
              <a:rPr lang="en-US" sz="1600" dirty="0"/>
              <a:t>s selected? Arbitrators’ profiles?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Which insurer </a:t>
            </a:r>
            <a:r>
              <a:rPr lang="en-US" sz="1600" dirty="0"/>
              <a:t>denied coverage for each case?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7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526</Words>
  <Application>Microsoft Office PowerPoint</Application>
  <PresentationFormat>On-screen Show (4:3)</PresentationFormat>
  <Paragraphs>59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Dataset</vt:lpstr>
      <vt:lpstr>Exploratory</vt:lpstr>
      <vt:lpstr> Exploratory (cont’d)</vt:lpstr>
      <vt:lpstr>Hypothesis Testing</vt:lpstr>
      <vt:lpstr>Hypothesis Testing (cont’d)</vt:lpstr>
      <vt:lpstr>Bayesian Inference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Morgan Sell</cp:lastModifiedBy>
  <cp:revision>68</cp:revision>
  <dcterms:created xsi:type="dcterms:W3CDTF">2014-04-01T16:35:38Z</dcterms:created>
  <dcterms:modified xsi:type="dcterms:W3CDTF">2020-04-10T21:39:14Z</dcterms:modified>
</cp:coreProperties>
</file>