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gan Sell" initials="MS" lastIdx="1" clrIdx="0">
    <p:extLst>
      <p:ext uri="{19B8F6BF-5375-455C-9EA6-DF929625EA0E}">
        <p15:presenceInfo xmlns:p15="http://schemas.microsoft.com/office/powerpoint/2012/main" userId="124a697f48a024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433"/>
  </p:normalViewPr>
  <p:slideViewPr>
    <p:cSldViewPr snapToGrid="0" snapToObjects="1">
      <p:cViewPr>
        <p:scale>
          <a:sx n="100" d="100"/>
          <a:sy n="100" d="100"/>
        </p:scale>
        <p:origin x="90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1T10:23:46.350" idx="1">
    <p:pos x="6978" y="2921"/>
    <p:text>Can I create a tracker if these change?</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9F891-8DBB-064F-96C6-AFF3DA25DB21}" type="datetimeFigureOut">
              <a:rPr lang="en-US" smtClean="0"/>
              <a:t>3/11/21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FBE01-7E14-6240-A6B4-CDC91ED97014}" type="slidenum">
              <a:rPr lang="en-US" smtClean="0"/>
              <a:t>‹#›</a:t>
            </a:fld>
            <a:endParaRPr lang="en-US"/>
          </a:p>
        </p:txBody>
      </p:sp>
    </p:spTree>
    <p:extLst>
      <p:ext uri="{BB962C8B-B14F-4D97-AF65-F5344CB8AC3E}">
        <p14:creationId xmlns:p14="http://schemas.microsoft.com/office/powerpoint/2010/main" val="283302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CFBE01-7E14-6240-A6B4-CDC91ED97014}" type="slidenum">
              <a:rPr lang="en-US" smtClean="0"/>
              <a:t>2</a:t>
            </a:fld>
            <a:endParaRPr lang="en-US"/>
          </a:p>
        </p:txBody>
      </p:sp>
    </p:spTree>
    <p:extLst>
      <p:ext uri="{BB962C8B-B14F-4D97-AF65-F5344CB8AC3E}">
        <p14:creationId xmlns:p14="http://schemas.microsoft.com/office/powerpoint/2010/main" val="405934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F29-1F39-DD4D-91B8-B37269643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B53AD-3AC2-1F4C-828E-92F76234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CFABE-2822-524A-858F-6CD77752FA19}"/>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5" name="Footer Placeholder 4">
            <a:extLst>
              <a:ext uri="{FF2B5EF4-FFF2-40B4-BE49-F238E27FC236}">
                <a16:creationId xmlns:a16="http://schemas.microsoft.com/office/drawing/2014/main" id="{008F2CE9-169B-144D-AA3F-D5F9E914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DD96A-5993-9C4A-B212-D0AFB8476A1C}"/>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193621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BD6-A115-C84F-A057-BB9C6B8A4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922B6-54AF-6241-B050-16CBFDBC5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75070-1DC6-5F48-B6D0-D9A79098C1ED}"/>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5" name="Footer Placeholder 4">
            <a:extLst>
              <a:ext uri="{FF2B5EF4-FFF2-40B4-BE49-F238E27FC236}">
                <a16:creationId xmlns:a16="http://schemas.microsoft.com/office/drawing/2014/main" id="{AA210116-E9FA-7046-86AE-49AC13ADD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48D42-06DA-764B-BE14-696D663CEC0C}"/>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11635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9F95C-FBE2-0D41-9F04-CC56EF04F5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CE8EE-102E-E748-BD3B-3778527E94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4B57D-6815-4643-AA99-63210B8EC944}"/>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5" name="Footer Placeholder 4">
            <a:extLst>
              <a:ext uri="{FF2B5EF4-FFF2-40B4-BE49-F238E27FC236}">
                <a16:creationId xmlns:a16="http://schemas.microsoft.com/office/drawing/2014/main" id="{C433D06D-67DC-494A-A7C3-43AF3ED13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F0BFE-51DB-7B4A-9350-4EA4C7828281}"/>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227931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5D6D-A046-1543-AF4B-A8D1A6E71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10145-7601-E64F-A8F8-6B09BB8A9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8E893-0555-684F-B7A5-F4C5DBE560AD}"/>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5" name="Footer Placeholder 4">
            <a:extLst>
              <a:ext uri="{FF2B5EF4-FFF2-40B4-BE49-F238E27FC236}">
                <a16:creationId xmlns:a16="http://schemas.microsoft.com/office/drawing/2014/main" id="{A081727F-22F6-304D-91A3-C30EEA512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2E3DD-CD8A-C342-86E2-72B4930A6AFA}"/>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293719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BDE4-A978-624F-9416-D5AB5DB75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A6383A-FB89-3B43-9018-CD7E8E0E5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2595DA-B9BA-C148-8E1A-6C7284EBD6DD}"/>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5" name="Footer Placeholder 4">
            <a:extLst>
              <a:ext uri="{FF2B5EF4-FFF2-40B4-BE49-F238E27FC236}">
                <a16:creationId xmlns:a16="http://schemas.microsoft.com/office/drawing/2014/main" id="{B2D48EF6-60C2-E348-9F4B-7F71BE5C7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FD9B6-7353-7F40-92EE-2F0203438263}"/>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246073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AE03-F2BC-3D4D-956D-EA559B9D2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FF235-87D7-2E4E-B60A-49E671649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15222B-091B-9843-AB6B-02ADF8625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E5186-51F8-C34B-BFF0-17EEFE8C1B6B}"/>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6" name="Footer Placeholder 5">
            <a:extLst>
              <a:ext uri="{FF2B5EF4-FFF2-40B4-BE49-F238E27FC236}">
                <a16:creationId xmlns:a16="http://schemas.microsoft.com/office/drawing/2014/main" id="{85F0925B-30CB-2446-B53E-EB7B32CF6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E21C4-47E8-3F4E-AB92-5B6F6553420C}"/>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138068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55F1-4098-2F49-AFA5-2D4F7DEF6C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3BA8A1-7DF8-F149-B762-E0ED65B7F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26249-8506-8D43-9957-556CF55F86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3BBCDC-A062-BC47-9FAC-223783775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C2250-319E-D145-975F-EA2413CE3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86775B-2756-A24D-A644-EFA00F773040}"/>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8" name="Footer Placeholder 7">
            <a:extLst>
              <a:ext uri="{FF2B5EF4-FFF2-40B4-BE49-F238E27FC236}">
                <a16:creationId xmlns:a16="http://schemas.microsoft.com/office/drawing/2014/main" id="{69CA8478-96AF-B247-B59A-8D31385355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99F2C8-D336-8544-A7B8-CB20A4492ABE}"/>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334874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44D1-EA5B-BB44-94AE-A828ED9EC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14144B-6A54-804C-98BE-7C4CB5192CBB}"/>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4" name="Footer Placeholder 3">
            <a:extLst>
              <a:ext uri="{FF2B5EF4-FFF2-40B4-BE49-F238E27FC236}">
                <a16:creationId xmlns:a16="http://schemas.microsoft.com/office/drawing/2014/main" id="{F54EBD18-9019-344F-9C97-74396CD5CA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CB3DE-8081-D845-A7DF-EB881DAE0B13}"/>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262871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DA51-ED62-B34E-8279-72A8DEB0B2EC}"/>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3" name="Footer Placeholder 2">
            <a:extLst>
              <a:ext uri="{FF2B5EF4-FFF2-40B4-BE49-F238E27FC236}">
                <a16:creationId xmlns:a16="http://schemas.microsoft.com/office/drawing/2014/main" id="{3877C294-2154-5642-B4EE-51D4255C0A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1373B-45BA-644C-995A-2D5FEE4EED11}"/>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394695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8757-94F7-9A4D-9CC0-10B689251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B97291-6572-EF4F-B891-5E54587A2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DE11D1-AC71-2845-A1E2-AF542CF2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D34EC-1EF4-4643-B9BE-671B2AD861C5}"/>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6" name="Footer Placeholder 5">
            <a:extLst>
              <a:ext uri="{FF2B5EF4-FFF2-40B4-BE49-F238E27FC236}">
                <a16:creationId xmlns:a16="http://schemas.microsoft.com/office/drawing/2014/main" id="{E32CD4EE-0B8F-3043-BDA2-9BA094A59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CD65A-B4B8-FF43-AAF4-115B01D811EB}"/>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229683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7329-30C5-7B44-9882-A015A67F6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F78633-6250-144A-B620-9C10CF6D3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DEA01F-EE5F-BC4A-B4B8-991EE98F6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76BA5-B448-A94A-8D34-196E07D14337}"/>
              </a:ext>
            </a:extLst>
          </p:cNvPr>
          <p:cNvSpPr>
            <a:spLocks noGrp="1"/>
          </p:cNvSpPr>
          <p:nvPr>
            <p:ph type="dt" sz="half" idx="10"/>
          </p:nvPr>
        </p:nvSpPr>
        <p:spPr/>
        <p:txBody>
          <a:bodyPr/>
          <a:lstStyle/>
          <a:p>
            <a:fld id="{BFB7F4F9-A923-1A4F-B122-98A918497C1B}" type="datetimeFigureOut">
              <a:rPr lang="en-US" smtClean="0"/>
              <a:t>3/11/21</a:t>
            </a:fld>
            <a:endParaRPr lang="en-US"/>
          </a:p>
        </p:txBody>
      </p:sp>
      <p:sp>
        <p:nvSpPr>
          <p:cNvPr id="6" name="Footer Placeholder 5">
            <a:extLst>
              <a:ext uri="{FF2B5EF4-FFF2-40B4-BE49-F238E27FC236}">
                <a16:creationId xmlns:a16="http://schemas.microsoft.com/office/drawing/2014/main" id="{9116A39B-0052-F043-975D-B88B75681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2CC80-55C2-B144-B255-C3687BAE993E}"/>
              </a:ext>
            </a:extLst>
          </p:cNvPr>
          <p:cNvSpPr>
            <a:spLocks noGrp="1"/>
          </p:cNvSpPr>
          <p:nvPr>
            <p:ph type="sldNum" sz="quarter" idx="12"/>
          </p:nvPr>
        </p:nvSpPr>
        <p:spPr/>
        <p:txBody>
          <a:bodyPr/>
          <a:lstStyle/>
          <a:p>
            <a:fld id="{92FD02B9-2396-0541-91A9-441877281A48}" type="slidenum">
              <a:rPr lang="en-US" smtClean="0"/>
              <a:t>‹#›</a:t>
            </a:fld>
            <a:endParaRPr lang="en-US"/>
          </a:p>
        </p:txBody>
      </p:sp>
    </p:spTree>
    <p:extLst>
      <p:ext uri="{BB962C8B-B14F-4D97-AF65-F5344CB8AC3E}">
        <p14:creationId xmlns:p14="http://schemas.microsoft.com/office/powerpoint/2010/main" val="190136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3BC0E-30BB-6541-886E-4D82984E9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95557-365A-454E-9DE3-9659CD571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B386-2D6C-CE4F-99DD-F6ADA8EB7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7F4F9-A923-1A4F-B122-98A918497C1B}" type="datetimeFigureOut">
              <a:rPr lang="en-US" smtClean="0"/>
              <a:t>3/11/21</a:t>
            </a:fld>
            <a:endParaRPr lang="en-US"/>
          </a:p>
        </p:txBody>
      </p:sp>
      <p:sp>
        <p:nvSpPr>
          <p:cNvPr id="5" name="Footer Placeholder 4">
            <a:extLst>
              <a:ext uri="{FF2B5EF4-FFF2-40B4-BE49-F238E27FC236}">
                <a16:creationId xmlns:a16="http://schemas.microsoft.com/office/drawing/2014/main" id="{0CFBC035-27B1-8A4A-B451-C095730FE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AD7563-57F6-AB41-B33B-DAD2F9612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D02B9-2396-0541-91A9-441877281A48}" type="slidenum">
              <a:rPr lang="en-US" smtClean="0"/>
              <a:t>‹#›</a:t>
            </a:fld>
            <a:endParaRPr lang="en-US"/>
          </a:p>
        </p:txBody>
      </p:sp>
    </p:spTree>
    <p:extLst>
      <p:ext uri="{BB962C8B-B14F-4D97-AF65-F5344CB8AC3E}">
        <p14:creationId xmlns:p14="http://schemas.microsoft.com/office/powerpoint/2010/main" val="227959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7AAF-5DE2-7D4E-BFBC-662A0C57EF0D}"/>
              </a:ext>
            </a:extLst>
          </p:cNvPr>
          <p:cNvSpPr>
            <a:spLocks noGrp="1"/>
          </p:cNvSpPr>
          <p:nvPr>
            <p:ph type="ctrTitle"/>
          </p:nvPr>
        </p:nvSpPr>
        <p:spPr>
          <a:xfrm>
            <a:off x="1524000" y="2235200"/>
            <a:ext cx="9144000" cy="2387600"/>
          </a:xfrm>
        </p:spPr>
        <p:txBody>
          <a:bodyPr/>
          <a:lstStyle/>
          <a:p>
            <a:r>
              <a:rPr lang="en-US" dirty="0"/>
              <a:t>U.S. Tourism ETL Pipeline</a:t>
            </a:r>
            <a:br>
              <a:rPr lang="en-US" dirty="0"/>
            </a:br>
            <a:r>
              <a:rPr lang="en-US" dirty="0"/>
              <a:t>Project Plan</a:t>
            </a:r>
          </a:p>
        </p:txBody>
      </p:sp>
    </p:spTree>
    <p:extLst>
      <p:ext uri="{BB962C8B-B14F-4D97-AF65-F5344CB8AC3E}">
        <p14:creationId xmlns:p14="http://schemas.microsoft.com/office/powerpoint/2010/main" val="291233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D18-25E0-1D41-B48C-823D35BF3218}"/>
              </a:ext>
            </a:extLst>
          </p:cNvPr>
          <p:cNvSpPr>
            <a:spLocks noGrp="1"/>
          </p:cNvSpPr>
          <p:nvPr>
            <p:ph type="title"/>
          </p:nvPr>
        </p:nvSpPr>
        <p:spPr>
          <a:xfrm>
            <a:off x="4572000" y="93556"/>
            <a:ext cx="1920240" cy="962634"/>
          </a:xfrm>
        </p:spPr>
        <p:txBody>
          <a:bodyPr>
            <a:normAutofit/>
          </a:bodyPr>
          <a:lstStyle/>
          <a:p>
            <a:r>
              <a:rPr lang="en-US" dirty="0"/>
              <a:t>Schema</a:t>
            </a:r>
          </a:p>
        </p:txBody>
      </p:sp>
      <p:sp>
        <p:nvSpPr>
          <p:cNvPr id="4" name="TextBox 3">
            <a:extLst>
              <a:ext uri="{FF2B5EF4-FFF2-40B4-BE49-F238E27FC236}">
                <a16:creationId xmlns:a16="http://schemas.microsoft.com/office/drawing/2014/main" id="{B2777E85-481C-4E4A-AE6D-39CC6664D591}"/>
              </a:ext>
            </a:extLst>
          </p:cNvPr>
          <p:cNvSpPr txBox="1"/>
          <p:nvPr/>
        </p:nvSpPr>
        <p:spPr>
          <a:xfrm>
            <a:off x="4371648" y="2749495"/>
            <a:ext cx="3064366" cy="2077492"/>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err="1"/>
              <a:t>tourist_visits</a:t>
            </a:r>
            <a:endParaRPr lang="en-US" sz="1600" b="1" dirty="0"/>
          </a:p>
          <a:p>
            <a:pPr marL="285750" indent="-285750">
              <a:buFont typeface="Arial" panose="020B0604020202020204" pitchFamily="34" charset="0"/>
              <a:buChar char="•"/>
            </a:pPr>
            <a:r>
              <a:rPr lang="en-US" sz="1100" dirty="0" err="1"/>
              <a:t>visit_id</a:t>
            </a:r>
            <a:r>
              <a:rPr lang="en-US" sz="1100" dirty="0"/>
              <a:t> SERIAL </a:t>
            </a:r>
            <a:r>
              <a:rPr lang="en-US" sz="1100" b="1" dirty="0"/>
              <a:t>PK</a:t>
            </a:r>
          </a:p>
          <a:p>
            <a:pPr marL="285750" indent="-285750">
              <a:buFont typeface="Arial" panose="020B0604020202020204" pitchFamily="34" charset="0"/>
              <a:buChar char="•"/>
            </a:pPr>
            <a:r>
              <a:rPr lang="en-US" sz="1100" dirty="0" err="1"/>
              <a:t>iata_id</a:t>
            </a:r>
            <a:r>
              <a:rPr lang="en-US" sz="1100" dirty="0"/>
              <a:t> VARCHAR(3) NOT NULL </a:t>
            </a:r>
            <a:r>
              <a:rPr lang="en-US" sz="1100" b="1" dirty="0"/>
              <a:t>FK</a:t>
            </a:r>
            <a:endParaRPr lang="en-US" sz="1100" dirty="0"/>
          </a:p>
          <a:p>
            <a:pPr marL="285750" indent="-285750">
              <a:buFont typeface="Arial" panose="020B0604020202020204" pitchFamily="34" charset="0"/>
              <a:buChar char="•"/>
            </a:pPr>
            <a:r>
              <a:rPr lang="en-US" sz="1100" dirty="0" err="1"/>
              <a:t>arrival_date</a:t>
            </a:r>
            <a:r>
              <a:rPr lang="en-US" sz="1100" dirty="0"/>
              <a:t> DATE NOT NULL </a:t>
            </a:r>
            <a:r>
              <a:rPr lang="en-US" sz="1100" b="1" dirty="0"/>
              <a:t>FK</a:t>
            </a:r>
            <a:endParaRPr lang="en-US" sz="1100" dirty="0"/>
          </a:p>
          <a:p>
            <a:pPr marL="285750" indent="-285750">
              <a:buFont typeface="Arial" panose="020B0604020202020204" pitchFamily="34" charset="0"/>
              <a:buChar char="•"/>
            </a:pPr>
            <a:r>
              <a:rPr lang="en-US" sz="1100" dirty="0" err="1"/>
              <a:t>depart_date</a:t>
            </a:r>
            <a:r>
              <a:rPr lang="en-US" sz="1100" dirty="0"/>
              <a:t> DATE</a:t>
            </a:r>
          </a:p>
          <a:p>
            <a:pPr marL="285750" indent="-285750">
              <a:buFont typeface="Arial" panose="020B0604020202020204" pitchFamily="34" charset="0"/>
              <a:buChar char="•"/>
            </a:pPr>
            <a:r>
              <a:rPr lang="en-US" sz="1100" dirty="0" err="1"/>
              <a:t>mode_of_travel</a:t>
            </a:r>
            <a:r>
              <a:rPr lang="en-US" sz="1100" dirty="0"/>
              <a:t> INT or VARCHAR(20)</a:t>
            </a:r>
          </a:p>
          <a:p>
            <a:pPr marL="285750" indent="-285750">
              <a:buFont typeface="Arial" panose="020B0604020202020204" pitchFamily="34" charset="0"/>
              <a:buChar char="•"/>
            </a:pPr>
            <a:r>
              <a:rPr lang="en-US" sz="1100" dirty="0"/>
              <a:t>airline VARCHAR(40)</a:t>
            </a:r>
          </a:p>
          <a:p>
            <a:pPr marL="285750" indent="-285750">
              <a:buFont typeface="Arial" panose="020B0604020202020204" pitchFamily="34" charset="0"/>
              <a:buChar char="•"/>
            </a:pPr>
            <a:r>
              <a:rPr lang="en-US" sz="1100" dirty="0" err="1"/>
              <a:t>visa_post</a:t>
            </a:r>
            <a:r>
              <a:rPr lang="en-US" sz="1100" dirty="0"/>
              <a:t> VARCHAR(40)</a:t>
            </a:r>
          </a:p>
          <a:p>
            <a:pPr marL="285750" indent="-285750">
              <a:buFont typeface="Arial" panose="020B0604020202020204" pitchFamily="34" charset="0"/>
              <a:buChar char="•"/>
            </a:pPr>
            <a:r>
              <a:rPr lang="en-US" sz="1100" dirty="0" err="1"/>
              <a:t>visa_type</a:t>
            </a:r>
            <a:r>
              <a:rPr lang="en-US" sz="1100" dirty="0"/>
              <a:t> AS INT</a:t>
            </a:r>
          </a:p>
          <a:p>
            <a:pPr marL="285750" indent="-285750">
              <a:buFont typeface="Arial" panose="020B0604020202020204" pitchFamily="34" charset="0"/>
              <a:buChar char="•"/>
            </a:pPr>
            <a:r>
              <a:rPr lang="en-US" sz="1100" dirty="0" err="1"/>
              <a:t>toursist_id</a:t>
            </a:r>
            <a:r>
              <a:rPr lang="en-US" sz="1100" dirty="0"/>
              <a:t> INTEGER NOT NULL </a:t>
            </a:r>
            <a:r>
              <a:rPr lang="en-US" sz="1100" b="1" dirty="0"/>
              <a:t>FK</a:t>
            </a:r>
          </a:p>
          <a:p>
            <a:pPr marL="285750" indent="-285750">
              <a:buFont typeface="Arial" panose="020B0604020202020204" pitchFamily="34" charset="0"/>
              <a:buChar char="•"/>
            </a:pPr>
            <a:endParaRPr lang="en-US" sz="1400" dirty="0"/>
          </a:p>
        </p:txBody>
      </p:sp>
      <p:sp>
        <p:nvSpPr>
          <p:cNvPr id="6" name="TextBox 5">
            <a:extLst>
              <a:ext uri="{FF2B5EF4-FFF2-40B4-BE49-F238E27FC236}">
                <a16:creationId xmlns:a16="http://schemas.microsoft.com/office/drawing/2014/main" id="{90188E7A-9763-7941-B4D8-85884E5CBCD4}"/>
              </a:ext>
            </a:extLst>
          </p:cNvPr>
          <p:cNvSpPr txBox="1"/>
          <p:nvPr/>
        </p:nvSpPr>
        <p:spPr>
          <a:xfrm>
            <a:off x="534832" y="760370"/>
            <a:ext cx="2983825" cy="1354217"/>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dirty="0"/>
              <a:t>weather</a:t>
            </a:r>
          </a:p>
          <a:p>
            <a:pPr marL="285750" indent="-285750">
              <a:buFont typeface="Arial" panose="020B0604020202020204" pitchFamily="34" charset="0"/>
              <a:buChar char="•"/>
            </a:pPr>
            <a:r>
              <a:rPr lang="en-US" sz="1100" dirty="0" err="1"/>
              <a:t>weather_id</a:t>
            </a:r>
            <a:r>
              <a:rPr lang="en-US" sz="1100" dirty="0"/>
              <a:t> SERIAL </a:t>
            </a:r>
            <a:r>
              <a:rPr lang="en-US" sz="1100" b="1" dirty="0"/>
              <a:t>PK</a:t>
            </a:r>
          </a:p>
          <a:p>
            <a:pPr marL="285750" indent="-285750">
              <a:buFont typeface="Arial" panose="020B0604020202020204" pitchFamily="34" charset="0"/>
              <a:buChar char="•"/>
            </a:pPr>
            <a:r>
              <a:rPr lang="en-US" sz="1100" dirty="0" err="1"/>
              <a:t>iata_id</a:t>
            </a:r>
            <a:r>
              <a:rPr lang="en-US" sz="1100" dirty="0"/>
              <a:t> VARCHAR(5) NOT NULL </a:t>
            </a:r>
            <a:r>
              <a:rPr lang="en-US" sz="1100" b="1" dirty="0"/>
              <a:t>FK</a:t>
            </a:r>
          </a:p>
          <a:p>
            <a:pPr marL="285750" indent="-285750">
              <a:buFont typeface="Arial" panose="020B0604020202020204" pitchFamily="34" charset="0"/>
              <a:buChar char="•"/>
            </a:pPr>
            <a:r>
              <a:rPr lang="en-US" sz="1100" dirty="0"/>
              <a:t>month INTEGER</a:t>
            </a:r>
          </a:p>
          <a:p>
            <a:pPr marL="285750" indent="-285750">
              <a:buFont typeface="Arial" panose="020B0604020202020204" pitchFamily="34" charset="0"/>
              <a:buChar char="•"/>
            </a:pPr>
            <a:r>
              <a:rPr lang="en-US" sz="1100" dirty="0"/>
              <a:t>year INTEGER</a:t>
            </a:r>
          </a:p>
          <a:p>
            <a:pPr marL="285750" indent="-285750">
              <a:buFont typeface="Arial" panose="020B0604020202020204" pitchFamily="34" charset="0"/>
              <a:buChar char="•"/>
            </a:pPr>
            <a:r>
              <a:rPr lang="en-US" sz="1100" dirty="0" err="1"/>
              <a:t>avg_daily_temp</a:t>
            </a:r>
            <a:r>
              <a:rPr lang="en-US" sz="1100" dirty="0"/>
              <a:t>. DECIMAL</a:t>
            </a:r>
          </a:p>
          <a:p>
            <a:pPr marL="285750" indent="-285750">
              <a:buFont typeface="Arial" panose="020B0604020202020204" pitchFamily="34" charset="0"/>
              <a:buChar char="•"/>
            </a:pPr>
            <a:r>
              <a:rPr lang="en-US" sz="1100" dirty="0" err="1"/>
              <a:t>avg_daily_temp_uncertainty</a:t>
            </a:r>
            <a:r>
              <a:rPr lang="en-US" sz="1100" dirty="0"/>
              <a:t> DECIMAL </a:t>
            </a:r>
          </a:p>
        </p:txBody>
      </p:sp>
      <p:sp>
        <p:nvSpPr>
          <p:cNvPr id="7" name="TextBox 6">
            <a:extLst>
              <a:ext uri="{FF2B5EF4-FFF2-40B4-BE49-F238E27FC236}">
                <a16:creationId xmlns:a16="http://schemas.microsoft.com/office/drawing/2014/main" id="{ABA96573-7450-264E-9BBD-54D9E6F68A5A}"/>
              </a:ext>
            </a:extLst>
          </p:cNvPr>
          <p:cNvSpPr txBox="1"/>
          <p:nvPr/>
        </p:nvSpPr>
        <p:spPr>
          <a:xfrm>
            <a:off x="8598925" y="421817"/>
            <a:ext cx="2983825" cy="1862048"/>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dirty="0" err="1"/>
              <a:t>usa_cities</a:t>
            </a:r>
            <a:endParaRPr lang="en-US" sz="1600" b="1" dirty="0"/>
          </a:p>
          <a:p>
            <a:pPr marL="285750" indent="-285750">
              <a:buFont typeface="Arial" panose="020B0604020202020204" pitchFamily="34" charset="0"/>
              <a:buChar char="•"/>
            </a:pPr>
            <a:r>
              <a:rPr lang="en-US" sz="1100" dirty="0" err="1"/>
              <a:t>city_id</a:t>
            </a:r>
            <a:r>
              <a:rPr lang="en-US" sz="1100" dirty="0"/>
              <a:t> VARCHAR(5) NOT NULL </a:t>
            </a:r>
            <a:r>
              <a:rPr lang="en-US" sz="1100" b="1" dirty="0"/>
              <a:t>PK</a:t>
            </a:r>
          </a:p>
          <a:p>
            <a:pPr marL="285750" indent="-285750">
              <a:buFont typeface="Arial" panose="020B0604020202020204" pitchFamily="34" charset="0"/>
              <a:buChar char="•"/>
            </a:pPr>
            <a:r>
              <a:rPr lang="en-US" sz="1100" dirty="0" err="1"/>
              <a:t>median_age</a:t>
            </a:r>
            <a:r>
              <a:rPr lang="en-US" sz="1100" dirty="0"/>
              <a:t> DECIMAL</a:t>
            </a:r>
          </a:p>
          <a:p>
            <a:pPr marL="285750" indent="-285750">
              <a:buFont typeface="Arial" panose="020B0604020202020204" pitchFamily="34" charset="0"/>
              <a:buChar char="•"/>
            </a:pPr>
            <a:r>
              <a:rPr lang="en-US" sz="1100" dirty="0" err="1"/>
              <a:t>male_pop</a:t>
            </a:r>
            <a:r>
              <a:rPr lang="en-US" sz="1100" dirty="0"/>
              <a:t> INTEGER</a:t>
            </a:r>
          </a:p>
          <a:p>
            <a:pPr marL="285750" indent="-285750">
              <a:buFont typeface="Arial" panose="020B0604020202020204" pitchFamily="34" charset="0"/>
              <a:buChar char="•"/>
            </a:pPr>
            <a:r>
              <a:rPr lang="en-US" sz="1100" dirty="0" err="1"/>
              <a:t>female_pop</a:t>
            </a:r>
            <a:r>
              <a:rPr lang="en-US" sz="1100" dirty="0"/>
              <a:t> INTEGER</a:t>
            </a:r>
          </a:p>
          <a:p>
            <a:pPr marL="285750" indent="-285750">
              <a:buFont typeface="Arial" panose="020B0604020202020204" pitchFamily="34" charset="0"/>
              <a:buChar char="•"/>
            </a:pPr>
            <a:r>
              <a:rPr lang="en-US" sz="1100" dirty="0" err="1"/>
              <a:t>total_pop</a:t>
            </a:r>
            <a:r>
              <a:rPr lang="en-US" sz="1100" dirty="0"/>
              <a:t> INTEGER</a:t>
            </a:r>
          </a:p>
          <a:p>
            <a:pPr marL="285750" indent="-285750">
              <a:buFont typeface="Arial" panose="020B0604020202020204" pitchFamily="34" charset="0"/>
              <a:buChar char="•"/>
            </a:pPr>
            <a:r>
              <a:rPr lang="en-US" sz="1100" dirty="0" err="1"/>
              <a:t>num_veterans</a:t>
            </a:r>
            <a:r>
              <a:rPr lang="en-US" sz="1100" dirty="0"/>
              <a:t> INTEGER</a:t>
            </a:r>
          </a:p>
          <a:p>
            <a:pPr marL="285750" indent="-285750">
              <a:buFont typeface="Arial" panose="020B0604020202020204" pitchFamily="34" charset="0"/>
              <a:buChar char="•"/>
            </a:pPr>
            <a:r>
              <a:rPr lang="en-US" sz="1100" dirty="0" err="1"/>
              <a:t>foreign_born_pop</a:t>
            </a:r>
            <a:r>
              <a:rPr lang="en-US" sz="1100" dirty="0"/>
              <a:t> INTEGER</a:t>
            </a:r>
          </a:p>
          <a:p>
            <a:pPr marL="285750" indent="-285750">
              <a:buFont typeface="Arial" panose="020B0604020202020204" pitchFamily="34" charset="0"/>
              <a:buChar char="•"/>
            </a:pPr>
            <a:r>
              <a:rPr lang="en-US" sz="1100" dirty="0" err="1"/>
              <a:t>avg_house_size</a:t>
            </a:r>
            <a:r>
              <a:rPr lang="en-US" sz="1100" dirty="0"/>
              <a:t> DECIMAL</a:t>
            </a:r>
          </a:p>
          <a:p>
            <a:pPr marL="285750" indent="-285750">
              <a:buFont typeface="Arial" panose="020B0604020202020204" pitchFamily="34" charset="0"/>
              <a:buChar char="•"/>
            </a:pPr>
            <a:endParaRPr lang="en-US" sz="1100" dirty="0"/>
          </a:p>
        </p:txBody>
      </p:sp>
      <p:sp>
        <p:nvSpPr>
          <p:cNvPr id="8" name="TextBox 7">
            <a:extLst>
              <a:ext uri="{FF2B5EF4-FFF2-40B4-BE49-F238E27FC236}">
                <a16:creationId xmlns:a16="http://schemas.microsoft.com/office/drawing/2014/main" id="{29B64D5B-4F63-8E4E-9E50-1CF4D7CF5F4A}"/>
              </a:ext>
            </a:extLst>
          </p:cNvPr>
          <p:cNvSpPr txBox="1"/>
          <p:nvPr/>
        </p:nvSpPr>
        <p:spPr>
          <a:xfrm>
            <a:off x="8598925" y="5276474"/>
            <a:ext cx="2983825" cy="1523494"/>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dirty="0"/>
              <a:t>tourists</a:t>
            </a:r>
          </a:p>
          <a:p>
            <a:pPr marL="285750" indent="-285750">
              <a:buFont typeface="Arial" panose="020B0604020202020204" pitchFamily="34" charset="0"/>
              <a:buChar char="•"/>
            </a:pPr>
            <a:r>
              <a:rPr lang="en-US" sz="1100" dirty="0" err="1"/>
              <a:t>tourist_id</a:t>
            </a:r>
            <a:r>
              <a:rPr lang="en-US" sz="1100" dirty="0"/>
              <a:t> INTEGER </a:t>
            </a:r>
            <a:r>
              <a:rPr lang="en-US" sz="1100" b="1" dirty="0"/>
              <a:t>PK</a:t>
            </a:r>
          </a:p>
          <a:p>
            <a:pPr marL="285750" indent="-285750">
              <a:buFont typeface="Arial" panose="020B0604020202020204" pitchFamily="34" charset="0"/>
              <a:buChar char="•"/>
            </a:pPr>
            <a:r>
              <a:rPr lang="en-US" sz="1100" dirty="0" err="1"/>
              <a:t>birth_year</a:t>
            </a:r>
            <a:r>
              <a:rPr lang="en-US" sz="1100" dirty="0"/>
              <a:t> INTEGER</a:t>
            </a:r>
          </a:p>
          <a:p>
            <a:pPr marL="285750" indent="-285750">
              <a:buFont typeface="Arial" panose="020B0604020202020204" pitchFamily="34" charset="0"/>
              <a:buChar char="•"/>
            </a:pPr>
            <a:r>
              <a:rPr lang="en-US" sz="1100" dirty="0" err="1"/>
              <a:t>citizen_id</a:t>
            </a:r>
            <a:r>
              <a:rPr lang="en-US" sz="1100" dirty="0"/>
              <a:t> VARCHAR(20) NOT NULL</a:t>
            </a:r>
          </a:p>
          <a:p>
            <a:pPr marL="285750" indent="-285750">
              <a:buFont typeface="Arial" panose="020B0604020202020204" pitchFamily="34" charset="0"/>
              <a:buChar char="•"/>
            </a:pPr>
            <a:r>
              <a:rPr lang="en-US" sz="1100" dirty="0" err="1"/>
              <a:t>cntry_citizenship</a:t>
            </a:r>
            <a:r>
              <a:rPr lang="en-US" sz="1100" dirty="0"/>
              <a:t> VARCHAR(20) NOT NULL</a:t>
            </a:r>
          </a:p>
          <a:p>
            <a:pPr marL="285750" indent="-285750">
              <a:buFont typeface="Arial" panose="020B0604020202020204" pitchFamily="34" charset="0"/>
              <a:buChar char="•"/>
            </a:pPr>
            <a:r>
              <a:rPr lang="en-US" sz="1100" dirty="0"/>
              <a:t>gender VARCHAR(5)</a:t>
            </a:r>
          </a:p>
          <a:p>
            <a:pPr marL="285750" indent="-285750">
              <a:buFont typeface="Arial" panose="020B0604020202020204" pitchFamily="34" charset="0"/>
              <a:buChar char="•"/>
            </a:pPr>
            <a:endParaRPr lang="en-US" sz="1100" dirty="0"/>
          </a:p>
        </p:txBody>
      </p:sp>
      <p:cxnSp>
        <p:nvCxnSpPr>
          <p:cNvPr id="11" name="Elbow Connector 10">
            <a:extLst>
              <a:ext uri="{FF2B5EF4-FFF2-40B4-BE49-F238E27FC236}">
                <a16:creationId xmlns:a16="http://schemas.microsoft.com/office/drawing/2014/main" id="{5AF40ABF-8C45-004D-805D-8CB5EC2E1CF8}"/>
              </a:ext>
            </a:extLst>
          </p:cNvPr>
          <p:cNvCxnSpPr>
            <a:stCxn id="6" idx="3"/>
            <a:endCxn id="4" idx="0"/>
          </p:cNvCxnSpPr>
          <p:nvPr/>
        </p:nvCxnSpPr>
        <p:spPr>
          <a:xfrm>
            <a:off x="3518657" y="1437479"/>
            <a:ext cx="2385174" cy="1312016"/>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17881DF9-DC23-7544-BD38-D10C4DB689F1}"/>
              </a:ext>
            </a:extLst>
          </p:cNvPr>
          <p:cNvCxnSpPr>
            <a:cxnSpLocks/>
            <a:stCxn id="4" idx="3"/>
            <a:endCxn id="7" idx="2"/>
          </p:cNvCxnSpPr>
          <p:nvPr/>
        </p:nvCxnSpPr>
        <p:spPr>
          <a:xfrm flipV="1">
            <a:off x="7436014" y="2283865"/>
            <a:ext cx="2654824" cy="1504376"/>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DA272D78-DAC5-0A49-B029-C94414373FFB}"/>
              </a:ext>
            </a:extLst>
          </p:cNvPr>
          <p:cNvCxnSpPr>
            <a:cxnSpLocks/>
            <a:stCxn id="4" idx="2"/>
            <a:endCxn id="8" idx="1"/>
          </p:cNvCxnSpPr>
          <p:nvPr/>
        </p:nvCxnSpPr>
        <p:spPr>
          <a:xfrm rot="16200000" flipH="1">
            <a:off x="6645761" y="4085057"/>
            <a:ext cx="1211234" cy="2695094"/>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F384963-1671-8649-9FB4-CFFC241FAE15}"/>
              </a:ext>
            </a:extLst>
          </p:cNvPr>
          <p:cNvSpPr txBox="1"/>
          <p:nvPr/>
        </p:nvSpPr>
        <p:spPr>
          <a:xfrm>
            <a:off x="534832" y="5191835"/>
            <a:ext cx="2983825" cy="1692771"/>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dirty="0"/>
              <a:t>airports</a:t>
            </a:r>
          </a:p>
          <a:p>
            <a:pPr marL="285750" indent="-285750">
              <a:buFont typeface="Arial" panose="020B0604020202020204" pitchFamily="34" charset="0"/>
              <a:buChar char="•"/>
            </a:pPr>
            <a:r>
              <a:rPr lang="en-US" sz="1100" dirty="0" err="1"/>
              <a:t>airport_id</a:t>
            </a:r>
            <a:r>
              <a:rPr lang="en-US" sz="1100" dirty="0"/>
              <a:t> VARCHAR(5) </a:t>
            </a:r>
            <a:r>
              <a:rPr lang="en-US" sz="1100" b="1" dirty="0"/>
              <a:t>PK</a:t>
            </a:r>
          </a:p>
          <a:p>
            <a:pPr marL="285750" indent="-285750">
              <a:buFont typeface="Arial" panose="020B0604020202020204" pitchFamily="34" charset="0"/>
              <a:buChar char="•"/>
            </a:pPr>
            <a:r>
              <a:rPr lang="en-US" sz="1100" dirty="0" err="1"/>
              <a:t>iata_code</a:t>
            </a:r>
            <a:r>
              <a:rPr lang="en-US" sz="1100" dirty="0"/>
              <a:t> VARCHAR(5) NOT NULL</a:t>
            </a:r>
          </a:p>
          <a:p>
            <a:pPr marL="285750" indent="-285750">
              <a:buFont typeface="Arial" panose="020B0604020202020204" pitchFamily="34" charset="0"/>
              <a:buChar char="•"/>
            </a:pPr>
            <a:r>
              <a:rPr lang="en-US" sz="1100" dirty="0"/>
              <a:t>name VARCHAR(40)</a:t>
            </a:r>
          </a:p>
          <a:p>
            <a:pPr marL="285750" indent="-285750">
              <a:buFont typeface="Arial" panose="020B0604020202020204" pitchFamily="34" charset="0"/>
              <a:buChar char="•"/>
            </a:pPr>
            <a:r>
              <a:rPr lang="en-US" sz="1100" dirty="0"/>
              <a:t>municipality VARCHAR(40)</a:t>
            </a:r>
          </a:p>
          <a:p>
            <a:pPr marL="285750" indent="-285750">
              <a:buFont typeface="Arial" panose="020B0604020202020204" pitchFamily="34" charset="0"/>
              <a:buChar char="•"/>
            </a:pPr>
            <a:r>
              <a:rPr lang="en-US" sz="1100" dirty="0"/>
              <a:t>state VARCHAR(3)</a:t>
            </a:r>
          </a:p>
          <a:p>
            <a:pPr marL="285750" indent="-285750">
              <a:buFont typeface="Arial" panose="020B0604020202020204" pitchFamily="34" charset="0"/>
              <a:buChar char="•"/>
            </a:pPr>
            <a:r>
              <a:rPr lang="en-US" sz="1100" dirty="0" err="1"/>
              <a:t>elevation_ft</a:t>
            </a:r>
            <a:r>
              <a:rPr lang="en-US" sz="1100" dirty="0"/>
              <a:t> DECIMAL</a:t>
            </a:r>
          </a:p>
          <a:p>
            <a:pPr marL="285750" indent="-285750">
              <a:buFont typeface="Arial" panose="020B0604020202020204" pitchFamily="34" charset="0"/>
              <a:buChar char="•"/>
            </a:pPr>
            <a:r>
              <a:rPr lang="en-US" sz="1100" dirty="0"/>
              <a:t>longitude DECIMAL</a:t>
            </a:r>
          </a:p>
          <a:p>
            <a:pPr marL="285750" indent="-285750">
              <a:buFont typeface="Arial" panose="020B0604020202020204" pitchFamily="34" charset="0"/>
              <a:buChar char="•"/>
            </a:pPr>
            <a:r>
              <a:rPr lang="en-US" sz="1100" dirty="0"/>
              <a:t>latitude DECIMAL</a:t>
            </a:r>
          </a:p>
        </p:txBody>
      </p:sp>
      <p:cxnSp>
        <p:nvCxnSpPr>
          <p:cNvPr id="22" name="Elbow Connector 21">
            <a:extLst>
              <a:ext uri="{FF2B5EF4-FFF2-40B4-BE49-F238E27FC236}">
                <a16:creationId xmlns:a16="http://schemas.microsoft.com/office/drawing/2014/main" id="{2E5A0FD7-5F24-0844-A044-5779011E682C}"/>
              </a:ext>
            </a:extLst>
          </p:cNvPr>
          <p:cNvCxnSpPr>
            <a:cxnSpLocks/>
            <a:stCxn id="21" idx="0"/>
          </p:cNvCxnSpPr>
          <p:nvPr/>
        </p:nvCxnSpPr>
        <p:spPr>
          <a:xfrm rot="5400000" flipH="1" flipV="1">
            <a:off x="2513651" y="3333839"/>
            <a:ext cx="1371091" cy="2344903"/>
          </a:xfrm>
          <a:prstGeom prst="bentConnector2">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434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3B1E-F16B-2746-AD68-F3A0A7E69D29}"/>
              </a:ext>
            </a:extLst>
          </p:cNvPr>
          <p:cNvSpPr>
            <a:spLocks noGrp="1"/>
          </p:cNvSpPr>
          <p:nvPr>
            <p:ph type="title"/>
          </p:nvPr>
        </p:nvSpPr>
        <p:spPr>
          <a:xfrm>
            <a:off x="408432" y="200850"/>
            <a:ext cx="10515600" cy="1325563"/>
          </a:xfrm>
        </p:spPr>
        <p:txBody>
          <a:bodyPr/>
          <a:lstStyle/>
          <a:p>
            <a:r>
              <a:rPr lang="en-US" dirty="0"/>
              <a:t>OLAP vs OLTP</a:t>
            </a:r>
          </a:p>
        </p:txBody>
      </p:sp>
      <p:sp>
        <p:nvSpPr>
          <p:cNvPr id="3" name="Content Placeholder 2">
            <a:extLst>
              <a:ext uri="{FF2B5EF4-FFF2-40B4-BE49-F238E27FC236}">
                <a16:creationId xmlns:a16="http://schemas.microsoft.com/office/drawing/2014/main" id="{99CA7C82-0E52-1B41-B251-9941B49B5A2F}"/>
              </a:ext>
            </a:extLst>
          </p:cNvPr>
          <p:cNvSpPr>
            <a:spLocks noGrp="1"/>
          </p:cNvSpPr>
          <p:nvPr>
            <p:ph idx="1"/>
          </p:nvPr>
        </p:nvSpPr>
        <p:spPr>
          <a:xfrm>
            <a:off x="408432" y="1527048"/>
            <a:ext cx="10515600" cy="4965827"/>
          </a:xfrm>
        </p:spPr>
        <p:txBody>
          <a:bodyPr>
            <a:normAutofit fontScale="70000" lnSpcReduction="20000"/>
          </a:bodyPr>
          <a:lstStyle/>
          <a:p>
            <a:pPr>
              <a:lnSpc>
                <a:spcPct val="120000"/>
              </a:lnSpc>
              <a:spcBef>
                <a:spcPts val="600"/>
              </a:spcBef>
              <a:spcAft>
                <a:spcPts val="600"/>
              </a:spcAft>
            </a:pPr>
            <a:r>
              <a:rPr lang="en-US" dirty="0"/>
              <a:t>I am using OLAP.</a:t>
            </a:r>
          </a:p>
          <a:p>
            <a:pPr fontAlgn="base">
              <a:lnSpc>
                <a:spcPct val="120000"/>
              </a:lnSpc>
              <a:spcBef>
                <a:spcPts val="600"/>
              </a:spcBef>
              <a:spcAft>
                <a:spcPts val="600"/>
              </a:spcAft>
            </a:pPr>
            <a:r>
              <a:rPr lang="en-US" b="1" dirty="0"/>
              <a:t>OLTP</a:t>
            </a:r>
            <a:r>
              <a:rPr lang="en-US" dirty="0"/>
              <a:t> (On-line Transaction Processing) is involved in the operation of a particular system. OLTP is characterized by a large number of short on-line transactions (INSERT, UPDATE, DELETE). The main emphasis for OLTP systems is put on very fast query processing, maintaining data integrity in multi-access environments and an effectiveness measured by number of transactions per second. In OLTP database there is detailed and current data, and schema used to store transactional databases is the entity model (usually 3NF). It involves Queries accessing individual record like Update your Email in Company database.</a:t>
            </a:r>
          </a:p>
          <a:p>
            <a:pPr fontAlgn="base">
              <a:lnSpc>
                <a:spcPct val="120000"/>
              </a:lnSpc>
              <a:spcBef>
                <a:spcPts val="600"/>
              </a:spcBef>
              <a:spcAft>
                <a:spcPts val="600"/>
              </a:spcAft>
            </a:pPr>
            <a:r>
              <a:rPr lang="en-US" b="1" dirty="0"/>
              <a:t>OLAP</a:t>
            </a:r>
            <a:r>
              <a:rPr lang="en-US" dirty="0"/>
              <a:t> (On-line Analytical Processing) deals with Historical Data or Archival Data. OLAP is characterized by relatively low volume of transactions. Queries are often very complex and involve aggregations. For OLAP systems a response time is an effectiveness measure. OLAP applications are widely used by Data Mining techniques. In OLAP database there is aggregated, historical data, stored in multi-dimensional schemas (usually star schema). Sometime query need to access large amount of data in Management records like what was the profit of your company in last year.</a:t>
            </a:r>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172190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439</Words>
  <Application>Microsoft Macintosh PowerPoint</Application>
  <PresentationFormat>Widescreen</PresentationFormat>
  <Paragraphs>48</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Garamond</vt:lpstr>
      <vt:lpstr>Office Theme</vt:lpstr>
      <vt:lpstr>U.S. Tourism ETL Pipeline Project Plan</vt:lpstr>
      <vt:lpstr>Schema</vt:lpstr>
      <vt:lpstr>OLAP vs OLTP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Tourism ETL Pipeline Project Plan</dc:title>
  <dc:creator>Morgan Sell</dc:creator>
  <cp:lastModifiedBy>Morgan Sell</cp:lastModifiedBy>
  <cp:revision>13</cp:revision>
  <dcterms:created xsi:type="dcterms:W3CDTF">2021-03-10T22:16:04Z</dcterms:created>
  <dcterms:modified xsi:type="dcterms:W3CDTF">2021-03-11T23:23:35Z</dcterms:modified>
</cp:coreProperties>
</file>