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82" r:id="rId5"/>
    <p:sldId id="271" r:id="rId6"/>
    <p:sldId id="272" r:id="rId7"/>
    <p:sldId id="274" r:id="rId8"/>
    <p:sldId id="277" r:id="rId9"/>
    <p:sldId id="285" r:id="rId10"/>
    <p:sldId id="279" r:id="rId11"/>
    <p:sldId id="266" r:id="rId12"/>
    <p:sldId id="281" r:id="rId13"/>
    <p:sldId id="267" r:id="rId14"/>
    <p:sldId id="270" r:id="rId15"/>
    <p:sldId id="288" r:id="rId16"/>
    <p:sldId id="268" r:id="rId17"/>
    <p:sldId id="269" r:id="rId18"/>
    <p:sldId id="284" r:id="rId19"/>
    <p:sldId id="287" r:id="rId20"/>
    <p:sldId id="289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2DA"/>
    <a:srgbClr val="F2B800"/>
    <a:srgbClr val="F0F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1D67A-75E7-48DC-9765-4BBA3A20167A}" v="973" dt="2020-07-01T04:44:26.406"/>
    <p1510:client id="{BE9B65B9-BB9D-444F-B0A4-25D609CFED87}" v="431" dt="2020-07-01T00:11:08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2" autoAdjust="0"/>
    <p:restoredTop sz="69368" autoAdjust="0"/>
  </p:normalViewPr>
  <p:slideViewPr>
    <p:cSldViewPr snapToGrid="0">
      <p:cViewPr varScale="1">
        <p:scale>
          <a:sx n="59" d="100"/>
          <a:sy n="59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19340-78A6-4A9A-BA7F-DF90DAA47897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F446F6-3A74-4977-B755-93DC89E5422C}">
      <dgm:prSet phldrT="[Text]" custT="1"/>
      <dgm:spPr/>
      <dgm:t>
        <a:bodyPr/>
        <a:lstStyle/>
        <a:p>
          <a:r>
            <a:rPr lang="en-CA" sz="1200" dirty="0">
              <a:latin typeface="+mn-lt"/>
            </a:rPr>
            <a:t>Generosity</a:t>
          </a:r>
          <a:endParaRPr lang="en-US" sz="1200" dirty="0">
            <a:latin typeface="+mn-lt"/>
          </a:endParaRPr>
        </a:p>
      </dgm:t>
    </dgm:pt>
    <dgm:pt modelId="{B17F2A6D-5AA5-48AE-81A9-076D114FEEB5}" type="parTrans" cxnId="{0FE8B8B2-C135-41F1-AEAA-9EE91454159C}">
      <dgm:prSet/>
      <dgm:spPr/>
      <dgm:t>
        <a:bodyPr/>
        <a:lstStyle/>
        <a:p>
          <a:endParaRPr lang="en-US"/>
        </a:p>
      </dgm:t>
    </dgm:pt>
    <dgm:pt modelId="{EF7D781F-BCD8-49C1-86D8-E67B92A46C67}" type="sibTrans" cxnId="{0FE8B8B2-C135-41F1-AEAA-9EE91454159C}">
      <dgm:prSet custT="1"/>
      <dgm:spPr/>
      <dgm:t>
        <a:bodyPr/>
        <a:lstStyle/>
        <a:p>
          <a:r>
            <a:rPr lang="en-CA" sz="1200" dirty="0">
              <a:latin typeface="+mn-lt"/>
            </a:rPr>
            <a:t>Freedom</a:t>
          </a:r>
          <a:endParaRPr lang="en-US" sz="1200" dirty="0">
            <a:latin typeface="+mn-lt"/>
          </a:endParaRPr>
        </a:p>
      </dgm:t>
    </dgm:pt>
    <dgm:pt modelId="{D7F43BC3-F86B-427A-B249-224A485B406A}">
      <dgm:prSet phldrT="[Text]" phldr="1"/>
      <dgm:spPr/>
      <dgm:t>
        <a:bodyPr/>
        <a:lstStyle/>
        <a:p>
          <a:endParaRPr lang="en-US"/>
        </a:p>
      </dgm:t>
    </dgm:pt>
    <dgm:pt modelId="{FC3AD4E6-AA3E-40AC-8978-9E9C15DC6CC9}" type="parTrans" cxnId="{B593A2AE-C5D0-48DD-B57C-B733615BFD69}">
      <dgm:prSet/>
      <dgm:spPr/>
      <dgm:t>
        <a:bodyPr/>
        <a:lstStyle/>
        <a:p>
          <a:endParaRPr lang="en-US"/>
        </a:p>
      </dgm:t>
    </dgm:pt>
    <dgm:pt modelId="{36B9BD0F-4488-4479-AA66-87E18E662DBB}" type="sibTrans" cxnId="{B593A2AE-C5D0-48DD-B57C-B733615BFD69}">
      <dgm:prSet/>
      <dgm:spPr/>
      <dgm:t>
        <a:bodyPr/>
        <a:lstStyle/>
        <a:p>
          <a:endParaRPr lang="en-US"/>
        </a:p>
      </dgm:t>
    </dgm:pt>
    <dgm:pt modelId="{6F2FF3FC-8F1B-408C-B3FD-7EF927BCFCD5}">
      <dgm:prSet phldrT="[Text]" custT="1"/>
      <dgm:spPr/>
      <dgm:t>
        <a:bodyPr/>
        <a:lstStyle/>
        <a:p>
          <a:r>
            <a:rPr lang="en-CA" sz="1200" dirty="0">
              <a:latin typeface="+mn-lt"/>
            </a:rPr>
            <a:t>GDP </a:t>
          </a:r>
          <a:r>
            <a:rPr lang="en-CA" sz="1200" dirty="0" err="1">
              <a:latin typeface="+mn-lt"/>
            </a:rPr>
            <a:t>er</a:t>
          </a:r>
          <a:r>
            <a:rPr lang="en-CA" sz="1200" dirty="0">
              <a:latin typeface="+mn-lt"/>
            </a:rPr>
            <a:t> Capita</a:t>
          </a:r>
          <a:endParaRPr lang="en-US" sz="1200" dirty="0">
            <a:latin typeface="+mn-lt"/>
          </a:endParaRPr>
        </a:p>
      </dgm:t>
    </dgm:pt>
    <dgm:pt modelId="{A07B8F2F-98B4-4499-A7B3-FF7EE2EB3918}" type="parTrans" cxnId="{D6728700-D37E-4C54-AA64-B65EADF6DF3D}">
      <dgm:prSet/>
      <dgm:spPr/>
      <dgm:t>
        <a:bodyPr/>
        <a:lstStyle/>
        <a:p>
          <a:endParaRPr lang="en-US"/>
        </a:p>
      </dgm:t>
    </dgm:pt>
    <dgm:pt modelId="{06E064B5-0565-4135-8E95-478D6952D511}" type="sibTrans" cxnId="{D6728700-D37E-4C54-AA64-B65EADF6DF3D}">
      <dgm:prSet custT="1"/>
      <dgm:spPr/>
      <dgm:t>
        <a:bodyPr/>
        <a:lstStyle/>
        <a:p>
          <a:r>
            <a:rPr lang="en-CA" sz="1200" dirty="0">
              <a:latin typeface="+mn-lt"/>
            </a:rPr>
            <a:t>Family</a:t>
          </a:r>
          <a:endParaRPr lang="en-US" sz="1200" dirty="0">
            <a:latin typeface="+mn-lt"/>
          </a:endParaRPr>
        </a:p>
      </dgm:t>
    </dgm:pt>
    <dgm:pt modelId="{FACB3D21-FD21-4054-9E83-E4082523C539}">
      <dgm:prSet phldrT="[Text]" phldr="1"/>
      <dgm:spPr/>
      <dgm:t>
        <a:bodyPr/>
        <a:lstStyle/>
        <a:p>
          <a:endParaRPr lang="en-US"/>
        </a:p>
      </dgm:t>
    </dgm:pt>
    <dgm:pt modelId="{D85CDC9A-A88F-44FB-AC64-D17A585C1DFB}" type="parTrans" cxnId="{D65D55F7-CF9A-4D38-9AA6-019F07E58B9D}">
      <dgm:prSet/>
      <dgm:spPr/>
      <dgm:t>
        <a:bodyPr/>
        <a:lstStyle/>
        <a:p>
          <a:endParaRPr lang="en-US"/>
        </a:p>
      </dgm:t>
    </dgm:pt>
    <dgm:pt modelId="{6451AFB1-A603-4AA2-B411-A4E99F74698B}" type="sibTrans" cxnId="{D65D55F7-CF9A-4D38-9AA6-019F07E58B9D}">
      <dgm:prSet/>
      <dgm:spPr/>
      <dgm:t>
        <a:bodyPr/>
        <a:lstStyle/>
        <a:p>
          <a:endParaRPr lang="en-US"/>
        </a:p>
      </dgm:t>
    </dgm:pt>
    <dgm:pt modelId="{CF1CAEAD-5854-4610-A4E8-6BD06637F4FC}">
      <dgm:prSet phldrT="[Text]" custT="1"/>
      <dgm:spPr/>
      <dgm:t>
        <a:bodyPr/>
        <a:lstStyle/>
        <a:p>
          <a:r>
            <a:rPr lang="en-CA" sz="1200" dirty="0" err="1">
              <a:latin typeface="+mn-lt"/>
            </a:rPr>
            <a:t>Tecnology</a:t>
          </a:r>
          <a:endParaRPr lang="en-US" sz="1200" dirty="0">
            <a:latin typeface="+mn-lt"/>
          </a:endParaRPr>
        </a:p>
      </dgm:t>
    </dgm:pt>
    <dgm:pt modelId="{222D90CD-1730-456E-80B7-EF967D307814}" type="parTrans" cxnId="{755FA4BD-0BAF-4AEF-8358-030EEF16EE0F}">
      <dgm:prSet/>
      <dgm:spPr/>
      <dgm:t>
        <a:bodyPr/>
        <a:lstStyle/>
        <a:p>
          <a:endParaRPr lang="en-US"/>
        </a:p>
      </dgm:t>
    </dgm:pt>
    <dgm:pt modelId="{F98CAB8E-9CC4-4BA8-80D1-6BAC7A273D73}" type="sibTrans" cxnId="{755FA4BD-0BAF-4AEF-8358-030EEF16EE0F}">
      <dgm:prSet custT="1"/>
      <dgm:spPr/>
      <dgm:t>
        <a:bodyPr/>
        <a:lstStyle/>
        <a:p>
          <a:r>
            <a:rPr lang="en-CA" sz="1200" dirty="0">
              <a:latin typeface="+mn-lt"/>
            </a:rPr>
            <a:t>Corruption</a:t>
          </a:r>
          <a:endParaRPr lang="en-US" sz="1200" dirty="0">
            <a:latin typeface="+mn-lt"/>
          </a:endParaRPr>
        </a:p>
      </dgm:t>
    </dgm:pt>
    <dgm:pt modelId="{620325D4-AA34-4989-BC14-BD9D41F78BCB}">
      <dgm:prSet phldrT="[Text]" phldr="1"/>
      <dgm:spPr/>
      <dgm:t>
        <a:bodyPr/>
        <a:lstStyle/>
        <a:p>
          <a:endParaRPr lang="en-US"/>
        </a:p>
      </dgm:t>
    </dgm:pt>
    <dgm:pt modelId="{D84E3635-133A-4600-B257-D2EA3E6A0C02}" type="parTrans" cxnId="{43B7B0CC-F228-4B86-9E64-62AE7A8C6154}">
      <dgm:prSet/>
      <dgm:spPr/>
      <dgm:t>
        <a:bodyPr/>
        <a:lstStyle/>
        <a:p>
          <a:endParaRPr lang="en-US"/>
        </a:p>
      </dgm:t>
    </dgm:pt>
    <dgm:pt modelId="{E46B9A24-05AB-40CB-8C8A-17C768B09088}" type="sibTrans" cxnId="{43B7B0CC-F228-4B86-9E64-62AE7A8C6154}">
      <dgm:prSet/>
      <dgm:spPr/>
      <dgm:t>
        <a:bodyPr/>
        <a:lstStyle/>
        <a:p>
          <a:endParaRPr lang="en-US"/>
        </a:p>
      </dgm:t>
    </dgm:pt>
    <dgm:pt modelId="{8C25DF72-F27A-4D9D-8DA9-EF62B59CAA16}">
      <dgm:prSet custT="1"/>
      <dgm:spPr/>
      <dgm:t>
        <a:bodyPr/>
        <a:lstStyle/>
        <a:p>
          <a:r>
            <a:rPr lang="en-US" sz="1200">
              <a:latin typeface="+mn-lt"/>
            </a:rPr>
            <a:t>Generosity</a:t>
          </a:r>
        </a:p>
      </dgm:t>
    </dgm:pt>
    <dgm:pt modelId="{9319E6B9-7F84-42A2-BC45-7E4C24A9DC1F}" type="parTrans" cxnId="{9F029E40-8AF6-4286-BA34-756435B8CD82}">
      <dgm:prSet/>
      <dgm:spPr/>
      <dgm:t>
        <a:bodyPr/>
        <a:lstStyle/>
        <a:p>
          <a:endParaRPr lang="en-US"/>
        </a:p>
      </dgm:t>
    </dgm:pt>
    <dgm:pt modelId="{AEBB89A4-7455-46BA-B8C4-F6ADEB73E342}" type="sibTrans" cxnId="{9F029E40-8AF6-4286-BA34-756435B8CD82}">
      <dgm:prSet custT="1"/>
      <dgm:spPr/>
      <dgm:t>
        <a:bodyPr/>
        <a:lstStyle/>
        <a:p>
          <a:endParaRPr lang="en-US" sz="1200">
            <a:latin typeface="+mn-lt"/>
          </a:endParaRPr>
        </a:p>
      </dgm:t>
    </dgm:pt>
    <dgm:pt modelId="{EC1E89BC-3863-4DE3-9B78-0D7DC1D30E54}">
      <dgm:prSet custT="1"/>
      <dgm:spPr/>
      <dgm:t>
        <a:bodyPr/>
        <a:lstStyle/>
        <a:p>
          <a:endParaRPr lang="en-US" sz="1200">
            <a:latin typeface="+mn-lt"/>
          </a:endParaRPr>
        </a:p>
      </dgm:t>
    </dgm:pt>
    <dgm:pt modelId="{9981849F-7844-4DC7-B89D-0A782AB6BE85}" type="parTrans" cxnId="{A0D22CF6-E043-4A7A-8E93-9EE0B7D4C322}">
      <dgm:prSet/>
      <dgm:spPr/>
      <dgm:t>
        <a:bodyPr/>
        <a:lstStyle/>
        <a:p>
          <a:endParaRPr lang="en-US"/>
        </a:p>
      </dgm:t>
    </dgm:pt>
    <dgm:pt modelId="{E461E893-2D2B-41A0-AD49-D703C6F705BB}" type="sibTrans" cxnId="{A0D22CF6-E043-4A7A-8E93-9EE0B7D4C322}">
      <dgm:prSet custT="1"/>
      <dgm:spPr/>
      <dgm:t>
        <a:bodyPr/>
        <a:lstStyle/>
        <a:p>
          <a:endParaRPr lang="en-US" sz="1200">
            <a:latin typeface="+mn-lt"/>
          </a:endParaRPr>
        </a:p>
      </dgm:t>
    </dgm:pt>
    <dgm:pt modelId="{ED5DB2AC-1830-4B38-AAB3-384CA4230376}" type="pres">
      <dgm:prSet presAssocID="{BE519340-78A6-4A9A-BA7F-DF90DAA47897}" presName="Name0" presStyleCnt="0">
        <dgm:presLayoutVars>
          <dgm:chMax/>
          <dgm:chPref/>
          <dgm:dir/>
          <dgm:animLvl val="lvl"/>
        </dgm:presLayoutVars>
      </dgm:prSet>
      <dgm:spPr/>
    </dgm:pt>
    <dgm:pt modelId="{0B075594-5346-435A-A652-A6E3D8FB9F12}" type="pres">
      <dgm:prSet presAssocID="{7CF446F6-3A74-4977-B755-93DC89E5422C}" presName="composite" presStyleCnt="0"/>
      <dgm:spPr/>
    </dgm:pt>
    <dgm:pt modelId="{7A9048B5-E18D-4561-B5A7-83B028EC67DC}" type="pres">
      <dgm:prSet presAssocID="{7CF446F6-3A74-4977-B755-93DC89E5422C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C6FE8B25-2EEC-4B1C-AE0D-DC3E13B2925C}" type="pres">
      <dgm:prSet presAssocID="{7CF446F6-3A74-4977-B755-93DC89E5422C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4A52B13-57D4-48C7-87FF-0896012A2567}" type="pres">
      <dgm:prSet presAssocID="{7CF446F6-3A74-4977-B755-93DC89E5422C}" presName="BalanceSpacing" presStyleCnt="0"/>
      <dgm:spPr/>
    </dgm:pt>
    <dgm:pt modelId="{CD5D293B-FAA2-429C-8837-5DBDEA38AFD0}" type="pres">
      <dgm:prSet presAssocID="{7CF446F6-3A74-4977-B755-93DC89E5422C}" presName="BalanceSpacing1" presStyleCnt="0"/>
      <dgm:spPr/>
    </dgm:pt>
    <dgm:pt modelId="{F19B31B2-E278-4239-BC60-BAF7292DF9D7}" type="pres">
      <dgm:prSet presAssocID="{EF7D781F-BCD8-49C1-86D8-E67B92A46C67}" presName="Accent1Text" presStyleLbl="node1" presStyleIdx="1" presStyleCnt="10"/>
      <dgm:spPr/>
    </dgm:pt>
    <dgm:pt modelId="{7BA21EE3-A208-47BC-87A7-DA058F11ACAF}" type="pres">
      <dgm:prSet presAssocID="{EF7D781F-BCD8-49C1-86D8-E67B92A46C67}" presName="spaceBetweenRectangles" presStyleCnt="0"/>
      <dgm:spPr/>
    </dgm:pt>
    <dgm:pt modelId="{EDC33733-396C-4AE7-A89B-E2E9C5611BC5}" type="pres">
      <dgm:prSet presAssocID="{6F2FF3FC-8F1B-408C-B3FD-7EF927BCFCD5}" presName="composite" presStyleCnt="0"/>
      <dgm:spPr/>
    </dgm:pt>
    <dgm:pt modelId="{707EA586-382C-4A9B-AA18-51444F50D8BA}" type="pres">
      <dgm:prSet presAssocID="{6F2FF3FC-8F1B-408C-B3FD-7EF927BCFCD5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67CBBC74-F6B3-4CB4-9F4A-03093E0FB777}" type="pres">
      <dgm:prSet presAssocID="{6F2FF3FC-8F1B-408C-B3FD-7EF927BCFCD5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EF22654-7F04-4F21-83EC-67C088F59E57}" type="pres">
      <dgm:prSet presAssocID="{6F2FF3FC-8F1B-408C-B3FD-7EF927BCFCD5}" presName="BalanceSpacing" presStyleCnt="0"/>
      <dgm:spPr/>
    </dgm:pt>
    <dgm:pt modelId="{50F4352A-305E-41C7-8F5E-807C25C0FE19}" type="pres">
      <dgm:prSet presAssocID="{6F2FF3FC-8F1B-408C-B3FD-7EF927BCFCD5}" presName="BalanceSpacing1" presStyleCnt="0"/>
      <dgm:spPr/>
    </dgm:pt>
    <dgm:pt modelId="{BE6F49A7-5B9A-4342-A186-65519C12A483}" type="pres">
      <dgm:prSet presAssocID="{06E064B5-0565-4135-8E95-478D6952D511}" presName="Accent1Text" presStyleLbl="node1" presStyleIdx="3" presStyleCnt="10"/>
      <dgm:spPr/>
    </dgm:pt>
    <dgm:pt modelId="{BCB30EE8-11AB-4840-9D4F-02AB2E2460D0}" type="pres">
      <dgm:prSet presAssocID="{06E064B5-0565-4135-8E95-478D6952D511}" presName="spaceBetweenRectangles" presStyleCnt="0"/>
      <dgm:spPr/>
    </dgm:pt>
    <dgm:pt modelId="{84FC28D2-5283-413B-B56B-93485DFF7F95}" type="pres">
      <dgm:prSet presAssocID="{CF1CAEAD-5854-4610-A4E8-6BD06637F4FC}" presName="composite" presStyleCnt="0"/>
      <dgm:spPr/>
    </dgm:pt>
    <dgm:pt modelId="{D2C7AA3C-DB3F-4D5C-AA9E-4CE6A656591A}" type="pres">
      <dgm:prSet presAssocID="{CF1CAEAD-5854-4610-A4E8-6BD06637F4FC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5E56EAE7-44B9-435F-9765-1454F6E7961A}" type="pres">
      <dgm:prSet presAssocID="{CF1CAEAD-5854-4610-A4E8-6BD06637F4FC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DD81FB5-B337-47E8-A7F4-C2EDC698BA2D}" type="pres">
      <dgm:prSet presAssocID="{CF1CAEAD-5854-4610-A4E8-6BD06637F4FC}" presName="BalanceSpacing" presStyleCnt="0"/>
      <dgm:spPr/>
    </dgm:pt>
    <dgm:pt modelId="{03CE69AC-5794-42D0-8757-D92B5D2C3684}" type="pres">
      <dgm:prSet presAssocID="{CF1CAEAD-5854-4610-A4E8-6BD06637F4FC}" presName="BalanceSpacing1" presStyleCnt="0"/>
      <dgm:spPr/>
    </dgm:pt>
    <dgm:pt modelId="{327ABF7C-0791-422D-A08D-ECDCF27856B3}" type="pres">
      <dgm:prSet presAssocID="{F98CAB8E-9CC4-4BA8-80D1-6BAC7A273D73}" presName="Accent1Text" presStyleLbl="node1" presStyleIdx="5" presStyleCnt="10"/>
      <dgm:spPr/>
    </dgm:pt>
    <dgm:pt modelId="{D49210C6-4B3E-4AC1-BD03-F349D29B5726}" type="pres">
      <dgm:prSet presAssocID="{F98CAB8E-9CC4-4BA8-80D1-6BAC7A273D73}" presName="spaceBetweenRectangles" presStyleCnt="0"/>
      <dgm:spPr/>
    </dgm:pt>
    <dgm:pt modelId="{F2B645F9-A738-4309-82DA-CF22BDB00053}" type="pres">
      <dgm:prSet presAssocID="{8C25DF72-F27A-4D9D-8DA9-EF62B59CAA16}" presName="composite" presStyleCnt="0"/>
      <dgm:spPr/>
    </dgm:pt>
    <dgm:pt modelId="{FC0BBC87-96FE-40CA-880F-346C48C88596}" type="pres">
      <dgm:prSet presAssocID="{8C25DF72-F27A-4D9D-8DA9-EF62B59CAA16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A3B1EA08-253F-4A14-B4CD-56EC19C31F6A}" type="pres">
      <dgm:prSet presAssocID="{8C25DF72-F27A-4D9D-8DA9-EF62B59CAA16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2DD279A-EE72-4C2E-8C8B-45800E2D391F}" type="pres">
      <dgm:prSet presAssocID="{8C25DF72-F27A-4D9D-8DA9-EF62B59CAA16}" presName="BalanceSpacing" presStyleCnt="0"/>
      <dgm:spPr/>
    </dgm:pt>
    <dgm:pt modelId="{2FD8CEBE-7FBE-415C-B17C-CE1562731933}" type="pres">
      <dgm:prSet presAssocID="{8C25DF72-F27A-4D9D-8DA9-EF62B59CAA16}" presName="BalanceSpacing1" presStyleCnt="0"/>
      <dgm:spPr/>
    </dgm:pt>
    <dgm:pt modelId="{DF7A644F-3FFE-46A2-9542-74492DA4FED0}" type="pres">
      <dgm:prSet presAssocID="{AEBB89A4-7455-46BA-B8C4-F6ADEB73E342}" presName="Accent1Text" presStyleLbl="node1" presStyleIdx="7" presStyleCnt="10"/>
      <dgm:spPr/>
    </dgm:pt>
    <dgm:pt modelId="{A9D902D6-BF2F-4B3E-924E-F5B60FCBA2E1}" type="pres">
      <dgm:prSet presAssocID="{AEBB89A4-7455-46BA-B8C4-F6ADEB73E342}" presName="spaceBetweenRectangles" presStyleCnt="0"/>
      <dgm:spPr/>
    </dgm:pt>
    <dgm:pt modelId="{032398AC-71C6-4DF7-BFDC-36D42BC0BC49}" type="pres">
      <dgm:prSet presAssocID="{EC1E89BC-3863-4DE3-9B78-0D7DC1D30E54}" presName="composite" presStyleCnt="0"/>
      <dgm:spPr/>
    </dgm:pt>
    <dgm:pt modelId="{122B0F35-6F96-44B1-A717-217CFEAC206F}" type="pres">
      <dgm:prSet presAssocID="{EC1E89BC-3863-4DE3-9B78-0D7DC1D30E54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90D590EC-BFE0-407A-9D36-6820776CF331}" type="pres">
      <dgm:prSet presAssocID="{EC1E89BC-3863-4DE3-9B78-0D7DC1D30E54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2AD9E6A-61F8-4CBD-91A5-86E1A6889686}" type="pres">
      <dgm:prSet presAssocID="{EC1E89BC-3863-4DE3-9B78-0D7DC1D30E54}" presName="BalanceSpacing" presStyleCnt="0"/>
      <dgm:spPr/>
    </dgm:pt>
    <dgm:pt modelId="{48AC1292-CC12-4F88-8FAB-8AB8611397F9}" type="pres">
      <dgm:prSet presAssocID="{EC1E89BC-3863-4DE3-9B78-0D7DC1D30E54}" presName="BalanceSpacing1" presStyleCnt="0"/>
      <dgm:spPr/>
    </dgm:pt>
    <dgm:pt modelId="{CFDFD4B1-5643-4C1E-804E-2D14C9DFAFEE}" type="pres">
      <dgm:prSet presAssocID="{E461E893-2D2B-41A0-AD49-D703C6F705BB}" presName="Accent1Text" presStyleLbl="node1" presStyleIdx="9" presStyleCnt="10"/>
      <dgm:spPr/>
    </dgm:pt>
  </dgm:ptLst>
  <dgm:cxnLst>
    <dgm:cxn modelId="{D6728700-D37E-4C54-AA64-B65EADF6DF3D}" srcId="{BE519340-78A6-4A9A-BA7F-DF90DAA47897}" destId="{6F2FF3FC-8F1B-408C-B3FD-7EF927BCFCD5}" srcOrd="1" destOrd="0" parTransId="{A07B8F2F-98B4-4499-A7B3-FF7EE2EB3918}" sibTransId="{06E064B5-0565-4135-8E95-478D6952D511}"/>
    <dgm:cxn modelId="{E71F2107-6D25-4B63-A9D7-42DF73F5B214}" type="presOf" srcId="{620325D4-AA34-4989-BC14-BD9D41F78BCB}" destId="{5E56EAE7-44B9-435F-9765-1454F6E7961A}" srcOrd="0" destOrd="0" presId="urn:microsoft.com/office/officeart/2008/layout/AlternatingHexagons"/>
    <dgm:cxn modelId="{E2CA9907-6D6A-4501-BF3D-288CAD10C193}" type="presOf" srcId="{8C25DF72-F27A-4D9D-8DA9-EF62B59CAA16}" destId="{FC0BBC87-96FE-40CA-880F-346C48C88596}" srcOrd="0" destOrd="0" presId="urn:microsoft.com/office/officeart/2008/layout/AlternatingHexagons"/>
    <dgm:cxn modelId="{0D2B9417-A910-409C-B2CA-A81F31F38FD3}" type="presOf" srcId="{CF1CAEAD-5854-4610-A4E8-6BD06637F4FC}" destId="{D2C7AA3C-DB3F-4D5C-AA9E-4CE6A656591A}" srcOrd="0" destOrd="0" presId="urn:microsoft.com/office/officeart/2008/layout/AlternatingHexagons"/>
    <dgm:cxn modelId="{E7B6F439-2CBC-4834-A0AF-E87C3D0D261E}" type="presOf" srcId="{7CF446F6-3A74-4977-B755-93DC89E5422C}" destId="{7A9048B5-E18D-4561-B5A7-83B028EC67DC}" srcOrd="0" destOrd="0" presId="urn:microsoft.com/office/officeart/2008/layout/AlternatingHexagons"/>
    <dgm:cxn modelId="{9F029E40-8AF6-4286-BA34-756435B8CD82}" srcId="{BE519340-78A6-4A9A-BA7F-DF90DAA47897}" destId="{8C25DF72-F27A-4D9D-8DA9-EF62B59CAA16}" srcOrd="3" destOrd="0" parTransId="{9319E6B9-7F84-42A2-BC45-7E4C24A9DC1F}" sibTransId="{AEBB89A4-7455-46BA-B8C4-F6ADEB73E342}"/>
    <dgm:cxn modelId="{6E0B6D5B-D7E1-4F9A-870C-9DFCA4942ED1}" type="presOf" srcId="{AEBB89A4-7455-46BA-B8C4-F6ADEB73E342}" destId="{DF7A644F-3FFE-46A2-9542-74492DA4FED0}" srcOrd="0" destOrd="0" presId="urn:microsoft.com/office/officeart/2008/layout/AlternatingHexagons"/>
    <dgm:cxn modelId="{A8415C54-8AA9-4F9A-8DED-FF88DEF628BD}" type="presOf" srcId="{06E064B5-0565-4135-8E95-478D6952D511}" destId="{BE6F49A7-5B9A-4342-A186-65519C12A483}" srcOrd="0" destOrd="0" presId="urn:microsoft.com/office/officeart/2008/layout/AlternatingHexagons"/>
    <dgm:cxn modelId="{85D7FEA4-7184-4A43-92A5-EB39472EC981}" type="presOf" srcId="{6F2FF3FC-8F1B-408C-B3FD-7EF927BCFCD5}" destId="{707EA586-382C-4A9B-AA18-51444F50D8BA}" srcOrd="0" destOrd="0" presId="urn:microsoft.com/office/officeart/2008/layout/AlternatingHexagons"/>
    <dgm:cxn modelId="{B593A2AE-C5D0-48DD-B57C-B733615BFD69}" srcId="{7CF446F6-3A74-4977-B755-93DC89E5422C}" destId="{D7F43BC3-F86B-427A-B249-224A485B406A}" srcOrd="0" destOrd="0" parTransId="{FC3AD4E6-AA3E-40AC-8978-9E9C15DC6CC9}" sibTransId="{36B9BD0F-4488-4479-AA66-87E18E662DBB}"/>
    <dgm:cxn modelId="{0FE8B8B2-C135-41F1-AEAA-9EE91454159C}" srcId="{BE519340-78A6-4A9A-BA7F-DF90DAA47897}" destId="{7CF446F6-3A74-4977-B755-93DC89E5422C}" srcOrd="0" destOrd="0" parTransId="{B17F2A6D-5AA5-48AE-81A9-076D114FEEB5}" sibTransId="{EF7D781F-BCD8-49C1-86D8-E67B92A46C67}"/>
    <dgm:cxn modelId="{8C000DB8-10B5-4747-B446-5E15341FFF73}" type="presOf" srcId="{D7F43BC3-F86B-427A-B249-224A485B406A}" destId="{C6FE8B25-2EEC-4B1C-AE0D-DC3E13B2925C}" srcOrd="0" destOrd="0" presId="urn:microsoft.com/office/officeart/2008/layout/AlternatingHexagons"/>
    <dgm:cxn modelId="{FF0881BC-ADB6-4F97-A3E1-5AFE1BE2C8C0}" type="presOf" srcId="{BE519340-78A6-4A9A-BA7F-DF90DAA47897}" destId="{ED5DB2AC-1830-4B38-AAB3-384CA4230376}" srcOrd="0" destOrd="0" presId="urn:microsoft.com/office/officeart/2008/layout/AlternatingHexagons"/>
    <dgm:cxn modelId="{755FA4BD-0BAF-4AEF-8358-030EEF16EE0F}" srcId="{BE519340-78A6-4A9A-BA7F-DF90DAA47897}" destId="{CF1CAEAD-5854-4610-A4E8-6BD06637F4FC}" srcOrd="2" destOrd="0" parTransId="{222D90CD-1730-456E-80B7-EF967D307814}" sibTransId="{F98CAB8E-9CC4-4BA8-80D1-6BAC7A273D73}"/>
    <dgm:cxn modelId="{39C217C0-37BE-49EF-9419-79434E8C9AC1}" type="presOf" srcId="{EC1E89BC-3863-4DE3-9B78-0D7DC1D30E54}" destId="{122B0F35-6F96-44B1-A717-217CFEAC206F}" srcOrd="0" destOrd="0" presId="urn:microsoft.com/office/officeart/2008/layout/AlternatingHexagons"/>
    <dgm:cxn modelId="{43B7B0CC-F228-4B86-9E64-62AE7A8C6154}" srcId="{CF1CAEAD-5854-4610-A4E8-6BD06637F4FC}" destId="{620325D4-AA34-4989-BC14-BD9D41F78BCB}" srcOrd="0" destOrd="0" parTransId="{D84E3635-133A-4600-B257-D2EA3E6A0C02}" sibTransId="{E46B9A24-05AB-40CB-8C8A-17C768B09088}"/>
    <dgm:cxn modelId="{B66A81D8-6C8B-46CB-A0FC-A089EE5E8819}" type="presOf" srcId="{E461E893-2D2B-41A0-AD49-D703C6F705BB}" destId="{CFDFD4B1-5643-4C1E-804E-2D14C9DFAFEE}" srcOrd="0" destOrd="0" presId="urn:microsoft.com/office/officeart/2008/layout/AlternatingHexagons"/>
    <dgm:cxn modelId="{16693AE2-B63B-4C68-9700-46B99C9F1822}" type="presOf" srcId="{EF7D781F-BCD8-49C1-86D8-E67B92A46C67}" destId="{F19B31B2-E278-4239-BC60-BAF7292DF9D7}" srcOrd="0" destOrd="0" presId="urn:microsoft.com/office/officeart/2008/layout/AlternatingHexagons"/>
    <dgm:cxn modelId="{2644E0F2-F378-42CA-B813-4A047C7A2044}" type="presOf" srcId="{F98CAB8E-9CC4-4BA8-80D1-6BAC7A273D73}" destId="{327ABF7C-0791-422D-A08D-ECDCF27856B3}" srcOrd="0" destOrd="0" presId="urn:microsoft.com/office/officeart/2008/layout/AlternatingHexagons"/>
    <dgm:cxn modelId="{AA6E90F3-33D9-491D-8928-B0F4D7AC75D7}" type="presOf" srcId="{FACB3D21-FD21-4054-9E83-E4082523C539}" destId="{67CBBC74-F6B3-4CB4-9F4A-03093E0FB777}" srcOrd="0" destOrd="0" presId="urn:microsoft.com/office/officeart/2008/layout/AlternatingHexagons"/>
    <dgm:cxn modelId="{A0D22CF6-E043-4A7A-8E93-9EE0B7D4C322}" srcId="{BE519340-78A6-4A9A-BA7F-DF90DAA47897}" destId="{EC1E89BC-3863-4DE3-9B78-0D7DC1D30E54}" srcOrd="4" destOrd="0" parTransId="{9981849F-7844-4DC7-B89D-0A782AB6BE85}" sibTransId="{E461E893-2D2B-41A0-AD49-D703C6F705BB}"/>
    <dgm:cxn modelId="{D65D55F7-CF9A-4D38-9AA6-019F07E58B9D}" srcId="{6F2FF3FC-8F1B-408C-B3FD-7EF927BCFCD5}" destId="{FACB3D21-FD21-4054-9E83-E4082523C539}" srcOrd="0" destOrd="0" parTransId="{D85CDC9A-A88F-44FB-AC64-D17A585C1DFB}" sibTransId="{6451AFB1-A603-4AA2-B411-A4E99F74698B}"/>
    <dgm:cxn modelId="{C7EFD081-D442-4167-8A84-DF453B5502E5}" type="presParOf" srcId="{ED5DB2AC-1830-4B38-AAB3-384CA4230376}" destId="{0B075594-5346-435A-A652-A6E3D8FB9F12}" srcOrd="0" destOrd="0" presId="urn:microsoft.com/office/officeart/2008/layout/AlternatingHexagons"/>
    <dgm:cxn modelId="{213BAA7D-23E3-47A3-A8AC-DF8EDE4847DB}" type="presParOf" srcId="{0B075594-5346-435A-A652-A6E3D8FB9F12}" destId="{7A9048B5-E18D-4561-B5A7-83B028EC67DC}" srcOrd="0" destOrd="0" presId="urn:microsoft.com/office/officeart/2008/layout/AlternatingHexagons"/>
    <dgm:cxn modelId="{8A2151C2-40C7-4643-8447-FB94E1758CF7}" type="presParOf" srcId="{0B075594-5346-435A-A652-A6E3D8FB9F12}" destId="{C6FE8B25-2EEC-4B1C-AE0D-DC3E13B2925C}" srcOrd="1" destOrd="0" presId="urn:microsoft.com/office/officeart/2008/layout/AlternatingHexagons"/>
    <dgm:cxn modelId="{11E3C1C5-275E-42BB-902C-C5CA17F32424}" type="presParOf" srcId="{0B075594-5346-435A-A652-A6E3D8FB9F12}" destId="{64A52B13-57D4-48C7-87FF-0896012A2567}" srcOrd="2" destOrd="0" presId="urn:microsoft.com/office/officeart/2008/layout/AlternatingHexagons"/>
    <dgm:cxn modelId="{86CD22F3-BC93-49E0-885B-E27EEE49CD1B}" type="presParOf" srcId="{0B075594-5346-435A-A652-A6E3D8FB9F12}" destId="{CD5D293B-FAA2-429C-8837-5DBDEA38AFD0}" srcOrd="3" destOrd="0" presId="urn:microsoft.com/office/officeart/2008/layout/AlternatingHexagons"/>
    <dgm:cxn modelId="{6BD92730-CFA7-426A-BF74-BD8C7A7A5529}" type="presParOf" srcId="{0B075594-5346-435A-A652-A6E3D8FB9F12}" destId="{F19B31B2-E278-4239-BC60-BAF7292DF9D7}" srcOrd="4" destOrd="0" presId="urn:microsoft.com/office/officeart/2008/layout/AlternatingHexagons"/>
    <dgm:cxn modelId="{21DFBD7E-E7CA-4765-AAD7-E48F8A7773D8}" type="presParOf" srcId="{ED5DB2AC-1830-4B38-AAB3-384CA4230376}" destId="{7BA21EE3-A208-47BC-87A7-DA058F11ACAF}" srcOrd="1" destOrd="0" presId="urn:microsoft.com/office/officeart/2008/layout/AlternatingHexagons"/>
    <dgm:cxn modelId="{DE717F06-8F69-4D09-881A-564D5E88A53D}" type="presParOf" srcId="{ED5DB2AC-1830-4B38-AAB3-384CA4230376}" destId="{EDC33733-396C-4AE7-A89B-E2E9C5611BC5}" srcOrd="2" destOrd="0" presId="urn:microsoft.com/office/officeart/2008/layout/AlternatingHexagons"/>
    <dgm:cxn modelId="{C6C14279-C7E6-4303-A6FF-DAB78A5DAC89}" type="presParOf" srcId="{EDC33733-396C-4AE7-A89B-E2E9C5611BC5}" destId="{707EA586-382C-4A9B-AA18-51444F50D8BA}" srcOrd="0" destOrd="0" presId="urn:microsoft.com/office/officeart/2008/layout/AlternatingHexagons"/>
    <dgm:cxn modelId="{E68403B3-3608-4A94-A049-543FA98068DA}" type="presParOf" srcId="{EDC33733-396C-4AE7-A89B-E2E9C5611BC5}" destId="{67CBBC74-F6B3-4CB4-9F4A-03093E0FB777}" srcOrd="1" destOrd="0" presId="urn:microsoft.com/office/officeart/2008/layout/AlternatingHexagons"/>
    <dgm:cxn modelId="{83DD123E-0C4C-41C1-B92A-58952B168233}" type="presParOf" srcId="{EDC33733-396C-4AE7-A89B-E2E9C5611BC5}" destId="{4EF22654-7F04-4F21-83EC-67C088F59E57}" srcOrd="2" destOrd="0" presId="urn:microsoft.com/office/officeart/2008/layout/AlternatingHexagons"/>
    <dgm:cxn modelId="{32D2357D-7E34-4E75-ABB7-126F7BE916F4}" type="presParOf" srcId="{EDC33733-396C-4AE7-A89B-E2E9C5611BC5}" destId="{50F4352A-305E-41C7-8F5E-807C25C0FE19}" srcOrd="3" destOrd="0" presId="urn:microsoft.com/office/officeart/2008/layout/AlternatingHexagons"/>
    <dgm:cxn modelId="{E271BAF1-42B7-46C7-867A-3AF728F3FF96}" type="presParOf" srcId="{EDC33733-396C-4AE7-A89B-E2E9C5611BC5}" destId="{BE6F49A7-5B9A-4342-A186-65519C12A483}" srcOrd="4" destOrd="0" presId="urn:microsoft.com/office/officeart/2008/layout/AlternatingHexagons"/>
    <dgm:cxn modelId="{F5FE1178-DC0E-42D1-BAFC-E4B5CB51B013}" type="presParOf" srcId="{ED5DB2AC-1830-4B38-AAB3-384CA4230376}" destId="{BCB30EE8-11AB-4840-9D4F-02AB2E2460D0}" srcOrd="3" destOrd="0" presId="urn:microsoft.com/office/officeart/2008/layout/AlternatingHexagons"/>
    <dgm:cxn modelId="{7D97E019-8542-4734-AA98-33F4A0A954FF}" type="presParOf" srcId="{ED5DB2AC-1830-4B38-AAB3-384CA4230376}" destId="{84FC28D2-5283-413B-B56B-93485DFF7F95}" srcOrd="4" destOrd="0" presId="urn:microsoft.com/office/officeart/2008/layout/AlternatingHexagons"/>
    <dgm:cxn modelId="{ADB697B2-FFC9-4844-AD62-A75875F370EB}" type="presParOf" srcId="{84FC28D2-5283-413B-B56B-93485DFF7F95}" destId="{D2C7AA3C-DB3F-4D5C-AA9E-4CE6A656591A}" srcOrd="0" destOrd="0" presId="urn:microsoft.com/office/officeart/2008/layout/AlternatingHexagons"/>
    <dgm:cxn modelId="{99A844D0-3874-44BE-AFD3-39B5E056FE04}" type="presParOf" srcId="{84FC28D2-5283-413B-B56B-93485DFF7F95}" destId="{5E56EAE7-44B9-435F-9765-1454F6E7961A}" srcOrd="1" destOrd="0" presId="urn:microsoft.com/office/officeart/2008/layout/AlternatingHexagons"/>
    <dgm:cxn modelId="{1241D5F0-25BA-4F63-9801-6CA71CB34E68}" type="presParOf" srcId="{84FC28D2-5283-413B-B56B-93485DFF7F95}" destId="{FDD81FB5-B337-47E8-A7F4-C2EDC698BA2D}" srcOrd="2" destOrd="0" presId="urn:microsoft.com/office/officeart/2008/layout/AlternatingHexagons"/>
    <dgm:cxn modelId="{31317F7A-141F-4C8F-897F-62E2596A54FE}" type="presParOf" srcId="{84FC28D2-5283-413B-B56B-93485DFF7F95}" destId="{03CE69AC-5794-42D0-8757-D92B5D2C3684}" srcOrd="3" destOrd="0" presId="urn:microsoft.com/office/officeart/2008/layout/AlternatingHexagons"/>
    <dgm:cxn modelId="{1231C58F-D10E-4E2A-8DD2-90FE9B79F6AE}" type="presParOf" srcId="{84FC28D2-5283-413B-B56B-93485DFF7F95}" destId="{327ABF7C-0791-422D-A08D-ECDCF27856B3}" srcOrd="4" destOrd="0" presId="urn:microsoft.com/office/officeart/2008/layout/AlternatingHexagons"/>
    <dgm:cxn modelId="{7A31B2F1-D4A1-476E-BA60-C97DEF590A1E}" type="presParOf" srcId="{ED5DB2AC-1830-4B38-AAB3-384CA4230376}" destId="{D49210C6-4B3E-4AC1-BD03-F349D29B5726}" srcOrd="5" destOrd="0" presId="urn:microsoft.com/office/officeart/2008/layout/AlternatingHexagons"/>
    <dgm:cxn modelId="{C89D7CC3-FFE2-4EFB-8040-7C7513CAF737}" type="presParOf" srcId="{ED5DB2AC-1830-4B38-AAB3-384CA4230376}" destId="{F2B645F9-A738-4309-82DA-CF22BDB00053}" srcOrd="6" destOrd="0" presId="urn:microsoft.com/office/officeart/2008/layout/AlternatingHexagons"/>
    <dgm:cxn modelId="{FECCF7AE-BC49-456D-BE56-EBD893FF30AD}" type="presParOf" srcId="{F2B645F9-A738-4309-82DA-CF22BDB00053}" destId="{FC0BBC87-96FE-40CA-880F-346C48C88596}" srcOrd="0" destOrd="0" presId="urn:microsoft.com/office/officeart/2008/layout/AlternatingHexagons"/>
    <dgm:cxn modelId="{ED7D805D-1513-4D95-A2CE-CB6672F866B9}" type="presParOf" srcId="{F2B645F9-A738-4309-82DA-CF22BDB00053}" destId="{A3B1EA08-253F-4A14-B4CD-56EC19C31F6A}" srcOrd="1" destOrd="0" presId="urn:microsoft.com/office/officeart/2008/layout/AlternatingHexagons"/>
    <dgm:cxn modelId="{90ACAF2F-07F6-4ACA-B978-A643FA346E24}" type="presParOf" srcId="{F2B645F9-A738-4309-82DA-CF22BDB00053}" destId="{62DD279A-EE72-4C2E-8C8B-45800E2D391F}" srcOrd="2" destOrd="0" presId="urn:microsoft.com/office/officeart/2008/layout/AlternatingHexagons"/>
    <dgm:cxn modelId="{F0ABB9CE-9139-48F0-9781-C5D263F3AF72}" type="presParOf" srcId="{F2B645F9-A738-4309-82DA-CF22BDB00053}" destId="{2FD8CEBE-7FBE-415C-B17C-CE1562731933}" srcOrd="3" destOrd="0" presId="urn:microsoft.com/office/officeart/2008/layout/AlternatingHexagons"/>
    <dgm:cxn modelId="{2645DE38-F11C-4887-920D-F26E71F1B7F2}" type="presParOf" srcId="{F2B645F9-A738-4309-82DA-CF22BDB00053}" destId="{DF7A644F-3FFE-46A2-9542-74492DA4FED0}" srcOrd="4" destOrd="0" presId="urn:microsoft.com/office/officeart/2008/layout/AlternatingHexagons"/>
    <dgm:cxn modelId="{498CFA98-F1B9-415D-9DAB-5C2A1DE124DF}" type="presParOf" srcId="{ED5DB2AC-1830-4B38-AAB3-384CA4230376}" destId="{A9D902D6-BF2F-4B3E-924E-F5B60FCBA2E1}" srcOrd="7" destOrd="0" presId="urn:microsoft.com/office/officeart/2008/layout/AlternatingHexagons"/>
    <dgm:cxn modelId="{09F2C9EF-CBE4-4EFB-B603-42D7FCDD13BF}" type="presParOf" srcId="{ED5DB2AC-1830-4B38-AAB3-384CA4230376}" destId="{032398AC-71C6-4DF7-BFDC-36D42BC0BC49}" srcOrd="8" destOrd="0" presId="urn:microsoft.com/office/officeart/2008/layout/AlternatingHexagons"/>
    <dgm:cxn modelId="{D667F28E-733A-41D1-8118-1BBFDDCC6190}" type="presParOf" srcId="{032398AC-71C6-4DF7-BFDC-36D42BC0BC49}" destId="{122B0F35-6F96-44B1-A717-217CFEAC206F}" srcOrd="0" destOrd="0" presId="urn:microsoft.com/office/officeart/2008/layout/AlternatingHexagons"/>
    <dgm:cxn modelId="{6002CC03-5941-4B40-AEF5-6273768859DC}" type="presParOf" srcId="{032398AC-71C6-4DF7-BFDC-36D42BC0BC49}" destId="{90D590EC-BFE0-407A-9D36-6820776CF331}" srcOrd="1" destOrd="0" presId="urn:microsoft.com/office/officeart/2008/layout/AlternatingHexagons"/>
    <dgm:cxn modelId="{252FD18D-8DB7-47EC-8129-606AA51FD8F0}" type="presParOf" srcId="{032398AC-71C6-4DF7-BFDC-36D42BC0BC49}" destId="{42AD9E6A-61F8-4CBD-91A5-86E1A6889686}" srcOrd="2" destOrd="0" presId="urn:microsoft.com/office/officeart/2008/layout/AlternatingHexagons"/>
    <dgm:cxn modelId="{07B8A77C-566F-48B3-A916-F8E79842BDD3}" type="presParOf" srcId="{032398AC-71C6-4DF7-BFDC-36D42BC0BC49}" destId="{48AC1292-CC12-4F88-8FAB-8AB8611397F9}" srcOrd="3" destOrd="0" presId="urn:microsoft.com/office/officeart/2008/layout/AlternatingHexagons"/>
    <dgm:cxn modelId="{F70F733D-D06B-464E-9D3B-88B648C2E45B}" type="presParOf" srcId="{032398AC-71C6-4DF7-BFDC-36D42BC0BC49}" destId="{CFDFD4B1-5643-4C1E-804E-2D14C9DFAFE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048B5-E18D-4561-B5A7-83B028EC67DC}">
      <dsp:nvSpPr>
        <dsp:cNvPr id="0" name=""/>
        <dsp:cNvSpPr/>
      </dsp:nvSpPr>
      <dsp:spPr>
        <a:xfrm rot="5400000">
          <a:off x="2457134" y="94602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</a:rPr>
            <a:t>Generosity</a:t>
          </a:r>
          <a:endParaRPr lang="en-US" sz="1200" kern="1200" dirty="0">
            <a:latin typeface="+mn-lt"/>
          </a:endParaRPr>
        </a:p>
      </dsp:txBody>
      <dsp:txXfrm rot="-5400000">
        <a:off x="2739423" y="222440"/>
        <a:ext cx="842819" cy="968759"/>
      </dsp:txXfrm>
    </dsp:sp>
    <dsp:sp modelId="{C6FE8B25-2EEC-4B1C-AE0D-DC3E13B2925C}">
      <dsp:nvSpPr>
        <dsp:cNvPr id="0" name=""/>
        <dsp:cNvSpPr/>
      </dsp:nvSpPr>
      <dsp:spPr>
        <a:xfrm>
          <a:off x="3810205" y="284600"/>
          <a:ext cx="1570655" cy="844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10205" y="284600"/>
        <a:ext cx="1570655" cy="844438"/>
      </dsp:txXfrm>
    </dsp:sp>
    <dsp:sp modelId="{F19B31B2-E278-4239-BC60-BAF7292DF9D7}">
      <dsp:nvSpPr>
        <dsp:cNvPr id="0" name=""/>
        <dsp:cNvSpPr/>
      </dsp:nvSpPr>
      <dsp:spPr>
        <a:xfrm rot="5400000">
          <a:off x="1134743" y="94602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</a:rPr>
            <a:t>Freedom</a:t>
          </a:r>
          <a:endParaRPr lang="en-US" sz="1200" kern="1200" dirty="0">
            <a:latin typeface="+mn-lt"/>
          </a:endParaRPr>
        </a:p>
      </dsp:txBody>
      <dsp:txXfrm rot="-5400000">
        <a:off x="1417032" y="222440"/>
        <a:ext cx="842819" cy="968759"/>
      </dsp:txXfrm>
    </dsp:sp>
    <dsp:sp modelId="{707EA586-382C-4A9B-AA18-51444F50D8BA}">
      <dsp:nvSpPr>
        <dsp:cNvPr id="0" name=""/>
        <dsp:cNvSpPr/>
      </dsp:nvSpPr>
      <dsp:spPr>
        <a:xfrm rot="5400000">
          <a:off x="1793405" y="1289201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</a:rPr>
            <a:t>GDP </a:t>
          </a:r>
          <a:r>
            <a:rPr lang="en-CA" sz="1200" kern="1200" dirty="0" err="1">
              <a:latin typeface="+mn-lt"/>
            </a:rPr>
            <a:t>er</a:t>
          </a:r>
          <a:r>
            <a:rPr lang="en-CA" sz="1200" kern="1200" dirty="0">
              <a:latin typeface="+mn-lt"/>
            </a:rPr>
            <a:t> Capita</a:t>
          </a:r>
          <a:endParaRPr lang="en-US" sz="1200" kern="1200" dirty="0">
            <a:latin typeface="+mn-lt"/>
          </a:endParaRPr>
        </a:p>
      </dsp:txBody>
      <dsp:txXfrm rot="-5400000">
        <a:off x="2075694" y="1417039"/>
        <a:ext cx="842819" cy="968759"/>
      </dsp:txXfrm>
    </dsp:sp>
    <dsp:sp modelId="{67CBBC74-F6B3-4CB4-9F4A-03093E0FB777}">
      <dsp:nvSpPr>
        <dsp:cNvPr id="0" name=""/>
        <dsp:cNvSpPr/>
      </dsp:nvSpPr>
      <dsp:spPr>
        <a:xfrm>
          <a:off x="314231" y="1479199"/>
          <a:ext cx="1519988" cy="844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14231" y="1479199"/>
        <a:ext cx="1519988" cy="844438"/>
      </dsp:txXfrm>
    </dsp:sp>
    <dsp:sp modelId="{BE6F49A7-5B9A-4342-A186-65519C12A483}">
      <dsp:nvSpPr>
        <dsp:cNvPr id="0" name=""/>
        <dsp:cNvSpPr/>
      </dsp:nvSpPr>
      <dsp:spPr>
        <a:xfrm rot="5400000">
          <a:off x="3115795" y="1289201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</a:rPr>
            <a:t>Family</a:t>
          </a:r>
          <a:endParaRPr lang="en-US" sz="1200" kern="1200" dirty="0">
            <a:latin typeface="+mn-lt"/>
          </a:endParaRPr>
        </a:p>
      </dsp:txBody>
      <dsp:txXfrm rot="-5400000">
        <a:off x="3398084" y="1417039"/>
        <a:ext cx="842819" cy="968759"/>
      </dsp:txXfrm>
    </dsp:sp>
    <dsp:sp modelId="{D2C7AA3C-DB3F-4D5C-AA9E-4CE6A656591A}">
      <dsp:nvSpPr>
        <dsp:cNvPr id="0" name=""/>
        <dsp:cNvSpPr/>
      </dsp:nvSpPr>
      <dsp:spPr>
        <a:xfrm rot="5400000">
          <a:off x="2457134" y="2483799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>
              <a:latin typeface="+mn-lt"/>
            </a:rPr>
            <a:t>Tecnology</a:t>
          </a:r>
          <a:endParaRPr lang="en-US" sz="1200" kern="1200" dirty="0">
            <a:latin typeface="+mn-lt"/>
          </a:endParaRPr>
        </a:p>
      </dsp:txBody>
      <dsp:txXfrm rot="-5400000">
        <a:off x="2739423" y="2611637"/>
        <a:ext cx="842819" cy="968759"/>
      </dsp:txXfrm>
    </dsp:sp>
    <dsp:sp modelId="{5E56EAE7-44B9-435F-9765-1454F6E7961A}">
      <dsp:nvSpPr>
        <dsp:cNvPr id="0" name=""/>
        <dsp:cNvSpPr/>
      </dsp:nvSpPr>
      <dsp:spPr>
        <a:xfrm>
          <a:off x="3810205" y="2673798"/>
          <a:ext cx="1570655" cy="844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10205" y="2673798"/>
        <a:ext cx="1570655" cy="844438"/>
      </dsp:txXfrm>
    </dsp:sp>
    <dsp:sp modelId="{327ABF7C-0791-422D-A08D-ECDCF27856B3}">
      <dsp:nvSpPr>
        <dsp:cNvPr id="0" name=""/>
        <dsp:cNvSpPr/>
      </dsp:nvSpPr>
      <dsp:spPr>
        <a:xfrm rot="5400000">
          <a:off x="1134743" y="2483799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latin typeface="+mn-lt"/>
            </a:rPr>
            <a:t>Corruption</a:t>
          </a:r>
          <a:endParaRPr lang="en-US" sz="1200" kern="1200" dirty="0">
            <a:latin typeface="+mn-lt"/>
          </a:endParaRPr>
        </a:p>
      </dsp:txBody>
      <dsp:txXfrm rot="-5400000">
        <a:off x="1417032" y="2611637"/>
        <a:ext cx="842819" cy="968759"/>
      </dsp:txXfrm>
    </dsp:sp>
    <dsp:sp modelId="{FC0BBC87-96FE-40CA-880F-346C48C88596}">
      <dsp:nvSpPr>
        <dsp:cNvPr id="0" name=""/>
        <dsp:cNvSpPr/>
      </dsp:nvSpPr>
      <dsp:spPr>
        <a:xfrm rot="5400000">
          <a:off x="1793405" y="3678398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n-lt"/>
            </a:rPr>
            <a:t>Generosity</a:t>
          </a:r>
        </a:p>
      </dsp:txBody>
      <dsp:txXfrm rot="-5400000">
        <a:off x="2075694" y="3806236"/>
        <a:ext cx="842819" cy="968759"/>
      </dsp:txXfrm>
    </dsp:sp>
    <dsp:sp modelId="{A3B1EA08-253F-4A14-B4CD-56EC19C31F6A}">
      <dsp:nvSpPr>
        <dsp:cNvPr id="0" name=""/>
        <dsp:cNvSpPr/>
      </dsp:nvSpPr>
      <dsp:spPr>
        <a:xfrm>
          <a:off x="314231" y="3868397"/>
          <a:ext cx="1519988" cy="844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A644F-3FFE-46A2-9542-74492DA4FED0}">
      <dsp:nvSpPr>
        <dsp:cNvPr id="0" name=""/>
        <dsp:cNvSpPr/>
      </dsp:nvSpPr>
      <dsp:spPr>
        <a:xfrm rot="5400000">
          <a:off x="3115795" y="3678398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</a:endParaRPr>
        </a:p>
      </dsp:txBody>
      <dsp:txXfrm rot="-5400000">
        <a:off x="3398084" y="3806236"/>
        <a:ext cx="842819" cy="968759"/>
      </dsp:txXfrm>
    </dsp:sp>
    <dsp:sp modelId="{122B0F35-6F96-44B1-A717-217CFEAC206F}">
      <dsp:nvSpPr>
        <dsp:cNvPr id="0" name=""/>
        <dsp:cNvSpPr/>
      </dsp:nvSpPr>
      <dsp:spPr>
        <a:xfrm rot="5400000">
          <a:off x="2457134" y="4872997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</a:endParaRPr>
        </a:p>
      </dsp:txBody>
      <dsp:txXfrm rot="-5400000">
        <a:off x="2739423" y="5000835"/>
        <a:ext cx="842819" cy="968759"/>
      </dsp:txXfrm>
    </dsp:sp>
    <dsp:sp modelId="{90D590EC-BFE0-407A-9D36-6820776CF331}">
      <dsp:nvSpPr>
        <dsp:cNvPr id="0" name=""/>
        <dsp:cNvSpPr/>
      </dsp:nvSpPr>
      <dsp:spPr>
        <a:xfrm>
          <a:off x="3810205" y="5062995"/>
          <a:ext cx="1570655" cy="844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FD4B1-5643-4C1E-804E-2D14C9DFAFEE}">
      <dsp:nvSpPr>
        <dsp:cNvPr id="0" name=""/>
        <dsp:cNvSpPr/>
      </dsp:nvSpPr>
      <dsp:spPr>
        <a:xfrm rot="5400000">
          <a:off x="1134743" y="4872997"/>
          <a:ext cx="1407397" cy="12244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</a:endParaRPr>
        </a:p>
      </dsp:txBody>
      <dsp:txXfrm rot="-5400000">
        <a:off x="1417032" y="5000835"/>
        <a:ext cx="842819" cy="968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9905-0F99-4A5D-91C3-97C5BFDCE23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EBA9-768A-4E3A-A00C-0C2B22DF3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https://en.wikipedia.org/wiki/Gross_National_Happiness</a:t>
            </a:r>
          </a:p>
          <a:p>
            <a:endParaRPr lang="en-CA" dirty="0"/>
          </a:p>
          <a:p>
            <a:r>
              <a:rPr lang="en-CA" dirty="0"/>
              <a:t>The General Assembly today called on United Nations Member States to undertake steps that give more importance to happiness and well-being in determining how to achieve and measure social and economic development.</a:t>
            </a:r>
          </a:p>
          <a:p>
            <a:endParaRPr lang="en-CA" dirty="0"/>
          </a:p>
          <a:p>
            <a:r>
              <a:rPr lang="en-CA" dirty="0"/>
              <a:t>In a resolution adopted without a vote, the Assembly invited countries “to pursue the elaboration of additional measures that better capture the importance of the pursuit of happiness and well-being in development with a view to guiding their public policies.”</a:t>
            </a:r>
          </a:p>
          <a:p>
            <a:endParaRPr lang="en-CA" dirty="0"/>
          </a:p>
          <a:p>
            <a:r>
              <a:rPr lang="en-CA" dirty="0"/>
              <a:t>The resolution said “the pursuit of happiness is a fundamental human goal” and embodies the spirit of the globally agreed targets known as the Millennium Development Goals (MDGs).</a:t>
            </a:r>
          </a:p>
          <a:p>
            <a:endParaRPr lang="en-CA" dirty="0"/>
          </a:p>
          <a:p>
            <a:r>
              <a:rPr lang="en-CA" dirty="0"/>
              <a:t>Member States also welcomed the offer of Bhutan, which for many years has used gross national happiness rather than gross domestic product (GDP) as a marker of success, to convene a panel discussion on the theme of happiness and well-being during the Assembly’s next session, which begins in September.</a:t>
            </a:r>
          </a:p>
          <a:p>
            <a:endParaRPr lang="en-CA" dirty="0"/>
          </a:p>
          <a:p>
            <a:r>
              <a:rPr lang="en-CA" dirty="0"/>
              <a:t>The resolution notes that the GDP indicator “was not designed to and does not adequately reflect the happiness and well-being of people in a country,” and “unsustainable patterns of production and consumption can impede sustainable development.”</a:t>
            </a:r>
          </a:p>
          <a:p>
            <a:endParaRPr lang="en-CA" dirty="0"/>
          </a:p>
          <a:p>
            <a:r>
              <a:rPr lang="en-CA" dirty="0"/>
              <a:t>Meanwhile, the Assembly today also adopted a resolution stressing the importance of equality among the six official UN languages – Arabic, Chinese, English, French, Russian and Spanish.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EBA9-768A-4E3A-A00C-0C2B22DF3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https://www.cfr.org/blog/ten-most-significant-world-events-2015</a:t>
            </a:r>
          </a:p>
          <a:p>
            <a:endParaRPr lang="en-US" dirty="0"/>
          </a:p>
          <a:p>
            <a:r>
              <a:rPr lang="en-US" dirty="0"/>
              <a:t>https://www.cfr.org/blog/ten-most-significant-world-events-2016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EBA9-768A-4E3A-A00C-0C2B22DF3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https://www.cfr.org/blog/ten-most-significant-world-events-2017</a:t>
            </a:r>
          </a:p>
          <a:p>
            <a:endParaRPr lang="en-US" dirty="0"/>
          </a:p>
          <a:p>
            <a:r>
              <a:rPr lang="en-US" dirty="0"/>
              <a:t>https://www.cfr.org/blog/ten-most-significant-world-events-2018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EBA9-768A-4E3A-A00C-0C2B22DF3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https://www.cfr.org/blog/ten-most-significant-world-events-2019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EBA9-768A-4E3A-A00C-0C2B22DF3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EBA9-768A-4E3A-A00C-0C2B22DF3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8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5EBA9-768A-4E3A-A00C-0C2B22DF3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9C06-7BC8-4610-9919-2B67735B2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EE2E0-47B7-4A66-8785-A9DE362A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ABDA-F346-41E3-A919-74A121FD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57CB-9F55-4FFD-BF28-9D04ACC9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739B-4B08-4965-8D21-AF396C4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A468-4F65-4E6D-B937-4DCEAD83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56D06-E4DA-4274-901D-10EB8CC02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35A2-4AF7-4ECE-959B-866020FC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BEB5-318F-4C5F-8AD0-CB3CB97D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3649-036A-4CDB-8D1D-B84A8BF9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5C1D6-313C-4AF7-9BBD-4DAF68331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2A747-EF0B-42F9-989A-A5474EBC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2B5E-B7CF-43FF-A982-EC2AE78B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E788-5EEB-4201-A94E-3213B247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2942-14B7-4561-92D3-E957F064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D077-03AE-42DB-B670-E985EBF3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0A74-2527-4975-864C-204C95F1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A6E2-6BC2-4849-B1ED-F3C605B4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3FA4-A722-4764-B0F3-AF2FC93C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2F7F-A0D4-4792-8633-46F1481F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4A8B-CCD7-41F8-9706-1CC19E5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5547-3169-42EB-987D-26B806D6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1D0-CCC9-4885-BB0A-97305689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1265-A8A1-4559-9A64-4BCCB6D7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8C09-4787-4A83-A3D7-6CAC9C5A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40EC-97A2-4B76-A3DB-E922AFF9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3369-5270-4FE2-9296-E54B3DA45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09EB3-8784-4892-BBF6-015726D26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6589-EA78-43DB-A0E1-62E40FCC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0404-D39A-4AB3-8410-2C6E54A3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05FCB-C4C0-4B25-A0D1-D18B2AE9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C340-914E-4444-A647-6AACFB7C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DBAA-F2DD-492B-A373-F7E7D150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52579-F446-4BD5-8E3D-1B2C5101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3DE51-1753-46D8-8272-48D5F4414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9CF39-A9C3-4305-8AE8-EC925E5FD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884B4-623A-447E-BD20-769BF70B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7C5C-5057-4551-9181-E7B2996C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B6444-F148-42F0-B0F6-3CDA0E8E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2410-202E-482D-9811-CD06F098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2181A-39CB-47DF-A945-F4AB2F81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B28B8-F95E-41A5-8682-C6AE5521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1B3BE-45ED-4A72-B617-56EDFD5F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272EC-E17E-4C8B-A8A9-D27B60B8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9099-00AD-4695-9B66-58B8FAB5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CA1C2-12EE-4671-8933-918A85AB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88C9-B5AE-458D-BC02-527055AB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9C0D-5BE6-4012-9D8D-09416804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EA6D-6FFA-4DAD-A0DB-7B97C744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3FB5-4329-4F54-B828-C594F6C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FDB3F-244B-45A9-8D2B-DF488C47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2CA8-AB27-4C51-A132-92910D31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25E8-B561-465C-96B2-B84F55C1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E1812-38EC-4B31-8DBB-3F38F1946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64AB-6D88-479C-94FE-A8F444A7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446F-8711-4B4C-AFAA-36CB933C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28BD-4F2D-41DB-B92A-72AB556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2983-9EE7-4559-804F-395B8F33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16E92-DBAE-4B9D-9367-7B2B9858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4F3B-9447-4465-B2BF-B184DC16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28F9-4E44-4F3D-AC96-E755006BA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6D50-2BCA-4BCD-B0D1-FAC44E07510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F24C-A466-4218-B2FB-5891E2EA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C10A-FA38-41B2-8440-CB1953CB8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2E02-C3B1-491B-B922-FD30EC7DE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ypatia1.blogspot.com/2012/08/blog-post_22.html" TargetMode="External"/><Relationship Id="rId5" Type="http://schemas.openxmlformats.org/officeDocument/2006/relationships/image" Target="../media/image17.jpg"/><Relationship Id="rId4" Type="http://schemas.openxmlformats.org/officeDocument/2006/relationships/hyperlink" Target="https://www.peoplematters.in/article/career/here-is-how-to-make-a-right-career-choice-2188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aurel/world-happiness-report-data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ti-defence.org/un-united-nations-general-assembly-2019-unga-peacekeeping-corruption-risk/" TargetMode="Externa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nifiedtao-en.blogspot.com/2013/03/gross-national-tao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lkingoncustard.com/happiness-isnt-feeling-happy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5">
            <a:extLst>
              <a:ext uri="{FF2B5EF4-FFF2-40B4-BE49-F238E27FC236}">
                <a16:creationId xmlns:a16="http://schemas.microsoft.com/office/drawing/2014/main" id="{E49E972D-9EC4-43C4-AD53-824BA8FD1F35}"/>
              </a:ext>
            </a:extLst>
          </p:cNvPr>
          <p:cNvSpPr/>
          <p:nvPr/>
        </p:nvSpPr>
        <p:spPr>
          <a:xfrm>
            <a:off x="1253280" y="2111491"/>
            <a:ext cx="5100240" cy="1317509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3973D-1DA8-42AF-9EBF-470DC4AB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578" y="2176085"/>
            <a:ext cx="4242688" cy="1084217"/>
          </a:xfrm>
        </p:spPr>
        <p:txBody>
          <a:bodyPr>
            <a:normAutofit/>
          </a:bodyPr>
          <a:lstStyle/>
          <a:p>
            <a:r>
              <a:rPr lang="en-US" sz="7200" b="1" dirty="0"/>
              <a:t>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F9DBB-9FCB-4B43-ACAC-754D0F44D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168" y="1184926"/>
            <a:ext cx="2379306" cy="531423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accent4">
                    <a:lumMod val="75000"/>
                  </a:schemeClr>
                </a:solidFill>
              </a:rPr>
              <a:t>In pursuit of 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89AE4-0CF9-4844-AE65-859EAA6DAA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0261" y="1682268"/>
            <a:ext cx="1246857" cy="98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7A9B1-1E20-4643-9295-B153BC08B9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13" b="91270" l="0" r="100000">
                        <a14:foregroundMark x1="36485" y1="9365" x2="51664" y2="8571"/>
                        <a14:foregroundMark x1="51664" y1="8571" x2="64314" y2="13333"/>
                        <a14:foregroundMark x1="33955" y1="88095" x2="48469" y2="93333"/>
                        <a14:foregroundMark x1="48469" y1="93333" x2="63515" y2="91270"/>
                        <a14:foregroundMark x1="63515" y1="91270" x2="67244" y2="8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18"/>
          <a:stretch/>
        </p:blipFill>
        <p:spPr>
          <a:xfrm>
            <a:off x="3881145" y="4497429"/>
            <a:ext cx="1581852" cy="132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7DBE5-5B16-4175-8C24-E3086718BE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2" b="93779" l="10000" r="90000">
                        <a14:foregroundMark x1="42805" y1="9798" x2="49024" y2="7932"/>
                        <a14:foregroundMark x1="49024" y1="7932" x2="55732" y2="7932"/>
                        <a14:foregroundMark x1="55732" y1="7932" x2="57805" y2="9798"/>
                        <a14:foregroundMark x1="67172" y1="91733" x2="65488" y2="92068"/>
                        <a14:foregroundMark x1="72953" y1="90584" x2="70000" y2="91171"/>
                        <a14:foregroundMark x1="78780" y1="89425" x2="73517" y2="90472"/>
                        <a14:foregroundMark x1="65488" y1="92068" x2="59634" y2="89891"/>
                        <a14:foregroundMark x1="59634" y1="89891" x2="59512" y2="89736"/>
                        <a14:foregroundMark x1="75048" y1="92119" x2="76220" y2="90980"/>
                        <a14:foregroundMark x1="74775" y1="91821" x2="75732" y2="91602"/>
                        <a14:foregroundMark x1="67561" y1="93468" x2="74549" y2="91872"/>
                        <a14:backgroundMark x1="67416" y1="93791" x2="66829" y2="94090"/>
                        <a14:backgroundMark x1="75488" y1="93157" x2="75098" y2="93015"/>
                        <a14:backgroundMark x1="75488" y1="92535" x2="75488" y2="92535"/>
                        <a14:backgroundMark x1="75000" y1="92691" x2="75000" y2="92691"/>
                        <a14:backgroundMark x1="75488" y1="92535" x2="75366" y2="92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997" y="2794852"/>
            <a:ext cx="1394192" cy="1093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07D1ED-36A5-4576-A145-B8C4095804E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206" y="3702514"/>
            <a:ext cx="1320969" cy="1093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41BA9-C8A8-48D7-A4B2-3FE0BFF2A9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586" y="4497429"/>
            <a:ext cx="1320969" cy="1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DA182B-7574-4D1D-B7B1-A735F4C4293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9937" y="5183257"/>
            <a:ext cx="1107342" cy="13453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678D5D-3DDD-4C88-ACA5-808F0DB44B3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216" y="4454971"/>
            <a:ext cx="1551904" cy="13905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485136-8BBD-42B8-ADB1-362846DBBAB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52" b="92405" l="5947" r="94539">
                        <a14:foregroundMark x1="7039" y1="17722" x2="26456" y2="10918"/>
                        <a14:foregroundMark x1="50040" y1="14934" x2="56189" y2="15981"/>
                        <a14:foregroundMark x1="26456" y1="10918" x2="38918" y2="13040"/>
                        <a14:foregroundMark x1="56189" y1="15981" x2="84951" y2="27215"/>
                        <a14:foregroundMark x1="84951" y1="27215" x2="94660" y2="26741"/>
                        <a14:foregroundMark x1="73908" y1="87816" x2="83495" y2="87658"/>
                        <a14:foregroundMark x1="83495" y1="87658" x2="92476" y2="82595"/>
                        <a14:foregroundMark x1="93779" y1="71407" x2="93851" y2="70788"/>
                        <a14:foregroundMark x1="92476" y1="82595" x2="92817" y2="79670"/>
                        <a14:foregroundMark x1="91010" y1="66403" x2="90049" y2="65190"/>
                        <a14:foregroundMark x1="10437" y1="46994" x2="5947" y2="53323"/>
                        <a14:foregroundMark x1="21723" y1="89715" x2="22209" y2="92405"/>
                        <a14:backgroundMark x1="93568" y1="71361" x2="92718" y2="77848"/>
                        <a14:backgroundMark x1="91383" y1="67405" x2="92840" y2="69778"/>
                        <a14:backgroundMark x1="93083" y1="77848" x2="92718" y2="78481"/>
                        <a14:backgroundMark x1="91748" y1="67405" x2="91748" y2="67405"/>
                        <a14:backgroundMark x1="91262" y1="67089" x2="91262" y2="67089"/>
                        <a14:backgroundMark x1="49393" y1="15190" x2="40898" y2="14082"/>
                        <a14:backgroundMark x1="41383" y1="14241" x2="39320" y2="13924"/>
                        <a14:backgroundMark x1="50243" y1="15348" x2="49029" y2="15348"/>
                        <a14:backgroundMark x1="91019" y1="66930" x2="91383" y2="67247"/>
                        <a14:backgroundMark x1="92840" y1="78639" x2="92476" y2="79430"/>
                        <a14:backgroundMark x1="93204" y1="69620" x2="93689" y2="70886"/>
                        <a14:backgroundMark x1="90777" y1="66456" x2="92476" y2="791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431" y="5162384"/>
            <a:ext cx="1781230" cy="13661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2D3934-2495-496D-8928-B5C7927AD22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980" y="5268507"/>
            <a:ext cx="1563412" cy="126006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75B4364-A33A-4CDA-A4E0-450281FAAFB9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7339" y="190717"/>
            <a:ext cx="1196693" cy="11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FB64C14A-046C-47D2-BB71-FAB37651D5E2}"/>
              </a:ext>
            </a:extLst>
          </p:cNvPr>
          <p:cNvSpPr/>
          <p:nvPr/>
        </p:nvSpPr>
        <p:spPr>
          <a:xfrm>
            <a:off x="4911553" y="0"/>
            <a:ext cx="3569508" cy="2149712"/>
          </a:xfrm>
          <a:prstGeom prst="flowChartMerge">
            <a:avLst/>
          </a:prstGeom>
          <a:blipFill>
            <a:blip r:embed="rId2"/>
            <a:srcRect/>
            <a:stretch>
              <a:fillRect l="2015" t="-8485" r="14769" b="12727"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7D3D47C-4234-4AF1-A969-3B9640468363}"/>
              </a:ext>
            </a:extLst>
          </p:cNvPr>
          <p:cNvSpPr/>
          <p:nvPr/>
        </p:nvSpPr>
        <p:spPr>
          <a:xfrm>
            <a:off x="4770120" y="2217344"/>
            <a:ext cx="3938617" cy="2240912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4AAA99A-69F2-40E6-B626-60DDE9464EBB}"/>
              </a:ext>
            </a:extLst>
          </p:cNvPr>
          <p:cNvSpPr/>
          <p:nvPr/>
        </p:nvSpPr>
        <p:spPr>
          <a:xfrm rot="10800000">
            <a:off x="4815841" y="4617088"/>
            <a:ext cx="3938617" cy="2240912"/>
          </a:xfrm>
          <a:prstGeom prst="triangle">
            <a:avLst/>
          </a:prstGeom>
          <a:blipFill dpi="0" rotWithShape="0"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E4166742-64EC-47F3-916C-CC129353100B}"/>
              </a:ext>
            </a:extLst>
          </p:cNvPr>
          <p:cNvSpPr/>
          <p:nvPr/>
        </p:nvSpPr>
        <p:spPr>
          <a:xfrm rot="10800000">
            <a:off x="7446189" y="4708288"/>
            <a:ext cx="3602285" cy="2058512"/>
          </a:xfrm>
          <a:prstGeom prst="flowChartMerge">
            <a:avLst/>
          </a:prstGeom>
          <a:solidFill>
            <a:schemeClr val="tx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0AEB36C-A825-427B-9E17-0EE566590A89}"/>
              </a:ext>
            </a:extLst>
          </p:cNvPr>
          <p:cNvSpPr/>
          <p:nvPr/>
        </p:nvSpPr>
        <p:spPr>
          <a:xfrm rot="10800000">
            <a:off x="7278023" y="2308544"/>
            <a:ext cx="3938617" cy="2240912"/>
          </a:xfrm>
          <a:prstGeom prst="triangle">
            <a:avLst/>
          </a:prstGeom>
          <a:blipFill dpi="0" rotWithShape="0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l="-19455" t="-4070" r="19455" b="407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C5EFF42-03E4-46BD-8D12-2C18CE031CE2}"/>
              </a:ext>
            </a:extLst>
          </p:cNvPr>
          <p:cNvSpPr/>
          <p:nvPr/>
        </p:nvSpPr>
        <p:spPr>
          <a:xfrm>
            <a:off x="7208520" y="-91200"/>
            <a:ext cx="3938617" cy="2240912"/>
          </a:xfrm>
          <a:prstGeom prst="triangl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Extract 28">
            <a:extLst>
              <a:ext uri="{FF2B5EF4-FFF2-40B4-BE49-F238E27FC236}">
                <a16:creationId xmlns:a16="http://schemas.microsoft.com/office/drawing/2014/main" id="{5915566F-397F-4BF6-94EF-25910F524597}"/>
              </a:ext>
            </a:extLst>
          </p:cNvPr>
          <p:cNvSpPr/>
          <p:nvPr/>
        </p:nvSpPr>
        <p:spPr>
          <a:xfrm rot="5400000">
            <a:off x="5863099" y="1902553"/>
            <a:ext cx="960120" cy="494318"/>
          </a:xfrm>
          <a:prstGeom prst="flowChartExtra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E56C5ECB-905B-496B-93E7-FCA8D123D276}"/>
              </a:ext>
            </a:extLst>
          </p:cNvPr>
          <p:cNvSpPr/>
          <p:nvPr/>
        </p:nvSpPr>
        <p:spPr>
          <a:xfrm>
            <a:off x="8754458" y="4792681"/>
            <a:ext cx="960120" cy="494318"/>
          </a:xfrm>
          <a:prstGeom prst="flowChartExtra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3B494-C5C2-4CBF-8677-41902731F612}"/>
              </a:ext>
            </a:extLst>
          </p:cNvPr>
          <p:cNvSpPr/>
          <p:nvPr/>
        </p:nvSpPr>
        <p:spPr>
          <a:xfrm>
            <a:off x="0" y="22860"/>
            <a:ext cx="58369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bg1"/>
                </a:solidFill>
                <a:latin typeface="Arial Black" panose="020B0A04020102020204" pitchFamily="34" charset="0"/>
              </a:rPr>
              <a:t>Freedom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444B-6AD9-4653-860A-8514EF44D981}"/>
              </a:ext>
            </a:extLst>
          </p:cNvPr>
          <p:cNvSpPr txBox="1"/>
          <p:nvPr/>
        </p:nvSpPr>
        <p:spPr>
          <a:xfrm>
            <a:off x="7346129" y="2705725"/>
            <a:ext cx="323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To take your own choices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0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A1C-0A26-484C-9628-7150E72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374" y="0"/>
            <a:ext cx="2299252" cy="827571"/>
          </a:xfrm>
        </p:spPr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Freedom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B7C267-BE9B-4488-97C2-33EAD1D7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1" y="827571"/>
            <a:ext cx="11107288" cy="5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4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3B494-C5C2-4CBF-8677-41902731F612}"/>
              </a:ext>
            </a:extLst>
          </p:cNvPr>
          <p:cNvSpPr/>
          <p:nvPr/>
        </p:nvSpPr>
        <p:spPr>
          <a:xfrm>
            <a:off x="0" y="0"/>
            <a:ext cx="58369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Corruption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444B-6AD9-4653-860A-8514EF44D981}"/>
              </a:ext>
            </a:extLst>
          </p:cNvPr>
          <p:cNvSpPr txBox="1"/>
          <p:nvPr/>
        </p:nvSpPr>
        <p:spPr>
          <a:xfrm>
            <a:off x="7395556" y="1692471"/>
            <a:ext cx="32380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Lack of confidence in the government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678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3B494-C5C2-4CBF-8677-41902731F612}"/>
              </a:ext>
            </a:extLst>
          </p:cNvPr>
          <p:cNvSpPr/>
          <p:nvPr/>
        </p:nvSpPr>
        <p:spPr>
          <a:xfrm>
            <a:off x="0" y="0"/>
            <a:ext cx="58369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bg1"/>
                </a:solidFill>
                <a:latin typeface="Arial Black" panose="020B0A04020102020204" pitchFamily="34" charset="0"/>
              </a:rPr>
              <a:t>GDP per capita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444B-6AD9-4653-860A-8514EF44D981}"/>
              </a:ext>
            </a:extLst>
          </p:cNvPr>
          <p:cNvSpPr txBox="1"/>
          <p:nvPr/>
        </p:nvSpPr>
        <p:spPr>
          <a:xfrm>
            <a:off x="6797489" y="945505"/>
            <a:ext cx="32380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Write how it affects to population-</a:t>
            </a:r>
          </a:p>
          <a:p>
            <a:r>
              <a:rPr lang="en-CA" sz="4400" dirty="0">
                <a:solidFill>
                  <a:schemeClr val="bg1"/>
                </a:solidFill>
              </a:rPr>
              <a:t>World extreme income high and low with  (icons)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2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A1C-0A26-484C-9628-7150E72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8" y="58894"/>
            <a:ext cx="3531704" cy="711562"/>
          </a:xfrm>
        </p:spPr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GDP per capita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F51C28-8C98-4F62-9E8D-B96FE950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3" y="907033"/>
            <a:ext cx="5446642" cy="51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66087-EAED-4B84-AF3D-C2C6C399F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70" y="907033"/>
            <a:ext cx="6152321" cy="51492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9B2508-D7C1-44B0-AE81-4DB81EDEC270}"/>
              </a:ext>
            </a:extLst>
          </p:cNvPr>
          <p:cNvSpPr txBox="1">
            <a:spLocks/>
          </p:cNvSpPr>
          <p:nvPr/>
        </p:nvSpPr>
        <p:spPr>
          <a:xfrm>
            <a:off x="7573620" y="15082"/>
            <a:ext cx="2895600" cy="721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chemeClr val="accent4"/>
                </a:solidFill>
              </a:rPr>
              <a:t>Corruption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8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3B494-C5C2-4CBF-8677-41902731F612}"/>
              </a:ext>
            </a:extLst>
          </p:cNvPr>
          <p:cNvSpPr/>
          <p:nvPr/>
        </p:nvSpPr>
        <p:spPr>
          <a:xfrm>
            <a:off x="0" y="0"/>
            <a:ext cx="58369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rgbClr val="B482DA"/>
                </a:solidFill>
                <a:latin typeface="Arial Black" panose="020B0A04020102020204" pitchFamily="34" charset="0"/>
              </a:rPr>
              <a:t>Generosity</a:t>
            </a:r>
            <a:endParaRPr lang="en-US" sz="4000" dirty="0">
              <a:solidFill>
                <a:srgbClr val="B482DA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444B-6AD9-4653-860A-8514EF44D981}"/>
              </a:ext>
            </a:extLst>
          </p:cNvPr>
          <p:cNvSpPr txBox="1"/>
          <p:nvPr/>
        </p:nvSpPr>
        <p:spPr>
          <a:xfrm>
            <a:off x="7346129" y="2705725"/>
            <a:ext cx="323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Sense of community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814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3B494-C5C2-4CBF-8677-41902731F612}"/>
              </a:ext>
            </a:extLst>
          </p:cNvPr>
          <p:cNvSpPr/>
          <p:nvPr/>
        </p:nvSpPr>
        <p:spPr>
          <a:xfrm>
            <a:off x="0" y="0"/>
            <a:ext cx="58369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Life </a:t>
            </a:r>
          </a:p>
          <a:p>
            <a:pPr algn="ctr"/>
            <a:r>
              <a:rPr lang="en-CA" sz="4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Expectancy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444B-6AD9-4653-860A-8514EF44D981}"/>
              </a:ext>
            </a:extLst>
          </p:cNvPr>
          <p:cNvSpPr txBox="1"/>
          <p:nvPr/>
        </p:nvSpPr>
        <p:spPr>
          <a:xfrm>
            <a:off x="7041329" y="1923846"/>
            <a:ext cx="32380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Write about factors- how this is related to wellbeing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9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A1C-0A26-484C-9628-7150E72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05" y="287614"/>
            <a:ext cx="2935357" cy="68179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accent4"/>
                </a:solidFill>
              </a:rPr>
              <a:t>Generosity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62D590-0E24-4400-AA37-B8E48811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9" y="1193661"/>
            <a:ext cx="5519529" cy="50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194A358-D625-43BE-ADA3-3D4A59E1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92" y="1193662"/>
            <a:ext cx="5519529" cy="50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7B274D-DFFC-412F-9224-4B7119908C7E}"/>
              </a:ext>
            </a:extLst>
          </p:cNvPr>
          <p:cNvSpPr txBox="1">
            <a:spLocks/>
          </p:cNvSpPr>
          <p:nvPr/>
        </p:nvSpPr>
        <p:spPr>
          <a:xfrm>
            <a:off x="7089912" y="193537"/>
            <a:ext cx="3703983" cy="869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chemeClr val="accent4"/>
                </a:solidFill>
              </a:rPr>
              <a:t>Life Expectancy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A1C-0A26-484C-9628-7150E72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108" y="0"/>
            <a:ext cx="4930347" cy="803189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4"/>
                </a:solidFill>
              </a:rPr>
              <a:t>Analysis per Region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AF997B-CF0E-42CB-9F37-9F2767E69D06}"/>
              </a:ext>
            </a:extLst>
          </p:cNvPr>
          <p:cNvSpPr txBox="1">
            <a:spLocks/>
          </p:cNvSpPr>
          <p:nvPr/>
        </p:nvSpPr>
        <p:spPr>
          <a:xfrm>
            <a:off x="0" y="729045"/>
            <a:ext cx="2932669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solidFill>
                  <a:schemeClr val="accent4"/>
                </a:solidFill>
              </a:rPr>
              <a:t>North America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800CC-0FC3-4FA7-B18E-010FA08ACE2C}"/>
              </a:ext>
            </a:extLst>
          </p:cNvPr>
          <p:cNvSpPr txBox="1">
            <a:spLocks/>
          </p:cNvSpPr>
          <p:nvPr/>
        </p:nvSpPr>
        <p:spPr>
          <a:xfrm>
            <a:off x="9356381" y="729041"/>
            <a:ext cx="2435059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solidFill>
                  <a:schemeClr val="accent4"/>
                </a:solidFill>
              </a:rPr>
              <a:t>Latin America and Caribbean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4BCB59-7529-4D95-84BE-EBAE73CD93AD}"/>
              </a:ext>
            </a:extLst>
          </p:cNvPr>
          <p:cNvSpPr txBox="1">
            <a:spLocks/>
          </p:cNvSpPr>
          <p:nvPr/>
        </p:nvSpPr>
        <p:spPr>
          <a:xfrm>
            <a:off x="422131" y="3610232"/>
            <a:ext cx="2271642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solidFill>
                  <a:schemeClr val="accent4"/>
                </a:solidFill>
              </a:rPr>
              <a:t>Western Europe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00E518-A91A-4B21-8B28-63DC48658FE1}"/>
              </a:ext>
            </a:extLst>
          </p:cNvPr>
          <p:cNvSpPr txBox="1">
            <a:spLocks/>
          </p:cNvSpPr>
          <p:nvPr/>
        </p:nvSpPr>
        <p:spPr>
          <a:xfrm>
            <a:off x="4525789" y="3554625"/>
            <a:ext cx="2223058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solidFill>
                  <a:schemeClr val="accent4"/>
                </a:solidFill>
              </a:rPr>
              <a:t>Middle East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0DC130-5CC8-4F38-939C-B4B5174BBA0B}"/>
              </a:ext>
            </a:extLst>
          </p:cNvPr>
          <p:cNvSpPr txBox="1">
            <a:spLocks/>
          </p:cNvSpPr>
          <p:nvPr/>
        </p:nvSpPr>
        <p:spPr>
          <a:xfrm>
            <a:off x="8580863" y="3554624"/>
            <a:ext cx="3524504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solidFill>
                  <a:schemeClr val="accent4"/>
                </a:solidFill>
              </a:rPr>
              <a:t>Southeastern  Asia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BBE7C3-FC44-4576-B920-71D79AC832BD}"/>
              </a:ext>
            </a:extLst>
          </p:cNvPr>
          <p:cNvSpPr txBox="1">
            <a:spLocks/>
          </p:cNvSpPr>
          <p:nvPr/>
        </p:nvSpPr>
        <p:spPr>
          <a:xfrm>
            <a:off x="3768031" y="795984"/>
            <a:ext cx="3524504" cy="80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400" dirty="0">
                <a:solidFill>
                  <a:schemeClr val="accent4"/>
                </a:solidFill>
              </a:rPr>
              <a:t>Africa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3785850-5813-4F0C-96AB-6FB9E18DB860}"/>
              </a:ext>
            </a:extLst>
          </p:cNvPr>
          <p:cNvSpPr/>
          <p:nvPr/>
        </p:nvSpPr>
        <p:spPr>
          <a:xfrm>
            <a:off x="422131" y="1791730"/>
            <a:ext cx="2123361" cy="1637270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5139FB87-DB86-4A73-BA15-731E1FD863E9}"/>
              </a:ext>
            </a:extLst>
          </p:cNvPr>
          <p:cNvSpPr/>
          <p:nvPr/>
        </p:nvSpPr>
        <p:spPr>
          <a:xfrm>
            <a:off x="4575637" y="1791730"/>
            <a:ext cx="2123361" cy="1637270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7F0C692-C539-4044-BFE4-0CDE8CBC1266}"/>
              </a:ext>
            </a:extLst>
          </p:cNvPr>
          <p:cNvSpPr/>
          <p:nvPr/>
        </p:nvSpPr>
        <p:spPr>
          <a:xfrm>
            <a:off x="9356381" y="1724792"/>
            <a:ext cx="2123361" cy="1637270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6F318DF-0DBC-485A-95CE-2F89BA646F05}"/>
              </a:ext>
            </a:extLst>
          </p:cNvPr>
          <p:cNvSpPr/>
          <p:nvPr/>
        </p:nvSpPr>
        <p:spPr>
          <a:xfrm>
            <a:off x="496271" y="4413421"/>
            <a:ext cx="2123361" cy="1637270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76B4BA60-A8B3-4666-81DC-A4ED8E9D316F}"/>
              </a:ext>
            </a:extLst>
          </p:cNvPr>
          <p:cNvSpPr/>
          <p:nvPr/>
        </p:nvSpPr>
        <p:spPr>
          <a:xfrm>
            <a:off x="4650200" y="4424746"/>
            <a:ext cx="2123361" cy="1637270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FBFE581-6DA0-484B-BC04-534CBC221EC5}"/>
              </a:ext>
            </a:extLst>
          </p:cNvPr>
          <p:cNvSpPr/>
          <p:nvPr/>
        </p:nvSpPr>
        <p:spPr>
          <a:xfrm>
            <a:off x="9356381" y="4491689"/>
            <a:ext cx="2123361" cy="1637270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70B-E260-473B-8302-2CBB7FBF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80E361D6-1FC9-46BB-9D5E-54B7F3738A63}"/>
              </a:ext>
            </a:extLst>
          </p:cNvPr>
          <p:cNvSpPr/>
          <p:nvPr/>
        </p:nvSpPr>
        <p:spPr>
          <a:xfrm>
            <a:off x="104827" y="1733757"/>
            <a:ext cx="4342360" cy="4342360"/>
          </a:xfrm>
          <a:prstGeom prst="blockArc">
            <a:avLst>
              <a:gd name="adj1" fmla="val 18900000"/>
              <a:gd name="adj2" fmla="val 2700000"/>
              <a:gd name="adj3" fmla="val 49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37F96B-F45A-4A3B-A42E-03DD51C81677}"/>
              </a:ext>
            </a:extLst>
          </p:cNvPr>
          <p:cNvGrpSpPr/>
          <p:nvPr/>
        </p:nvGrpSpPr>
        <p:grpSpPr>
          <a:xfrm>
            <a:off x="3794591" y="2535209"/>
            <a:ext cx="4632950" cy="805721"/>
            <a:chOff x="3794591" y="2535209"/>
            <a:chExt cx="4632950" cy="80572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936D38-9EAA-41E5-BF1E-602C5613D7CA}"/>
                </a:ext>
              </a:extLst>
            </p:cNvPr>
            <p:cNvSpPr/>
            <p:nvPr/>
          </p:nvSpPr>
          <p:spPr>
            <a:xfrm>
              <a:off x="4197452" y="2615781"/>
              <a:ext cx="4230089" cy="644577"/>
            </a:xfrm>
            <a:custGeom>
              <a:avLst/>
              <a:gdLst>
                <a:gd name="connsiteX0" fmla="*/ 0 w 4230089"/>
                <a:gd name="connsiteY0" fmla="*/ 0 h 644577"/>
                <a:gd name="connsiteX1" fmla="*/ 4230089 w 4230089"/>
                <a:gd name="connsiteY1" fmla="*/ 0 h 644577"/>
                <a:gd name="connsiteX2" fmla="*/ 4230089 w 4230089"/>
                <a:gd name="connsiteY2" fmla="*/ 644577 h 644577"/>
                <a:gd name="connsiteX3" fmla="*/ 0 w 4230089"/>
                <a:gd name="connsiteY3" fmla="*/ 644577 h 644577"/>
                <a:gd name="connsiteX4" fmla="*/ 0 w 4230089"/>
                <a:gd name="connsiteY4" fmla="*/ 0 h 6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0089" h="644577">
                  <a:moveTo>
                    <a:pt x="0" y="0"/>
                  </a:moveTo>
                  <a:lnTo>
                    <a:pt x="4230089" y="0"/>
                  </a:lnTo>
                  <a:lnTo>
                    <a:pt x="4230089" y="644577"/>
                  </a:lnTo>
                  <a:lnTo>
                    <a:pt x="0" y="644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11633" tIns="83820" rIns="83820" bIns="8382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3300" kern="1200" dirty="0">
                  <a:solidFill>
                    <a:schemeClr val="tx1"/>
                  </a:solidFill>
                </a:rPr>
                <a:t>Forewords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EC7A1E-0A3F-4658-BAC5-5E9ABC460A54}"/>
                </a:ext>
              </a:extLst>
            </p:cNvPr>
            <p:cNvSpPr/>
            <p:nvPr/>
          </p:nvSpPr>
          <p:spPr>
            <a:xfrm>
              <a:off x="3794591" y="2535209"/>
              <a:ext cx="805721" cy="80572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FA5818-4732-4E34-ABFB-B23CFDAF8B0D}"/>
                </a:ext>
              </a:extLst>
            </p:cNvPr>
            <p:cNvSpPr txBox="1"/>
            <p:nvPr/>
          </p:nvSpPr>
          <p:spPr>
            <a:xfrm>
              <a:off x="3968061" y="2591616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1</a:t>
              </a:r>
              <a:endParaRPr lang="en-US" sz="3600" dirty="0"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9283F-619A-47CF-85C7-101435793C47}"/>
              </a:ext>
            </a:extLst>
          </p:cNvPr>
          <p:cNvGrpSpPr/>
          <p:nvPr/>
        </p:nvGrpSpPr>
        <p:grpSpPr>
          <a:xfrm>
            <a:off x="4028895" y="3502075"/>
            <a:ext cx="4398646" cy="805721"/>
            <a:chOff x="4028895" y="3502075"/>
            <a:chExt cx="4398646" cy="80572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1E6D0D-D0EC-4336-BE16-9B745F0CA6F0}"/>
                </a:ext>
              </a:extLst>
            </p:cNvPr>
            <p:cNvSpPr/>
            <p:nvPr/>
          </p:nvSpPr>
          <p:spPr>
            <a:xfrm>
              <a:off x="4431756" y="3582647"/>
              <a:ext cx="3995785" cy="644577"/>
            </a:xfrm>
            <a:custGeom>
              <a:avLst/>
              <a:gdLst>
                <a:gd name="connsiteX0" fmla="*/ 0 w 3995785"/>
                <a:gd name="connsiteY0" fmla="*/ 0 h 644577"/>
                <a:gd name="connsiteX1" fmla="*/ 3995785 w 3995785"/>
                <a:gd name="connsiteY1" fmla="*/ 0 h 644577"/>
                <a:gd name="connsiteX2" fmla="*/ 3995785 w 3995785"/>
                <a:gd name="connsiteY2" fmla="*/ 644577 h 644577"/>
                <a:gd name="connsiteX3" fmla="*/ 0 w 3995785"/>
                <a:gd name="connsiteY3" fmla="*/ 644577 h 644577"/>
                <a:gd name="connsiteX4" fmla="*/ 0 w 3995785"/>
                <a:gd name="connsiteY4" fmla="*/ 0 h 6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5785" h="644577">
                  <a:moveTo>
                    <a:pt x="0" y="0"/>
                  </a:moveTo>
                  <a:lnTo>
                    <a:pt x="3995785" y="0"/>
                  </a:lnTo>
                  <a:lnTo>
                    <a:pt x="3995785" y="644577"/>
                  </a:lnTo>
                  <a:lnTo>
                    <a:pt x="0" y="644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11633" tIns="83820" rIns="83820" bIns="8382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3300" dirty="0">
                  <a:solidFill>
                    <a:schemeClr val="tx1"/>
                  </a:solidFill>
                </a:rPr>
                <a:t>Meaning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0212DB-5006-4AF0-82B5-EC55AFE21D47}"/>
                </a:ext>
              </a:extLst>
            </p:cNvPr>
            <p:cNvSpPr/>
            <p:nvPr/>
          </p:nvSpPr>
          <p:spPr>
            <a:xfrm>
              <a:off x="4028895" y="3502075"/>
              <a:ext cx="805721" cy="80572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35A5CF-F3AB-4190-AFE1-C3220454CEBB}"/>
                </a:ext>
              </a:extLst>
            </p:cNvPr>
            <p:cNvSpPr txBox="1"/>
            <p:nvPr/>
          </p:nvSpPr>
          <p:spPr>
            <a:xfrm>
              <a:off x="4232992" y="3560784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2</a:t>
              </a:r>
              <a:endParaRPr lang="en-US" sz="3600" dirty="0"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56EB4-644B-4D3E-9346-56B30B9D8AC4}"/>
              </a:ext>
            </a:extLst>
          </p:cNvPr>
          <p:cNvGrpSpPr/>
          <p:nvPr/>
        </p:nvGrpSpPr>
        <p:grpSpPr>
          <a:xfrm>
            <a:off x="3794591" y="4468941"/>
            <a:ext cx="4632950" cy="805721"/>
            <a:chOff x="3794591" y="4468941"/>
            <a:chExt cx="4632950" cy="8057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CE2C7F-C704-4B43-9675-982F3EAC1EFC}"/>
                </a:ext>
              </a:extLst>
            </p:cNvPr>
            <p:cNvSpPr/>
            <p:nvPr/>
          </p:nvSpPr>
          <p:spPr>
            <a:xfrm>
              <a:off x="4197452" y="4549513"/>
              <a:ext cx="4230089" cy="644577"/>
            </a:xfrm>
            <a:custGeom>
              <a:avLst/>
              <a:gdLst>
                <a:gd name="connsiteX0" fmla="*/ 0 w 4230089"/>
                <a:gd name="connsiteY0" fmla="*/ 0 h 644577"/>
                <a:gd name="connsiteX1" fmla="*/ 4230089 w 4230089"/>
                <a:gd name="connsiteY1" fmla="*/ 0 h 644577"/>
                <a:gd name="connsiteX2" fmla="*/ 4230089 w 4230089"/>
                <a:gd name="connsiteY2" fmla="*/ 644577 h 644577"/>
                <a:gd name="connsiteX3" fmla="*/ 0 w 4230089"/>
                <a:gd name="connsiteY3" fmla="*/ 644577 h 644577"/>
                <a:gd name="connsiteX4" fmla="*/ 0 w 4230089"/>
                <a:gd name="connsiteY4" fmla="*/ 0 h 6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0089" h="644577">
                  <a:moveTo>
                    <a:pt x="0" y="0"/>
                  </a:moveTo>
                  <a:lnTo>
                    <a:pt x="4230089" y="0"/>
                  </a:lnTo>
                  <a:lnTo>
                    <a:pt x="4230089" y="644577"/>
                  </a:lnTo>
                  <a:lnTo>
                    <a:pt x="0" y="644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511633" tIns="83820" rIns="83820" bIns="8382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3300" dirty="0">
                  <a:solidFill>
                    <a:schemeClr val="tx1"/>
                  </a:solidFill>
                </a:rPr>
                <a:t>Facts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E32D8F-465E-429F-9578-9F776B6C4E63}"/>
                </a:ext>
              </a:extLst>
            </p:cNvPr>
            <p:cNvSpPr/>
            <p:nvPr/>
          </p:nvSpPr>
          <p:spPr>
            <a:xfrm>
              <a:off x="3794591" y="4468941"/>
              <a:ext cx="805721" cy="805721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A57557-D461-42EF-BC1E-B9CA3A8FC149}"/>
                </a:ext>
              </a:extLst>
            </p:cNvPr>
            <p:cNvSpPr txBox="1"/>
            <p:nvPr/>
          </p:nvSpPr>
          <p:spPr>
            <a:xfrm>
              <a:off x="3988407" y="4518358"/>
              <a:ext cx="4587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600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3</a:t>
              </a:r>
              <a:endParaRPr lang="en-US" sz="3600" dirty="0"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FD1F43E-6438-4194-AC41-79E0659F8F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1654" y="150276"/>
            <a:ext cx="1063535" cy="8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3A1C-0A26-484C-9628-7150E72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pPr algn="ctr"/>
            <a:r>
              <a:rPr lang="en-CA">
                <a:solidFill>
                  <a:schemeClr val="accent4"/>
                </a:solidFill>
              </a:rPr>
              <a:t>Limitations and Constraints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69B75-9BD3-4E47-8C5C-AFA94D15EC72}"/>
              </a:ext>
            </a:extLst>
          </p:cNvPr>
          <p:cNvSpPr txBox="1"/>
          <p:nvPr/>
        </p:nvSpPr>
        <p:spPr>
          <a:xfrm>
            <a:off x="877824" y="1742504"/>
            <a:ext cx="8766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How was it possible to get data in war thorn areas? If successful, did they get enough data for it to be a valid sample?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8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775F-5A14-45AF-9A33-10F9CF15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Resources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E43C-593B-4303-97A7-3F5FDA02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 Kaggle:  </a:t>
            </a:r>
            <a:r>
              <a:rPr lang="en-CA" dirty="0">
                <a:hlinkClick r:id="rId2"/>
              </a:rPr>
              <a:t>https://www.kaggle.com/unsdsn/world-happiness</a:t>
            </a:r>
            <a:endParaRPr lang="en-CA" dirty="0"/>
          </a:p>
          <a:p>
            <a:r>
              <a:rPr lang="en-CA" dirty="0">
                <a:hlinkClick r:id="rId3"/>
              </a:rPr>
              <a:t>https://data.world/laurel/world-happiness-report-data</a:t>
            </a:r>
            <a:endParaRPr lang="en-CA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https://www.cfr.org/blog/ten-most-significant-world-events-2015</a:t>
            </a:r>
            <a:endParaRPr lang="en-CA" dirty="0"/>
          </a:p>
          <a:p>
            <a:r>
              <a:rPr lang="en-CA" dirty="0">
                <a:solidFill>
                  <a:schemeClr val="bg1"/>
                </a:solidFill>
              </a:rPr>
              <a:t>Databases</a:t>
            </a:r>
          </a:p>
          <a:p>
            <a:r>
              <a:rPr lang="en-CA" dirty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521435-72A8-4FCA-B9EE-78425EC45F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65222-5A84-41D5-BDF3-5D461D8A5892}"/>
              </a:ext>
            </a:extLst>
          </p:cNvPr>
          <p:cNvSpPr txBox="1"/>
          <p:nvPr/>
        </p:nvSpPr>
        <p:spPr>
          <a:xfrm>
            <a:off x="457210" y="4526280"/>
            <a:ext cx="11277580" cy="2101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CA" sz="36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perfect human being is all human beings put together, it is a collective,  all of us together that make perfection.</a:t>
            </a:r>
            <a:r>
              <a:rPr lang="en-US" sz="4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6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Socrates</a:t>
            </a:r>
          </a:p>
        </p:txBody>
      </p:sp>
    </p:spTree>
    <p:extLst>
      <p:ext uri="{BB962C8B-B14F-4D97-AF65-F5344CB8AC3E}">
        <p14:creationId xmlns:p14="http://schemas.microsoft.com/office/powerpoint/2010/main" val="338477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70B-E260-473B-8302-2CBB7FBF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-3781760"/>
            <a:ext cx="10515600" cy="1325563"/>
          </a:xfrm>
        </p:spPr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80E361D6-1FC9-46BB-9D5E-54B7F3738A63}"/>
              </a:ext>
            </a:extLst>
          </p:cNvPr>
          <p:cNvSpPr/>
          <p:nvPr/>
        </p:nvSpPr>
        <p:spPr>
          <a:xfrm>
            <a:off x="-6730313" y="1938448"/>
            <a:ext cx="4342360" cy="4342360"/>
          </a:xfrm>
          <a:prstGeom prst="blockArc">
            <a:avLst>
              <a:gd name="adj1" fmla="val 18900000"/>
              <a:gd name="adj2" fmla="val 2700000"/>
              <a:gd name="adj3" fmla="val 49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936D38-9EAA-41E5-BF1E-602C5613D7CA}"/>
              </a:ext>
            </a:extLst>
          </p:cNvPr>
          <p:cNvSpPr/>
          <p:nvPr/>
        </p:nvSpPr>
        <p:spPr>
          <a:xfrm>
            <a:off x="1294230" y="738451"/>
            <a:ext cx="4230089" cy="644577"/>
          </a:xfrm>
          <a:custGeom>
            <a:avLst/>
            <a:gdLst>
              <a:gd name="connsiteX0" fmla="*/ 0 w 4230089"/>
              <a:gd name="connsiteY0" fmla="*/ 0 h 644577"/>
              <a:gd name="connsiteX1" fmla="*/ 4230089 w 4230089"/>
              <a:gd name="connsiteY1" fmla="*/ 0 h 644577"/>
              <a:gd name="connsiteX2" fmla="*/ 4230089 w 4230089"/>
              <a:gd name="connsiteY2" fmla="*/ 644577 h 644577"/>
              <a:gd name="connsiteX3" fmla="*/ 0 w 4230089"/>
              <a:gd name="connsiteY3" fmla="*/ 644577 h 644577"/>
              <a:gd name="connsiteX4" fmla="*/ 0 w 4230089"/>
              <a:gd name="connsiteY4" fmla="*/ 0 h 64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0089" h="644577">
                <a:moveTo>
                  <a:pt x="0" y="0"/>
                </a:moveTo>
                <a:lnTo>
                  <a:pt x="4230089" y="0"/>
                </a:lnTo>
                <a:lnTo>
                  <a:pt x="4230089" y="644577"/>
                </a:lnTo>
                <a:lnTo>
                  <a:pt x="0" y="6445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511633" tIns="83820" rIns="83820" bIns="83820" numCol="1" spcCol="1270" anchor="ctr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300" dirty="0">
                <a:solidFill>
                  <a:schemeClr val="tx1"/>
                </a:solidFill>
              </a:rPr>
              <a:t>The beginning...</a:t>
            </a:r>
            <a:endParaRPr lang="en-US" sz="3300" kern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EC7A1E-0A3F-4658-BAC5-5E9ABC460A54}"/>
              </a:ext>
            </a:extLst>
          </p:cNvPr>
          <p:cNvSpPr/>
          <p:nvPr/>
        </p:nvSpPr>
        <p:spPr>
          <a:xfrm>
            <a:off x="891371" y="670236"/>
            <a:ext cx="805721" cy="80572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A5818-4732-4E34-ABFB-B23CFDAF8B0D}"/>
              </a:ext>
            </a:extLst>
          </p:cNvPr>
          <p:cNvSpPr txBox="1"/>
          <p:nvPr/>
        </p:nvSpPr>
        <p:spPr>
          <a:xfrm>
            <a:off x="1064841" y="726643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</a:t>
            </a:r>
            <a:endParaRPr lang="en-US" sz="36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11E6D0D-D0EC-4336-BE16-9B745F0CA6F0}"/>
              </a:ext>
            </a:extLst>
          </p:cNvPr>
          <p:cNvSpPr/>
          <p:nvPr/>
        </p:nvSpPr>
        <p:spPr>
          <a:xfrm>
            <a:off x="2420255" y="7173388"/>
            <a:ext cx="3995785" cy="644577"/>
          </a:xfrm>
          <a:custGeom>
            <a:avLst/>
            <a:gdLst>
              <a:gd name="connsiteX0" fmla="*/ 0 w 3995785"/>
              <a:gd name="connsiteY0" fmla="*/ 0 h 644577"/>
              <a:gd name="connsiteX1" fmla="*/ 3995785 w 3995785"/>
              <a:gd name="connsiteY1" fmla="*/ 0 h 644577"/>
              <a:gd name="connsiteX2" fmla="*/ 3995785 w 3995785"/>
              <a:gd name="connsiteY2" fmla="*/ 644577 h 644577"/>
              <a:gd name="connsiteX3" fmla="*/ 0 w 3995785"/>
              <a:gd name="connsiteY3" fmla="*/ 644577 h 644577"/>
              <a:gd name="connsiteX4" fmla="*/ 0 w 3995785"/>
              <a:gd name="connsiteY4" fmla="*/ 0 h 64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5785" h="644577">
                <a:moveTo>
                  <a:pt x="0" y="0"/>
                </a:moveTo>
                <a:lnTo>
                  <a:pt x="3995785" y="0"/>
                </a:lnTo>
                <a:lnTo>
                  <a:pt x="3995785" y="644577"/>
                </a:lnTo>
                <a:lnTo>
                  <a:pt x="0" y="6445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511633" tIns="83820" rIns="83820" bIns="83820" numCol="1" spcCol="1270" anchor="ctr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300" kern="1200">
                <a:solidFill>
                  <a:schemeClr val="tx1"/>
                </a:solidFill>
              </a:rPr>
              <a:t>Tema 2</a:t>
            </a:r>
            <a:endParaRPr lang="en-US" sz="3300" kern="12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0212DB-5006-4AF0-82B5-EC55AFE21D47}"/>
              </a:ext>
            </a:extLst>
          </p:cNvPr>
          <p:cNvSpPr/>
          <p:nvPr/>
        </p:nvSpPr>
        <p:spPr>
          <a:xfrm>
            <a:off x="2017394" y="7092816"/>
            <a:ext cx="805721" cy="80572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5A5CF-F3AB-4190-AFE1-C3220454CEBB}"/>
              </a:ext>
            </a:extLst>
          </p:cNvPr>
          <p:cNvSpPr txBox="1"/>
          <p:nvPr/>
        </p:nvSpPr>
        <p:spPr>
          <a:xfrm>
            <a:off x="2221491" y="7151525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Arial Rounded MT Bold" panose="020F0704030504030204" pitchFamily="34" charset="0"/>
                <a:cs typeface="Aharoni" panose="02010803020104030203" pitchFamily="2" charset="-79"/>
              </a:rPr>
              <a:t>2</a:t>
            </a:r>
            <a:endParaRPr lang="en-US" sz="36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FCE2C7F-C704-4B43-9675-982F3EAC1EFC}"/>
              </a:ext>
            </a:extLst>
          </p:cNvPr>
          <p:cNvSpPr/>
          <p:nvPr/>
        </p:nvSpPr>
        <p:spPr>
          <a:xfrm>
            <a:off x="2504533" y="8334170"/>
            <a:ext cx="4230089" cy="644577"/>
          </a:xfrm>
          <a:custGeom>
            <a:avLst/>
            <a:gdLst>
              <a:gd name="connsiteX0" fmla="*/ 0 w 4230089"/>
              <a:gd name="connsiteY0" fmla="*/ 0 h 644577"/>
              <a:gd name="connsiteX1" fmla="*/ 4230089 w 4230089"/>
              <a:gd name="connsiteY1" fmla="*/ 0 h 644577"/>
              <a:gd name="connsiteX2" fmla="*/ 4230089 w 4230089"/>
              <a:gd name="connsiteY2" fmla="*/ 644577 h 644577"/>
              <a:gd name="connsiteX3" fmla="*/ 0 w 4230089"/>
              <a:gd name="connsiteY3" fmla="*/ 644577 h 644577"/>
              <a:gd name="connsiteX4" fmla="*/ 0 w 4230089"/>
              <a:gd name="connsiteY4" fmla="*/ 0 h 64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0089" h="644577">
                <a:moveTo>
                  <a:pt x="0" y="0"/>
                </a:moveTo>
                <a:lnTo>
                  <a:pt x="4230089" y="0"/>
                </a:lnTo>
                <a:lnTo>
                  <a:pt x="4230089" y="644577"/>
                </a:lnTo>
                <a:lnTo>
                  <a:pt x="0" y="6445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511633" tIns="83820" rIns="83820" bIns="83820" numCol="1" spcCol="1270" anchor="ctr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3300" kern="1200">
                <a:solidFill>
                  <a:schemeClr val="tx1"/>
                </a:solidFill>
              </a:rPr>
              <a:t>Tema 3</a:t>
            </a:r>
            <a:endParaRPr lang="en-US" sz="3300" kern="12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E32D8F-465E-429F-9578-9F776B6C4E63}"/>
              </a:ext>
            </a:extLst>
          </p:cNvPr>
          <p:cNvSpPr/>
          <p:nvPr/>
        </p:nvSpPr>
        <p:spPr>
          <a:xfrm>
            <a:off x="2101672" y="8253598"/>
            <a:ext cx="805721" cy="80572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57557-D461-42EF-BC1E-B9CA3A8FC149}"/>
              </a:ext>
            </a:extLst>
          </p:cNvPr>
          <p:cNvSpPr txBox="1"/>
          <p:nvPr/>
        </p:nvSpPr>
        <p:spPr>
          <a:xfrm>
            <a:off x="2295488" y="8303015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Arial Rounded MT Bold" panose="020F0704030504030204" pitchFamily="34" charset="0"/>
                <a:cs typeface="Aharoni" panose="02010803020104030203" pitchFamily="2" charset="-79"/>
              </a:rPr>
              <a:t>3</a:t>
            </a:r>
            <a:endParaRPr lang="en-US" sz="3600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4F09D-D774-47FF-A751-2A989FDC04DC}"/>
              </a:ext>
            </a:extLst>
          </p:cNvPr>
          <p:cNvSpPr txBox="1"/>
          <p:nvPr/>
        </p:nvSpPr>
        <p:spPr>
          <a:xfrm>
            <a:off x="1064841" y="1755056"/>
            <a:ext cx="9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The Bhutanese Resolution – July 19, 2011-GNH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B161-152E-4F86-A16F-EA036F412E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878" y="2680486"/>
            <a:ext cx="6669922" cy="3145005"/>
          </a:xfrm>
          <a:prstGeom prst="rect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 l="-19455" t="-4070" r="19455" b="4070"/>
            </a:stretch>
          </a:blip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737412-0519-40F9-B464-11268DF324DD}"/>
              </a:ext>
            </a:extLst>
          </p:cNvPr>
          <p:cNvSpPr/>
          <p:nvPr/>
        </p:nvSpPr>
        <p:spPr>
          <a:xfrm>
            <a:off x="1523621" y="5874908"/>
            <a:ext cx="8425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/>
              <a:t> </a:t>
            </a:r>
            <a:r>
              <a:rPr lang="en-CA" sz="2800" dirty="0">
                <a:solidFill>
                  <a:schemeClr val="bg1"/>
                </a:solidFill>
              </a:rPr>
              <a:t>“The pursuit of happiness is a fundamental human goal”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F55E42-926F-455D-967F-4A5361278DC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129" y="279251"/>
            <a:ext cx="390985" cy="3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5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2F4D-2465-4209-802D-6727B0F4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70" y="347191"/>
            <a:ext cx="4018005" cy="1325563"/>
          </a:xfrm>
          <a:solidFill>
            <a:schemeClr val="tx1"/>
          </a:solidFill>
        </p:spPr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GNH CONCEPT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D85D811-A710-442F-9CAA-08167FA1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6087" y="1586628"/>
            <a:ext cx="7605140" cy="47293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6CA7BB-8FCA-42F8-A7BB-3B8C6F7F285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4166" y="84633"/>
            <a:ext cx="677834" cy="5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2C10-728F-4A5F-906F-4FB2B015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169185" cy="1325563"/>
          </a:xfrm>
        </p:spPr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Ten Most Significant World Events (1/3)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3226A-1D22-4481-B8AA-1E56091B4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2015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9FEE-62E6-4A34-94F3-52F2E2C5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74154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Refugee Crisis </a:t>
            </a:r>
            <a:r>
              <a:rPr lang="en-CA" dirty="0" err="1">
                <a:solidFill>
                  <a:schemeClr val="bg1"/>
                </a:solidFill>
              </a:rPr>
              <a:t>Rois</a:t>
            </a:r>
            <a:r>
              <a:rPr lang="en-CA" dirty="0">
                <a:solidFill>
                  <a:schemeClr val="bg1"/>
                </a:solidFill>
              </a:rPr>
              <a:t> Europe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ISIS Terrorists Strike on Three Continents.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Negotiations on Iran’s Nuclear Program Produce a Deal.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EU Rebuffs Greece’s Demand for Austerity Relief.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 The Trans-Pacific Partnership Finally Gets Done.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 Russia Intervenes in Syria.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World Strikes a Deal on Climate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China Devalues the Renminbi Amidst an Economic Slowdown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China Builds Islands in the South China Sea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Saudis Intervene in Yemen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68840-B109-49EC-B6D0-D9F5D5CC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2016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A5923-2C01-46BA-95EE-7807ED1B5C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Donald Trump wins the U.S. Presidency.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Russia interferes in the U.S. Presidential 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Britain Votes to Leave the European Union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North Korea Conducts Missile and Nuclear Tests.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Trans-Pacific Partnership Flops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Rodrigo Duterte Becomes President of the Philippines.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Coup in Turkey Fails.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Eastern Aleppo Falls.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Brazil and South Korea Impeach Their Presidents.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Colombia Strikes a Peace Deal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A86E5-9E1C-4ED0-A6D8-6A37CADF9A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13" b="91270" l="0" r="100000">
                        <a14:foregroundMark x1="36485" y1="9365" x2="51664" y2="8571"/>
                        <a14:foregroundMark x1="51664" y1="8571" x2="64314" y2="13333"/>
                        <a14:foregroundMark x1="33955" y1="88095" x2="48469" y2="93333"/>
                        <a14:foregroundMark x1="48469" y1="93333" x2="63515" y2="91270"/>
                        <a14:foregroundMark x1="63515" y1="91270" x2="67244" y2="8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18"/>
          <a:stretch/>
        </p:blipFill>
        <p:spPr>
          <a:xfrm>
            <a:off x="11092720" y="233376"/>
            <a:ext cx="839788" cy="7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7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1AF-47F2-4C5A-B403-2E100BB2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Ten Most Significant World Events (2/3)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4847-A32F-4CDB-A299-18651857A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2017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2037A-9758-45EB-BCF3-88B93554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08" y="2505074"/>
            <a:ext cx="5157787" cy="435292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Donald Trump Champions America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Xi Jinping’s “Extraordinary Elevation.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North Korea Defies the World.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Globe Continues to Warm.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Global Growth Picks Up.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Mohammad bin Salman Remakes Saudi Arabia.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Fall of Mosul.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Rohingya Crisis.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Britain Triggers Article 50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Robert Mugabe’s Ouster.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E9EF-EFAA-4393-BA00-CFF12E11E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2018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5F90F-1322-473F-9D94-06396FB79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505075"/>
            <a:ext cx="5183188" cy="368458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Trump Triggers a Trade War and More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Weakening of the West Worsens.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Dire Warnings About Climate Change Mount.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United States Leaves the Iran Nuclear Deal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The Murder of Jamal Khashoggi.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#MeToo Movement Goes Global.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Trump’s Summitry Alarms Friends and Delights Foes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Ethiopia Signs a Peace Deal with Eritrea.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Humanitarian Crises Deepen.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Democrats Win Back the House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1AF-47F2-4C5A-B403-2E100BB2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Ten Most Significant World Events (3/3)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4847-A32F-4CDB-A299-18651857A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2019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2037A-9758-45EB-BCF3-88B93554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88" y="2505075"/>
            <a:ext cx="5157787" cy="3987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 Protestors Take to the Street. “The Year of Protests”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The U.S. House Impeaches President Donald Trump.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The United States Ends Its Support for the Syrian Kurds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India Embraces Hindu Nationalism.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Amazon Burns.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Tensions Flare in the Persian Gulf.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The Central American Migrant Exodus Grows. 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The U.S.-China Trade War Continues.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Brexit Upends British Politics.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1600" dirty="0">
                <a:solidFill>
                  <a:schemeClr val="bg1"/>
                </a:solidFill>
              </a:rPr>
              <a:t>North Korea-U.S. Nuclear Talks Stall.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E9EF-EFAA-4393-BA00-CFF12E11E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2020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5F90F-1322-473F-9D94-06396FB79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2187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Are we going to be happy in 2020?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2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33E8-1F07-4326-9285-630DA198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4"/>
                </a:solidFill>
              </a:rPr>
              <a:t>2019 : Environment for happiness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3506-D969-47F8-B090-A27C2F04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8456"/>
            <a:ext cx="4634948" cy="2971662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Social environment, </a:t>
            </a:r>
          </a:p>
          <a:p>
            <a:r>
              <a:rPr lang="en-CA" dirty="0">
                <a:solidFill>
                  <a:schemeClr val="bg1"/>
                </a:solidFill>
              </a:rPr>
              <a:t>Happiness in cities and rural areas, </a:t>
            </a:r>
          </a:p>
          <a:p>
            <a:r>
              <a:rPr lang="en-CA" dirty="0">
                <a:solidFill>
                  <a:schemeClr val="bg1"/>
                </a:solidFill>
              </a:rPr>
              <a:t>Natural environment, </a:t>
            </a:r>
          </a:p>
          <a:p>
            <a:r>
              <a:rPr lang="en-CA" dirty="0">
                <a:solidFill>
                  <a:schemeClr val="bg1"/>
                </a:solidFill>
              </a:rPr>
              <a:t>Happiness and sustainable development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erson standing next to a waterfall&#10;&#10;Description automatically generated">
            <a:extLst>
              <a:ext uri="{FF2B5EF4-FFF2-40B4-BE49-F238E27FC236}">
                <a16:creationId xmlns:a16="http://schemas.microsoft.com/office/drawing/2014/main" id="{FA66BD65-4155-4ABD-9D5C-01BCCBBD3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248456"/>
            <a:ext cx="5181600" cy="3505676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2444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11F3D6A-FA7A-483D-A91C-B0A7ACFAB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111791"/>
              </p:ext>
            </p:extLst>
          </p:nvPr>
        </p:nvGraphicFramePr>
        <p:xfrm>
          <a:off x="6377459" y="247135"/>
          <a:ext cx="5695092" cy="619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Hexagon 7">
            <a:extLst>
              <a:ext uri="{FF2B5EF4-FFF2-40B4-BE49-F238E27FC236}">
                <a16:creationId xmlns:a16="http://schemas.microsoft.com/office/drawing/2014/main" id="{46838939-A60C-4C58-A4AD-C1513E4A06EB}"/>
              </a:ext>
            </a:extLst>
          </p:cNvPr>
          <p:cNvSpPr/>
          <p:nvPr/>
        </p:nvSpPr>
        <p:spPr>
          <a:xfrm>
            <a:off x="624180" y="1075038"/>
            <a:ext cx="5787887" cy="4707924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66BFBE-4FD2-4BBD-B2F3-B09082BF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98" y="2168088"/>
            <a:ext cx="3781167" cy="2350128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</a:rPr>
              <a:t>‘Well-Being</a:t>
            </a:r>
            <a:br>
              <a:rPr lang="en-CA" sz="3600" b="1" dirty="0">
                <a:solidFill>
                  <a:schemeClr val="bg1"/>
                </a:solidFill>
              </a:rPr>
            </a:br>
            <a:r>
              <a:rPr lang="en-CA" sz="3600" b="1" dirty="0">
                <a:solidFill>
                  <a:schemeClr val="bg1"/>
                </a:solidFill>
              </a:rPr>
              <a:t> and</a:t>
            </a:r>
            <a:br>
              <a:rPr lang="en-CA" sz="3600" b="1" dirty="0">
                <a:solidFill>
                  <a:schemeClr val="bg1"/>
                </a:solidFill>
              </a:rPr>
            </a:br>
            <a:r>
              <a:rPr lang="en-CA" sz="3600" b="1" dirty="0">
                <a:solidFill>
                  <a:schemeClr val="bg1"/>
                </a:solidFill>
              </a:rPr>
              <a:t> Happiness:</a:t>
            </a:r>
            <a:br>
              <a:rPr lang="en-CA" sz="3600" b="1" dirty="0">
                <a:solidFill>
                  <a:schemeClr val="bg1"/>
                </a:solidFill>
              </a:rPr>
            </a:br>
            <a:r>
              <a:rPr lang="en-CA" sz="3600" b="1" dirty="0">
                <a:solidFill>
                  <a:schemeClr val="bg1"/>
                </a:solidFill>
              </a:rPr>
              <a:t> Defining a </a:t>
            </a:r>
            <a:br>
              <a:rPr lang="en-CA" sz="3600" b="1" dirty="0">
                <a:solidFill>
                  <a:schemeClr val="bg1"/>
                </a:solidFill>
              </a:rPr>
            </a:br>
            <a:r>
              <a:rPr lang="en-CA" sz="3600" b="1" dirty="0">
                <a:solidFill>
                  <a:schemeClr val="bg1"/>
                </a:solidFill>
              </a:rPr>
              <a:t>New Economic</a:t>
            </a:r>
            <a:br>
              <a:rPr lang="en-CA" sz="3600" b="1" dirty="0">
                <a:solidFill>
                  <a:schemeClr val="bg1"/>
                </a:solidFill>
              </a:rPr>
            </a:br>
            <a:r>
              <a:rPr lang="en-CA" sz="3600" b="1" dirty="0">
                <a:solidFill>
                  <a:schemeClr val="bg1"/>
                </a:solidFill>
              </a:rPr>
              <a:t> Paradigm’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954</Words>
  <Application>Microsoft Office PowerPoint</Application>
  <PresentationFormat>Widescreen</PresentationFormat>
  <Paragraphs>160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Calibri Light</vt:lpstr>
      <vt:lpstr>Tahoma</vt:lpstr>
      <vt:lpstr>Office Theme</vt:lpstr>
      <vt:lpstr>Happiness</vt:lpstr>
      <vt:lpstr>Agenda</vt:lpstr>
      <vt:lpstr>Agenda</vt:lpstr>
      <vt:lpstr>GNH CONCEPT</vt:lpstr>
      <vt:lpstr>Ten Most Significant World Events (1/3)</vt:lpstr>
      <vt:lpstr>Ten Most Significant World Events (2/3)</vt:lpstr>
      <vt:lpstr>Ten Most Significant World Events (3/3)</vt:lpstr>
      <vt:lpstr>2019 : Environment for happiness</vt:lpstr>
      <vt:lpstr>‘Well-Being  and  Happiness:  Defining a  New Economic  Paradigm’ </vt:lpstr>
      <vt:lpstr>PowerPoint Presentation</vt:lpstr>
      <vt:lpstr>PowerPoint Presentation</vt:lpstr>
      <vt:lpstr>Freedom</vt:lpstr>
      <vt:lpstr>PowerPoint Presentation</vt:lpstr>
      <vt:lpstr>PowerPoint Presentation</vt:lpstr>
      <vt:lpstr>GDP per capita</vt:lpstr>
      <vt:lpstr>PowerPoint Presentation</vt:lpstr>
      <vt:lpstr>PowerPoint Presentation</vt:lpstr>
      <vt:lpstr>Generosity</vt:lpstr>
      <vt:lpstr>Analysis per Region</vt:lpstr>
      <vt:lpstr>Limitations and Constraints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</dc:title>
  <dc:creator>Maria Lorena</dc:creator>
  <cp:lastModifiedBy>Alex Morgan</cp:lastModifiedBy>
  <cp:revision>2</cp:revision>
  <dcterms:created xsi:type="dcterms:W3CDTF">2020-06-30T07:06:23Z</dcterms:created>
  <dcterms:modified xsi:type="dcterms:W3CDTF">2020-07-02T11:35:40Z</dcterms:modified>
</cp:coreProperties>
</file>