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B0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899" autoAdjust="0"/>
  </p:normalViewPr>
  <p:slideViewPr>
    <p:cSldViewPr snapToGrid="0">
      <p:cViewPr>
        <p:scale>
          <a:sx n="60" d="100"/>
          <a:sy n="60" d="100"/>
        </p:scale>
        <p:origin x="902" y="127"/>
      </p:cViewPr>
      <p:guideLst/>
    </p:cSldViewPr>
  </p:slideViewPr>
  <p:outlineViewPr>
    <p:cViewPr>
      <p:scale>
        <a:sx n="33" d="100"/>
        <a:sy n="33" d="100"/>
      </p:scale>
      <p:origin x="0" y="-388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7C1B0-69D2-4419-ABE1-218A51E5254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6496-3A2F-445B-9F47-B34B138B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4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2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3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7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6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4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6496-3A2F-445B-9F47-B34B138BD8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5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5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53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etwork made up of connected lines and dots">
            <a:extLst>
              <a:ext uri="{FF2B5EF4-FFF2-40B4-BE49-F238E27FC236}">
                <a16:creationId xmlns:a16="http://schemas.microsoft.com/office/drawing/2014/main" id="{BE6B7980-2B46-404A-9CFB-80D0EF206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622" b="3128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75A13-648E-467E-992F-EB27A67E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300" dirty="0"/>
              <a:t>Cardiovascular Disease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0E703-B586-4572-94F6-7AF03903A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 Morgan Baccus and Jacky Wu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7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3F35-6CDC-4FC1-88C5-943A27FA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1651-2AE1-4609-9756-4846C6F9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performed the best</a:t>
            </a:r>
          </a:p>
          <a:p>
            <a:r>
              <a:rPr lang="en-US" dirty="0"/>
              <a:t>KNN and Gaussian Naïve Bayes performed the worst</a:t>
            </a:r>
          </a:p>
          <a:p>
            <a:pPr lvl="1"/>
            <a:r>
              <a:rPr lang="en-US" dirty="0"/>
              <a:t>KNN might do better with a different K-value</a:t>
            </a:r>
          </a:p>
          <a:p>
            <a:pPr lvl="1"/>
            <a:r>
              <a:rPr lang="en-US" dirty="0"/>
              <a:t>Gaussian Naïve Bayes is meant for continuous variables, but we had a mix between continuous and discrete. A different version might be better.</a:t>
            </a:r>
          </a:p>
          <a:p>
            <a:r>
              <a:rPr lang="en-US" dirty="0"/>
              <a:t>Highest correlating variables with detecting cardiovascular disease are: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Cholesterol</a:t>
            </a:r>
          </a:p>
          <a:p>
            <a:pPr lvl="1"/>
            <a:r>
              <a:rPr lang="en-US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93998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B075-EB31-4825-8941-0119F777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77E3-B60C-47F8-8999-4182F16A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pPr lvl="1"/>
            <a:r>
              <a:rPr lang="en-US" dirty="0"/>
              <a:t>To predict if a patient will develop cardiovascular disease based on the features in the dataset.</a:t>
            </a:r>
          </a:p>
          <a:p>
            <a:r>
              <a:rPr lang="en-US" dirty="0"/>
              <a:t>Why is it important?</a:t>
            </a:r>
          </a:p>
          <a:p>
            <a:pPr lvl="1"/>
            <a:r>
              <a:rPr lang="en-US" dirty="0"/>
              <a:t>The patient can treat the disease preventatively as to delay the onset of symptoms or reduce the severity of the disease.</a:t>
            </a:r>
          </a:p>
          <a:p>
            <a:r>
              <a:rPr lang="en-US" dirty="0"/>
              <a:t>What is your basic approach?</a:t>
            </a:r>
          </a:p>
          <a:p>
            <a:pPr lvl="1"/>
            <a:r>
              <a:rPr lang="en-US" dirty="0"/>
              <a:t>Implement ML algorithms to predict if a patient will develop cardiovascular disease based on the value of the features in the dataset.</a:t>
            </a:r>
          </a:p>
          <a:p>
            <a:pPr lvl="1"/>
            <a:r>
              <a:rPr lang="en-US" dirty="0"/>
              <a:t>We will find the features that most strongly correlate to detected cardiovascular disease.</a:t>
            </a:r>
          </a:p>
          <a:p>
            <a:pPr lvl="1"/>
            <a:r>
              <a:rPr lang="en-US" dirty="0"/>
              <a:t>Evaluate the performance of each ML model.</a:t>
            </a:r>
          </a:p>
        </p:txBody>
      </p:sp>
    </p:spTree>
    <p:extLst>
      <p:ext uri="{BB962C8B-B14F-4D97-AF65-F5344CB8AC3E}">
        <p14:creationId xmlns:p14="http://schemas.microsoft.com/office/powerpoint/2010/main" val="351874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94AE-D3F2-4C31-9F24-C9F488F3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5D4F-5379-4133-8CC3-28B7DA1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Explore and visualize the dataset.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 the </a:t>
            </a:r>
            <a:r>
              <a:rPr lang="en-US" dirty="0" err="1"/>
              <a:t>Sklearn</a:t>
            </a:r>
            <a:r>
              <a:rPr lang="en-US" dirty="0"/>
              <a:t> library to implement several classification machine learning algorithms.</a:t>
            </a:r>
          </a:p>
          <a:p>
            <a:pPr algn="l"/>
            <a:r>
              <a:rPr lang="en-US" dirty="0"/>
              <a:t>Use the models to predict if a patient will develop cardiovascular disease based on the values of the provided features.</a:t>
            </a:r>
          </a:p>
          <a:p>
            <a:pPr algn="l"/>
            <a:r>
              <a:rPr lang="en-US" dirty="0"/>
              <a:t>Calculate a variety of metrics to compare the performance of all the different algorithms implemented.</a:t>
            </a:r>
          </a:p>
        </p:txBody>
      </p:sp>
    </p:spTree>
    <p:extLst>
      <p:ext uri="{BB962C8B-B14F-4D97-AF65-F5344CB8AC3E}">
        <p14:creationId xmlns:p14="http://schemas.microsoft.com/office/powerpoint/2010/main" val="303605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3BCF-2259-4065-89A3-2D880E46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Models/Algorithms/Measures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EEED2-CBE8-4BEE-B847-09BD879D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Sklearn</a:t>
            </a:r>
            <a:r>
              <a:rPr lang="en-US" dirty="0"/>
              <a:t> library, we implemented the following models: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K-Nearest Neighbors with K=5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Gaussian Naïve Bayes</a:t>
            </a:r>
          </a:p>
          <a:p>
            <a:pPr lvl="1"/>
            <a:r>
              <a:rPr lang="en-US" dirty="0"/>
              <a:t>Support Vector Machines</a:t>
            </a:r>
          </a:p>
          <a:p>
            <a:r>
              <a:rPr lang="en-US" dirty="0"/>
              <a:t>We compared the above models by calculating:</a:t>
            </a:r>
          </a:p>
          <a:p>
            <a:pPr lvl="1"/>
            <a:r>
              <a:rPr lang="en-US" dirty="0"/>
              <a:t>F1 Score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Cross-Validation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9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E195-D551-4FA3-B202-8FB82A71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38" y="586132"/>
            <a:ext cx="10058400" cy="137160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2CE36-4F64-417E-B4D9-0FAA55FD3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2812" y="1972336"/>
            <a:ext cx="3888026" cy="4299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3367C-09C0-441C-A7EA-94B92812E1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980" b="735"/>
          <a:stretch/>
        </p:blipFill>
        <p:spPr>
          <a:xfrm>
            <a:off x="7212450" y="1356405"/>
            <a:ext cx="4216649" cy="1572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927E1-E05C-4619-992E-B2F6838AA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450" y="3085830"/>
            <a:ext cx="4299174" cy="1572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07BC0-133A-4212-9F40-96A56F0F89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159"/>
          <a:stretch/>
        </p:blipFill>
        <p:spPr>
          <a:xfrm>
            <a:off x="7212450" y="4843807"/>
            <a:ext cx="4299174" cy="16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3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4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4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8" name="Rectangle 4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0" name="Rectangle 4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2" name="Group 5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56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60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75198-8D67-42C7-A1B6-FF97885F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Heat map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62A230-7790-4220-BC76-C313C9D18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302" t="1332" r="304" b="1071"/>
          <a:stretch/>
        </p:blipFill>
        <p:spPr>
          <a:xfrm>
            <a:off x="5706399" y="429756"/>
            <a:ext cx="5984208" cy="59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CB502-1FB3-4165-BEB5-428AA025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55" t="1" r="1" b="843"/>
          <a:stretch/>
        </p:blipFill>
        <p:spPr>
          <a:xfrm>
            <a:off x="715956" y="1158302"/>
            <a:ext cx="3209544" cy="22137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D8884-65B8-434C-A8E8-79671E0A475B}"/>
              </a:ext>
            </a:extLst>
          </p:cNvPr>
          <p:cNvSpPr txBox="1"/>
          <p:nvPr/>
        </p:nvSpPr>
        <p:spPr>
          <a:xfrm>
            <a:off x="715956" y="777302"/>
            <a:ext cx="320954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8770C-6A0F-497D-A4AF-4393CD7033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608" b="3889"/>
          <a:stretch/>
        </p:blipFill>
        <p:spPr>
          <a:xfrm>
            <a:off x="720342" y="4102100"/>
            <a:ext cx="3205158" cy="2160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F5092-C0B6-4CED-A83D-5207C9951685}"/>
              </a:ext>
            </a:extLst>
          </p:cNvPr>
          <p:cNvSpPr txBox="1"/>
          <p:nvPr/>
        </p:nvSpPr>
        <p:spPr>
          <a:xfrm>
            <a:off x="715956" y="3741772"/>
            <a:ext cx="320515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KNN (k=5)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53EDD9-F0A6-4EAD-85E8-78C6B04C3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228" y="2631153"/>
            <a:ext cx="3209544" cy="21798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434A1-3985-4B9E-AEA0-D26071A06B30}"/>
              </a:ext>
            </a:extLst>
          </p:cNvPr>
          <p:cNvSpPr txBox="1"/>
          <p:nvPr/>
        </p:nvSpPr>
        <p:spPr>
          <a:xfrm>
            <a:off x="4491228" y="2250153"/>
            <a:ext cx="320954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C352A4-D3B7-45D4-A537-14A3D9884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2" y="1158302"/>
            <a:ext cx="3209544" cy="2217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0914AE-C917-4BB7-B800-5E89523B0F9D}"/>
              </a:ext>
            </a:extLst>
          </p:cNvPr>
          <p:cNvSpPr txBox="1"/>
          <p:nvPr/>
        </p:nvSpPr>
        <p:spPr>
          <a:xfrm>
            <a:off x="8153402" y="810355"/>
            <a:ext cx="320954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Gaussian Naïve Bayes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CB87B0-D3C3-45D5-B6CA-5A26E7566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02" y="4102100"/>
            <a:ext cx="3209544" cy="2208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33BBB9-CC9A-483A-93A2-40AFEA198475}"/>
              </a:ext>
            </a:extLst>
          </p:cNvPr>
          <p:cNvSpPr txBox="1"/>
          <p:nvPr/>
        </p:nvSpPr>
        <p:spPr>
          <a:xfrm>
            <a:off x="8153401" y="3731436"/>
            <a:ext cx="320954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49210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9E15-5F7F-4277-93B3-22DBC457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CD4B19-D6F5-4476-B58F-D4FC05118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493547"/>
              </p:ext>
            </p:extLst>
          </p:nvPr>
        </p:nvGraphicFramePr>
        <p:xfrm>
          <a:off x="800100" y="2014194"/>
          <a:ext cx="10325100" cy="387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332">
                  <a:extLst>
                    <a:ext uri="{9D8B030D-6E8A-4147-A177-3AD203B41FA5}">
                      <a16:colId xmlns:a16="http://schemas.microsoft.com/office/drawing/2014/main" val="1018794859"/>
                    </a:ext>
                  </a:extLst>
                </a:gridCol>
                <a:gridCol w="1727368">
                  <a:extLst>
                    <a:ext uri="{9D8B030D-6E8A-4147-A177-3AD203B41FA5}">
                      <a16:colId xmlns:a16="http://schemas.microsoft.com/office/drawing/2014/main" val="291425406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421307182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297401398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1237875758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622016741"/>
                    </a:ext>
                  </a:extLst>
                </a:gridCol>
              </a:tblGrid>
              <a:tr h="718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Cross-Val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57422"/>
                  </a:ext>
                </a:extLst>
              </a:tr>
              <a:tr h="537438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0.633862935875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0.633591457842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0.632869463729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0.634864092937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0.636796536797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27220"/>
                  </a:ext>
                </a:extLst>
              </a:tr>
              <a:tr h="546546">
                <a:tc>
                  <a:txBody>
                    <a:bodyPr/>
                    <a:lstStyle/>
                    <a:p>
                      <a:r>
                        <a:rPr lang="en-US" dirty="0"/>
                        <a:t>KNN (k=5)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0.563267255792</a:t>
                      </a:r>
                      <a:endParaRPr lang="en-US" dirty="0"/>
                    </a:p>
                  </a:txBody>
                  <a:tcPr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0.560242412582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0.558968524839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0.567632617695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0.554359925788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15071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0.707383858542</a:t>
                      </a:r>
                      <a:endParaRPr lang="en-US" dirty="0"/>
                    </a:p>
                  </a:txBody>
                  <a:tcPr>
                    <a:solidFill>
                      <a:srgbClr val="B0DD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0.696743783368</a:t>
                      </a:r>
                      <a:endParaRPr lang="en-US" dirty="0"/>
                    </a:p>
                  </a:txBody>
                  <a:tcPr>
                    <a:solidFill>
                      <a:srgbClr val="B0DD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0.682885304659</a:t>
                      </a:r>
                      <a:endParaRPr lang="en-US" dirty="0"/>
                    </a:p>
                  </a:txBody>
                  <a:tcPr>
                    <a:solidFill>
                      <a:srgbClr val="B0DD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0.733705593530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0.696310039167</a:t>
                      </a:r>
                      <a:endParaRPr lang="en-US" dirty="0"/>
                    </a:p>
                  </a:txBody>
                  <a:tcPr>
                    <a:solidFill>
                      <a:srgbClr val="B0D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32295"/>
                  </a:ext>
                </a:extLst>
              </a:tr>
              <a:tr h="718618">
                <a:tc>
                  <a:txBody>
                    <a:bodyPr/>
                    <a:lstStyle/>
                    <a:p>
                      <a:r>
                        <a:rPr lang="en-US" dirty="0"/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0.680402491615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0.550863354336</a:t>
                      </a:r>
                      <a:endParaRPr lang="en-US" dirty="0"/>
                    </a:p>
                  </a:txBody>
                  <a:tcPr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0.527853008337</a:t>
                      </a:r>
                      <a:endParaRPr lang="en-US" dirty="0"/>
                    </a:p>
                  </a:txBody>
                  <a:tcPr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0.956965437566</a:t>
                      </a:r>
                      <a:endParaRPr lang="en-US" dirty="0"/>
                    </a:p>
                  </a:txBody>
                  <a:tcPr>
                    <a:solidFill>
                      <a:srgbClr val="B0DD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0.553988868275</a:t>
                      </a:r>
                      <a:endParaRPr lang="en-US" dirty="0"/>
                    </a:p>
                  </a:txBody>
                  <a:tcPr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253676"/>
                  </a:ext>
                </a:extLst>
              </a:tr>
              <a:tr h="626068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0.572721196854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0.600259727767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0.614518976169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0.536247232117</a:t>
                      </a:r>
                      <a:endParaRPr lang="en-US" dirty="0"/>
                    </a:p>
                  </a:txBody>
                  <a:tcPr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0.595403009689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2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92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9EFECF9-95CD-4171-A66F-F2CEC35B9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1539" y="847951"/>
            <a:ext cx="10588922" cy="51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364</Words>
  <Application>Microsoft Office PowerPoint</Application>
  <PresentationFormat>Widescreen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Garamond</vt:lpstr>
      <vt:lpstr>SavonVTI</vt:lpstr>
      <vt:lpstr>Cardiovascular Disease Detection</vt:lpstr>
      <vt:lpstr>Introduction</vt:lpstr>
      <vt:lpstr>Problem Definition</vt:lpstr>
      <vt:lpstr>Models/Algorithms/Measures</vt:lpstr>
      <vt:lpstr>Exploratory Data Analysis</vt:lpstr>
      <vt:lpstr>Heat map</vt:lpstr>
      <vt:lpstr>PowerPoint Presentation</vt:lpstr>
      <vt:lpstr>Comparison between models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 Detection</dc:title>
  <dc:creator>Morgan Baccus</dc:creator>
  <cp:lastModifiedBy>Morgan Baccus</cp:lastModifiedBy>
  <cp:revision>1</cp:revision>
  <dcterms:created xsi:type="dcterms:W3CDTF">2021-12-06T04:08:00Z</dcterms:created>
  <dcterms:modified xsi:type="dcterms:W3CDTF">2021-12-06T05:46:55Z</dcterms:modified>
</cp:coreProperties>
</file>