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257" r:id="rId3"/>
    <p:sldId id="258" r:id="rId4"/>
    <p:sldId id="259" r:id="rId5"/>
    <p:sldId id="263" r:id="rId6"/>
    <p:sldId id="264" r:id="rId7"/>
    <p:sldId id="265" r:id="rId8"/>
    <p:sldId id="260"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61" r:id="rId25"/>
    <p:sldId id="262"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71"/>
    <p:restoredTop sz="85714"/>
  </p:normalViewPr>
  <p:slideViewPr>
    <p:cSldViewPr snapToGrid="0" snapToObjects="1">
      <p:cViewPr varScale="1">
        <p:scale>
          <a:sx n="109" d="100"/>
          <a:sy n="109" d="100"/>
        </p:scale>
        <p:origin x="15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C7504-491A-1A46-8C87-E753F5406D9D}" type="datetimeFigureOut">
              <a:rPr lang="en-US" smtClean="0"/>
              <a:t>3/3/20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81045-E0A9-8643-A7B8-682A2EC6C2BD}" type="slidenum">
              <a:rPr lang="en-US" smtClean="0"/>
              <a:t>‹#›</a:t>
            </a:fld>
            <a:endParaRPr lang="en-US"/>
          </a:p>
        </p:txBody>
      </p:sp>
    </p:spTree>
    <p:extLst>
      <p:ext uri="{BB962C8B-B14F-4D97-AF65-F5344CB8AC3E}">
        <p14:creationId xmlns:p14="http://schemas.microsoft.com/office/powerpoint/2010/main" val="384787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whole solution plain to see?</a:t>
            </a:r>
          </a:p>
        </p:txBody>
      </p:sp>
      <p:sp>
        <p:nvSpPr>
          <p:cNvPr id="4" name="Slide Number Placeholder 3"/>
          <p:cNvSpPr>
            <a:spLocks noGrp="1"/>
          </p:cNvSpPr>
          <p:nvPr>
            <p:ph type="sldNum" sz="quarter" idx="5"/>
          </p:nvPr>
        </p:nvSpPr>
        <p:spPr/>
        <p:txBody>
          <a:bodyPr/>
          <a:lstStyle/>
          <a:p>
            <a:fld id="{91581045-E0A9-8643-A7B8-682A2EC6C2BD}" type="slidenum">
              <a:rPr lang="en-US" smtClean="0"/>
              <a:t>15</a:t>
            </a:fld>
            <a:endParaRPr lang="en-US"/>
          </a:p>
        </p:txBody>
      </p:sp>
    </p:spTree>
    <p:extLst>
      <p:ext uri="{BB962C8B-B14F-4D97-AF65-F5344CB8AC3E}">
        <p14:creationId xmlns:p14="http://schemas.microsoft.com/office/powerpoint/2010/main" val="409345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to start?</a:t>
            </a:r>
          </a:p>
        </p:txBody>
      </p:sp>
      <p:sp>
        <p:nvSpPr>
          <p:cNvPr id="4" name="Slide Number Placeholder 3"/>
          <p:cNvSpPr>
            <a:spLocks noGrp="1"/>
          </p:cNvSpPr>
          <p:nvPr>
            <p:ph type="sldNum" sz="quarter" idx="5"/>
          </p:nvPr>
        </p:nvSpPr>
        <p:spPr/>
        <p:txBody>
          <a:bodyPr/>
          <a:lstStyle/>
          <a:p>
            <a:fld id="{91581045-E0A9-8643-A7B8-682A2EC6C2BD}" type="slidenum">
              <a:rPr lang="en-US" smtClean="0"/>
              <a:t>18</a:t>
            </a:fld>
            <a:endParaRPr lang="en-US"/>
          </a:p>
        </p:txBody>
      </p:sp>
    </p:spTree>
    <p:extLst>
      <p:ext uri="{BB962C8B-B14F-4D97-AF65-F5344CB8AC3E}">
        <p14:creationId xmlns:p14="http://schemas.microsoft.com/office/powerpoint/2010/main" val="3428385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581045-E0A9-8643-A7B8-682A2EC6C2BD}" type="slidenum">
              <a:rPr lang="en-US" smtClean="0"/>
              <a:t>20</a:t>
            </a:fld>
            <a:endParaRPr lang="en-US"/>
          </a:p>
        </p:txBody>
      </p:sp>
    </p:spTree>
    <p:extLst>
      <p:ext uri="{BB962C8B-B14F-4D97-AF65-F5344CB8AC3E}">
        <p14:creationId xmlns:p14="http://schemas.microsoft.com/office/powerpoint/2010/main" val="2733266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581045-E0A9-8643-A7B8-682A2EC6C2BD}" type="slidenum">
              <a:rPr lang="en-US" smtClean="0"/>
              <a:t>21</a:t>
            </a:fld>
            <a:endParaRPr lang="en-US"/>
          </a:p>
        </p:txBody>
      </p:sp>
    </p:spTree>
    <p:extLst>
      <p:ext uri="{BB962C8B-B14F-4D97-AF65-F5344CB8AC3E}">
        <p14:creationId xmlns:p14="http://schemas.microsoft.com/office/powerpoint/2010/main" val="2454354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allow yourself to get frustrated—and I use the word “allow” deliberately—you are, in effect, giving yourself and excuse to continue to fail. […] Also, when it comes down to getting frustrated or taking a break, you should take a break.”  Excerpt from Think Like a Programmer</a:t>
            </a:r>
          </a:p>
        </p:txBody>
      </p:sp>
      <p:sp>
        <p:nvSpPr>
          <p:cNvPr id="4" name="Slide Number Placeholder 3"/>
          <p:cNvSpPr>
            <a:spLocks noGrp="1"/>
          </p:cNvSpPr>
          <p:nvPr>
            <p:ph type="sldNum" sz="quarter" idx="5"/>
          </p:nvPr>
        </p:nvSpPr>
        <p:spPr/>
        <p:txBody>
          <a:bodyPr/>
          <a:lstStyle/>
          <a:p>
            <a:fld id="{91581045-E0A9-8643-A7B8-682A2EC6C2BD}" type="slidenum">
              <a:rPr lang="en-US" smtClean="0"/>
              <a:t>23</a:t>
            </a:fld>
            <a:endParaRPr lang="en-US"/>
          </a:p>
        </p:txBody>
      </p:sp>
    </p:spTree>
    <p:extLst>
      <p:ext uri="{BB962C8B-B14F-4D97-AF65-F5344CB8AC3E}">
        <p14:creationId xmlns:p14="http://schemas.microsoft.com/office/powerpoint/2010/main" val="230453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2D952B8-6240-7146-BE5F-4F3DC232D1ED}" type="datetimeFigureOut">
              <a:rPr lang="en-US" smtClean="0"/>
              <a:t>3/3/20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820873C-E4F6-0D4E-9CCA-38945DDDC7C8}"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4173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952B8-6240-7146-BE5F-4F3DC232D1ED}"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0873C-E4F6-0D4E-9CCA-38945DDDC7C8}" type="slidenum">
              <a:rPr lang="en-US" smtClean="0"/>
              <a:t>‹#›</a:t>
            </a:fld>
            <a:endParaRPr lang="en-US"/>
          </a:p>
        </p:txBody>
      </p:sp>
    </p:spTree>
    <p:extLst>
      <p:ext uri="{BB962C8B-B14F-4D97-AF65-F5344CB8AC3E}">
        <p14:creationId xmlns:p14="http://schemas.microsoft.com/office/powerpoint/2010/main" val="168408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952B8-6240-7146-BE5F-4F3DC232D1ED}"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0873C-E4F6-0D4E-9CCA-38945DDDC7C8}" type="slidenum">
              <a:rPr lang="en-US" smtClean="0"/>
              <a:t>‹#›</a:t>
            </a:fld>
            <a:endParaRPr lang="en-US"/>
          </a:p>
        </p:txBody>
      </p:sp>
    </p:spTree>
    <p:extLst>
      <p:ext uri="{BB962C8B-B14F-4D97-AF65-F5344CB8AC3E}">
        <p14:creationId xmlns:p14="http://schemas.microsoft.com/office/powerpoint/2010/main" val="373094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952B8-6240-7146-BE5F-4F3DC232D1ED}"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0873C-E4F6-0D4E-9CCA-38945DDDC7C8}" type="slidenum">
              <a:rPr lang="en-US" smtClean="0"/>
              <a:t>‹#›</a:t>
            </a:fld>
            <a:endParaRPr lang="en-US"/>
          </a:p>
        </p:txBody>
      </p:sp>
    </p:spTree>
    <p:extLst>
      <p:ext uri="{BB962C8B-B14F-4D97-AF65-F5344CB8AC3E}">
        <p14:creationId xmlns:p14="http://schemas.microsoft.com/office/powerpoint/2010/main" val="294919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2D952B8-6240-7146-BE5F-4F3DC232D1ED}" type="datetimeFigureOut">
              <a:rPr lang="en-US" smtClean="0"/>
              <a:t>3/3/20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820873C-E4F6-0D4E-9CCA-38945DDDC7C8}"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041552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D952B8-6240-7146-BE5F-4F3DC232D1ED}" type="datetimeFigureOut">
              <a:rPr lang="en-US" smtClean="0"/>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0873C-E4F6-0D4E-9CCA-38945DDDC7C8}" type="slidenum">
              <a:rPr lang="en-US" smtClean="0"/>
              <a:t>‹#›</a:t>
            </a:fld>
            <a:endParaRPr lang="en-US"/>
          </a:p>
        </p:txBody>
      </p:sp>
    </p:spTree>
    <p:extLst>
      <p:ext uri="{BB962C8B-B14F-4D97-AF65-F5344CB8AC3E}">
        <p14:creationId xmlns:p14="http://schemas.microsoft.com/office/powerpoint/2010/main" val="1439670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D952B8-6240-7146-BE5F-4F3DC232D1ED}" type="datetimeFigureOut">
              <a:rPr lang="en-US" smtClean="0"/>
              <a:t>3/3/20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20873C-E4F6-0D4E-9CCA-38945DDDC7C8}" type="slidenum">
              <a:rPr lang="en-US" smtClean="0"/>
              <a:t>‹#›</a:t>
            </a:fld>
            <a:endParaRPr lang="en-US"/>
          </a:p>
        </p:txBody>
      </p:sp>
    </p:spTree>
    <p:extLst>
      <p:ext uri="{BB962C8B-B14F-4D97-AF65-F5344CB8AC3E}">
        <p14:creationId xmlns:p14="http://schemas.microsoft.com/office/powerpoint/2010/main" val="173814059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D952B8-6240-7146-BE5F-4F3DC232D1ED}" type="datetimeFigureOut">
              <a:rPr lang="en-US" smtClean="0"/>
              <a:t>3/3/20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20873C-E4F6-0D4E-9CCA-38945DDDC7C8}" type="slidenum">
              <a:rPr lang="en-US" smtClean="0"/>
              <a:t>‹#›</a:t>
            </a:fld>
            <a:endParaRPr lang="en-US"/>
          </a:p>
        </p:txBody>
      </p:sp>
    </p:spTree>
    <p:extLst>
      <p:ext uri="{BB962C8B-B14F-4D97-AF65-F5344CB8AC3E}">
        <p14:creationId xmlns:p14="http://schemas.microsoft.com/office/powerpoint/2010/main" val="632182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952B8-6240-7146-BE5F-4F3DC232D1ED}" type="datetimeFigureOut">
              <a:rPr lang="en-US" smtClean="0"/>
              <a:t>3/3/20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20873C-E4F6-0D4E-9CCA-38945DDDC7C8}" type="slidenum">
              <a:rPr lang="en-US" smtClean="0"/>
              <a:t>‹#›</a:t>
            </a:fld>
            <a:endParaRPr lang="en-US"/>
          </a:p>
        </p:txBody>
      </p:sp>
    </p:spTree>
    <p:extLst>
      <p:ext uri="{BB962C8B-B14F-4D97-AF65-F5344CB8AC3E}">
        <p14:creationId xmlns:p14="http://schemas.microsoft.com/office/powerpoint/2010/main" val="170148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52D952B8-6240-7146-BE5F-4F3DC232D1ED}" type="datetimeFigureOut">
              <a:rPr lang="en-US" smtClean="0"/>
              <a:t>3/3/20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2820873C-E4F6-0D4E-9CCA-38945DDDC7C8}"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62419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52D952B8-6240-7146-BE5F-4F3DC232D1ED}" type="datetimeFigureOut">
              <a:rPr lang="en-US" smtClean="0"/>
              <a:t>3/3/20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2820873C-E4F6-0D4E-9CCA-38945DDDC7C8}" type="slidenum">
              <a:rPr lang="en-US" smtClean="0"/>
              <a:t>‹#›</a:t>
            </a:fld>
            <a:endParaRPr lang="en-US"/>
          </a:p>
        </p:txBody>
      </p:sp>
    </p:spTree>
    <p:extLst>
      <p:ext uri="{BB962C8B-B14F-4D97-AF65-F5344CB8AC3E}">
        <p14:creationId xmlns:p14="http://schemas.microsoft.com/office/powerpoint/2010/main" val="2277021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2D952B8-6240-7146-BE5F-4F3DC232D1ED}" type="datetimeFigureOut">
              <a:rPr lang="en-US" smtClean="0"/>
              <a:t>3/3/20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820873C-E4F6-0D4E-9CCA-38945DDDC7C8}"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047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3929-5B01-7E47-BAFB-959D182CC90A}"/>
              </a:ext>
            </a:extLst>
          </p:cNvPr>
          <p:cNvSpPr>
            <a:spLocks noGrp="1"/>
          </p:cNvSpPr>
          <p:nvPr>
            <p:ph type="ctrTitle"/>
          </p:nvPr>
        </p:nvSpPr>
        <p:spPr/>
        <p:txBody>
          <a:bodyPr/>
          <a:lstStyle/>
          <a:p>
            <a:r>
              <a:rPr lang="en-US" dirty="0"/>
              <a:t>Beginnings</a:t>
            </a:r>
          </a:p>
        </p:txBody>
      </p:sp>
      <p:sp>
        <p:nvSpPr>
          <p:cNvPr id="3" name="Subtitle 2">
            <a:extLst>
              <a:ext uri="{FF2B5EF4-FFF2-40B4-BE49-F238E27FC236}">
                <a16:creationId xmlns:a16="http://schemas.microsoft.com/office/drawing/2014/main" id="{4ADAA3D0-D26A-EB4B-9402-5380B6451296}"/>
              </a:ext>
            </a:extLst>
          </p:cNvPr>
          <p:cNvSpPr>
            <a:spLocks noGrp="1"/>
          </p:cNvSpPr>
          <p:nvPr>
            <p:ph type="subTitle" idx="1"/>
          </p:nvPr>
        </p:nvSpPr>
        <p:spPr/>
        <p:txBody>
          <a:bodyPr>
            <a:normAutofit lnSpcReduction="10000"/>
          </a:bodyPr>
          <a:lstStyle/>
          <a:p>
            <a:r>
              <a:rPr lang="en-US" dirty="0"/>
              <a:t>Adam Sweeney</a:t>
            </a:r>
          </a:p>
          <a:p>
            <a:r>
              <a:rPr lang="en-US" dirty="0"/>
              <a:t>CS 211</a:t>
            </a:r>
          </a:p>
        </p:txBody>
      </p:sp>
    </p:spTree>
    <p:extLst>
      <p:ext uri="{BB962C8B-B14F-4D97-AF65-F5344CB8AC3E}">
        <p14:creationId xmlns:p14="http://schemas.microsoft.com/office/powerpoint/2010/main" val="640249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972C-6B4E-3840-BDB9-F9BAA4787963}"/>
              </a:ext>
            </a:extLst>
          </p:cNvPr>
          <p:cNvSpPr>
            <a:spLocks noGrp="1"/>
          </p:cNvSpPr>
          <p:nvPr>
            <p:ph type="title"/>
          </p:nvPr>
        </p:nvSpPr>
        <p:spPr/>
        <p:txBody>
          <a:bodyPr/>
          <a:lstStyle/>
          <a:p>
            <a:r>
              <a:rPr lang="en-US" dirty="0"/>
              <a:t>What Doesn’t Work</a:t>
            </a:r>
          </a:p>
        </p:txBody>
      </p:sp>
      <p:sp>
        <p:nvSpPr>
          <p:cNvPr id="3" name="Content Placeholder 2">
            <a:extLst>
              <a:ext uri="{FF2B5EF4-FFF2-40B4-BE49-F238E27FC236}">
                <a16:creationId xmlns:a16="http://schemas.microsoft.com/office/drawing/2014/main" id="{D9022653-011B-1F40-95EB-37ABAF8B300B}"/>
              </a:ext>
            </a:extLst>
          </p:cNvPr>
          <p:cNvSpPr>
            <a:spLocks noGrp="1"/>
          </p:cNvSpPr>
          <p:nvPr>
            <p:ph idx="1"/>
          </p:nvPr>
        </p:nvSpPr>
        <p:spPr/>
        <p:txBody>
          <a:bodyPr/>
          <a:lstStyle/>
          <a:p>
            <a:r>
              <a:rPr lang="en-US" dirty="0"/>
              <a:t>Throwing code at the compiler</a:t>
            </a:r>
          </a:p>
          <a:p>
            <a:pPr lvl="1"/>
            <a:r>
              <a:rPr lang="en-US" dirty="0"/>
              <a:t>Wastes time</a:t>
            </a:r>
          </a:p>
          <a:p>
            <a:pPr lvl="1"/>
            <a:r>
              <a:rPr lang="en-US" dirty="0"/>
              <a:t>Doesn’t develop critical thinking</a:t>
            </a:r>
          </a:p>
          <a:p>
            <a:r>
              <a:rPr lang="en-US" dirty="0"/>
              <a:t>Finding code online</a:t>
            </a:r>
          </a:p>
          <a:p>
            <a:pPr lvl="1"/>
            <a:r>
              <a:rPr lang="en-US" dirty="0"/>
              <a:t>Wastes money</a:t>
            </a:r>
          </a:p>
          <a:p>
            <a:pPr lvl="2"/>
            <a:r>
              <a:rPr lang="en-US" dirty="0"/>
              <a:t>How much are paying, and what are you paying for? Learning to learn, critical thinking, problem solving skills, </a:t>
            </a:r>
            <a:r>
              <a:rPr lang="en-US" dirty="0" err="1"/>
              <a:t>etc</a:t>
            </a:r>
            <a:r>
              <a:rPr lang="en-US" dirty="0"/>
              <a:t>? Or how to copy/paste?</a:t>
            </a:r>
          </a:p>
          <a:p>
            <a:pPr lvl="1"/>
            <a:r>
              <a:rPr lang="en-US" dirty="0"/>
              <a:t>Doesn’t internalize syntax or logic, code never gets easier to write</a:t>
            </a:r>
          </a:p>
        </p:txBody>
      </p:sp>
    </p:spTree>
    <p:extLst>
      <p:ext uri="{BB962C8B-B14F-4D97-AF65-F5344CB8AC3E}">
        <p14:creationId xmlns:p14="http://schemas.microsoft.com/office/powerpoint/2010/main" val="303910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7929-5DB9-714C-8056-0F6675C2D25C}"/>
              </a:ext>
            </a:extLst>
          </p:cNvPr>
          <p:cNvSpPr>
            <a:spLocks noGrp="1"/>
          </p:cNvSpPr>
          <p:nvPr>
            <p:ph type="title"/>
          </p:nvPr>
        </p:nvSpPr>
        <p:spPr/>
        <p:txBody>
          <a:bodyPr/>
          <a:lstStyle/>
          <a:p>
            <a:r>
              <a:rPr lang="en-US" dirty="0"/>
              <a:t>Changing How We Think</a:t>
            </a:r>
          </a:p>
        </p:txBody>
      </p:sp>
      <p:sp>
        <p:nvSpPr>
          <p:cNvPr id="3" name="Content Placeholder 2">
            <a:extLst>
              <a:ext uri="{FF2B5EF4-FFF2-40B4-BE49-F238E27FC236}">
                <a16:creationId xmlns:a16="http://schemas.microsoft.com/office/drawing/2014/main" id="{A38AF67C-7EF5-3146-BE48-187D07C17555}"/>
              </a:ext>
            </a:extLst>
          </p:cNvPr>
          <p:cNvSpPr>
            <a:spLocks noGrp="1"/>
          </p:cNvSpPr>
          <p:nvPr>
            <p:ph idx="1"/>
          </p:nvPr>
        </p:nvSpPr>
        <p:spPr/>
        <p:txBody>
          <a:bodyPr/>
          <a:lstStyle/>
          <a:p>
            <a:r>
              <a:rPr lang="en-US" dirty="0"/>
              <a:t>Spend a little time reviewing a few puzzles</a:t>
            </a:r>
          </a:p>
          <a:p>
            <a:r>
              <a:rPr lang="en-US" dirty="0"/>
              <a:t>Each puzzle highlights a different way to approach a problem</a:t>
            </a:r>
          </a:p>
        </p:txBody>
      </p:sp>
    </p:spTree>
    <p:extLst>
      <p:ext uri="{BB962C8B-B14F-4D97-AF65-F5344CB8AC3E}">
        <p14:creationId xmlns:p14="http://schemas.microsoft.com/office/powerpoint/2010/main" val="352986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6E4930-8C48-8B46-B0A8-5AACC0D52123}"/>
              </a:ext>
            </a:extLst>
          </p:cNvPr>
          <p:cNvSpPr>
            <a:spLocks noGrp="1"/>
          </p:cNvSpPr>
          <p:nvPr>
            <p:ph type="title"/>
          </p:nvPr>
        </p:nvSpPr>
        <p:spPr>
          <a:xfrm>
            <a:off x="761996" y="382385"/>
            <a:ext cx="10668004" cy="1113295"/>
          </a:xfrm>
        </p:spPr>
        <p:txBody>
          <a:bodyPr anchor="b">
            <a:normAutofit/>
          </a:bodyPr>
          <a:lstStyle/>
          <a:p>
            <a:pPr algn="ctr"/>
            <a:r>
              <a:rPr lang="en-US"/>
              <a:t>Fox, Goose, &amp; Corn</a:t>
            </a:r>
          </a:p>
        </p:txBody>
      </p:sp>
      <p:sp>
        <p:nvSpPr>
          <p:cNvPr id="3" name="Content Placeholder 2">
            <a:extLst>
              <a:ext uri="{FF2B5EF4-FFF2-40B4-BE49-F238E27FC236}">
                <a16:creationId xmlns:a16="http://schemas.microsoft.com/office/drawing/2014/main" id="{3BBAF333-2554-B748-A2B2-2C5C0144DBF7}"/>
              </a:ext>
            </a:extLst>
          </p:cNvPr>
          <p:cNvSpPr>
            <a:spLocks noGrp="1"/>
          </p:cNvSpPr>
          <p:nvPr>
            <p:ph idx="1"/>
          </p:nvPr>
        </p:nvSpPr>
        <p:spPr>
          <a:xfrm>
            <a:off x="761996" y="1785257"/>
            <a:ext cx="10668004" cy="3440539"/>
          </a:xfrm>
        </p:spPr>
        <p:txBody>
          <a:bodyPr>
            <a:normAutofit/>
          </a:bodyPr>
          <a:lstStyle/>
          <a:p>
            <a:pPr marL="0" indent="0">
              <a:buNone/>
            </a:pPr>
            <a:r>
              <a:rPr lang="en-US" sz="2400"/>
              <a:t>A farmer with a fox, a goose, and a sack of corn needs to cross a river. The farmer has a rowboat, but there is room for only the farmer and one of his three items. Unfortunately, both the fox and the goose are hungry. The fox cannot be left alone with the goose, or the fox will eat the goose. Likewise, the goose cannot be left alone with the sack of corn, or the goose will eat the corn. How does the farmer get everything across the river?</a:t>
            </a:r>
          </a:p>
          <a:p>
            <a:pPr marL="0" indent="0">
              <a:buNone/>
            </a:pPr>
            <a:endParaRPr lang="en-US" sz="240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8786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38D2-9D92-1845-9FFF-50BE382AE12E}"/>
              </a:ext>
            </a:extLst>
          </p:cNvPr>
          <p:cNvSpPr>
            <a:spLocks noGrp="1"/>
          </p:cNvSpPr>
          <p:nvPr>
            <p:ph type="title"/>
          </p:nvPr>
        </p:nvSpPr>
        <p:spPr/>
        <p:txBody>
          <a:bodyPr/>
          <a:lstStyle/>
          <a:p>
            <a:r>
              <a:rPr lang="en-US" dirty="0"/>
              <a:t>Fox, Goose, &amp; Corn Solution</a:t>
            </a:r>
          </a:p>
        </p:txBody>
      </p:sp>
      <p:sp>
        <p:nvSpPr>
          <p:cNvPr id="3" name="Content Placeholder 2">
            <a:extLst>
              <a:ext uri="{FF2B5EF4-FFF2-40B4-BE49-F238E27FC236}">
                <a16:creationId xmlns:a16="http://schemas.microsoft.com/office/drawing/2014/main" id="{60D82E0B-049D-634F-9BCA-42B969C9450A}"/>
              </a:ext>
            </a:extLst>
          </p:cNvPr>
          <p:cNvSpPr>
            <a:spLocks noGrp="1"/>
          </p:cNvSpPr>
          <p:nvPr>
            <p:ph idx="1"/>
          </p:nvPr>
        </p:nvSpPr>
        <p:spPr/>
        <p:txBody>
          <a:bodyPr/>
          <a:lstStyle/>
          <a:p>
            <a:r>
              <a:rPr lang="en-US" dirty="0"/>
              <a:t>Take goose across</a:t>
            </a:r>
          </a:p>
          <a:p>
            <a:r>
              <a:rPr lang="en-US" dirty="0"/>
              <a:t>Take corn across</a:t>
            </a:r>
          </a:p>
          <a:p>
            <a:r>
              <a:rPr lang="en-US" u="sng" dirty="0"/>
              <a:t>Take goose back</a:t>
            </a:r>
          </a:p>
          <a:p>
            <a:r>
              <a:rPr lang="en-US" dirty="0"/>
              <a:t>Take fox across</a:t>
            </a:r>
          </a:p>
          <a:p>
            <a:r>
              <a:rPr lang="en-US" dirty="0"/>
              <a:t>Row back</a:t>
            </a:r>
          </a:p>
          <a:p>
            <a:r>
              <a:rPr lang="en-US" dirty="0"/>
              <a:t>Take goose across</a:t>
            </a:r>
          </a:p>
          <a:p>
            <a:endParaRPr lang="en-US" dirty="0"/>
          </a:p>
          <a:p>
            <a:r>
              <a:rPr lang="en-US" dirty="0"/>
              <a:t>Taking the goose back is a counter-intuitive step</a:t>
            </a:r>
          </a:p>
        </p:txBody>
      </p:sp>
    </p:spTree>
    <p:extLst>
      <p:ext uri="{BB962C8B-B14F-4D97-AF65-F5344CB8AC3E}">
        <p14:creationId xmlns:p14="http://schemas.microsoft.com/office/powerpoint/2010/main" val="1356249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B32F-AEB2-8543-B1D3-82B13A9630DE}"/>
              </a:ext>
            </a:extLst>
          </p:cNvPr>
          <p:cNvSpPr>
            <a:spLocks noGrp="1"/>
          </p:cNvSpPr>
          <p:nvPr>
            <p:ph type="title"/>
          </p:nvPr>
        </p:nvSpPr>
        <p:spPr/>
        <p:txBody>
          <a:bodyPr/>
          <a:lstStyle/>
          <a:p>
            <a:r>
              <a:rPr lang="en-US" dirty="0"/>
              <a:t>Discovering “Hidden” Steps</a:t>
            </a:r>
          </a:p>
        </p:txBody>
      </p:sp>
      <p:sp>
        <p:nvSpPr>
          <p:cNvPr id="3" name="Content Placeholder 2">
            <a:extLst>
              <a:ext uri="{FF2B5EF4-FFF2-40B4-BE49-F238E27FC236}">
                <a16:creationId xmlns:a16="http://schemas.microsoft.com/office/drawing/2014/main" id="{F8C7FEEB-8ACB-1448-A6D2-B439CA4626D6}"/>
              </a:ext>
            </a:extLst>
          </p:cNvPr>
          <p:cNvSpPr>
            <a:spLocks noGrp="1"/>
          </p:cNvSpPr>
          <p:nvPr>
            <p:ph idx="1"/>
          </p:nvPr>
        </p:nvSpPr>
        <p:spPr/>
        <p:txBody>
          <a:bodyPr>
            <a:normAutofit lnSpcReduction="10000"/>
          </a:bodyPr>
          <a:lstStyle/>
          <a:p>
            <a:r>
              <a:rPr lang="en-US" dirty="0"/>
              <a:t>Restate the problem in your own words</a:t>
            </a:r>
          </a:p>
          <a:p>
            <a:r>
              <a:rPr lang="en-US" dirty="0"/>
              <a:t>List constraints</a:t>
            </a:r>
          </a:p>
          <a:p>
            <a:pPr lvl="1"/>
            <a:r>
              <a:rPr lang="en-US" dirty="0"/>
              <a:t>Farmer can only take one item at a time</a:t>
            </a:r>
          </a:p>
          <a:p>
            <a:pPr lvl="1"/>
            <a:r>
              <a:rPr lang="en-US" dirty="0"/>
              <a:t>Fox and goose can NOT be left alone</a:t>
            </a:r>
          </a:p>
          <a:p>
            <a:pPr lvl="1"/>
            <a:r>
              <a:rPr lang="en-US" dirty="0"/>
              <a:t>Goose and corn can NOT be left alone</a:t>
            </a:r>
          </a:p>
          <a:p>
            <a:r>
              <a:rPr lang="en-US" dirty="0"/>
              <a:t>List allowed operations</a:t>
            </a:r>
          </a:p>
          <a:p>
            <a:pPr lvl="1"/>
            <a:r>
              <a:rPr lang="en-US" dirty="0"/>
              <a:t>Being too specific may not offer insights</a:t>
            </a:r>
          </a:p>
          <a:p>
            <a:pPr lvl="1"/>
            <a:r>
              <a:rPr lang="en-US" dirty="0"/>
              <a:t>Try to generalize</a:t>
            </a:r>
          </a:p>
          <a:p>
            <a:pPr lvl="1"/>
            <a:r>
              <a:rPr lang="en-US" dirty="0"/>
              <a:t>Instead of “take fox to far side”, try “load an item in the boat”</a:t>
            </a:r>
          </a:p>
        </p:txBody>
      </p:sp>
    </p:spTree>
    <p:extLst>
      <p:ext uri="{BB962C8B-B14F-4D97-AF65-F5344CB8AC3E}">
        <p14:creationId xmlns:p14="http://schemas.microsoft.com/office/powerpoint/2010/main" val="296576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92D6E-986B-204A-AE4A-735252E7800A}"/>
              </a:ext>
            </a:extLst>
          </p:cNvPr>
          <p:cNvSpPr>
            <a:spLocks noGrp="1"/>
          </p:cNvSpPr>
          <p:nvPr>
            <p:ph type="title"/>
          </p:nvPr>
        </p:nvSpPr>
        <p:spPr>
          <a:xfrm>
            <a:off x="1251678" y="949642"/>
            <a:ext cx="4882422" cy="1492132"/>
          </a:xfrm>
        </p:spPr>
        <p:txBody>
          <a:bodyPr>
            <a:normAutofit/>
          </a:bodyPr>
          <a:lstStyle/>
          <a:p>
            <a:r>
              <a:rPr lang="en-US" dirty="0"/>
              <a:t>Sliding Tile</a:t>
            </a:r>
          </a:p>
        </p:txBody>
      </p:sp>
      <p:sp>
        <p:nvSpPr>
          <p:cNvPr id="13" name="Rectangle 12">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39D2F0A7-F26C-4899-8A57-CC17974DE574}"/>
              </a:ext>
            </a:extLst>
          </p:cNvPr>
          <p:cNvSpPr>
            <a:spLocks noGrp="1"/>
          </p:cNvSpPr>
          <p:nvPr>
            <p:ph idx="1"/>
          </p:nvPr>
        </p:nvSpPr>
        <p:spPr>
          <a:xfrm>
            <a:off x="1251678" y="2667000"/>
            <a:ext cx="4964065" cy="3212592"/>
          </a:xfrm>
        </p:spPr>
        <p:txBody>
          <a:bodyPr>
            <a:normAutofit/>
          </a:bodyPr>
          <a:lstStyle/>
          <a:p>
            <a:endParaRPr lang="en-US">
              <a:solidFill>
                <a:schemeClr val="tx1">
                  <a:lumMod val="85000"/>
                  <a:lumOff val="15000"/>
                </a:schemeClr>
              </a:solidFill>
            </a:endParaRPr>
          </a:p>
        </p:txBody>
      </p:sp>
      <p:sp>
        <p:nvSpPr>
          <p:cNvPr id="15"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4" name="Content Placeholder 3" descr="A sliding tile puzzle">
            <a:extLst>
              <a:ext uri="{FF2B5EF4-FFF2-40B4-BE49-F238E27FC236}">
                <a16:creationId xmlns:a16="http://schemas.microsoft.com/office/drawing/2014/main" id="{97208212-6B8D-4C4A-810A-B2DAD19C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644" y="1619392"/>
            <a:ext cx="3208566" cy="3217333"/>
          </a:xfrm>
          <a:prstGeom prst="rect">
            <a:avLst/>
          </a:prstGeom>
        </p:spPr>
      </p:pic>
    </p:spTree>
    <p:extLst>
      <p:ext uri="{BB962C8B-B14F-4D97-AF65-F5344CB8AC3E}">
        <p14:creationId xmlns:p14="http://schemas.microsoft.com/office/powerpoint/2010/main" val="208156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247B-1A9A-2B47-97DF-DBA3024405CC}"/>
              </a:ext>
            </a:extLst>
          </p:cNvPr>
          <p:cNvSpPr>
            <a:spLocks noGrp="1"/>
          </p:cNvSpPr>
          <p:nvPr>
            <p:ph type="title"/>
          </p:nvPr>
        </p:nvSpPr>
        <p:spPr/>
        <p:txBody>
          <a:bodyPr/>
          <a:lstStyle/>
          <a:p>
            <a:r>
              <a:rPr lang="en-US" dirty="0"/>
              <a:t>Break the Problem Down</a:t>
            </a:r>
          </a:p>
        </p:txBody>
      </p:sp>
      <p:sp>
        <p:nvSpPr>
          <p:cNvPr id="3" name="Content Placeholder 2">
            <a:extLst>
              <a:ext uri="{FF2B5EF4-FFF2-40B4-BE49-F238E27FC236}">
                <a16:creationId xmlns:a16="http://schemas.microsoft.com/office/drawing/2014/main" id="{6ADE3A10-ADA4-174C-8A0C-B51C07C6DDD1}"/>
              </a:ext>
            </a:extLst>
          </p:cNvPr>
          <p:cNvSpPr>
            <a:spLocks noGrp="1"/>
          </p:cNvSpPr>
          <p:nvPr>
            <p:ph idx="1"/>
          </p:nvPr>
        </p:nvSpPr>
        <p:spPr/>
        <p:txBody>
          <a:bodyPr/>
          <a:lstStyle/>
          <a:p>
            <a:r>
              <a:rPr lang="en-US" dirty="0"/>
              <a:t>Is this puzzle easier or harder?</a:t>
            </a:r>
          </a:p>
        </p:txBody>
      </p:sp>
      <p:pic>
        <p:nvPicPr>
          <p:cNvPr id="4" name="Picture 3" descr="A reduced sliding tile puzzle">
            <a:extLst>
              <a:ext uri="{FF2B5EF4-FFF2-40B4-BE49-F238E27FC236}">
                <a16:creationId xmlns:a16="http://schemas.microsoft.com/office/drawing/2014/main" id="{CAD272AE-E937-4941-949D-8A73DA1AD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700" y="3046709"/>
            <a:ext cx="4800600" cy="3130254"/>
          </a:xfrm>
          <a:prstGeom prst="rect">
            <a:avLst/>
          </a:prstGeom>
        </p:spPr>
      </p:pic>
    </p:spTree>
    <p:extLst>
      <p:ext uri="{BB962C8B-B14F-4D97-AF65-F5344CB8AC3E}">
        <p14:creationId xmlns:p14="http://schemas.microsoft.com/office/powerpoint/2010/main" val="2840454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C7B8-6BAA-CE40-939E-9CDD68EF3F8E}"/>
              </a:ext>
            </a:extLst>
          </p:cNvPr>
          <p:cNvSpPr>
            <a:spLocks noGrp="1"/>
          </p:cNvSpPr>
          <p:nvPr>
            <p:ph type="title"/>
          </p:nvPr>
        </p:nvSpPr>
        <p:spPr/>
        <p:txBody>
          <a:bodyPr/>
          <a:lstStyle/>
          <a:p>
            <a:r>
              <a:rPr lang="en-US" dirty="0"/>
              <a:t>Mountain Climbing</a:t>
            </a:r>
          </a:p>
        </p:txBody>
      </p:sp>
      <p:sp>
        <p:nvSpPr>
          <p:cNvPr id="3" name="Content Placeholder 2">
            <a:extLst>
              <a:ext uri="{FF2B5EF4-FFF2-40B4-BE49-F238E27FC236}">
                <a16:creationId xmlns:a16="http://schemas.microsoft.com/office/drawing/2014/main" id="{FA7F90DF-32AA-5E4D-968B-88470C115F71}"/>
              </a:ext>
            </a:extLst>
          </p:cNvPr>
          <p:cNvSpPr>
            <a:spLocks noGrp="1"/>
          </p:cNvSpPr>
          <p:nvPr>
            <p:ph idx="1"/>
          </p:nvPr>
        </p:nvSpPr>
        <p:spPr/>
        <p:txBody>
          <a:bodyPr/>
          <a:lstStyle/>
          <a:p>
            <a:r>
              <a:rPr lang="en-US" dirty="0"/>
              <a:t>Climbers typically don’t approach a mountain with the plan “Get to the top”</a:t>
            </a:r>
          </a:p>
          <a:p>
            <a:pPr lvl="1"/>
            <a:r>
              <a:rPr lang="en-US" dirty="0"/>
              <a:t>Planned stops, routes to each stop</a:t>
            </a:r>
          </a:p>
          <a:p>
            <a:pPr lvl="1"/>
            <a:r>
              <a:rPr lang="en-US" dirty="0"/>
              <a:t>The sum of the smaller plans results in reaching the top of the mountain</a:t>
            </a:r>
          </a:p>
          <a:p>
            <a:r>
              <a:rPr lang="en-US" dirty="0"/>
              <a:t>Don’t approach a problem with the mindset of solving it all at once</a:t>
            </a:r>
          </a:p>
          <a:p>
            <a:pPr lvl="1"/>
            <a:r>
              <a:rPr lang="en-US" dirty="0"/>
              <a:t>Break it down into smaller problems</a:t>
            </a:r>
          </a:p>
          <a:p>
            <a:pPr lvl="1"/>
            <a:r>
              <a:rPr lang="en-US" dirty="0"/>
              <a:t>Break those down</a:t>
            </a:r>
          </a:p>
          <a:p>
            <a:pPr lvl="1"/>
            <a:r>
              <a:rPr lang="en-US" dirty="0"/>
              <a:t>Keep going until you have a series of small tasks that get you where want to be</a:t>
            </a:r>
          </a:p>
        </p:txBody>
      </p:sp>
    </p:spTree>
    <p:extLst>
      <p:ext uri="{BB962C8B-B14F-4D97-AF65-F5344CB8AC3E}">
        <p14:creationId xmlns:p14="http://schemas.microsoft.com/office/powerpoint/2010/main" val="2465207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105AA4-9AD3-5A4C-A4DB-1B3E7FCC7312}"/>
              </a:ext>
            </a:extLst>
          </p:cNvPr>
          <p:cNvSpPr>
            <a:spLocks noGrp="1"/>
          </p:cNvSpPr>
          <p:nvPr>
            <p:ph type="title"/>
          </p:nvPr>
        </p:nvSpPr>
        <p:spPr>
          <a:xfrm>
            <a:off x="1251678" y="949642"/>
            <a:ext cx="4882422" cy="1492132"/>
          </a:xfrm>
        </p:spPr>
        <p:txBody>
          <a:bodyPr>
            <a:normAutofit/>
          </a:bodyPr>
          <a:lstStyle/>
          <a:p>
            <a:r>
              <a:rPr lang="en-US" dirty="0"/>
              <a:t>Sudoku</a:t>
            </a:r>
          </a:p>
        </p:txBody>
      </p:sp>
      <p:sp>
        <p:nvSpPr>
          <p:cNvPr id="13" name="Rectangle 12">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47A13BDA-3A33-40EF-BC72-B64B5CF9F29C}"/>
              </a:ext>
            </a:extLst>
          </p:cNvPr>
          <p:cNvSpPr>
            <a:spLocks noGrp="1"/>
          </p:cNvSpPr>
          <p:nvPr>
            <p:ph idx="1"/>
          </p:nvPr>
        </p:nvSpPr>
        <p:spPr>
          <a:xfrm>
            <a:off x="1251678" y="2667000"/>
            <a:ext cx="4964065" cy="3212592"/>
          </a:xfrm>
        </p:spPr>
        <p:txBody>
          <a:bodyPr>
            <a:normAutofit/>
          </a:bodyPr>
          <a:lstStyle/>
          <a:p>
            <a:endParaRPr lang="en-US">
              <a:solidFill>
                <a:schemeClr val="tx1">
                  <a:lumMod val="85000"/>
                  <a:lumOff val="15000"/>
                </a:schemeClr>
              </a:solidFill>
            </a:endParaRPr>
          </a:p>
        </p:txBody>
      </p:sp>
      <p:sp>
        <p:nvSpPr>
          <p:cNvPr id="15"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4" name="Content Placeholder 3" descr="A sudoku puzzle">
            <a:extLst>
              <a:ext uri="{FF2B5EF4-FFF2-40B4-BE49-F238E27FC236}">
                <a16:creationId xmlns:a16="http://schemas.microsoft.com/office/drawing/2014/main" id="{B8A466CE-4B87-A44F-B1F5-DCF815421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9261" y="1619392"/>
            <a:ext cx="3217333" cy="3217333"/>
          </a:xfrm>
          <a:prstGeom prst="rect">
            <a:avLst/>
          </a:prstGeom>
        </p:spPr>
      </p:pic>
    </p:spTree>
    <p:extLst>
      <p:ext uri="{BB962C8B-B14F-4D97-AF65-F5344CB8AC3E}">
        <p14:creationId xmlns:p14="http://schemas.microsoft.com/office/powerpoint/2010/main" val="1974551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5661-B221-0A4E-9226-A06EE057AEBB}"/>
              </a:ext>
            </a:extLst>
          </p:cNvPr>
          <p:cNvSpPr>
            <a:spLocks noGrp="1"/>
          </p:cNvSpPr>
          <p:nvPr>
            <p:ph type="title"/>
          </p:nvPr>
        </p:nvSpPr>
        <p:spPr/>
        <p:txBody>
          <a:bodyPr/>
          <a:lstStyle/>
          <a:p>
            <a:r>
              <a:rPr lang="en-US" dirty="0"/>
              <a:t>Pick the Best Starting Point</a:t>
            </a:r>
          </a:p>
        </p:txBody>
      </p:sp>
      <p:sp>
        <p:nvSpPr>
          <p:cNvPr id="3" name="Content Placeholder 2">
            <a:extLst>
              <a:ext uri="{FF2B5EF4-FFF2-40B4-BE49-F238E27FC236}">
                <a16:creationId xmlns:a16="http://schemas.microsoft.com/office/drawing/2014/main" id="{13AC11C4-2ED4-C442-B6AD-2F2E91D46DF3}"/>
              </a:ext>
            </a:extLst>
          </p:cNvPr>
          <p:cNvSpPr>
            <a:spLocks noGrp="1"/>
          </p:cNvSpPr>
          <p:nvPr>
            <p:ph idx="1"/>
          </p:nvPr>
        </p:nvSpPr>
        <p:spPr/>
        <p:txBody>
          <a:bodyPr/>
          <a:lstStyle/>
          <a:p>
            <a:r>
              <a:rPr lang="en-US" dirty="0"/>
              <a:t>Start where your problem is the most constrained</a:t>
            </a:r>
          </a:p>
          <a:p>
            <a:pPr lvl="1"/>
            <a:r>
              <a:rPr lang="en-US" dirty="0"/>
              <a:t>Solve where you are the most limited first</a:t>
            </a:r>
          </a:p>
          <a:p>
            <a:r>
              <a:rPr lang="en-US" dirty="0"/>
              <a:t>Corollary, start with the most obvious part</a:t>
            </a:r>
          </a:p>
        </p:txBody>
      </p:sp>
    </p:spTree>
    <p:extLst>
      <p:ext uri="{BB962C8B-B14F-4D97-AF65-F5344CB8AC3E}">
        <p14:creationId xmlns:p14="http://schemas.microsoft.com/office/powerpoint/2010/main" val="374989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180-D45B-B242-8BEF-D28EEC749C4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16FF43B-0F73-E946-AD7A-768FE1F8CD0A}"/>
              </a:ext>
            </a:extLst>
          </p:cNvPr>
          <p:cNvSpPr>
            <a:spLocks noGrp="1"/>
          </p:cNvSpPr>
          <p:nvPr>
            <p:ph idx="1"/>
          </p:nvPr>
        </p:nvSpPr>
        <p:spPr/>
        <p:txBody>
          <a:bodyPr/>
          <a:lstStyle/>
          <a:p>
            <a:r>
              <a:rPr lang="en-US" dirty="0"/>
              <a:t>Broad concepts</a:t>
            </a:r>
          </a:p>
          <a:p>
            <a:r>
              <a:rPr lang="en-US" dirty="0"/>
              <a:t>Chapter 1 from Think Like a Programmer</a:t>
            </a:r>
          </a:p>
        </p:txBody>
      </p:sp>
    </p:spTree>
    <p:extLst>
      <p:ext uri="{BB962C8B-B14F-4D97-AF65-F5344CB8AC3E}">
        <p14:creationId xmlns:p14="http://schemas.microsoft.com/office/powerpoint/2010/main" val="2905014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8AEF2-38A3-C149-B48C-F88A59E9C72E}"/>
              </a:ext>
            </a:extLst>
          </p:cNvPr>
          <p:cNvSpPr>
            <a:spLocks noGrp="1"/>
          </p:cNvSpPr>
          <p:nvPr>
            <p:ph type="title"/>
          </p:nvPr>
        </p:nvSpPr>
        <p:spPr>
          <a:xfrm>
            <a:off x="761996" y="382385"/>
            <a:ext cx="10668004" cy="1113295"/>
          </a:xfrm>
        </p:spPr>
        <p:txBody>
          <a:bodyPr anchor="b">
            <a:normAutofit/>
          </a:bodyPr>
          <a:lstStyle/>
          <a:p>
            <a:pPr algn="ctr"/>
            <a:r>
              <a:rPr lang="en-US" dirty="0" err="1"/>
              <a:t>Quarrasi</a:t>
            </a:r>
            <a:r>
              <a:rPr lang="en-US" dirty="0"/>
              <a:t> Lock</a:t>
            </a:r>
            <a:endParaRPr lang="en-US"/>
          </a:p>
        </p:txBody>
      </p:sp>
      <p:sp>
        <p:nvSpPr>
          <p:cNvPr id="3" name="Content Placeholder 2">
            <a:extLst>
              <a:ext uri="{FF2B5EF4-FFF2-40B4-BE49-F238E27FC236}">
                <a16:creationId xmlns:a16="http://schemas.microsoft.com/office/drawing/2014/main" id="{827278CE-82F8-9D45-9D10-921CDC4C1A8E}"/>
              </a:ext>
            </a:extLst>
          </p:cNvPr>
          <p:cNvSpPr>
            <a:spLocks noGrp="1"/>
          </p:cNvSpPr>
          <p:nvPr>
            <p:ph idx="1"/>
          </p:nvPr>
        </p:nvSpPr>
        <p:spPr>
          <a:xfrm>
            <a:off x="761996" y="1785257"/>
            <a:ext cx="10668004" cy="3440539"/>
          </a:xfrm>
        </p:spPr>
        <p:txBody>
          <a:bodyPr numCol="2" spcCol="182880">
            <a:normAutofit fontScale="92500" lnSpcReduction="10000"/>
          </a:bodyPr>
          <a:lstStyle/>
          <a:p>
            <a:pPr marL="0" indent="0">
              <a:lnSpc>
                <a:spcPct val="100000"/>
              </a:lnSpc>
              <a:buNone/>
            </a:pPr>
            <a:r>
              <a:rPr lang="en-US" sz="1800" dirty="0"/>
              <a:t>An alien race, the </a:t>
            </a:r>
            <a:r>
              <a:rPr lang="en-US" sz="1800" dirty="0" err="1"/>
              <a:t>Quarrasi</a:t>
            </a:r>
            <a:r>
              <a:rPr lang="en-US" sz="1800" dirty="0"/>
              <a:t>, has landed on Earth, and you’ve been captured. You’ve managed to overpower your large, tentacled guards, but to escape the spaceship, you must open the massive door. The instructions for opening the door are, oddly enough, printed in English. To open the door, you must slide the three bar-shaped </a:t>
            </a:r>
            <a:r>
              <a:rPr lang="en-US" sz="1800" dirty="0" err="1"/>
              <a:t>Kratzz</a:t>
            </a:r>
            <a:r>
              <a:rPr lang="en-US" sz="1800" dirty="0"/>
              <a:t> along tracks that lead from the right receptor to the left receptor, which lies at the end of the door, 10 feet away. </a:t>
            </a:r>
          </a:p>
          <a:p>
            <a:pPr marL="0" indent="0">
              <a:lnSpc>
                <a:spcPct val="100000"/>
              </a:lnSpc>
              <a:buNone/>
            </a:pPr>
            <a:r>
              <a:rPr lang="en-US" sz="1800" dirty="0"/>
              <a:t>That’s easy enough, but you must avoid setting off the alarms, which work as follows. On each </a:t>
            </a:r>
            <a:r>
              <a:rPr lang="en-US" sz="1800" dirty="0" err="1"/>
              <a:t>Kratzz</a:t>
            </a:r>
            <a:r>
              <a:rPr lang="en-US" sz="1800" dirty="0"/>
              <a:t> are one or more star-shaped crystal gems known as </a:t>
            </a:r>
            <a:r>
              <a:rPr lang="en-US" sz="1800" dirty="0" err="1"/>
              <a:t>Quinicrys</a:t>
            </a:r>
            <a:r>
              <a:rPr lang="en-US" sz="1800" dirty="0"/>
              <a:t>. Each receptor has four sensors that light up if the number of </a:t>
            </a:r>
            <a:r>
              <a:rPr lang="en-US" sz="1800" dirty="0" err="1"/>
              <a:t>Quinicrys</a:t>
            </a:r>
            <a:r>
              <a:rPr lang="en-US" sz="1800" dirty="0"/>
              <a:t> in the column above is even. An alarm goes off if the number of lit sensors is ever exactly one. Note that each receptor’s alarm is separate: You can’t ever have exactly one sensor lit for the left receptor or for the right receptor. The good news is that each alarm is equipped with a suppressor, which keeps the alarm from sounding if the button is pressed. If you could press both suppressors at once, the problem would be easy, but you can’t since you have short human arms rather than long </a:t>
            </a:r>
            <a:r>
              <a:rPr lang="en-US" sz="1800" dirty="0" err="1"/>
              <a:t>Quarassi</a:t>
            </a:r>
            <a:r>
              <a:rPr lang="en-US" sz="1800" dirty="0"/>
              <a:t> tentacles. </a:t>
            </a:r>
          </a:p>
          <a:p>
            <a:pPr marL="0" indent="0">
              <a:lnSpc>
                <a:spcPct val="100000"/>
              </a:lnSpc>
              <a:buNone/>
            </a:pPr>
            <a:r>
              <a:rPr lang="en-US" sz="1800" dirty="0"/>
              <a:t>Given all of this, how do you slide the </a:t>
            </a:r>
            <a:r>
              <a:rPr lang="en-US" sz="1800" dirty="0" err="1"/>
              <a:t>Kratzz</a:t>
            </a:r>
            <a:r>
              <a:rPr lang="en-US" sz="1800" dirty="0"/>
              <a:t> to open the door without activating either alarm?</a:t>
            </a:r>
          </a:p>
          <a:p>
            <a:pPr marL="0" indent="0">
              <a:lnSpc>
                <a:spcPct val="100000"/>
              </a:lnSpc>
              <a:buNone/>
            </a:pPr>
            <a:endParaRPr lang="en-US" sz="1800" dirty="0"/>
          </a:p>
          <a:p>
            <a:pPr marL="0" indent="0">
              <a:lnSpc>
                <a:spcPct val="100000"/>
              </a:lnSpc>
              <a:buNone/>
            </a:pPr>
            <a:endParaRPr lang="en-US" sz="1800" dirty="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56195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5A1E-E940-FB4E-AC9D-8612AB36ABCA}"/>
              </a:ext>
            </a:extLst>
          </p:cNvPr>
          <p:cNvSpPr>
            <a:spLocks noGrp="1"/>
          </p:cNvSpPr>
          <p:nvPr>
            <p:ph type="title"/>
          </p:nvPr>
        </p:nvSpPr>
        <p:spPr/>
        <p:txBody>
          <a:bodyPr/>
          <a:lstStyle/>
          <a:p>
            <a:r>
              <a:rPr lang="en-US"/>
              <a:t>Visualization of Quarrasi Lock</a:t>
            </a:r>
            <a:endParaRPr lang="en-US" dirty="0"/>
          </a:p>
        </p:txBody>
      </p:sp>
      <p:pic>
        <p:nvPicPr>
          <p:cNvPr id="4" name="Content Placeholder 3" descr="A close up of a device&#10;&#10;Description generated with high confidence">
            <a:extLst>
              <a:ext uri="{FF2B5EF4-FFF2-40B4-BE49-F238E27FC236}">
                <a16:creationId xmlns:a16="http://schemas.microsoft.com/office/drawing/2014/main" id="{714626F5-1E21-3D44-B415-8F19C38C62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8339" y="1874517"/>
            <a:ext cx="9624999" cy="4601098"/>
          </a:xfrm>
          <a:prstGeom prst="rect">
            <a:avLst/>
          </a:prstGeom>
        </p:spPr>
      </p:pic>
    </p:spTree>
    <p:extLst>
      <p:ext uri="{BB962C8B-B14F-4D97-AF65-F5344CB8AC3E}">
        <p14:creationId xmlns:p14="http://schemas.microsoft.com/office/powerpoint/2010/main" val="3522380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FAC62-7CA5-C441-BEA0-51FF826CE133}"/>
              </a:ext>
            </a:extLst>
          </p:cNvPr>
          <p:cNvSpPr>
            <a:spLocks noGrp="1"/>
          </p:cNvSpPr>
          <p:nvPr>
            <p:ph type="title"/>
          </p:nvPr>
        </p:nvSpPr>
        <p:spPr/>
        <p:txBody>
          <a:bodyPr/>
          <a:lstStyle/>
          <a:p>
            <a:r>
              <a:rPr lang="en-US" dirty="0"/>
              <a:t>The Simple Solution</a:t>
            </a:r>
          </a:p>
        </p:txBody>
      </p:sp>
      <p:sp>
        <p:nvSpPr>
          <p:cNvPr id="3" name="Content Placeholder 2">
            <a:extLst>
              <a:ext uri="{FF2B5EF4-FFF2-40B4-BE49-F238E27FC236}">
                <a16:creationId xmlns:a16="http://schemas.microsoft.com/office/drawing/2014/main" id="{D56232A0-3BC3-A24C-A3D5-262E53F59A5F}"/>
              </a:ext>
            </a:extLst>
          </p:cNvPr>
          <p:cNvSpPr>
            <a:spLocks noGrp="1"/>
          </p:cNvSpPr>
          <p:nvPr>
            <p:ph idx="1"/>
          </p:nvPr>
        </p:nvSpPr>
        <p:spPr/>
        <p:txBody>
          <a:bodyPr/>
          <a:lstStyle/>
          <a:p>
            <a:r>
              <a:rPr lang="en-US" dirty="0"/>
              <a:t>We’ve already solved this problem</a:t>
            </a:r>
          </a:p>
          <a:p>
            <a:pPr lvl="1"/>
            <a:r>
              <a:rPr lang="en-US" dirty="0"/>
              <a:t>The constraints are identical to fox, goose, &amp; corn</a:t>
            </a:r>
          </a:p>
          <a:p>
            <a:r>
              <a:rPr lang="en-US" dirty="0"/>
              <a:t>New problems, or sub-problems may be solved already if we’ve encountered them before</a:t>
            </a:r>
          </a:p>
          <a:p>
            <a:pPr lvl="1"/>
            <a:r>
              <a:rPr lang="en-US" dirty="0"/>
              <a:t>The more problems we solve, the more problems we will be able to solve</a:t>
            </a:r>
          </a:p>
        </p:txBody>
      </p:sp>
    </p:spTree>
    <p:extLst>
      <p:ext uri="{BB962C8B-B14F-4D97-AF65-F5344CB8AC3E}">
        <p14:creationId xmlns:p14="http://schemas.microsoft.com/office/powerpoint/2010/main" val="2734936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94D7-4FE7-4746-83FC-DAFF6E42C9E5}"/>
              </a:ext>
            </a:extLst>
          </p:cNvPr>
          <p:cNvSpPr>
            <a:spLocks noGrp="1"/>
          </p:cNvSpPr>
          <p:nvPr>
            <p:ph type="title"/>
          </p:nvPr>
        </p:nvSpPr>
        <p:spPr/>
        <p:txBody>
          <a:bodyPr/>
          <a:lstStyle/>
          <a:p>
            <a:r>
              <a:rPr lang="en-US" dirty="0"/>
              <a:t>General Problem-Solving Techniques</a:t>
            </a:r>
          </a:p>
        </p:txBody>
      </p:sp>
      <p:sp>
        <p:nvSpPr>
          <p:cNvPr id="3" name="Content Placeholder 2">
            <a:extLst>
              <a:ext uri="{FF2B5EF4-FFF2-40B4-BE49-F238E27FC236}">
                <a16:creationId xmlns:a16="http://schemas.microsoft.com/office/drawing/2014/main" id="{AF202333-F788-774C-8DA8-85DE6CA83E9E}"/>
              </a:ext>
            </a:extLst>
          </p:cNvPr>
          <p:cNvSpPr>
            <a:spLocks noGrp="1"/>
          </p:cNvSpPr>
          <p:nvPr>
            <p:ph idx="1"/>
          </p:nvPr>
        </p:nvSpPr>
        <p:spPr/>
        <p:txBody>
          <a:bodyPr/>
          <a:lstStyle/>
          <a:p>
            <a:r>
              <a:rPr lang="en-US" dirty="0"/>
              <a:t>Always have a plan</a:t>
            </a:r>
          </a:p>
          <a:p>
            <a:r>
              <a:rPr lang="en-US" dirty="0"/>
              <a:t>Restate the problem</a:t>
            </a:r>
          </a:p>
          <a:p>
            <a:r>
              <a:rPr lang="en-US" dirty="0"/>
              <a:t>Divide the problem</a:t>
            </a:r>
          </a:p>
          <a:p>
            <a:r>
              <a:rPr lang="en-US" dirty="0"/>
              <a:t>Start with what you know</a:t>
            </a:r>
          </a:p>
          <a:p>
            <a:r>
              <a:rPr lang="en-US" dirty="0"/>
              <a:t>Reduce the problem</a:t>
            </a:r>
          </a:p>
          <a:p>
            <a:r>
              <a:rPr lang="en-US" dirty="0"/>
              <a:t>Look for analogies</a:t>
            </a:r>
          </a:p>
          <a:p>
            <a:r>
              <a:rPr lang="en-US" dirty="0"/>
              <a:t>Experiment</a:t>
            </a:r>
          </a:p>
          <a:p>
            <a:r>
              <a:rPr lang="en-US" u="sng" dirty="0"/>
              <a:t>Don’t get frustrated</a:t>
            </a:r>
          </a:p>
        </p:txBody>
      </p:sp>
    </p:spTree>
    <p:extLst>
      <p:ext uri="{BB962C8B-B14F-4D97-AF65-F5344CB8AC3E}">
        <p14:creationId xmlns:p14="http://schemas.microsoft.com/office/powerpoint/2010/main" val="2531739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7CA7-A54B-BE41-8C73-33FC144E9F03}"/>
              </a:ext>
            </a:extLst>
          </p:cNvPr>
          <p:cNvSpPr>
            <a:spLocks noGrp="1"/>
          </p:cNvSpPr>
          <p:nvPr>
            <p:ph type="title"/>
          </p:nvPr>
        </p:nvSpPr>
        <p:spPr/>
        <p:txBody>
          <a:bodyPr/>
          <a:lstStyle/>
          <a:p>
            <a:r>
              <a:rPr lang="en-US" dirty="0"/>
              <a:t>My First Program</a:t>
            </a:r>
          </a:p>
        </p:txBody>
      </p:sp>
      <p:sp>
        <p:nvSpPr>
          <p:cNvPr id="3" name="Text Placeholder 2">
            <a:extLst>
              <a:ext uri="{FF2B5EF4-FFF2-40B4-BE49-F238E27FC236}">
                <a16:creationId xmlns:a16="http://schemas.microsoft.com/office/drawing/2014/main" id="{5DF03A02-B4DF-624A-974C-05402E52AA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87046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331B-13A9-554F-8991-36A83EF2CF4D}"/>
              </a:ext>
            </a:extLst>
          </p:cNvPr>
          <p:cNvSpPr>
            <a:spLocks noGrp="1"/>
          </p:cNvSpPr>
          <p:nvPr>
            <p:ph type="title"/>
          </p:nvPr>
        </p:nvSpPr>
        <p:spPr/>
        <p:txBody>
          <a:bodyPr/>
          <a:lstStyle/>
          <a:p>
            <a:r>
              <a:rPr lang="en-US" dirty="0"/>
              <a:t>Testing &amp; Debugging</a:t>
            </a:r>
          </a:p>
        </p:txBody>
      </p:sp>
      <p:sp>
        <p:nvSpPr>
          <p:cNvPr id="3" name="Text Placeholder 2">
            <a:extLst>
              <a:ext uri="{FF2B5EF4-FFF2-40B4-BE49-F238E27FC236}">
                <a16:creationId xmlns:a16="http://schemas.microsoft.com/office/drawing/2014/main" id="{C38A17F3-D265-5B4E-AA73-5FF8E6BE2B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30824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7E34-79BD-0944-BFA7-A5BF03F8949F}"/>
              </a:ext>
            </a:extLst>
          </p:cNvPr>
          <p:cNvSpPr>
            <a:spLocks noGrp="1"/>
          </p:cNvSpPr>
          <p:nvPr>
            <p:ph type="title"/>
          </p:nvPr>
        </p:nvSpPr>
        <p:spPr/>
        <p:txBody>
          <a:bodyPr/>
          <a:lstStyle/>
          <a:p>
            <a:r>
              <a:rPr lang="en-US" dirty="0"/>
              <a:t>Types of Errors</a:t>
            </a:r>
          </a:p>
        </p:txBody>
      </p:sp>
      <p:sp>
        <p:nvSpPr>
          <p:cNvPr id="3" name="Content Placeholder 2">
            <a:extLst>
              <a:ext uri="{FF2B5EF4-FFF2-40B4-BE49-F238E27FC236}">
                <a16:creationId xmlns:a16="http://schemas.microsoft.com/office/drawing/2014/main" id="{A048EBDB-AB90-8240-9418-53FB2846CF49}"/>
              </a:ext>
            </a:extLst>
          </p:cNvPr>
          <p:cNvSpPr>
            <a:spLocks noGrp="1"/>
          </p:cNvSpPr>
          <p:nvPr>
            <p:ph idx="1"/>
          </p:nvPr>
        </p:nvSpPr>
        <p:spPr/>
        <p:txBody>
          <a:bodyPr/>
          <a:lstStyle/>
          <a:p>
            <a:r>
              <a:rPr lang="en-US" dirty="0"/>
              <a:t>Syntax</a:t>
            </a:r>
          </a:p>
          <a:p>
            <a:pPr lvl="1"/>
            <a:r>
              <a:rPr lang="en-US" dirty="0"/>
              <a:t>Improperly written code; compiler will catch these and emit an error or warning</a:t>
            </a:r>
          </a:p>
          <a:p>
            <a:r>
              <a:rPr lang="en-US" dirty="0"/>
              <a:t>Run-time</a:t>
            </a:r>
          </a:p>
          <a:p>
            <a:pPr lvl="1"/>
            <a:r>
              <a:rPr lang="en-US" dirty="0"/>
              <a:t>Program compiles, but crashes while executing</a:t>
            </a:r>
          </a:p>
          <a:p>
            <a:r>
              <a:rPr lang="en-US" dirty="0"/>
              <a:t>Logic</a:t>
            </a:r>
          </a:p>
          <a:p>
            <a:pPr lvl="1"/>
            <a:r>
              <a:rPr lang="en-US" dirty="0"/>
              <a:t>Program compiles and runs, but output is not correct</a:t>
            </a:r>
          </a:p>
        </p:txBody>
      </p:sp>
    </p:spTree>
    <p:extLst>
      <p:ext uri="{BB962C8B-B14F-4D97-AF65-F5344CB8AC3E}">
        <p14:creationId xmlns:p14="http://schemas.microsoft.com/office/powerpoint/2010/main" val="4070294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F5A9F-1BD2-5A44-A582-5CDA9D7201EB}"/>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39129BA0-4AB3-7747-8F1D-8B71D524360A}"/>
              </a:ext>
            </a:extLst>
          </p:cNvPr>
          <p:cNvSpPr>
            <a:spLocks noGrp="1"/>
          </p:cNvSpPr>
          <p:nvPr>
            <p:ph idx="1"/>
          </p:nvPr>
        </p:nvSpPr>
        <p:spPr/>
        <p:txBody>
          <a:bodyPr/>
          <a:lstStyle/>
          <a:p>
            <a:r>
              <a:rPr lang="en-US" dirty="0"/>
              <a:t>Use of a debugger will not be taught in this course</a:t>
            </a:r>
          </a:p>
          <a:p>
            <a:pPr lvl="1"/>
            <a:r>
              <a:rPr lang="en-US" dirty="0"/>
              <a:t>There is already enough content</a:t>
            </a:r>
          </a:p>
          <a:p>
            <a:r>
              <a:rPr lang="en-US" dirty="0"/>
              <a:t>Easiest “tool” for this course will be printing to screen</a:t>
            </a:r>
          </a:p>
          <a:p>
            <a:pPr lvl="1"/>
            <a:r>
              <a:rPr lang="en-US" dirty="0"/>
              <a:t>Next best is pen &amp; paper execution</a:t>
            </a:r>
          </a:p>
          <a:p>
            <a:r>
              <a:rPr lang="en-US" dirty="0" err="1"/>
              <a:t>Cheatsheets</a:t>
            </a:r>
            <a:r>
              <a:rPr lang="en-US" dirty="0"/>
              <a:t>/links for using debuggers will still be provided</a:t>
            </a:r>
          </a:p>
        </p:txBody>
      </p:sp>
    </p:spTree>
    <p:extLst>
      <p:ext uri="{BB962C8B-B14F-4D97-AF65-F5344CB8AC3E}">
        <p14:creationId xmlns:p14="http://schemas.microsoft.com/office/powerpoint/2010/main" val="164305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2DE2-DB29-874C-9169-7257AA5812F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6C52E29-38F1-AB41-91DA-9E9F40E7483F}"/>
              </a:ext>
            </a:extLst>
          </p:cNvPr>
          <p:cNvSpPr>
            <a:spLocks noGrp="1"/>
          </p:cNvSpPr>
          <p:nvPr>
            <p:ph idx="1"/>
          </p:nvPr>
        </p:nvSpPr>
        <p:spPr/>
        <p:txBody>
          <a:bodyPr/>
          <a:lstStyle/>
          <a:p>
            <a:r>
              <a:rPr lang="en-US" dirty="0"/>
              <a:t>Computer systems</a:t>
            </a:r>
          </a:p>
          <a:p>
            <a:r>
              <a:rPr lang="en-US" dirty="0"/>
              <a:t>Problem Solving</a:t>
            </a:r>
          </a:p>
          <a:p>
            <a:r>
              <a:rPr lang="en-US" dirty="0"/>
              <a:t>My First Program</a:t>
            </a:r>
          </a:p>
          <a:p>
            <a:r>
              <a:rPr lang="en-US" dirty="0"/>
              <a:t>Testing &amp; Debugging</a:t>
            </a:r>
          </a:p>
        </p:txBody>
      </p:sp>
    </p:spTree>
    <p:extLst>
      <p:ext uri="{BB962C8B-B14F-4D97-AF65-F5344CB8AC3E}">
        <p14:creationId xmlns:p14="http://schemas.microsoft.com/office/powerpoint/2010/main" val="373045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276B-986E-7442-847A-8C4D614403C5}"/>
              </a:ext>
            </a:extLst>
          </p:cNvPr>
          <p:cNvSpPr>
            <a:spLocks noGrp="1"/>
          </p:cNvSpPr>
          <p:nvPr>
            <p:ph type="title"/>
          </p:nvPr>
        </p:nvSpPr>
        <p:spPr/>
        <p:txBody>
          <a:bodyPr/>
          <a:lstStyle/>
          <a:p>
            <a:r>
              <a:rPr lang="en-US" dirty="0"/>
              <a:t>Computer Systems</a:t>
            </a:r>
          </a:p>
        </p:txBody>
      </p:sp>
      <p:sp>
        <p:nvSpPr>
          <p:cNvPr id="3" name="Text Placeholder 2">
            <a:extLst>
              <a:ext uri="{FF2B5EF4-FFF2-40B4-BE49-F238E27FC236}">
                <a16:creationId xmlns:a16="http://schemas.microsoft.com/office/drawing/2014/main" id="{67381343-09B9-254A-9023-9FB9635F41F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99738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9DAE-8AF3-1B48-945E-AAA063AAB860}"/>
              </a:ext>
            </a:extLst>
          </p:cNvPr>
          <p:cNvSpPr>
            <a:spLocks noGrp="1"/>
          </p:cNvSpPr>
          <p:nvPr>
            <p:ph type="title"/>
          </p:nvPr>
        </p:nvSpPr>
        <p:spPr>
          <a:xfrm>
            <a:off x="1251677" y="645105"/>
            <a:ext cx="4357499" cy="1320855"/>
          </a:xfrm>
        </p:spPr>
        <p:txBody>
          <a:bodyPr>
            <a:normAutofit/>
          </a:bodyPr>
          <a:lstStyle/>
          <a:p>
            <a:r>
              <a:rPr lang="en-US" sz="4400"/>
              <a:t>A Computer, Generally</a:t>
            </a:r>
          </a:p>
        </p:txBody>
      </p:sp>
      <p:sp>
        <p:nvSpPr>
          <p:cNvPr id="8" name="Content Placeholder 7">
            <a:extLst>
              <a:ext uri="{FF2B5EF4-FFF2-40B4-BE49-F238E27FC236}">
                <a16:creationId xmlns:a16="http://schemas.microsoft.com/office/drawing/2014/main" id="{7F127E1E-9AB4-4851-9D10-2C1EA6BA86CB}"/>
              </a:ext>
            </a:extLst>
          </p:cNvPr>
          <p:cNvSpPr>
            <a:spLocks noGrp="1"/>
          </p:cNvSpPr>
          <p:nvPr>
            <p:ph idx="1"/>
          </p:nvPr>
        </p:nvSpPr>
        <p:spPr>
          <a:xfrm>
            <a:off x="1251678" y="2286001"/>
            <a:ext cx="4363595" cy="3593591"/>
          </a:xfrm>
        </p:spPr>
        <p:txBody>
          <a:bodyPr>
            <a:normAutofit/>
          </a:bodyPr>
          <a:lstStyle/>
          <a:p>
            <a:endParaRPr lang="en-US">
              <a:solidFill>
                <a:schemeClr val="tx1"/>
              </a:solidFill>
            </a:endParaRPr>
          </a:p>
        </p:txBody>
      </p:sp>
      <p:pic>
        <p:nvPicPr>
          <p:cNvPr id="4" name="Content Placeholder 5" descr="A naive look at a computer&#10;&#10;Description automatically generated">
            <a:extLst>
              <a:ext uri="{FF2B5EF4-FFF2-40B4-BE49-F238E27FC236}">
                <a16:creationId xmlns:a16="http://schemas.microsoft.com/office/drawing/2014/main" id="{8903302B-D15D-9648-9237-B587383AC25B}"/>
              </a:ext>
            </a:extLst>
          </p:cNvPr>
          <p:cNvPicPr>
            <a:picLocks noChangeAspect="1"/>
          </p:cNvPicPr>
          <p:nvPr/>
        </p:nvPicPr>
        <p:blipFill rotWithShape="1">
          <a:blip r:embed="rId2">
            <a:extLst>
              <a:ext uri="{28A0092B-C50C-407E-A947-70E740481C1C}">
                <a14:useLocalDpi xmlns:a14="http://schemas.microsoft.com/office/drawing/2010/main" val="0"/>
              </a:ext>
            </a:extLst>
          </a:blip>
          <a:srcRect t="4304" r="4" b="2766"/>
          <a:stretch/>
        </p:blipFill>
        <p:spPr>
          <a:xfrm>
            <a:off x="6198135" y="645106"/>
            <a:ext cx="4976859" cy="5594047"/>
          </a:xfrm>
          <a:prstGeom prst="rect">
            <a:avLst/>
          </a:prstGeom>
        </p:spPr>
      </p:pic>
    </p:spTree>
    <p:extLst>
      <p:ext uri="{BB962C8B-B14F-4D97-AF65-F5344CB8AC3E}">
        <p14:creationId xmlns:p14="http://schemas.microsoft.com/office/powerpoint/2010/main" val="171673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6C5D-39CB-724F-B85A-3BB2AEABFB6F}"/>
              </a:ext>
            </a:extLst>
          </p:cNvPr>
          <p:cNvSpPr>
            <a:spLocks noGrp="1"/>
          </p:cNvSpPr>
          <p:nvPr>
            <p:ph type="title"/>
          </p:nvPr>
        </p:nvSpPr>
        <p:spPr/>
        <p:txBody>
          <a:bodyPr/>
          <a:lstStyle/>
          <a:p>
            <a:r>
              <a:rPr lang="en-US" dirty="0"/>
              <a:t>Main Memory</a:t>
            </a:r>
          </a:p>
        </p:txBody>
      </p:sp>
      <p:sp>
        <p:nvSpPr>
          <p:cNvPr id="3" name="Content Placeholder 2">
            <a:extLst>
              <a:ext uri="{FF2B5EF4-FFF2-40B4-BE49-F238E27FC236}">
                <a16:creationId xmlns:a16="http://schemas.microsoft.com/office/drawing/2014/main" id="{82860EE9-1652-8944-A4F9-E4A6AC3CC96E}"/>
              </a:ext>
            </a:extLst>
          </p:cNvPr>
          <p:cNvSpPr>
            <a:spLocks noGrp="1"/>
          </p:cNvSpPr>
          <p:nvPr>
            <p:ph idx="1"/>
          </p:nvPr>
        </p:nvSpPr>
        <p:spPr/>
        <p:txBody>
          <a:bodyPr/>
          <a:lstStyle/>
          <a:p>
            <a:r>
              <a:rPr lang="en-US" dirty="0"/>
              <a:t>We are going to consider memory as a single entity</a:t>
            </a:r>
          </a:p>
          <a:p>
            <a:r>
              <a:rPr lang="en-US" dirty="0"/>
              <a:t>Memory is divided into bytes</a:t>
            </a:r>
          </a:p>
          <a:p>
            <a:pPr lvl="1"/>
            <a:r>
              <a:rPr lang="en-US" dirty="0"/>
              <a:t>1 byte == 8 bits</a:t>
            </a:r>
          </a:p>
          <a:p>
            <a:pPr lvl="1"/>
            <a:r>
              <a:rPr lang="en-US" dirty="0"/>
              <a:t>1 bit == 1 </a:t>
            </a:r>
            <a:r>
              <a:rPr lang="en-US" dirty="0" err="1"/>
              <a:t>xor</a:t>
            </a:r>
            <a:r>
              <a:rPr lang="en-US" dirty="0"/>
              <a:t> 0 (bit is short for binary digit)</a:t>
            </a:r>
          </a:p>
          <a:p>
            <a:r>
              <a:rPr lang="en-US" dirty="0"/>
              <a:t>Every byte has an address (a number)</a:t>
            </a:r>
          </a:p>
          <a:p>
            <a:pPr lvl="1"/>
            <a:r>
              <a:rPr lang="en-US" dirty="0"/>
              <a:t>Usually seen as hexadecimal (0 – F)</a:t>
            </a:r>
          </a:p>
          <a:p>
            <a:pPr lvl="1"/>
            <a:r>
              <a:rPr lang="en-US" dirty="0"/>
              <a:t>0x0, 0x1, …, 0xF, 0x10, etc. </a:t>
            </a:r>
          </a:p>
          <a:p>
            <a:r>
              <a:rPr lang="en-US" dirty="0"/>
              <a:t>Most data does not fit in a single byte</a:t>
            </a:r>
          </a:p>
        </p:txBody>
      </p:sp>
    </p:spTree>
    <p:extLst>
      <p:ext uri="{BB962C8B-B14F-4D97-AF65-F5344CB8AC3E}">
        <p14:creationId xmlns:p14="http://schemas.microsoft.com/office/powerpoint/2010/main" val="53066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6" name="Rectangle 25">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E107F5-1715-F340-9B63-4E0702FDA7DE}"/>
              </a:ext>
            </a:extLst>
          </p:cNvPr>
          <p:cNvSpPr>
            <a:spLocks noGrp="1"/>
          </p:cNvSpPr>
          <p:nvPr>
            <p:ph type="title"/>
          </p:nvPr>
        </p:nvSpPr>
        <p:spPr>
          <a:xfrm>
            <a:off x="1251679" y="645107"/>
            <a:ext cx="3384329" cy="1640894"/>
          </a:xfrm>
        </p:spPr>
        <p:txBody>
          <a:bodyPr vert="horz" lIns="91440" tIns="45720" rIns="91440" bIns="45720" rtlCol="0" anchor="t">
            <a:normAutofit/>
          </a:bodyPr>
          <a:lstStyle/>
          <a:p>
            <a:r>
              <a:rPr lang="en-US" sz="4000"/>
              <a:t>Data Sizes (abridged)</a:t>
            </a:r>
          </a:p>
        </p:txBody>
      </p:sp>
      <p:sp>
        <p:nvSpPr>
          <p:cNvPr id="4" name="Content Placeholder 3">
            <a:extLst>
              <a:ext uri="{FF2B5EF4-FFF2-40B4-BE49-F238E27FC236}">
                <a16:creationId xmlns:a16="http://schemas.microsoft.com/office/drawing/2014/main" id="{333D56B5-CF5A-2D4B-8712-EECA4A17C557}"/>
              </a:ext>
            </a:extLst>
          </p:cNvPr>
          <p:cNvSpPr>
            <a:spLocks noGrp="1"/>
          </p:cNvSpPr>
          <p:nvPr>
            <p:ph sz="half" idx="1"/>
          </p:nvPr>
        </p:nvSpPr>
        <p:spPr>
          <a:xfrm>
            <a:off x="1251679" y="2286001"/>
            <a:ext cx="3384330" cy="3940844"/>
          </a:xfrm>
        </p:spPr>
        <p:txBody>
          <a:bodyPr vert="horz" lIns="91440" tIns="45720" rIns="91440" bIns="45720" rtlCol="0">
            <a:normAutofit/>
          </a:bodyPr>
          <a:lstStyle/>
          <a:p>
            <a:pPr>
              <a:lnSpc>
                <a:spcPct val="100000"/>
              </a:lnSpc>
            </a:pPr>
            <a:r>
              <a:rPr lang="en-US" sz="1500" dirty="0"/>
              <a:t>bool</a:t>
            </a:r>
          </a:p>
          <a:p>
            <a:pPr lvl="1">
              <a:lnSpc>
                <a:spcPct val="100000"/>
              </a:lnSpc>
            </a:pPr>
            <a:r>
              <a:rPr lang="en-US" sz="1500" dirty="0"/>
              <a:t>Values of true or false only</a:t>
            </a:r>
          </a:p>
          <a:p>
            <a:pPr>
              <a:lnSpc>
                <a:spcPct val="100000"/>
              </a:lnSpc>
            </a:pPr>
            <a:r>
              <a:rPr lang="en-US" sz="1500" dirty="0"/>
              <a:t>char</a:t>
            </a:r>
          </a:p>
          <a:p>
            <a:pPr lvl="1">
              <a:lnSpc>
                <a:spcPct val="100000"/>
              </a:lnSpc>
            </a:pPr>
            <a:r>
              <a:rPr lang="en-US" sz="1500" dirty="0"/>
              <a:t>Single ASCII character</a:t>
            </a:r>
          </a:p>
          <a:p>
            <a:pPr lvl="1">
              <a:lnSpc>
                <a:spcPct val="100000"/>
              </a:lnSpc>
            </a:pPr>
            <a:r>
              <a:rPr lang="en-US" sz="1500" dirty="0"/>
              <a:t>Letter, number, common symbol</a:t>
            </a:r>
          </a:p>
          <a:p>
            <a:pPr>
              <a:lnSpc>
                <a:spcPct val="100000"/>
              </a:lnSpc>
            </a:pPr>
            <a:r>
              <a:rPr lang="en-US" sz="1500" dirty="0"/>
              <a:t>int, unsigned int</a:t>
            </a:r>
          </a:p>
          <a:p>
            <a:pPr lvl="1">
              <a:lnSpc>
                <a:spcPct val="100000"/>
              </a:lnSpc>
            </a:pPr>
            <a:r>
              <a:rPr lang="en-US" sz="1500" dirty="0"/>
              <a:t>Whole numbers</a:t>
            </a:r>
          </a:p>
          <a:p>
            <a:pPr lvl="1">
              <a:lnSpc>
                <a:spcPct val="100000"/>
              </a:lnSpc>
            </a:pPr>
            <a:r>
              <a:rPr lang="en-US" sz="1500" dirty="0"/>
              <a:t>Unsigned means 0 or positive only</a:t>
            </a:r>
          </a:p>
          <a:p>
            <a:pPr>
              <a:lnSpc>
                <a:spcPct val="100000"/>
              </a:lnSpc>
            </a:pPr>
            <a:r>
              <a:rPr lang="en-US" sz="1500" dirty="0"/>
              <a:t>double</a:t>
            </a:r>
          </a:p>
          <a:p>
            <a:pPr lvl="1">
              <a:lnSpc>
                <a:spcPct val="100000"/>
              </a:lnSpc>
            </a:pPr>
            <a:r>
              <a:rPr lang="en-US" sz="1500" dirty="0"/>
              <a:t>Number with decimal representation</a:t>
            </a:r>
          </a:p>
        </p:txBody>
      </p:sp>
      <p:graphicFrame>
        <p:nvGraphicFramePr>
          <p:cNvPr id="6" name="Content Placeholder 5">
            <a:extLst>
              <a:ext uri="{FF2B5EF4-FFF2-40B4-BE49-F238E27FC236}">
                <a16:creationId xmlns:a16="http://schemas.microsoft.com/office/drawing/2014/main" id="{50B58841-F257-F24D-983A-8D0838B2EEC5}"/>
              </a:ext>
            </a:extLst>
          </p:cNvPr>
          <p:cNvGraphicFramePr>
            <a:graphicFrameLocks noGrp="1"/>
          </p:cNvGraphicFramePr>
          <p:nvPr>
            <p:ph sz="half" idx="2"/>
            <p:extLst>
              <p:ext uri="{D42A27DB-BD31-4B8C-83A1-F6EECF244321}">
                <p14:modId xmlns:p14="http://schemas.microsoft.com/office/powerpoint/2010/main" val="204954510"/>
              </p:ext>
            </p:extLst>
          </p:nvPr>
        </p:nvGraphicFramePr>
        <p:xfrm>
          <a:off x="5317096" y="645107"/>
          <a:ext cx="5920218" cy="5594049"/>
        </p:xfrm>
        <a:graphic>
          <a:graphicData uri="http://schemas.openxmlformats.org/drawingml/2006/table">
            <a:tbl>
              <a:tblPr firstRow="1" bandRow="1">
                <a:tableStyleId>{9D7B26C5-4107-4FEC-AEDC-1716B250A1EF}</a:tableStyleId>
              </a:tblPr>
              <a:tblGrid>
                <a:gridCol w="3270307">
                  <a:extLst>
                    <a:ext uri="{9D8B030D-6E8A-4147-A177-3AD203B41FA5}">
                      <a16:colId xmlns:a16="http://schemas.microsoft.com/office/drawing/2014/main" val="2747608673"/>
                    </a:ext>
                  </a:extLst>
                </a:gridCol>
                <a:gridCol w="2649911">
                  <a:extLst>
                    <a:ext uri="{9D8B030D-6E8A-4147-A177-3AD203B41FA5}">
                      <a16:colId xmlns:a16="http://schemas.microsoft.com/office/drawing/2014/main" val="2374553477"/>
                    </a:ext>
                  </a:extLst>
                </a:gridCol>
              </a:tblGrid>
              <a:tr h="1913605">
                <a:tc>
                  <a:txBody>
                    <a:bodyPr/>
                    <a:lstStyle/>
                    <a:p>
                      <a:r>
                        <a:rPr lang="en-US" sz="4100">
                          <a:solidFill>
                            <a:schemeClr val="tx1">
                              <a:lumMod val="75000"/>
                              <a:lumOff val="25000"/>
                            </a:schemeClr>
                          </a:solidFill>
                        </a:rPr>
                        <a:t>Type</a:t>
                      </a:r>
                    </a:p>
                  </a:txBody>
                  <a:tcPr marL="512874" marR="307724" marT="307724" marB="307724"/>
                </a:tc>
                <a:tc>
                  <a:txBody>
                    <a:bodyPr/>
                    <a:lstStyle/>
                    <a:p>
                      <a:r>
                        <a:rPr lang="en-US" sz="4100">
                          <a:solidFill>
                            <a:schemeClr val="tx1">
                              <a:lumMod val="75000"/>
                              <a:lumOff val="25000"/>
                            </a:schemeClr>
                          </a:solidFill>
                        </a:rPr>
                        <a:t>Size (bytes)</a:t>
                      </a:r>
                    </a:p>
                  </a:txBody>
                  <a:tcPr marL="512874" marR="307724" marT="307724" marB="307724"/>
                </a:tc>
                <a:extLst>
                  <a:ext uri="{0D108BD9-81ED-4DB2-BD59-A6C34878D82A}">
                    <a16:rowId xmlns:a16="http://schemas.microsoft.com/office/drawing/2014/main" val="332760552"/>
                  </a:ext>
                </a:extLst>
              </a:tr>
              <a:tr h="1065553">
                <a:tc>
                  <a:txBody>
                    <a:bodyPr/>
                    <a:lstStyle/>
                    <a:p>
                      <a:r>
                        <a:rPr lang="en-US" sz="3200">
                          <a:solidFill>
                            <a:schemeClr val="tx1">
                              <a:lumMod val="75000"/>
                              <a:lumOff val="25000"/>
                            </a:schemeClr>
                          </a:solidFill>
                        </a:rPr>
                        <a:t>bool, char</a:t>
                      </a:r>
                    </a:p>
                  </a:txBody>
                  <a:tcPr marL="512874" marR="266694" marT="266694" marB="266694"/>
                </a:tc>
                <a:tc>
                  <a:txBody>
                    <a:bodyPr/>
                    <a:lstStyle/>
                    <a:p>
                      <a:r>
                        <a:rPr lang="en-US" sz="3200">
                          <a:solidFill>
                            <a:schemeClr val="tx1">
                              <a:lumMod val="75000"/>
                              <a:lumOff val="25000"/>
                            </a:schemeClr>
                          </a:solidFill>
                        </a:rPr>
                        <a:t>1</a:t>
                      </a:r>
                    </a:p>
                  </a:txBody>
                  <a:tcPr marL="512874" marR="266694" marT="266694" marB="266694"/>
                </a:tc>
                <a:extLst>
                  <a:ext uri="{0D108BD9-81ED-4DB2-BD59-A6C34878D82A}">
                    <a16:rowId xmlns:a16="http://schemas.microsoft.com/office/drawing/2014/main" val="3204727662"/>
                  </a:ext>
                </a:extLst>
              </a:tr>
              <a:tr h="1549338">
                <a:tc>
                  <a:txBody>
                    <a:bodyPr/>
                    <a:lstStyle/>
                    <a:p>
                      <a:r>
                        <a:rPr lang="en-US" sz="3200">
                          <a:solidFill>
                            <a:schemeClr val="tx1">
                              <a:lumMod val="75000"/>
                              <a:lumOff val="25000"/>
                            </a:schemeClr>
                          </a:solidFill>
                        </a:rPr>
                        <a:t>int, unsigned int</a:t>
                      </a:r>
                    </a:p>
                  </a:txBody>
                  <a:tcPr marL="512874" marR="266694" marT="266694" marB="266694"/>
                </a:tc>
                <a:tc>
                  <a:txBody>
                    <a:bodyPr/>
                    <a:lstStyle/>
                    <a:p>
                      <a:r>
                        <a:rPr lang="en-US" sz="3200">
                          <a:solidFill>
                            <a:schemeClr val="tx1">
                              <a:lumMod val="75000"/>
                              <a:lumOff val="25000"/>
                            </a:schemeClr>
                          </a:solidFill>
                        </a:rPr>
                        <a:t>4</a:t>
                      </a:r>
                    </a:p>
                  </a:txBody>
                  <a:tcPr marL="512874" marR="266694" marT="266694" marB="266694"/>
                </a:tc>
                <a:extLst>
                  <a:ext uri="{0D108BD9-81ED-4DB2-BD59-A6C34878D82A}">
                    <a16:rowId xmlns:a16="http://schemas.microsoft.com/office/drawing/2014/main" val="3068736189"/>
                  </a:ext>
                </a:extLst>
              </a:tr>
              <a:tr h="1065553">
                <a:tc>
                  <a:txBody>
                    <a:bodyPr/>
                    <a:lstStyle/>
                    <a:p>
                      <a:r>
                        <a:rPr lang="en-US" sz="3200">
                          <a:solidFill>
                            <a:schemeClr val="tx1">
                              <a:lumMod val="75000"/>
                              <a:lumOff val="25000"/>
                            </a:schemeClr>
                          </a:solidFill>
                        </a:rPr>
                        <a:t>double</a:t>
                      </a:r>
                    </a:p>
                  </a:txBody>
                  <a:tcPr marL="512874" marR="266694" marT="266694" marB="266694"/>
                </a:tc>
                <a:tc>
                  <a:txBody>
                    <a:bodyPr/>
                    <a:lstStyle/>
                    <a:p>
                      <a:r>
                        <a:rPr lang="en-US" sz="3200">
                          <a:solidFill>
                            <a:schemeClr val="tx1">
                              <a:lumMod val="75000"/>
                              <a:lumOff val="25000"/>
                            </a:schemeClr>
                          </a:solidFill>
                        </a:rPr>
                        <a:t>8</a:t>
                      </a:r>
                    </a:p>
                  </a:txBody>
                  <a:tcPr marL="512874" marR="266694" marT="266694" marB="266694"/>
                </a:tc>
                <a:extLst>
                  <a:ext uri="{0D108BD9-81ED-4DB2-BD59-A6C34878D82A}">
                    <a16:rowId xmlns:a16="http://schemas.microsoft.com/office/drawing/2014/main" val="1241090262"/>
                  </a:ext>
                </a:extLst>
              </a:tr>
            </a:tbl>
          </a:graphicData>
        </a:graphic>
      </p:graphicFrame>
    </p:spTree>
    <p:extLst>
      <p:ext uri="{BB962C8B-B14F-4D97-AF65-F5344CB8AC3E}">
        <p14:creationId xmlns:p14="http://schemas.microsoft.com/office/powerpoint/2010/main" val="374664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F2D-4E63-1F42-B2FA-87DD98B097D4}"/>
              </a:ext>
            </a:extLst>
          </p:cNvPr>
          <p:cNvSpPr>
            <a:spLocks noGrp="1"/>
          </p:cNvSpPr>
          <p:nvPr>
            <p:ph type="title"/>
          </p:nvPr>
        </p:nvSpPr>
        <p:spPr/>
        <p:txBody>
          <a:bodyPr/>
          <a:lstStyle/>
          <a:p>
            <a:r>
              <a:rPr lang="en-US" dirty="0"/>
              <a:t>Problem Solving</a:t>
            </a:r>
          </a:p>
        </p:txBody>
      </p:sp>
      <p:sp>
        <p:nvSpPr>
          <p:cNvPr id="3" name="Text Placeholder 2">
            <a:extLst>
              <a:ext uri="{FF2B5EF4-FFF2-40B4-BE49-F238E27FC236}">
                <a16:creationId xmlns:a16="http://schemas.microsoft.com/office/drawing/2014/main" id="{2BC082C5-9C79-1149-AAF7-903D49EB15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2977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C13D-179F-494C-9F24-4DE120393BC4}"/>
              </a:ext>
            </a:extLst>
          </p:cNvPr>
          <p:cNvSpPr>
            <a:spLocks noGrp="1"/>
          </p:cNvSpPr>
          <p:nvPr>
            <p:ph type="title"/>
          </p:nvPr>
        </p:nvSpPr>
        <p:spPr/>
        <p:txBody>
          <a:bodyPr/>
          <a:lstStyle/>
          <a:p>
            <a:r>
              <a:rPr lang="en-US" dirty="0"/>
              <a:t>Thinking Like a Programmer</a:t>
            </a:r>
          </a:p>
        </p:txBody>
      </p:sp>
      <p:sp>
        <p:nvSpPr>
          <p:cNvPr id="3" name="Content Placeholder 2">
            <a:extLst>
              <a:ext uri="{FF2B5EF4-FFF2-40B4-BE49-F238E27FC236}">
                <a16:creationId xmlns:a16="http://schemas.microsoft.com/office/drawing/2014/main" id="{8E2ED85A-CFB2-2846-B5AF-756052CFB47A}"/>
              </a:ext>
            </a:extLst>
          </p:cNvPr>
          <p:cNvSpPr>
            <a:spLocks noGrp="1"/>
          </p:cNvSpPr>
          <p:nvPr>
            <p:ph idx="1"/>
          </p:nvPr>
        </p:nvSpPr>
        <p:spPr/>
        <p:txBody>
          <a:bodyPr/>
          <a:lstStyle/>
          <a:p>
            <a:r>
              <a:rPr lang="en-US" dirty="0"/>
              <a:t>The hardest part of this course is not writing code</a:t>
            </a:r>
          </a:p>
          <a:p>
            <a:pPr lvl="1"/>
            <a:r>
              <a:rPr lang="en-US" dirty="0"/>
              <a:t>C++ syntax is unfamiliar, not overly complicated</a:t>
            </a:r>
          </a:p>
          <a:p>
            <a:pPr lvl="1"/>
            <a:r>
              <a:rPr lang="en-US" dirty="0"/>
              <a:t>Practice makes perfect</a:t>
            </a:r>
          </a:p>
          <a:p>
            <a:r>
              <a:rPr lang="en-US" dirty="0"/>
              <a:t>It is producing the solutions to the given problems</a:t>
            </a:r>
          </a:p>
          <a:p>
            <a:pPr lvl="1"/>
            <a:r>
              <a:rPr lang="en-US" dirty="0"/>
              <a:t>The series of steps required to complete a task is called an algorithm</a:t>
            </a:r>
          </a:p>
          <a:p>
            <a:pPr lvl="1"/>
            <a:r>
              <a:rPr lang="en-US" dirty="0"/>
              <a:t>Producing an algorithm will be the tough part (adaptive challenge)</a:t>
            </a:r>
          </a:p>
          <a:p>
            <a:pPr lvl="1"/>
            <a:r>
              <a:rPr lang="en-US" dirty="0"/>
              <a:t>Translating the algorithm to code is easier (technical challenge)</a:t>
            </a:r>
          </a:p>
        </p:txBody>
      </p:sp>
    </p:spTree>
    <p:extLst>
      <p:ext uri="{BB962C8B-B14F-4D97-AF65-F5344CB8AC3E}">
        <p14:creationId xmlns:p14="http://schemas.microsoft.com/office/powerpoint/2010/main" val="173514810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1159</Words>
  <Application>Microsoft Macintosh PowerPoint</Application>
  <PresentationFormat>Widescreen</PresentationFormat>
  <Paragraphs>140</Paragraphs>
  <Slides>27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Gill Sans MT</vt:lpstr>
      <vt:lpstr>Impact</vt:lpstr>
      <vt:lpstr>Badge</vt:lpstr>
      <vt:lpstr>Beginnings</vt:lpstr>
      <vt:lpstr>Introduction</vt:lpstr>
      <vt:lpstr>Agenda</vt:lpstr>
      <vt:lpstr>Computer Systems</vt:lpstr>
      <vt:lpstr>A Computer, Generally</vt:lpstr>
      <vt:lpstr>Main Memory</vt:lpstr>
      <vt:lpstr>Data Sizes (abridged)</vt:lpstr>
      <vt:lpstr>Problem Solving</vt:lpstr>
      <vt:lpstr>Thinking Like a Programmer</vt:lpstr>
      <vt:lpstr>What Doesn’t Work</vt:lpstr>
      <vt:lpstr>Changing How We Think</vt:lpstr>
      <vt:lpstr>Fox, Goose, &amp; Corn</vt:lpstr>
      <vt:lpstr>Fox, Goose, &amp; Corn Solution</vt:lpstr>
      <vt:lpstr>Discovering “Hidden” Steps</vt:lpstr>
      <vt:lpstr>Sliding Tile</vt:lpstr>
      <vt:lpstr>Break the Problem Down</vt:lpstr>
      <vt:lpstr>Mountain Climbing</vt:lpstr>
      <vt:lpstr>Sudoku</vt:lpstr>
      <vt:lpstr>Pick the Best Starting Point</vt:lpstr>
      <vt:lpstr>Quarrasi Lock</vt:lpstr>
      <vt:lpstr>Visualization of Quarrasi Lock</vt:lpstr>
      <vt:lpstr>The Simple Solution</vt:lpstr>
      <vt:lpstr>General Problem-Solving Techniques</vt:lpstr>
      <vt:lpstr>My First Program</vt:lpstr>
      <vt:lpstr>Testing &amp; Debugging</vt:lpstr>
      <vt:lpstr>Types of Errors</vt:lpstr>
      <vt:lpstr>Debugging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Beginnings</dc:title>
  <dc:creator>Sweeney, Adam</dc:creator>
  <cp:lastModifiedBy>Sweeney, Adam</cp:lastModifiedBy>
  <cp:revision>2</cp:revision>
  <dcterms:created xsi:type="dcterms:W3CDTF">2020-03-04T04:13:52Z</dcterms:created>
  <dcterms:modified xsi:type="dcterms:W3CDTF">2020-03-04T04:34:04Z</dcterms:modified>
</cp:coreProperties>
</file>