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79" r:id="rId25"/>
    <p:sldId id="262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81"/>
    <p:restoredTop sz="84548"/>
  </p:normalViewPr>
  <p:slideViewPr>
    <p:cSldViewPr snapToGrid="0" snapToObjects="1">
      <p:cViewPr varScale="1">
        <p:scale>
          <a:sx n="60" d="100"/>
          <a:sy n="60" d="100"/>
        </p:scale>
        <p:origin x="184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87C48-03CE-5E42-BEB0-A78E43C2CF23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6E743-66AA-BB41-ACBB-BA7B487B0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7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6E743-66AA-BB41-ACBB-BA7B487B0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Evaluate to true or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6E743-66AA-BB41-ACBB-BA7B487B03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Evaluates to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6E743-66AA-BB41-ACBB-BA7B487B03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9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truth tables. 0 means false, 1 means true. An example for reading the second row of the bottom table would be:</a:t>
            </a:r>
          </a:p>
          <a:p>
            <a:r>
              <a:rPr lang="en-US" dirty="0"/>
              <a:t>If A is false and B is true, then A AND B is false, and A OR B is true.</a:t>
            </a:r>
          </a:p>
          <a:p>
            <a:endParaRPr lang="en-US" dirty="0"/>
          </a:p>
          <a:p>
            <a:r>
              <a:rPr lang="en-US" dirty="0"/>
              <a:t>The takeaways are that the NOT operator just means the opposite, AND requires both operands to be true, and OR just needs </a:t>
            </a:r>
            <a:r>
              <a:rPr lang="en-US" i="1" dirty="0"/>
              <a:t>any</a:t>
            </a:r>
            <a:r>
              <a:rPr lang="en-US" dirty="0"/>
              <a:t> operand to be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6E743-66AA-BB41-ACBB-BA7B487B0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5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6E743-66AA-BB41-ACBB-BA7B487B036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17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B034157-E470-2A40-ABE6-D964B65F805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493DBFB-78B9-734D-BE72-A7ACBBC9B29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00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4157-E470-2A40-ABE6-D964B65F805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DBFB-78B9-734D-BE72-A7ACBBC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7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4157-E470-2A40-ABE6-D964B65F805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DBFB-78B9-734D-BE72-A7ACBBC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7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4157-E470-2A40-ABE6-D964B65F805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DBFB-78B9-734D-BE72-A7ACBBC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034157-E470-2A40-ABE6-D964B65F805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93DBFB-78B9-734D-BE72-A7ACBBC9B29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50775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4157-E470-2A40-ABE6-D964B65F8059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DBFB-78B9-734D-BE72-A7ACBBC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6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4157-E470-2A40-ABE6-D964B65F8059}" type="datetimeFigureOut">
              <a:rPr lang="en-US" smtClean="0"/>
              <a:t>3/5/20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DBFB-78B9-734D-BE72-A7ACBBC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63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4157-E470-2A40-ABE6-D964B65F8059}" type="datetimeFigureOut">
              <a:rPr lang="en-US" smtClean="0"/>
              <a:t>3/5/20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DBFB-78B9-734D-BE72-A7ACBBC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3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34157-E470-2A40-ABE6-D964B65F8059}" type="datetimeFigureOut">
              <a:rPr lang="en-US" smtClean="0"/>
              <a:t>3/5/20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DBFB-78B9-734D-BE72-A7ACBBC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B034157-E470-2A40-ABE6-D964B65F8059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493DBFB-78B9-734D-BE72-A7ACBBC9B2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6840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B034157-E470-2A40-ABE6-D964B65F8059}" type="datetimeFigureOut">
              <a:rPr lang="en-US" smtClean="0"/>
              <a:t>3/5/20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493DBFB-78B9-734D-BE72-A7ACBBC9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1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034157-E470-2A40-ABE6-D964B65F8059}" type="datetimeFigureOut">
              <a:rPr lang="en-US" smtClean="0"/>
              <a:t>3/5/20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93DBFB-78B9-734D-BE72-A7ACBBC9B2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7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15A2-D11C-7243-9BC7-39F18E25B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EBB2B-AC35-5A4B-9FEA-4BE765854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Adam Sweeney</a:t>
            </a:r>
          </a:p>
          <a:p>
            <a:r>
              <a:rPr lang="en-US" dirty="0"/>
              <a:t>CS 211</a:t>
            </a:r>
          </a:p>
        </p:txBody>
      </p:sp>
    </p:spTree>
    <p:extLst>
      <p:ext uri="{BB962C8B-B14F-4D97-AF65-F5344CB8AC3E}">
        <p14:creationId xmlns:p14="http://schemas.microsoft.com/office/powerpoint/2010/main" val="306150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C771-6B24-724C-817F-8891B4A4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&amp;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F5A19-E1EA-4648-9628-9E0DD1CF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translation occurs at this stage</a:t>
            </a:r>
          </a:p>
          <a:p>
            <a:r>
              <a:rPr lang="en-US" dirty="0"/>
              <a:t>Compiler optimizations occur here, as well as target-specific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71238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2486-AB0D-2444-82CD-08DCEA3F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7D50-2611-D748-AC1E-23E0F25C7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Assembler translates compiler output into what’s typically called an object file</a:t>
            </a:r>
          </a:p>
          <a:p>
            <a:r>
              <a:rPr lang="en-US" dirty="0"/>
              <a:t>Stopping at this point is important for larger projects (CS 311+)</a:t>
            </a:r>
          </a:p>
          <a:p>
            <a:pPr lvl="1"/>
            <a:r>
              <a:rPr lang="en-US" dirty="0"/>
              <a:t>Controlling compilation becomes important to manage compilation of large projects where compile time gets in the way of work</a:t>
            </a:r>
          </a:p>
          <a:p>
            <a:pPr lvl="1"/>
            <a:r>
              <a:rPr lang="en-US" dirty="0"/>
              <a:t>g++|clang++ -c &lt;source file&gt;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1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A9FD-1F96-5A47-A2DF-AA87C921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DBE0-2DED-9A4F-91A0-1148E8FED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multiple object files into an executable</a:t>
            </a:r>
          </a:p>
          <a:p>
            <a:pPr lvl="1"/>
            <a:r>
              <a:rPr lang="en-US" dirty="0"/>
              <a:t>g++|clang++ &lt;source file&gt;</a:t>
            </a:r>
          </a:p>
        </p:txBody>
      </p:sp>
    </p:spTree>
    <p:extLst>
      <p:ext uri="{BB962C8B-B14F-4D97-AF65-F5344CB8AC3E}">
        <p14:creationId xmlns:p14="http://schemas.microsoft.com/office/powerpoint/2010/main" val="264899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B28E-1393-964B-BD97-71703786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&amp;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E71C9-1899-6942-BF2D-B3CD4CB6B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3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392F-4562-1845-A164-EEC82D4D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5539-B149-FB4F-9E4D-8A7D2BE2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how we store data in a program</a:t>
            </a:r>
          </a:p>
          <a:p>
            <a:r>
              <a:rPr lang="en-US" dirty="0"/>
              <a:t>3 aspects to a variable</a:t>
            </a:r>
          </a:p>
          <a:p>
            <a:pPr lvl="1"/>
            <a:r>
              <a:rPr lang="en-US" dirty="0"/>
              <a:t>Type</a:t>
            </a:r>
          </a:p>
          <a:p>
            <a:pPr lvl="2"/>
            <a:r>
              <a:rPr lang="en-US" dirty="0"/>
              <a:t>Is it an integer, a string, a double, character,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Name</a:t>
            </a:r>
          </a:p>
          <a:p>
            <a:pPr lvl="2"/>
            <a:r>
              <a:rPr lang="en-US" dirty="0"/>
              <a:t>We name our variables to easily tell what kind of information it contains</a:t>
            </a:r>
          </a:p>
          <a:p>
            <a:pPr lvl="1"/>
            <a:r>
              <a:rPr lang="en-US" dirty="0"/>
              <a:t>Value</a:t>
            </a:r>
          </a:p>
          <a:p>
            <a:pPr lvl="2"/>
            <a:r>
              <a:rPr lang="en-US" dirty="0"/>
              <a:t>The actual data held</a:t>
            </a:r>
          </a:p>
        </p:txBody>
      </p:sp>
    </p:spTree>
    <p:extLst>
      <p:ext uri="{BB962C8B-B14F-4D97-AF65-F5344CB8AC3E}">
        <p14:creationId xmlns:p14="http://schemas.microsoft.com/office/powerpoint/2010/main" val="406604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0B16-98FD-CB40-8DB4-22A9DF2C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493D-5E07-2A41-A864-384BB5D9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name variables?</a:t>
            </a:r>
          </a:p>
          <a:p>
            <a:pPr lvl="1"/>
            <a:r>
              <a:rPr lang="en-US" dirty="0"/>
              <a:t>Must start with a letter or underscore</a:t>
            </a:r>
          </a:p>
          <a:p>
            <a:pPr lvl="1"/>
            <a:r>
              <a:rPr lang="en-US" dirty="0"/>
              <a:t>Rest of name can contain letters, numbers, or underscores</a:t>
            </a:r>
          </a:p>
          <a:p>
            <a:r>
              <a:rPr lang="en-US" dirty="0"/>
              <a:t>How </a:t>
            </a:r>
            <a:r>
              <a:rPr lang="en-US" u="sng" dirty="0"/>
              <a:t>should</a:t>
            </a:r>
            <a:r>
              <a:rPr lang="en-US" dirty="0"/>
              <a:t> we name variables?</a:t>
            </a:r>
          </a:p>
          <a:p>
            <a:pPr lvl="1"/>
            <a:r>
              <a:rPr lang="en-US" dirty="0"/>
              <a:t>Use a consistent naming scheme (camelCase)</a:t>
            </a:r>
          </a:p>
          <a:p>
            <a:pPr lvl="1"/>
            <a:r>
              <a:rPr lang="en-US" dirty="0"/>
              <a:t>Be descriptive and succinct</a:t>
            </a:r>
          </a:p>
          <a:p>
            <a:pPr lvl="1"/>
            <a:r>
              <a:rPr lang="en-US" dirty="0"/>
              <a:t>Ideal for us to always start variable names with a lowercase letter</a:t>
            </a:r>
          </a:p>
          <a:p>
            <a:pPr lvl="2"/>
            <a:r>
              <a:rPr lang="en-US" dirty="0"/>
              <a:t>Helps readability in later courses</a:t>
            </a:r>
          </a:p>
          <a:p>
            <a:pPr lvl="2"/>
            <a:r>
              <a:rPr lang="en-US" dirty="0"/>
              <a:t>Classes, structures typically start with an uppercase letter</a:t>
            </a:r>
          </a:p>
        </p:txBody>
      </p:sp>
    </p:spTree>
    <p:extLst>
      <p:ext uri="{BB962C8B-B14F-4D97-AF65-F5344CB8AC3E}">
        <p14:creationId xmlns:p14="http://schemas.microsoft.com/office/powerpoint/2010/main" val="377806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C277-62CA-6C42-B497-052271F7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8AF0B-122A-5244-985C-316C5CD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case-sensitive</a:t>
            </a:r>
          </a:p>
          <a:p>
            <a:pPr lvl="1"/>
            <a:r>
              <a:rPr lang="en-US" dirty="0"/>
              <a:t>account, ACCOUNT, Account, </a:t>
            </a:r>
            <a:r>
              <a:rPr lang="en-US" dirty="0" err="1"/>
              <a:t>aCcOuNt</a:t>
            </a:r>
            <a:r>
              <a:rPr lang="en-US" dirty="0"/>
              <a:t> are all different names</a:t>
            </a:r>
          </a:p>
        </p:txBody>
      </p:sp>
    </p:spTree>
    <p:extLst>
      <p:ext uri="{BB962C8B-B14F-4D97-AF65-F5344CB8AC3E}">
        <p14:creationId xmlns:p14="http://schemas.microsoft.com/office/powerpoint/2010/main" val="92006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A11D-28AE-D440-BA36-EE03E86E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B7E7-81A5-0742-BBFC-21E55C9E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don’t like surprises</a:t>
            </a:r>
          </a:p>
          <a:p>
            <a:r>
              <a:rPr lang="en-US" dirty="0"/>
              <a:t>Before we can use a variable, we must declare its existence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 NAME [= INITIAL_VALUE];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numBoxes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numBoxes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averageBoxes</a:t>
            </a:r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8007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6898-995F-0C4C-B814-D58DD599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ADA0-667F-944C-BED0-3E1ECB8E3D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/>
              <a:t>Whole numbers {…, -1, 0, 1, …}</a:t>
            </a:r>
          </a:p>
          <a:p>
            <a:r>
              <a:rPr lang="en-US" dirty="0"/>
              <a:t>Double-precision floating point</a:t>
            </a:r>
          </a:p>
          <a:p>
            <a:pPr lvl="1"/>
            <a:r>
              <a:rPr lang="en-US" dirty="0"/>
              <a:t>Can represent decimal values (3.14, etc.)</a:t>
            </a:r>
          </a:p>
          <a:p>
            <a:r>
              <a:rPr lang="en-US" dirty="0"/>
              <a:t>Character</a:t>
            </a:r>
          </a:p>
          <a:p>
            <a:pPr lvl="1"/>
            <a:r>
              <a:rPr lang="en-US" dirty="0"/>
              <a:t>Single character, needs single quotes (‘A’, ‘2’, ‘#’, etc.)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DFFA6-88BE-3F4C-9690-03F21A2826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  <a:p>
            <a:pPr lvl="1"/>
            <a:r>
              <a:rPr lang="en-US" dirty="0"/>
              <a:t>true or false (1 or 0)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Two ways to declare in C++</a:t>
            </a:r>
          </a:p>
          <a:p>
            <a:pPr lvl="1"/>
            <a:r>
              <a:rPr lang="en-US" dirty="0"/>
              <a:t>char greet[] = “Hello”;</a:t>
            </a:r>
          </a:p>
          <a:p>
            <a:pPr lvl="2"/>
            <a:r>
              <a:rPr lang="en-US" dirty="0"/>
              <a:t>From C</a:t>
            </a:r>
          </a:p>
          <a:p>
            <a:pPr lvl="1"/>
            <a:r>
              <a:rPr lang="en-US" dirty="0"/>
              <a:t>std::string greet = “Hello”;</a:t>
            </a:r>
          </a:p>
          <a:p>
            <a:pPr lvl="2"/>
            <a:r>
              <a:rPr lang="en-US" dirty="0"/>
              <a:t>Not a native type, but part of C++ Standard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9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9CEB-640E-484F-8BB0-2D489628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Yourself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1E9D7-68A2-B440-8A58-36B7CAA81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Expression: a sequence of operator and their operands, that specifies a computation</a:t>
            </a:r>
          </a:p>
          <a:p>
            <a:pPr lvl="1"/>
            <a:r>
              <a:rPr lang="en-US" dirty="0"/>
              <a:t>Given 2 + 2, the operator is ‘+’, and the operands are 2 and 2</a:t>
            </a:r>
          </a:p>
          <a:p>
            <a:r>
              <a:rPr lang="en-US" dirty="0"/>
              <a:t>Three main types of expressions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r>
              <a:rPr lang="en-US" dirty="0"/>
              <a:t>Comparative</a:t>
            </a:r>
          </a:p>
          <a:p>
            <a:pPr lvl="1"/>
            <a:r>
              <a:rPr lang="en-US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86040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DCA8-A739-DC4F-9BCE-98B47992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7A933-3BB5-C14E-9677-2B86CC9C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history, a peek behind the curtain, and some foundational C++</a:t>
            </a:r>
          </a:p>
        </p:txBody>
      </p:sp>
    </p:spTree>
    <p:extLst>
      <p:ext uri="{BB962C8B-B14F-4D97-AF65-F5344CB8AC3E}">
        <p14:creationId xmlns:p14="http://schemas.microsoft.com/office/powerpoint/2010/main" val="617572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AB81-7BAD-2442-8ADD-16F78C35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51D5B-7701-8143-9D16-5339B3ECE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396556"/>
              </p:ext>
            </p:extLst>
          </p:nvPr>
        </p:nvGraphicFramePr>
        <p:xfrm>
          <a:off x="2640419" y="1690688"/>
          <a:ext cx="6911162" cy="363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79">
                  <a:extLst>
                    <a:ext uri="{9D8B030D-6E8A-4147-A177-3AD203B41FA5}">
                      <a16:colId xmlns:a16="http://schemas.microsoft.com/office/drawing/2014/main" val="279720311"/>
                    </a:ext>
                  </a:extLst>
                </a:gridCol>
                <a:gridCol w="4826083">
                  <a:extLst>
                    <a:ext uri="{9D8B030D-6E8A-4147-A177-3AD203B41FA5}">
                      <a16:colId xmlns:a16="http://schemas.microsoft.com/office/drawing/2014/main" val="3938899487"/>
                    </a:ext>
                  </a:extLst>
                </a:gridCol>
              </a:tblGrid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Action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96783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Addition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11545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Subtraction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23420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Multiplication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31181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Division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92931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Modulo (remainder after division)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83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63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AB81-7BAD-2442-8ADD-16F78C35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Arithmetic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951D5B-7701-8143-9D16-5339B3ECE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920877"/>
              </p:ext>
            </p:extLst>
          </p:nvPr>
        </p:nvGraphicFramePr>
        <p:xfrm>
          <a:off x="2640419" y="1690688"/>
          <a:ext cx="6911162" cy="484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79">
                  <a:extLst>
                    <a:ext uri="{9D8B030D-6E8A-4147-A177-3AD203B41FA5}">
                      <a16:colId xmlns:a16="http://schemas.microsoft.com/office/drawing/2014/main" val="279720311"/>
                    </a:ext>
                  </a:extLst>
                </a:gridCol>
                <a:gridCol w="4826083">
                  <a:extLst>
                    <a:ext uri="{9D8B030D-6E8A-4147-A177-3AD203B41FA5}">
                      <a16:colId xmlns:a16="http://schemas.microsoft.com/office/drawing/2014/main" val="3938899487"/>
                    </a:ext>
                  </a:extLst>
                </a:gridCol>
              </a:tblGrid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Equivalent to (Given int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596783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x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13675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x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680765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+= 2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x = x + 2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711545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-= 2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x = x - 2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23420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*= 2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x = x * 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31181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/= 2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x = x / 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592931"/>
                  </a:ext>
                </a:extLst>
              </a:tr>
              <a:tr h="6060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%= 2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x = x % 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83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940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DC6C9-C2D7-AD4A-B2B0-B7315DA1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Expressions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845A71-8F7A-0B44-B48B-477A911E1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595183"/>
              </p:ext>
            </p:extLst>
          </p:nvPr>
        </p:nvGraphicFramePr>
        <p:xfrm>
          <a:off x="2806995" y="1690687"/>
          <a:ext cx="6060558" cy="426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793">
                  <a:extLst>
                    <a:ext uri="{9D8B030D-6E8A-4147-A177-3AD203B41FA5}">
                      <a16:colId xmlns:a16="http://schemas.microsoft.com/office/drawing/2014/main" val="1224349036"/>
                    </a:ext>
                  </a:extLst>
                </a:gridCol>
                <a:gridCol w="4048765">
                  <a:extLst>
                    <a:ext uri="{9D8B030D-6E8A-4147-A177-3AD203B41FA5}">
                      <a16:colId xmlns:a16="http://schemas.microsoft.com/office/drawing/2014/main" val="3967439758"/>
                    </a:ext>
                  </a:extLst>
                </a:gridCol>
              </a:tblGrid>
              <a:tr h="609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Comparison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30859"/>
                  </a:ext>
                </a:extLst>
              </a:tr>
              <a:tr h="609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285054"/>
                  </a:ext>
                </a:extLst>
              </a:tr>
              <a:tr h="609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Non-Equality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06774"/>
                  </a:ext>
                </a:extLst>
              </a:tr>
              <a:tr h="609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45226"/>
                  </a:ext>
                </a:extLst>
              </a:tr>
              <a:tr h="609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8439"/>
                  </a:ext>
                </a:extLst>
              </a:tr>
              <a:tr h="609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07392"/>
                  </a:ext>
                </a:extLst>
              </a:tr>
              <a:tr h="6090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7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20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BEB6-7727-A44B-ABBC-592FBC0D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Expressions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2ACF55-C347-1840-B625-DB50D07BC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675375"/>
              </p:ext>
            </p:extLst>
          </p:nvPr>
        </p:nvGraphicFramePr>
        <p:xfrm>
          <a:off x="4271630" y="1690688"/>
          <a:ext cx="36487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735">
                  <a:extLst>
                    <a:ext uri="{9D8B030D-6E8A-4147-A177-3AD203B41FA5}">
                      <a16:colId xmlns:a16="http://schemas.microsoft.com/office/drawing/2014/main" val="1786049569"/>
                    </a:ext>
                  </a:extLst>
                </a:gridCol>
                <a:gridCol w="1765005">
                  <a:extLst>
                    <a:ext uri="{9D8B030D-6E8A-4147-A177-3AD203B41FA5}">
                      <a16:colId xmlns:a16="http://schemas.microsoft.com/office/drawing/2014/main" val="2446458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5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!a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05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2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838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E7353E-E761-D946-B333-FC2B4B40596A}"/>
              </a:ext>
            </a:extLst>
          </p:cNvPr>
          <p:cNvSpPr txBox="1"/>
          <p:nvPr/>
        </p:nvSpPr>
        <p:spPr>
          <a:xfrm>
            <a:off x="838200" y="4125433"/>
            <a:ext cx="827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Used in flow control</a:t>
            </a:r>
          </a:p>
        </p:txBody>
      </p:sp>
    </p:spTree>
    <p:extLst>
      <p:ext uri="{BB962C8B-B14F-4D97-AF65-F5344CB8AC3E}">
        <p14:creationId xmlns:p14="http://schemas.microsoft.com/office/powerpoint/2010/main" val="392252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94DA-37DA-4845-BDF2-F464B539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Explanations of Logical Operators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529F57F-BDF8-B748-BB10-4910D83CB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663555"/>
              </p:ext>
            </p:extLst>
          </p:nvPr>
        </p:nvGraphicFramePr>
        <p:xfrm>
          <a:off x="4835156" y="1786492"/>
          <a:ext cx="26289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51">
                  <a:extLst>
                    <a:ext uri="{9D8B030D-6E8A-4147-A177-3AD203B41FA5}">
                      <a16:colId xmlns:a16="http://schemas.microsoft.com/office/drawing/2014/main" val="3726334076"/>
                    </a:ext>
                  </a:extLst>
                </a:gridCol>
                <a:gridCol w="1425649">
                  <a:extLst>
                    <a:ext uri="{9D8B030D-6E8A-4147-A177-3AD203B41FA5}">
                      <a16:colId xmlns:a16="http://schemas.microsoft.com/office/drawing/2014/main" val="4261748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510277" marR="510277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!A</a:t>
                      </a:r>
                    </a:p>
                  </a:txBody>
                  <a:tcPr marL="510277" marR="510277"/>
                </a:tc>
                <a:extLst>
                  <a:ext uri="{0D108BD9-81ED-4DB2-BD59-A6C34878D82A}">
                    <a16:rowId xmlns:a16="http://schemas.microsoft.com/office/drawing/2014/main" val="97772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510277" marR="51027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510277" marR="510277"/>
                </a:tc>
                <a:extLst>
                  <a:ext uri="{0D108BD9-81ED-4DB2-BD59-A6C34878D82A}">
                    <a16:rowId xmlns:a16="http://schemas.microsoft.com/office/drawing/2014/main" val="342738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 marL="510277" marR="51027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 marL="510277" marR="510277"/>
                </a:tc>
                <a:extLst>
                  <a:ext uri="{0D108BD9-81ED-4DB2-BD59-A6C34878D82A}">
                    <a16:rowId xmlns:a16="http://schemas.microsoft.com/office/drawing/2014/main" val="3270414785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512E8EC-F3A5-F74F-A314-9C988AFA0597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71666868"/>
              </p:ext>
            </p:extLst>
          </p:nvPr>
        </p:nvGraphicFramePr>
        <p:xfrm>
          <a:off x="3750039" y="4189615"/>
          <a:ext cx="5181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28714383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2092226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0464453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5815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 &amp;&amp;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 ||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8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87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28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2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91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E81B-D68F-BB47-9817-0221EAF4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&amp;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72366-FA01-9546-8ED1-A57F48DDB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42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782D22-1934-4B4F-A953-CA229CE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E50F45-17F9-4345-B031-CE9050A6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and output  are treated as streams</a:t>
            </a:r>
          </a:p>
          <a:p>
            <a:r>
              <a:rPr lang="en-US" dirty="0"/>
              <a:t>We can place one type of information in the stream at a time</a:t>
            </a:r>
          </a:p>
          <a:p>
            <a:r>
              <a:rPr lang="en-US" dirty="0"/>
              <a:t>The operators show us where the information is flowing</a:t>
            </a:r>
          </a:p>
          <a:p>
            <a:pPr lvl="1"/>
            <a:r>
              <a:rPr lang="en-US" dirty="0"/>
              <a:t>Insertion operator: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“Hello World!\n”;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Extraction operator: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&gt;&gt; x;</a:t>
            </a:r>
          </a:p>
        </p:txBody>
      </p:sp>
    </p:spTree>
    <p:extLst>
      <p:ext uri="{BB962C8B-B14F-4D97-AF65-F5344CB8AC3E}">
        <p14:creationId xmlns:p14="http://schemas.microsoft.com/office/powerpoint/2010/main" val="21814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EFA8-147C-9845-923C-70DE9026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8F75-DD3C-A24E-85BD-AAF63D2E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characters allows customizing of an output stream</a:t>
            </a:r>
          </a:p>
          <a:p>
            <a:r>
              <a:rPr lang="en-US" dirty="0"/>
              <a:t>Special characters start with a backslash, called an escape character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232ABF-8E9F-6147-9236-EA2BB183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195123"/>
              </p:ext>
            </p:extLst>
          </p:nvPr>
        </p:nvGraphicFramePr>
        <p:xfrm>
          <a:off x="3639724" y="3593592"/>
          <a:ext cx="54022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522">
                  <a:extLst>
                    <a:ext uri="{9D8B030D-6E8A-4147-A177-3AD203B41FA5}">
                      <a16:colId xmlns:a16="http://schemas.microsoft.com/office/drawing/2014/main" val="1079826774"/>
                    </a:ext>
                  </a:extLst>
                </a:gridCol>
                <a:gridCol w="2285708">
                  <a:extLst>
                    <a:ext uri="{9D8B030D-6E8A-4147-A177-3AD203B41FA5}">
                      <a16:colId xmlns:a16="http://schemas.microsoft.com/office/drawing/2014/main" val="4060021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Special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Interpreted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5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7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Horizontal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96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2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Double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6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8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1330-54B7-A446-A629-0B9DD6CD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BF7F-621B-844F-B1E7-1003F94B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brief history of C++</a:t>
            </a:r>
          </a:p>
          <a:p>
            <a:r>
              <a:rPr lang="en-US" dirty="0"/>
              <a:t>How the sausage gets made</a:t>
            </a:r>
          </a:p>
          <a:p>
            <a:r>
              <a:rPr lang="en-US" dirty="0"/>
              <a:t>Variables &amp; Expressions</a:t>
            </a:r>
          </a:p>
          <a:p>
            <a:r>
              <a:rPr lang="en-US" dirty="0"/>
              <a:t>Input &amp; Output</a:t>
            </a:r>
          </a:p>
        </p:txBody>
      </p:sp>
    </p:spTree>
    <p:extLst>
      <p:ext uri="{BB962C8B-B14F-4D97-AF65-F5344CB8AC3E}">
        <p14:creationId xmlns:p14="http://schemas.microsoft.com/office/powerpoint/2010/main" val="230993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8E85-7DCC-9249-A905-755AA3EF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C++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B0F93-2BAD-4849-88F7-9567FB13B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6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992A-7EB3-CE45-B9CE-DF96D550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1EB7-44D5-D148-B751-0A25D31A0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Started in 1979 by Bjarne </a:t>
            </a:r>
            <a:r>
              <a:rPr lang="en-US" dirty="0" err="1"/>
              <a:t>Stroustrup</a:t>
            </a:r>
            <a:endParaRPr lang="en-US" dirty="0"/>
          </a:p>
          <a:p>
            <a:r>
              <a:rPr lang="en-US" dirty="0"/>
              <a:t>Originally a superset of C, called C with Classes</a:t>
            </a:r>
          </a:p>
          <a:p>
            <a:r>
              <a:rPr lang="en-US" dirty="0"/>
              <a:t>Name changed in 1983 to C++</a:t>
            </a:r>
          </a:p>
          <a:p>
            <a:r>
              <a:rPr lang="en-US" dirty="0"/>
              <a:t>First standardized version of C++ released in 1998</a:t>
            </a:r>
          </a:p>
          <a:p>
            <a:pPr lvl="1"/>
            <a:r>
              <a:rPr lang="en-US" dirty="0"/>
              <a:t>Many shortcomings</a:t>
            </a:r>
          </a:p>
          <a:p>
            <a:r>
              <a:rPr lang="en-US" dirty="0"/>
              <a:t>Problems addressed in new standard known as C++03</a:t>
            </a:r>
          </a:p>
          <a:p>
            <a:r>
              <a:rPr lang="en-US" dirty="0"/>
              <a:t>Further evolution proposed in 2005</a:t>
            </a:r>
          </a:p>
          <a:p>
            <a:r>
              <a:rPr lang="en-US" dirty="0"/>
              <a:t>Finally released in 2011 as C++11</a:t>
            </a:r>
          </a:p>
          <a:p>
            <a:r>
              <a:rPr lang="en-US" dirty="0"/>
              <a:t>New version released has since been released every 3 years</a:t>
            </a:r>
          </a:p>
        </p:txBody>
      </p:sp>
    </p:spTree>
    <p:extLst>
      <p:ext uri="{BB962C8B-B14F-4D97-AF65-F5344CB8AC3E}">
        <p14:creationId xmlns:p14="http://schemas.microsoft.com/office/powerpoint/2010/main" val="224918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BFAC-8029-2F4B-92E1-0E408E74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Sausage Gets Made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F209E-E995-2E44-9B3F-591C03286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4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D24D-45BB-8743-A56E-96E4A462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Our Code Actually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5CC5-A678-5648-A803-6C009163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computers understand?</a:t>
            </a:r>
          </a:p>
          <a:p>
            <a:pPr lvl="1"/>
            <a:r>
              <a:rPr lang="en-US" dirty="0"/>
              <a:t>1’s and 0’s only</a:t>
            </a:r>
          </a:p>
          <a:p>
            <a:r>
              <a:rPr lang="en-US" dirty="0"/>
              <a:t>How do we go from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“Hello world!\n”;</a:t>
            </a:r>
            <a:r>
              <a:rPr lang="en-US" dirty="0"/>
              <a:t> to 1’s and 0’s?</a:t>
            </a:r>
          </a:p>
          <a:p>
            <a:r>
              <a:rPr lang="en-US" dirty="0"/>
              <a:t>Short answer: a compiler turns our code into something the computer understands (g++, clang++, </a:t>
            </a:r>
            <a:r>
              <a:rPr lang="en-US" dirty="0" err="1"/>
              <a:t>msvc</a:t>
            </a:r>
            <a:r>
              <a:rPr lang="en-US" dirty="0"/>
              <a:t>)</a:t>
            </a:r>
          </a:p>
          <a:p>
            <a:r>
              <a:rPr lang="en-US" dirty="0"/>
              <a:t>Longer answer: 5 distinct phases to go from C++ to machine code</a:t>
            </a:r>
          </a:p>
          <a:p>
            <a:pPr lvl="1"/>
            <a:r>
              <a:rPr lang="en-US" dirty="0"/>
              <a:t>We’ll take a quick look at them</a:t>
            </a:r>
          </a:p>
          <a:p>
            <a:pPr lvl="1"/>
            <a:r>
              <a:rPr lang="en-US" dirty="0"/>
              <a:t>Taken from clang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4543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9F2D-FEC9-3843-AF3C-7D3D7E90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93CD-D523-3D43-8637-68EC5A8A6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gets read, preprocessor directives get expanded (#include expansion, macro expansion)</a:t>
            </a:r>
          </a:p>
          <a:p>
            <a:pPr lvl="1"/>
            <a:r>
              <a:rPr lang="en-US" dirty="0"/>
              <a:t>g++|clang++ -E &lt;source file&gt;</a:t>
            </a:r>
          </a:p>
        </p:txBody>
      </p:sp>
    </p:spTree>
    <p:extLst>
      <p:ext uri="{BB962C8B-B14F-4D97-AF65-F5344CB8AC3E}">
        <p14:creationId xmlns:p14="http://schemas.microsoft.com/office/powerpoint/2010/main" val="256281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041-DFC0-234D-B440-50012F35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Semantic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DEFD-8E50-1842-A54D-7DE6973F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checked for proper syntax and well-formed code</a:t>
            </a:r>
          </a:p>
          <a:p>
            <a:r>
              <a:rPr lang="en-US" dirty="0"/>
              <a:t>This stage will generate most errors seen in this course</a:t>
            </a:r>
          </a:p>
          <a:p>
            <a:pPr lvl="1"/>
            <a:r>
              <a:rPr lang="en-US" dirty="0"/>
              <a:t>g++|clang++ -</a:t>
            </a:r>
            <a:r>
              <a:rPr lang="en-US" dirty="0" err="1"/>
              <a:t>fsyntax</a:t>
            </a:r>
            <a:r>
              <a:rPr lang="en-US" dirty="0"/>
              <a:t>-only &lt;source file&gt;</a:t>
            </a:r>
          </a:p>
        </p:txBody>
      </p:sp>
    </p:spTree>
    <p:extLst>
      <p:ext uri="{BB962C8B-B14F-4D97-AF65-F5344CB8AC3E}">
        <p14:creationId xmlns:p14="http://schemas.microsoft.com/office/powerpoint/2010/main" val="3653358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{75CE69FA-61F2-764D-B29F-8C528B670BF7}tf10001071</Template>
  <TotalTime>4508</TotalTime>
  <Words>1026</Words>
  <Application>Microsoft Macintosh PowerPoint</Application>
  <PresentationFormat>Widescreen</PresentationFormat>
  <Paragraphs>213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Gill Sans MT</vt:lpstr>
      <vt:lpstr>Impact</vt:lpstr>
      <vt:lpstr>Wingdings</vt:lpstr>
      <vt:lpstr>Badge</vt:lpstr>
      <vt:lpstr>Basics I</vt:lpstr>
      <vt:lpstr>Introduction</vt:lpstr>
      <vt:lpstr>Agenda</vt:lpstr>
      <vt:lpstr>A Brief History of C++</vt:lpstr>
      <vt:lpstr>C with Classes</vt:lpstr>
      <vt:lpstr>How the Sausage Gets Made</vt:lpstr>
      <vt:lpstr>How Does Our Code Actually Work?</vt:lpstr>
      <vt:lpstr>Preprocessor</vt:lpstr>
      <vt:lpstr>Parsing and Semantic Analysis</vt:lpstr>
      <vt:lpstr>Code Generation &amp; Optimization</vt:lpstr>
      <vt:lpstr>Assembler</vt:lpstr>
      <vt:lpstr>Linker</vt:lpstr>
      <vt:lpstr>Variables &amp; Expressions</vt:lpstr>
      <vt:lpstr>We Need Data</vt:lpstr>
      <vt:lpstr>Naming Variables</vt:lpstr>
      <vt:lpstr>Quick Note</vt:lpstr>
      <vt:lpstr>Declaring Variables</vt:lpstr>
      <vt:lpstr>Variable Types</vt:lpstr>
      <vt:lpstr>Express Yourself</vt:lpstr>
      <vt:lpstr>Arithmetic Expressions</vt:lpstr>
      <vt:lpstr>Shorthand Arithmetic</vt:lpstr>
      <vt:lpstr>Comparative Expressions</vt:lpstr>
      <vt:lpstr>Logical Expressions</vt:lpstr>
      <vt:lpstr>Quick Explanations of Logical Operators</vt:lpstr>
      <vt:lpstr>Input &amp; Output</vt:lpstr>
      <vt:lpstr>Streams</vt:lpstr>
      <vt:lpstr>Special Characters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I</dc:title>
  <dc:creator>Sweeney, Adam</dc:creator>
  <cp:lastModifiedBy>Sweeney, Adam</cp:lastModifiedBy>
  <cp:revision>22</cp:revision>
  <dcterms:created xsi:type="dcterms:W3CDTF">2020-03-04T21:33:45Z</dcterms:created>
  <dcterms:modified xsi:type="dcterms:W3CDTF">2020-03-08T21:52:42Z</dcterms:modified>
</cp:coreProperties>
</file>