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90" r:id="rId8"/>
    <p:sldId id="263" r:id="rId9"/>
    <p:sldId id="29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6" r:id="rId25"/>
    <p:sldId id="287" r:id="rId26"/>
    <p:sldId id="288" r:id="rId27"/>
    <p:sldId id="28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3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9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C6BEB-8D71-4FFC-B9C0-F12F77B3E317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876EA-DBDE-4F03-ACD6-644BE0585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18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Images taken from the git course on https://www.codecademey.com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876EA-DBDE-4F03-ACD6-644BE05850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4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2E56-6E8B-AB41-BDCA-790902BBD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B606C-D064-7745-B730-CDC305573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1A95E-4A65-F346-8099-C8F02F38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88D7-FBCA-844B-8FE5-1C04AFF522CE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4EA28-CA19-6540-8799-71513FD22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162F-C5EF-CE4D-A27B-E876FCD9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7761-00EE-1D41-A78B-CDDF140E8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7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ABC8-8F39-CF4D-B892-D39D78E69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1D046-CF2B-E642-8910-DB3635A61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6BBA3-0252-8048-B7C6-1636B62D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88D7-FBCA-844B-8FE5-1C04AFF522CE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897B5-9CDF-4E4D-8D15-9CB48671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AB53B-5569-2D4F-8A0E-43319161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7761-00EE-1D41-A78B-CDDF140E8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3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102BF-8C4A-6F44-821C-80D996332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5878B-8949-C74F-A76B-BA7EB9E4F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F69-5B11-F345-85CA-02117853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88D7-FBCA-844B-8FE5-1C04AFF522CE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92BB8-2382-9445-BABD-D778C4F1A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21F14-6186-C746-9048-B5018631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7761-00EE-1D41-A78B-CDDF140E8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8A8A-1C92-0F4C-90D0-439FDCA4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507F1-097E-474A-B3F2-C8C25B265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1367C-4B43-F34D-827F-687CF06E8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88D7-FBCA-844B-8FE5-1C04AFF522CE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5377D-F911-EF46-96B6-3CF07A45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7FC1-F261-4140-9244-9F7BF23C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7761-00EE-1D41-A78B-CDDF140E8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3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2A959-23C8-4248-A023-D96B8702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418F4-0690-594F-ACEB-B5813787D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323B1-D76E-A34D-B301-D53AFB1C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88D7-FBCA-844B-8FE5-1C04AFF522CE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804B6-DE2B-FD4D-96BB-BF55BB530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CAD42-0502-654D-A43D-396ADC5B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7761-00EE-1D41-A78B-CDDF140E8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2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5CE87-D464-4C4C-8C54-878F0DF5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E1D9F-A4F7-C743-B660-D5D9FD45D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FAA85-86D9-2144-A4A9-1EC601F7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50200-5D24-FE40-8408-690623244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88D7-FBCA-844B-8FE5-1C04AFF522CE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DA49A-2382-5F40-B8AC-11F177E1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6CE57-0045-5F42-81D9-8A9E0D72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7761-00EE-1D41-A78B-CDDF140E8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0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E484-7508-FD46-BE9A-16277306B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799EC-4484-494E-A98C-FC699DFE0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8D22F-6D6F-C945-B4D0-943AA76BE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AF1E1-3A3C-5947-8F1B-96D9E3707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F6F0D6-F84E-B04C-B1BB-1C6D01DB7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F8E61-75D3-E04B-A529-23F9B02B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88D7-FBCA-844B-8FE5-1C04AFF522CE}" type="datetimeFigureOut">
              <a:rPr lang="en-US" smtClean="0"/>
              <a:t>4/1/20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6F9F4-8F3F-F640-9246-2B725813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AF85F-23D8-A94B-BB49-BA0A7CD6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7761-00EE-1D41-A78B-CDDF140E8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8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29478-151C-3443-945A-FC87F7EA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F6C65-8AC5-E24D-BF50-CE13B8DE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88D7-FBCA-844B-8FE5-1C04AFF522CE}" type="datetimeFigureOut">
              <a:rPr lang="en-US" smtClean="0"/>
              <a:t>4/1/20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62B28-9869-B14A-9B3D-9D58E827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AADB8-CEDD-C94A-919F-C511B209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7761-00EE-1D41-A78B-CDDF140E8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0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D7590B-6652-E047-9CA0-B73533A96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88D7-FBCA-844B-8FE5-1C04AFF522CE}" type="datetimeFigureOut">
              <a:rPr lang="en-US" smtClean="0"/>
              <a:t>4/1/20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0C0FB-D992-0045-A7D7-9F08F6B0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8C569-5368-D74A-AC4F-7DB50A8E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7761-00EE-1D41-A78B-CDDF140E8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6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6BFB-2FED-7F41-A37E-870EE31A3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2CAB3-EB65-2343-869A-1A4F1579B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DB747-630E-174E-891B-5A963DAF0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A14FB-BBDC-5342-A30B-5FB330AC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88D7-FBCA-844B-8FE5-1C04AFF522CE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B2F23-B9C4-B744-8BC7-DC45814A4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E3831-360E-6E4E-AE9D-E6030EEA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7761-00EE-1D41-A78B-CDDF140E8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1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A8BF-5C3F-454B-B336-CC3C60DDE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71FFF-420D-F949-8674-2EBBC65AB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F6DBA-C76F-FC46-AFFD-5CC02BEB1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BAAF6-3925-924E-A84F-096266A3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88D7-FBCA-844B-8FE5-1C04AFF522CE}" type="datetimeFigureOut">
              <a:rPr lang="en-US" smtClean="0"/>
              <a:t>4/1/20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593BC-0715-7B4E-B629-FFE42AC7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A8844-5F2F-5743-9733-855B1BA7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7761-00EE-1D41-A78B-CDDF140E8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1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F9FF7D-0DDD-384B-86CE-CC0EE32D0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E1897-C48B-2348-A686-A0EC3F1AD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B8BDE-5196-6345-A9B6-27A88D6C6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88D7-FBCA-844B-8FE5-1C04AFF522CE}" type="datetimeFigureOut">
              <a:rPr lang="en-US" smtClean="0"/>
              <a:t>4/1/20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A67CF-3425-0C4F-A188-2CFB85A8F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0551C-2EF3-404B-A765-7A029AD5A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C7761-00EE-1D41-A78B-CDDF140E8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6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hub/gitignor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-tower.com/learn/git/ebook" TargetMode="External"/><Relationship Id="rId2" Type="http://schemas.openxmlformats.org/officeDocument/2006/relationships/hyperlink" Target="https://www.codecadem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doc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e background image shows parts of the DC comics multi-verse, specifically different incarnations of the Justice League.">
            <a:extLst>
              <a:ext uri="{FF2B5EF4-FFF2-40B4-BE49-F238E27FC236}">
                <a16:creationId xmlns:a16="http://schemas.microsoft.com/office/drawing/2014/main" id="{8B9A2D20-E7C4-4F35-8D0F-A06DE7E0176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25" b="110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493F3-DD51-F648-9F41-5B2856C97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/>
              <a:t>Version Control Using </a:t>
            </a:r>
            <a:r>
              <a:rPr lang="en-US" sz="4000">
                <a:latin typeface="Fira Code Light" panose="020B0409050000020004" pitchFamily="49" charset="0"/>
                <a:ea typeface="Fira Code Light" panose="020B0409050000020004" pitchFamily="49" charset="0"/>
              </a:rPr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7E734-4973-EB47-9849-D5994C37D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1600" dirty="0"/>
              <a:t>Adam Sweeney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009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E8C9-2008-3D49-A52B-16C33DE2F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1EA8-43C0-DB47-B7C4-F7A25BF63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 not have to wait until we have a new project</a:t>
            </a:r>
          </a:p>
          <a:p>
            <a:pPr lvl="1"/>
            <a:r>
              <a:rPr lang="en-US" dirty="0"/>
              <a:t>It’s never too late to put our work under version control</a:t>
            </a:r>
          </a:p>
          <a:p>
            <a:r>
              <a:rPr lang="en-US" dirty="0"/>
              <a:t>We do need to organize our work, however</a:t>
            </a:r>
          </a:p>
          <a:p>
            <a:pPr lvl="1"/>
            <a:r>
              <a:rPr lang="en-US" dirty="0"/>
              <a:t>At a minimum, each project should be contained in its own folder</a:t>
            </a:r>
          </a:p>
          <a:p>
            <a:r>
              <a:rPr lang="en-US" dirty="0"/>
              <a:t>From a terminal, navigate to your project folder</a:t>
            </a:r>
          </a:p>
          <a:p>
            <a:r>
              <a:rPr lang="en-US" dirty="0"/>
              <a:t>Type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git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init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  <a:ea typeface="Fira Code" panose="020B05090500000200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An empty repository is created</a:t>
            </a:r>
          </a:p>
        </p:txBody>
      </p:sp>
    </p:spTree>
    <p:extLst>
      <p:ext uri="{BB962C8B-B14F-4D97-AF65-F5344CB8AC3E}">
        <p14:creationId xmlns:p14="http://schemas.microsoft.com/office/powerpoint/2010/main" val="12035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F6352B-90E4-4643-970B-CE577DE2A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git Process*</a:t>
            </a:r>
          </a:p>
        </p:txBody>
      </p:sp>
      <p:pic>
        <p:nvPicPr>
          <p:cNvPr id="5" name="Content Placeholder 4" descr="Upon using the command git init, we make our project folder the working directory.&#10;&#10;Within the working directory, we are able to make changes to our files such as additions, deletions, and modifications. &#10;&#10;When we have finished working on a file, we stage it to be added to the repository by using the command git add. We can add multiple files with that command.&#10;&#10;When we are ready to commit our files to the repository, we type git commit, and the changes we made are now officially tracked." title="Basic git Workflow">
            <a:extLst>
              <a:ext uri="{FF2B5EF4-FFF2-40B4-BE49-F238E27FC236}">
                <a16:creationId xmlns:a16="http://schemas.microsoft.com/office/drawing/2014/main" id="{35E97907-77A7-4D47-8EA0-3AB108EFC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1347" y="307731"/>
            <a:ext cx="9034207" cy="399763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039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8AF98-0566-4147-9DD1-769954EB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8139B-8FEA-EB4E-B733-E9C915A08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edit our code, we save our code</a:t>
            </a:r>
          </a:p>
          <a:p>
            <a:pPr lvl="1"/>
            <a:r>
              <a:rPr lang="en-US" dirty="0"/>
              <a:t>Same as we’ve ever done</a:t>
            </a:r>
          </a:p>
          <a:p>
            <a:r>
              <a:rPr lang="en-US" dirty="0"/>
              <a:t>To save it to our repository, we must first stage the files to be committed</a:t>
            </a:r>
          </a:p>
          <a:p>
            <a:pPr lvl="1"/>
            <a:r>
              <a:rPr lang="en-US" dirty="0"/>
              <a:t>Staging is a way of saying that we’re done altering that file for now</a:t>
            </a:r>
          </a:p>
          <a:p>
            <a:r>
              <a:rPr lang="en-US" dirty="0"/>
              <a:t>Stage by using the command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git add [FILENAMES]</a:t>
            </a:r>
          </a:p>
          <a:p>
            <a:r>
              <a:rPr lang="en-US" dirty="0">
                <a:ea typeface="Fira Code" panose="020B0509050000020004" pitchFamily="49" charset="0"/>
              </a:rPr>
              <a:t>We can always check the status of our repository by using the command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git status</a:t>
            </a:r>
          </a:p>
        </p:txBody>
      </p:sp>
    </p:spTree>
    <p:extLst>
      <p:ext uri="{BB962C8B-B14F-4D97-AF65-F5344CB8AC3E}">
        <p14:creationId xmlns:p14="http://schemas.microsoft.com/office/powerpoint/2010/main" val="112550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4CF2-6321-AD4C-8947-5B0E1C0B1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B6FEF-ED65-634D-806A-51E5F9469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we stage all the files that we have edited/want to add, we are ready to commit them</a:t>
            </a: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git commit -m “MESSAGE”</a:t>
            </a:r>
          </a:p>
          <a:p>
            <a:pPr lvl="1"/>
            <a:r>
              <a:rPr lang="en-US" dirty="0"/>
              <a:t>Message should be written in the present-tense, and kept short (&lt; 150 characters)</a:t>
            </a:r>
          </a:p>
          <a:p>
            <a:pPr lvl="1"/>
            <a:r>
              <a:rPr lang="en-US" sz="2800" dirty="0">
                <a:highlight>
                  <a:srgbClr val="C0C0C0"/>
                </a:highlight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git commit</a:t>
            </a:r>
            <a:r>
              <a:rPr lang="en-US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is technically all we need</a:t>
            </a:r>
          </a:p>
          <a:p>
            <a:pPr lvl="2"/>
            <a:r>
              <a:rPr lang="en-US" dirty="0"/>
              <a:t>Opens a text editor for us to enter a message</a:t>
            </a:r>
          </a:p>
          <a:p>
            <a:pPr lvl="1"/>
            <a:r>
              <a:rPr lang="en-US" dirty="0"/>
              <a:t>ALWAYS include a message; it is best practice</a:t>
            </a:r>
          </a:p>
        </p:txBody>
      </p:sp>
    </p:spTree>
    <p:extLst>
      <p:ext uri="{BB962C8B-B14F-4D97-AF65-F5344CB8AC3E}">
        <p14:creationId xmlns:p14="http://schemas.microsoft.com/office/powerpoint/2010/main" val="1278914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460E-26B4-074F-B3D3-89A336B6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Tracks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5AFC5-7AB0-7A42-80AF-A8476A42E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project folder, git keeps track of everything</a:t>
            </a:r>
          </a:p>
          <a:p>
            <a:r>
              <a:rPr lang="en-US" dirty="0"/>
              <a:t>There will likely be files we do not want it to track and bother us about</a:t>
            </a:r>
          </a:p>
          <a:p>
            <a:r>
              <a:rPr lang="en-US" dirty="0"/>
              <a:t>We can tell git to ignore these files</a:t>
            </a:r>
          </a:p>
          <a:p>
            <a:r>
              <a:rPr lang="en-US" dirty="0"/>
              <a:t>In the working directory, create a file called .</a:t>
            </a:r>
            <a:r>
              <a:rPr lang="en-US" dirty="0" err="1"/>
              <a:t>gitignore</a:t>
            </a:r>
            <a:endParaRPr lang="en-US" dirty="0"/>
          </a:p>
          <a:p>
            <a:pPr lvl="1"/>
            <a:r>
              <a:rPr lang="en-US" dirty="0"/>
              <a:t>It is a plaintext file where we list the files we don’t want git to track</a:t>
            </a:r>
          </a:p>
          <a:p>
            <a:pPr lvl="1"/>
            <a:r>
              <a:rPr lang="en-US" dirty="0"/>
              <a:t>We can name specific files and use wildcards</a:t>
            </a:r>
          </a:p>
          <a:p>
            <a:r>
              <a:rPr lang="en-US" dirty="0"/>
              <a:t>We can get </a:t>
            </a:r>
            <a:r>
              <a:rPr lang="en-US" dirty="0" err="1"/>
              <a:t>gitignore</a:t>
            </a:r>
            <a:r>
              <a:rPr lang="en-US" dirty="0"/>
              <a:t> lists from GitHub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gitignore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15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50C2-6ED1-E24F-BAB8-CD95A8F0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Our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08A13-B1BA-7143-9B27-F011E3947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will come a time when we want to see our commit history</a:t>
            </a:r>
          </a:p>
          <a:p>
            <a:pPr lvl="1"/>
            <a:r>
              <a:rPr lang="en-US" dirty="0"/>
              <a:t>Finding out when a bug cropped up</a:t>
            </a:r>
          </a:p>
          <a:p>
            <a:pPr lvl="1"/>
            <a:r>
              <a:rPr lang="en-US" dirty="0"/>
              <a:t>Observing evolution of project</a:t>
            </a:r>
          </a:p>
          <a:p>
            <a:pPr lvl="1"/>
            <a:r>
              <a:rPr lang="en-US" dirty="0"/>
              <a:t>Finding who to blame when everything’s broken</a:t>
            </a:r>
          </a:p>
          <a:p>
            <a:r>
              <a:rPr lang="en-US" dirty="0"/>
              <a:t>This can be done using the command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git log</a:t>
            </a:r>
          </a:p>
        </p:txBody>
      </p:sp>
    </p:spTree>
    <p:extLst>
      <p:ext uri="{BB962C8B-B14F-4D97-AF65-F5344CB8AC3E}">
        <p14:creationId xmlns:p14="http://schemas.microsoft.com/office/powerpoint/2010/main" val="1464002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F8CB-31AB-8142-B2C8-F3BE2855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git log </a:t>
            </a:r>
            <a:r>
              <a:rPr lang="en-US" dirty="0"/>
              <a:t>Shows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D1692-E622-B948-AC62-ECCB1BE2F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number</a:t>
            </a:r>
          </a:p>
          <a:p>
            <a:pPr lvl="1"/>
            <a:r>
              <a:rPr lang="en-US" dirty="0"/>
              <a:t>Every commit is numbered with a hash value, generated using SHA</a:t>
            </a:r>
          </a:p>
          <a:p>
            <a:r>
              <a:rPr lang="en-US" dirty="0"/>
              <a:t>What branch the commit was made to (more on that later)</a:t>
            </a:r>
          </a:p>
          <a:p>
            <a:r>
              <a:rPr lang="en-US" dirty="0"/>
              <a:t>Commit author</a:t>
            </a:r>
          </a:p>
          <a:p>
            <a:r>
              <a:rPr lang="en-US" dirty="0"/>
              <a:t>Commit timestamp</a:t>
            </a:r>
          </a:p>
          <a:p>
            <a:r>
              <a:rPr lang="en-US" dirty="0"/>
              <a:t>Commit message</a:t>
            </a:r>
          </a:p>
        </p:txBody>
      </p:sp>
    </p:spTree>
    <p:extLst>
      <p:ext uri="{BB962C8B-B14F-4D97-AF65-F5344CB8AC3E}">
        <p14:creationId xmlns:p14="http://schemas.microsoft.com/office/powerpoint/2010/main" val="854519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3E49-0239-E54C-A1D3-F8DF364EF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reset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05A1E-A41E-0243-AC72-64DD0DA49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have staged a file but wish to </a:t>
            </a:r>
            <a:r>
              <a:rPr lang="en-US" dirty="0" err="1"/>
              <a:t>unstage</a:t>
            </a:r>
            <a:r>
              <a:rPr lang="en-US" dirty="0"/>
              <a:t> it, I can use the following command</a:t>
            </a: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git reset FILENAME</a:t>
            </a:r>
          </a:p>
          <a:p>
            <a:pPr lvl="1"/>
            <a:r>
              <a:rPr lang="en-US" dirty="0">
                <a:ea typeface="Fira Code" panose="020B0509050000020004" pitchFamily="49" charset="0"/>
              </a:rPr>
              <a:t>Does not change working directory, the file is merely </a:t>
            </a:r>
            <a:r>
              <a:rPr lang="en-US" dirty="0" err="1">
                <a:ea typeface="Fira Code" panose="020B0509050000020004" pitchFamily="49" charset="0"/>
              </a:rPr>
              <a:t>unstaged</a:t>
            </a:r>
            <a:endParaRPr lang="en-US" dirty="0">
              <a:ea typeface="Fira Code" panose="020B0509050000020004" pitchFamily="49" charset="0"/>
            </a:endParaRPr>
          </a:p>
          <a:p>
            <a:r>
              <a:rPr lang="en-US" dirty="0">
                <a:ea typeface="Fira Code" panose="020B0509050000020004" pitchFamily="49" charset="0"/>
              </a:rPr>
              <a:t>Also possible to roll back entire repository if no filename is specified</a:t>
            </a: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git reset --hard COMMIT</a:t>
            </a:r>
          </a:p>
          <a:p>
            <a:pPr lvl="1"/>
            <a:r>
              <a:rPr lang="en-US" dirty="0">
                <a:ea typeface="Fira Code" panose="020B0509050000020004" pitchFamily="49" charset="0"/>
              </a:rPr>
              <a:t>Changes working directory to match a specific commit</a:t>
            </a:r>
          </a:p>
        </p:txBody>
      </p:sp>
    </p:spTree>
    <p:extLst>
      <p:ext uri="{BB962C8B-B14F-4D97-AF65-F5344CB8AC3E}">
        <p14:creationId xmlns:p14="http://schemas.microsoft.com/office/powerpoint/2010/main" val="2416007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C656C-210E-8F46-8CBB-62004A12B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Visualization of git reset</a:t>
            </a:r>
          </a:p>
        </p:txBody>
      </p:sp>
      <p:pic>
        <p:nvPicPr>
          <p:cNvPr id="5" name="Content Placeholder 4" descr="Before a reset occurs, HEAD is typically at the latest commit.&#10;&#10;After a reset, HEAD is moved to the previous commit. We will have effectively rolled our project back in time." title="Visualization of git reset">
            <a:extLst>
              <a:ext uri="{FF2B5EF4-FFF2-40B4-BE49-F238E27FC236}">
                <a16:creationId xmlns:a16="http://schemas.microsoft.com/office/drawing/2014/main" id="{F315F219-1DAF-104D-9F47-1E5EB6884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1078" y="307731"/>
            <a:ext cx="5814744" cy="399763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941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CB4D-C0D7-1045-8A38-B4DE4145E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4F8E2-7EB6-3543-9E5C-7FD7A3647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Oftentimes, we are afraid of adding new features or experimenting with new syntax because we could break what we have</a:t>
            </a:r>
          </a:p>
          <a:p>
            <a:r>
              <a:rPr lang="en-US" dirty="0"/>
              <a:t>More importantly, no company wants their money maker in a broken state just to see if a new feature or refactor will pan out</a:t>
            </a:r>
          </a:p>
          <a:p>
            <a:r>
              <a:rPr lang="en-US" dirty="0"/>
              <a:t>git allows us to perform these experiments without affecting our “master” code</a:t>
            </a:r>
          </a:p>
        </p:txBody>
      </p:sp>
    </p:spTree>
    <p:extLst>
      <p:ext uri="{BB962C8B-B14F-4D97-AF65-F5344CB8AC3E}">
        <p14:creationId xmlns:p14="http://schemas.microsoft.com/office/powerpoint/2010/main" val="4170036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E481-3302-4B48-B219-A893FDDC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6556F-DD4F-AE4C-8962-57F7277AC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our development projects, it can be very handy to keep track of the changes we make to our code</a:t>
            </a:r>
          </a:p>
          <a:p>
            <a:r>
              <a:rPr lang="en-US" dirty="0"/>
              <a:t>If something breaks, we can roll back</a:t>
            </a:r>
          </a:p>
          <a:p>
            <a:r>
              <a:rPr lang="en-US" dirty="0"/>
              <a:t>We can try out new features without affecting the “main” program</a:t>
            </a:r>
          </a:p>
          <a:p>
            <a:r>
              <a:rPr lang="en-US" dirty="0"/>
              <a:t>Version control is an extremely important tool used in industry</a:t>
            </a:r>
          </a:p>
        </p:txBody>
      </p:sp>
    </p:spTree>
    <p:extLst>
      <p:ext uri="{BB962C8B-B14F-4D97-AF65-F5344CB8AC3E}">
        <p14:creationId xmlns:p14="http://schemas.microsoft.com/office/powerpoint/2010/main" val="3758136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170C04-5FEA-7341-B78D-458CAB060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Visualization of git Branching</a:t>
            </a:r>
          </a:p>
        </p:txBody>
      </p:sp>
      <p:pic>
        <p:nvPicPr>
          <p:cNvPr id="9" name="Content Placeholder 8" descr="By default, our commits go into what is called the master branch. The master branch can also be caled the trunk.&#10;&#10;When we create a new branch, we allow ourselves the ability to add new features, test fixes and refactorings without having any impact on the master branch." title="A visualization of git branching">
            <a:extLst>
              <a:ext uri="{FF2B5EF4-FFF2-40B4-BE49-F238E27FC236}">
                <a16:creationId xmlns:a16="http://schemas.microsoft.com/office/drawing/2014/main" id="{96D7CA28-171E-BB41-88BD-A359EFD96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41" y="307731"/>
            <a:ext cx="11421818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440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D5BDF-6485-744C-B726-3BEDD2005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79A7C-643E-E64B-89BD-25589BDA9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 use the command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git branch BRANCH_NAME</a:t>
            </a:r>
          </a:p>
          <a:p>
            <a:r>
              <a:rPr lang="en-US" dirty="0">
                <a:ea typeface="Fira Code" panose="020B0509050000020004" pitchFamily="49" charset="0"/>
              </a:rPr>
              <a:t>The branch name may not contain whitespace</a:t>
            </a:r>
          </a:p>
          <a:p>
            <a:r>
              <a:rPr lang="en-US" dirty="0">
                <a:ea typeface="Fira Code" panose="020B0509050000020004" pitchFamily="49" charset="0"/>
              </a:rPr>
              <a:t>If we type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git branch</a:t>
            </a:r>
            <a:r>
              <a:rPr lang="en-US" dirty="0"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ea typeface="Fira Code" panose="020B0509050000020004" pitchFamily="49" charset="0"/>
              </a:rPr>
              <a:t>without specifying a branch name, git lists all the branches, with a * marking our current branch</a:t>
            </a:r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34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1BF0-39D1-DA41-BF05-1B367C39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0D328-2B22-0044-9C57-A3536FF80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git checkout BRANCH_NAME</a:t>
            </a:r>
          </a:p>
          <a:p>
            <a:r>
              <a:rPr lang="en-US" dirty="0">
                <a:ea typeface="Fira Code" panose="020B0509050000020004" pitchFamily="49" charset="0"/>
              </a:rPr>
              <a:t>This will switch your branch; the branch must exist first</a:t>
            </a:r>
          </a:p>
          <a:p>
            <a:pPr lvl="1"/>
            <a:r>
              <a:rPr lang="en-US" sz="2800" dirty="0">
                <a:highlight>
                  <a:srgbClr val="C0C0C0"/>
                </a:highlight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git checkout -b BRANCH_NAME</a:t>
            </a:r>
            <a:r>
              <a:rPr lang="en-US" dirty="0">
                <a:ea typeface="Fira Code" panose="020B0509050000020004" pitchFamily="49" charset="0"/>
              </a:rPr>
              <a:t> will create a branch and switch to it</a:t>
            </a:r>
          </a:p>
          <a:p>
            <a:r>
              <a:rPr lang="en-US" dirty="0">
                <a:ea typeface="Fira Code" panose="020B0509050000020004" pitchFamily="49" charset="0"/>
              </a:rPr>
              <a:t>Now, when staging and committing changes, they will be committed to the current branch, and not to the master</a:t>
            </a:r>
          </a:p>
          <a:p>
            <a:r>
              <a:rPr lang="en-US" dirty="0">
                <a:ea typeface="Fira Code" panose="020B0509050000020004" pitchFamily="49" charset="0"/>
              </a:rPr>
              <a:t>This can be observed my making changes to a branch, committing those changes, and switching branches back to master</a:t>
            </a:r>
          </a:p>
          <a:p>
            <a:endParaRPr lang="en-US" dirty="0"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91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D0D2-3F6A-C149-96E0-5F847726E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it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01754-D107-AB4B-A296-7CB0080E8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a branch is to incorporate it back to master</a:t>
            </a:r>
          </a:p>
          <a:p>
            <a:r>
              <a:rPr lang="en-US" dirty="0"/>
              <a:t>From the master branch: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ea typeface="Fira Code" panose="020B0509050000020004" pitchFamily="49" charset="0"/>
                <a:cs typeface="Consolas" panose="020B0609020204030204" pitchFamily="49" charset="0"/>
              </a:rPr>
              <a:t>git merge BRANCH_NAME</a:t>
            </a:r>
          </a:p>
          <a:p>
            <a:r>
              <a:rPr lang="en-US" dirty="0">
                <a:ea typeface="Fira Code" panose="020B0509050000020004" pitchFamily="49" charset="0"/>
              </a:rPr>
              <a:t>The branch specified in the merge command is the “giver” branch</a:t>
            </a:r>
          </a:p>
          <a:p>
            <a:r>
              <a:rPr lang="en-US" dirty="0">
                <a:ea typeface="Fira Code" panose="020B0509050000020004" pitchFamily="49" charset="0"/>
              </a:rPr>
              <a:t>The branch you execute the command from is the “receiver” branch</a:t>
            </a:r>
          </a:p>
        </p:txBody>
      </p:sp>
    </p:spTree>
    <p:extLst>
      <p:ext uri="{BB962C8B-B14F-4D97-AF65-F5344CB8AC3E}">
        <p14:creationId xmlns:p14="http://schemas.microsoft.com/office/powerpoint/2010/main" val="2593861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0D059-4CB0-734C-A2C7-4C0DD97D2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Upon Successful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CC5B2-7398-9844-BE2D-7A9F0130A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usually want to delete the branch</a:t>
            </a:r>
          </a:p>
          <a:p>
            <a:pPr lvl="1"/>
            <a:r>
              <a:rPr lang="en-US" dirty="0"/>
              <a:t>Branches are a means to an end</a:t>
            </a:r>
          </a:p>
          <a:p>
            <a:pPr lvl="1"/>
            <a:r>
              <a:rPr lang="en-US" dirty="0"/>
              <a:t>Many branches have no use after being merged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git branch -d BRANCH_NAME</a:t>
            </a:r>
          </a:p>
          <a:p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866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7EDE-5111-C74C-B9BC-49685AFD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is a Powerful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88682-537A-3341-B37E-3FBB31247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only scratched the surface</a:t>
            </a:r>
          </a:p>
          <a:p>
            <a:r>
              <a:rPr lang="en-US" dirty="0"/>
              <a:t>Most glaring omission right now is lack of discussion about online repositories for collaboration</a:t>
            </a:r>
          </a:p>
          <a:p>
            <a:r>
              <a:rPr lang="en-US" dirty="0"/>
              <a:t>But that’s coming</a:t>
            </a:r>
          </a:p>
          <a:p>
            <a:r>
              <a:rPr lang="en-US" dirty="0"/>
              <a:t>In the meantime, here some resources for learning more about git</a:t>
            </a:r>
          </a:p>
        </p:txBody>
      </p:sp>
    </p:spTree>
    <p:extLst>
      <p:ext uri="{BB962C8B-B14F-4D97-AF65-F5344CB8AC3E}">
        <p14:creationId xmlns:p14="http://schemas.microsoft.com/office/powerpoint/2010/main" val="1602559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CFDE7-53BF-7644-98DB-32C8B7AA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Resources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63896-633D-014D-8FF6-1CE6B83AD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>
                <a:hlinkClick r:id="rId2"/>
              </a:rPr>
              <a:t>https://www.codecademy.com</a:t>
            </a:r>
            <a:endParaRPr lang="en-US" sz="2400" dirty="0"/>
          </a:p>
          <a:p>
            <a:r>
              <a:rPr lang="en-US" sz="2400" dirty="0">
                <a:hlinkClick r:id="rId2"/>
              </a:rPr>
              <a:t>https://www.atlassian.com</a:t>
            </a:r>
            <a:r>
              <a:rPr lang="en-US" sz="2400">
                <a:hlinkClick r:id="rId2"/>
              </a:rPr>
              <a:t>/git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https://www.git-tower.com/learn/git/ebook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https://git-scm.com/doc</a:t>
            </a:r>
            <a:endParaRPr lang="en-US" sz="2400" dirty="0"/>
          </a:p>
          <a:p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git help</a:t>
            </a:r>
          </a:p>
          <a:p>
            <a:pPr lvl="1"/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git help TOPIC</a:t>
            </a:r>
          </a:p>
        </p:txBody>
      </p:sp>
    </p:spTree>
    <p:extLst>
      <p:ext uri="{BB962C8B-B14F-4D97-AF65-F5344CB8AC3E}">
        <p14:creationId xmlns:p14="http://schemas.microsoft.com/office/powerpoint/2010/main" val="1951383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8EA0A-4459-AB4D-8482-9D7D4D83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Review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D698F-158F-5641-B5EB-9B2A2DAB5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Version control</a:t>
            </a:r>
          </a:p>
          <a:p>
            <a:r>
              <a:rPr lang="en-US" sz="2400"/>
              <a:t>Using git locally</a:t>
            </a:r>
          </a:p>
          <a:p>
            <a:pPr lvl="1"/>
            <a:r>
              <a:rPr lang="en-US" dirty="0"/>
              <a:t>Repository creation</a:t>
            </a:r>
          </a:p>
          <a:p>
            <a:pPr lvl="1"/>
            <a:r>
              <a:rPr lang="en-US" dirty="0"/>
              <a:t>Staging &amp; Committing</a:t>
            </a:r>
          </a:p>
          <a:p>
            <a:pPr lvl="1"/>
            <a:r>
              <a:rPr lang="en-US" dirty="0"/>
              <a:t>Branching</a:t>
            </a:r>
          </a:p>
          <a:p>
            <a:pPr lvl="1"/>
            <a:r>
              <a:rPr lang="en-US" dirty="0"/>
              <a:t>Merge Conflicts</a:t>
            </a:r>
          </a:p>
        </p:txBody>
      </p:sp>
    </p:spTree>
    <p:extLst>
      <p:ext uri="{BB962C8B-B14F-4D97-AF65-F5344CB8AC3E}">
        <p14:creationId xmlns:p14="http://schemas.microsoft.com/office/powerpoint/2010/main" val="63871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8EA0A-4459-AB4D-8482-9D7D4D83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Agenda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D698F-158F-5641-B5EB-9B2A2DAB5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Version control</a:t>
            </a:r>
          </a:p>
          <a:p>
            <a:r>
              <a:rPr lang="en-US" sz="2400" dirty="0"/>
              <a:t>Using git locally</a:t>
            </a:r>
          </a:p>
          <a:p>
            <a:pPr lvl="1"/>
            <a:r>
              <a:rPr lang="en-US" dirty="0"/>
              <a:t>Repository creation</a:t>
            </a:r>
          </a:p>
          <a:p>
            <a:pPr lvl="1"/>
            <a:r>
              <a:rPr lang="en-US" dirty="0"/>
              <a:t>Staging &amp; Committing</a:t>
            </a:r>
          </a:p>
          <a:p>
            <a:pPr lvl="1"/>
            <a:r>
              <a:rPr lang="en-US" dirty="0"/>
              <a:t>Basic branching</a:t>
            </a:r>
          </a:p>
        </p:txBody>
      </p:sp>
    </p:spTree>
    <p:extLst>
      <p:ext uri="{BB962C8B-B14F-4D97-AF65-F5344CB8AC3E}">
        <p14:creationId xmlns:p14="http://schemas.microsoft.com/office/powerpoint/2010/main" val="336602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B6ADF-9E69-1C4B-94F3-5CF0E0ACA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6" y="5091762"/>
            <a:ext cx="7834193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/>
              <a:t>Version Control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D4EED-0C4F-6749-A011-AEFCD71DD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9107" y="5091763"/>
            <a:ext cx="2974207" cy="126458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5" name="Picture 4" descr="The section divider shows many Earths as members of the DC comics multiverse">
            <a:extLst>
              <a:ext uri="{FF2B5EF4-FFF2-40B4-BE49-F238E27FC236}">
                <a16:creationId xmlns:a16="http://schemas.microsoft.com/office/drawing/2014/main" id="{94C757F7-0FE7-47CD-B65F-598533492B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773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230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C11D-D47E-B346-BAFA-65F377B4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Even is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9DE65-93FD-CA4B-8CED-DE2603819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of version control is simple</a:t>
            </a:r>
          </a:p>
          <a:p>
            <a:r>
              <a:rPr lang="en-US" dirty="0"/>
              <a:t>Create a controlled way to track changes we make to our project and provide access to all the different versions</a:t>
            </a:r>
          </a:p>
          <a:p>
            <a:r>
              <a:rPr lang="en-US" dirty="0"/>
              <a:t>Version control has existed long before programming</a:t>
            </a:r>
          </a:p>
          <a:p>
            <a:pPr lvl="1"/>
            <a:r>
              <a:rPr lang="en-US" dirty="0"/>
              <a:t>Look at any textbook, it’s usually on its nth edition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86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F3AB-033D-9A4B-BD04-E7AB1579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Always Have a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F296D-0272-F944-A34C-4ADEE9E1B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“schemes” for software version control</a:t>
            </a:r>
          </a:p>
          <a:p>
            <a:pPr lvl="1"/>
            <a:r>
              <a:rPr lang="en-US" dirty="0" err="1"/>
              <a:t>svn</a:t>
            </a:r>
            <a:endParaRPr lang="en-US" dirty="0"/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/>
              <a:t>mercurial</a:t>
            </a:r>
          </a:p>
          <a:p>
            <a:pPr lvl="1"/>
            <a:r>
              <a:rPr lang="en-US" dirty="0" err="1"/>
              <a:t>cvs</a:t>
            </a:r>
            <a:endParaRPr lang="en-US" dirty="0"/>
          </a:p>
          <a:p>
            <a:pPr lvl="1"/>
            <a:r>
              <a:rPr lang="en-US" dirty="0"/>
              <a:t>…etc.</a:t>
            </a:r>
          </a:p>
          <a:p>
            <a:r>
              <a:rPr lang="en-US" dirty="0"/>
              <a:t>The focus of this lecture is using the git scheme</a:t>
            </a:r>
          </a:p>
          <a:p>
            <a:pPr lvl="1"/>
            <a:r>
              <a:rPr lang="en-US" dirty="0"/>
              <a:t>Open source, developed by Linus Torvalds</a:t>
            </a:r>
          </a:p>
          <a:p>
            <a:pPr lvl="1"/>
            <a:r>
              <a:rPr lang="en-US" dirty="0"/>
              <a:t>Rapidly gaining in popularity across industry</a:t>
            </a:r>
          </a:p>
        </p:txBody>
      </p:sp>
    </p:spTree>
    <p:extLst>
      <p:ext uri="{BB962C8B-B14F-4D97-AF65-F5344CB8AC3E}">
        <p14:creationId xmlns:p14="http://schemas.microsoft.com/office/powerpoint/2010/main" val="2043480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B6ADF-9E69-1C4B-94F3-5CF0E0ACA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6" y="5091762"/>
            <a:ext cx="7834193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/>
              <a:t>Using git Locally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D4EED-0C4F-6749-A011-AEFCD71DD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9107" y="5091763"/>
            <a:ext cx="2974207" cy="126458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5" name="Picture 4" descr="The section divider shows many Earths as members of the DC comics multiverse">
            <a:extLst>
              <a:ext uri="{FF2B5EF4-FFF2-40B4-BE49-F238E27FC236}">
                <a16:creationId xmlns:a16="http://schemas.microsoft.com/office/drawing/2014/main" id="{94C757F7-0FE7-47CD-B65F-598533492B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773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914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9605-C29D-984F-B2BC-87731E6A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1CA8-F777-AF4C-A212-CA013E424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can’t use git if it’s not on our system</a:t>
            </a:r>
          </a:p>
          <a:p>
            <a:r>
              <a:rPr lang="en-US" dirty="0"/>
              <a:t>Linux - install git using your distro’s package manager</a:t>
            </a:r>
          </a:p>
          <a:p>
            <a:r>
              <a:rPr lang="en-US" dirty="0"/>
              <a:t>Windows - install from </a:t>
            </a:r>
            <a:r>
              <a:rPr lang="en-US" dirty="0">
                <a:hlinkClick r:id="rId2"/>
              </a:rPr>
              <a:t>https://git-scm.com</a:t>
            </a:r>
            <a:endParaRPr lang="en-US" dirty="0"/>
          </a:p>
          <a:p>
            <a:pPr lvl="1"/>
            <a:r>
              <a:rPr lang="en-US" dirty="0"/>
              <a:t>Optionally use a Windows package manager like chocolatey or scoop</a:t>
            </a:r>
          </a:p>
          <a:p>
            <a:r>
              <a:rPr lang="en-US" dirty="0"/>
              <a:t>Mac - install from </a:t>
            </a:r>
            <a:r>
              <a:rPr lang="en-US" dirty="0">
                <a:hlinkClick r:id="rId2"/>
              </a:rPr>
              <a:t>https://git-scm.com</a:t>
            </a:r>
            <a:endParaRPr lang="en-US" dirty="0"/>
          </a:p>
          <a:p>
            <a:pPr lvl="1"/>
            <a:r>
              <a:rPr lang="en-US" dirty="0"/>
              <a:t>Optionally use homebrew</a:t>
            </a:r>
          </a:p>
        </p:txBody>
      </p:sp>
    </p:spTree>
    <p:extLst>
      <p:ext uri="{BB962C8B-B14F-4D97-AF65-F5344CB8AC3E}">
        <p14:creationId xmlns:p14="http://schemas.microsoft.com/office/powerpoint/2010/main" val="90174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0D67-A59E-2D41-8281-3971C658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04A06-997E-F541-A975-897B2CC1C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just need to enter two commands</a:t>
            </a:r>
          </a:p>
          <a:p>
            <a:r>
              <a:rPr lang="en-US" dirty="0"/>
              <a:t>Open a terminal:</a:t>
            </a:r>
          </a:p>
          <a:p>
            <a:pPr lvl="1"/>
            <a:r>
              <a:rPr lang="en-US" dirty="0">
                <a:highlight>
                  <a:srgbClr val="C0C0C0"/>
                </a:highlight>
              </a:rPr>
              <a:t>git config --global </a:t>
            </a:r>
            <a:r>
              <a:rPr lang="en-US" dirty="0" err="1">
                <a:highlight>
                  <a:srgbClr val="C0C0C0"/>
                </a:highlight>
              </a:rPr>
              <a:t>user.name</a:t>
            </a:r>
            <a:r>
              <a:rPr lang="en-US" dirty="0">
                <a:highlight>
                  <a:srgbClr val="C0C0C0"/>
                </a:highlight>
              </a:rPr>
              <a:t> [your name]</a:t>
            </a:r>
          </a:p>
          <a:p>
            <a:pPr lvl="1"/>
            <a:r>
              <a:rPr lang="en-US" dirty="0">
                <a:highlight>
                  <a:srgbClr val="C0C0C0"/>
                </a:highlight>
              </a:rPr>
              <a:t>git config --global </a:t>
            </a:r>
            <a:r>
              <a:rPr lang="en-US" dirty="0" err="1">
                <a:highlight>
                  <a:srgbClr val="C0C0C0"/>
                </a:highlight>
              </a:rPr>
              <a:t>user.email</a:t>
            </a:r>
            <a:r>
              <a:rPr lang="en-US" dirty="0">
                <a:highlight>
                  <a:srgbClr val="C0C0C0"/>
                </a:highlight>
              </a:rPr>
              <a:t> [your email]</a:t>
            </a:r>
          </a:p>
          <a:p>
            <a:r>
              <a:rPr lang="en-US" dirty="0"/>
              <a:t>Optional setup</a:t>
            </a:r>
          </a:p>
          <a:p>
            <a:pPr lvl="1"/>
            <a:r>
              <a:rPr lang="en-US" dirty="0"/>
              <a:t>Set your editor (for commit messages, vim by default)</a:t>
            </a:r>
          </a:p>
          <a:p>
            <a:pPr lvl="2"/>
            <a:r>
              <a:rPr lang="en-US" dirty="0">
                <a:highlight>
                  <a:srgbClr val="C0C0C0"/>
                </a:highlight>
              </a:rPr>
              <a:t>git config --global </a:t>
            </a:r>
            <a:r>
              <a:rPr lang="en-US" dirty="0" err="1">
                <a:highlight>
                  <a:srgbClr val="C0C0C0"/>
                </a:highlight>
              </a:rPr>
              <a:t>core.editor</a:t>
            </a:r>
            <a:r>
              <a:rPr lang="en-US" dirty="0">
                <a:highlight>
                  <a:srgbClr val="C0C0C0"/>
                </a:highlight>
              </a:rPr>
              <a:t> “path/to/editor”</a:t>
            </a:r>
          </a:p>
        </p:txBody>
      </p:sp>
    </p:spTree>
    <p:extLst>
      <p:ext uri="{BB962C8B-B14F-4D97-AF65-F5344CB8AC3E}">
        <p14:creationId xmlns:p14="http://schemas.microsoft.com/office/powerpoint/2010/main" val="1295341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5522</TotalTime>
  <Words>1110</Words>
  <Application>Microsoft Macintosh PowerPoint</Application>
  <PresentationFormat>Widescreen</PresentationFormat>
  <Paragraphs>144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Fira Code</vt:lpstr>
      <vt:lpstr>Fira Code Light</vt:lpstr>
      <vt:lpstr>Office Theme</vt:lpstr>
      <vt:lpstr>Version Control Using git</vt:lpstr>
      <vt:lpstr>Introduction</vt:lpstr>
      <vt:lpstr>Agenda</vt:lpstr>
      <vt:lpstr>Version Control</vt:lpstr>
      <vt:lpstr>What Even is Version Control</vt:lpstr>
      <vt:lpstr>We Always Have a Choice</vt:lpstr>
      <vt:lpstr>Using git Locally</vt:lpstr>
      <vt:lpstr>Installing git</vt:lpstr>
      <vt:lpstr>Setting up git</vt:lpstr>
      <vt:lpstr>Getting Started</vt:lpstr>
      <vt:lpstr>The git Process*</vt:lpstr>
      <vt:lpstr>Our Workflow</vt:lpstr>
      <vt:lpstr>Committing Files</vt:lpstr>
      <vt:lpstr>git Tracks EVERYTHING</vt:lpstr>
      <vt:lpstr>Viewing Our Commits</vt:lpstr>
      <vt:lpstr>What git log Shows You</vt:lpstr>
      <vt:lpstr>git reset</vt:lpstr>
      <vt:lpstr>Visualization of git reset</vt:lpstr>
      <vt:lpstr>Branching</vt:lpstr>
      <vt:lpstr>A Visualization of git Branching</vt:lpstr>
      <vt:lpstr>Creating a New Branch</vt:lpstr>
      <vt:lpstr>Switching Branches</vt:lpstr>
      <vt:lpstr>Bringing it Back</vt:lpstr>
      <vt:lpstr>Upon Successful Merging</vt:lpstr>
      <vt:lpstr>git is a Powerful Tool</vt:lpstr>
      <vt:lpstr>Resources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</dc:title>
  <dc:creator>Sweeney, Adam</dc:creator>
  <cp:lastModifiedBy>Sweeney, Adam</cp:lastModifiedBy>
  <cp:revision>45</cp:revision>
  <dcterms:created xsi:type="dcterms:W3CDTF">2018-07-23T14:25:05Z</dcterms:created>
  <dcterms:modified xsi:type="dcterms:W3CDTF">2020-04-02T04:29:38Z</dcterms:modified>
</cp:coreProperties>
</file>