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57" r:id="rId3"/>
    <p:sldId id="258" r:id="rId4"/>
    <p:sldId id="259" r:id="rId5"/>
    <p:sldId id="263" r:id="rId6"/>
    <p:sldId id="264" r:id="rId7"/>
    <p:sldId id="265" r:id="rId8"/>
    <p:sldId id="266" r:id="rId9"/>
    <p:sldId id="267" r:id="rId10"/>
    <p:sldId id="268" r:id="rId11"/>
    <p:sldId id="260" r:id="rId12"/>
    <p:sldId id="269" r:id="rId13"/>
    <p:sldId id="270" r:id="rId14"/>
    <p:sldId id="274" r:id="rId15"/>
    <p:sldId id="272" r:id="rId16"/>
    <p:sldId id="273" r:id="rId17"/>
    <p:sldId id="261" r:id="rId18"/>
    <p:sldId id="275" r:id="rId19"/>
    <p:sldId id="276" r:id="rId20"/>
    <p:sldId id="277" r:id="rId21"/>
    <p:sldId id="278" r:id="rId22"/>
    <p:sldId id="279" r:id="rId23"/>
    <p:sldId id="280" r:id="rId24"/>
    <p:sldId id="281" r:id="rId25"/>
    <p:sldId id="282" r:id="rId26"/>
    <p:sldId id="283" r:id="rId27"/>
    <p:sldId id="262"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69"/>
    <p:restoredTop sz="91108"/>
  </p:normalViewPr>
  <p:slideViewPr>
    <p:cSldViewPr snapToGrid="0" snapToObjects="1">
      <p:cViewPr varScale="1">
        <p:scale>
          <a:sx n="79" d="100"/>
          <a:sy n="79" d="100"/>
        </p:scale>
        <p:origin x="240" y="20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EE8E1-4C0D-FF45-ACA3-20B430BAD6FB}" type="datetimeFigureOut">
              <a:rPr lang="en-US" smtClean="0"/>
              <a:t>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CD34F-DEDC-D64D-83E1-84F3F97B474F}" type="slidenum">
              <a:rPr lang="en-US" smtClean="0"/>
              <a:t>‹#›</a:t>
            </a:fld>
            <a:endParaRPr lang="en-US"/>
          </a:p>
        </p:txBody>
      </p:sp>
    </p:spTree>
    <p:extLst>
      <p:ext uri="{BB962C8B-B14F-4D97-AF65-F5344CB8AC3E}">
        <p14:creationId xmlns:p14="http://schemas.microsoft.com/office/powerpoint/2010/main" val="44591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title says, this is not a complete order of operations for C++. But it’s plenty for us right now. For a complete list, visit: https://</a:t>
            </a:r>
            <a:r>
              <a:rPr lang="en-US" dirty="0" err="1"/>
              <a:t>en.cppreference.com</a:t>
            </a:r>
            <a:r>
              <a:rPr lang="en-US" dirty="0"/>
              <a:t>/w/</a:t>
            </a:r>
            <a:r>
              <a:rPr lang="en-US" dirty="0" err="1"/>
              <a:t>cpp</a:t>
            </a:r>
            <a:r>
              <a:rPr lang="en-US" dirty="0"/>
              <a:t>/language/</a:t>
            </a:r>
            <a:r>
              <a:rPr lang="en-US" dirty="0" err="1"/>
              <a:t>operator_precedence</a:t>
            </a:r>
            <a:endParaRPr lang="en-US" dirty="0"/>
          </a:p>
        </p:txBody>
      </p:sp>
      <p:sp>
        <p:nvSpPr>
          <p:cNvPr id="4" name="Slide Number Placeholder 3"/>
          <p:cNvSpPr>
            <a:spLocks noGrp="1"/>
          </p:cNvSpPr>
          <p:nvPr>
            <p:ph type="sldNum" sz="quarter" idx="5"/>
          </p:nvPr>
        </p:nvSpPr>
        <p:spPr/>
        <p:txBody>
          <a:bodyPr/>
          <a:lstStyle/>
          <a:p>
            <a:fld id="{15ECD34F-DEDC-D64D-83E1-84F3F97B474F}" type="slidenum">
              <a:rPr lang="en-US" smtClean="0"/>
              <a:t>7</a:t>
            </a:fld>
            <a:endParaRPr lang="en-US"/>
          </a:p>
        </p:txBody>
      </p:sp>
    </p:spTree>
    <p:extLst>
      <p:ext uri="{BB962C8B-B14F-4D97-AF65-F5344CB8AC3E}">
        <p14:creationId xmlns:p14="http://schemas.microsoft.com/office/powerpoint/2010/main" val="167806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the negative uses a principle called </a:t>
            </a:r>
            <a:r>
              <a:rPr lang="en-US" dirty="0" err="1"/>
              <a:t>DeMorgan’s</a:t>
            </a:r>
            <a:r>
              <a:rPr lang="en-US" dirty="0"/>
              <a:t> Law; taught in CS 194 and Intro to Logic (PHIL)</a:t>
            </a:r>
          </a:p>
        </p:txBody>
      </p:sp>
      <p:sp>
        <p:nvSpPr>
          <p:cNvPr id="4" name="Slide Number Placeholder 3"/>
          <p:cNvSpPr>
            <a:spLocks noGrp="1"/>
          </p:cNvSpPr>
          <p:nvPr>
            <p:ph type="sldNum" sz="quarter" idx="5"/>
          </p:nvPr>
        </p:nvSpPr>
        <p:spPr/>
        <p:txBody>
          <a:bodyPr/>
          <a:lstStyle/>
          <a:p>
            <a:fld id="{15ECD34F-DEDC-D64D-83E1-84F3F97B474F}" type="slidenum">
              <a:rPr lang="en-US" smtClean="0"/>
              <a:t>10</a:t>
            </a:fld>
            <a:endParaRPr lang="en-US"/>
          </a:p>
        </p:txBody>
      </p:sp>
    </p:spTree>
    <p:extLst>
      <p:ext uri="{BB962C8B-B14F-4D97-AF65-F5344CB8AC3E}">
        <p14:creationId xmlns:p14="http://schemas.microsoft.com/office/powerpoint/2010/main" val="1974086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compiles, but is squished a bit to fit on the slide. I would generally have more whitespace than this. Due to how PowerPoint is, copy/paste will grab the line numbers. They need to be deleted if you want to compile this on your own. It’s short enough that typing it yourself will likely be faster.</a:t>
            </a:r>
          </a:p>
        </p:txBody>
      </p:sp>
      <p:sp>
        <p:nvSpPr>
          <p:cNvPr id="4" name="Slide Number Placeholder 3"/>
          <p:cNvSpPr>
            <a:spLocks noGrp="1"/>
          </p:cNvSpPr>
          <p:nvPr>
            <p:ph type="sldNum" sz="quarter" idx="5"/>
          </p:nvPr>
        </p:nvSpPr>
        <p:spPr/>
        <p:txBody>
          <a:bodyPr/>
          <a:lstStyle/>
          <a:p>
            <a:fld id="{15ECD34F-DEDC-D64D-83E1-84F3F97B474F}" type="slidenum">
              <a:rPr lang="en-US" smtClean="0"/>
              <a:t>13</a:t>
            </a:fld>
            <a:endParaRPr lang="en-US"/>
          </a:p>
        </p:txBody>
      </p:sp>
    </p:spTree>
    <p:extLst>
      <p:ext uri="{BB962C8B-B14F-4D97-AF65-F5344CB8AC3E}">
        <p14:creationId xmlns:p14="http://schemas.microsoft.com/office/powerpoint/2010/main" val="402474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compiles, but is squished a bit to fit on the slide. I would generally have more whitespace than this. Due to how PowerPoint is, copy/paste will grab the line numbers. They need to be deleted if you want to compile this on your own. It’s short enough that typing it yourself will likely be faster.</a:t>
            </a:r>
          </a:p>
        </p:txBody>
      </p:sp>
      <p:sp>
        <p:nvSpPr>
          <p:cNvPr id="4" name="Slide Number Placeholder 3"/>
          <p:cNvSpPr>
            <a:spLocks noGrp="1"/>
          </p:cNvSpPr>
          <p:nvPr>
            <p:ph type="sldNum" sz="quarter" idx="5"/>
          </p:nvPr>
        </p:nvSpPr>
        <p:spPr/>
        <p:txBody>
          <a:bodyPr/>
          <a:lstStyle/>
          <a:p>
            <a:fld id="{15ECD34F-DEDC-D64D-83E1-84F3F97B474F}" type="slidenum">
              <a:rPr lang="en-US" smtClean="0"/>
              <a:t>14</a:t>
            </a:fld>
            <a:endParaRPr lang="en-US"/>
          </a:p>
        </p:txBody>
      </p:sp>
    </p:spTree>
    <p:extLst>
      <p:ext uri="{BB962C8B-B14F-4D97-AF65-F5344CB8AC3E}">
        <p14:creationId xmlns:p14="http://schemas.microsoft.com/office/powerpoint/2010/main" val="15152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compiles, but is squished a bit to fit on the slide. I would generally have more whitespace than this. Due to how PowerPoint is, copy/paste will grab the line numbers. They need to be deleted if you want to compile this on your own. It’s short enough that typing it yourself will likely be faster.</a:t>
            </a:r>
          </a:p>
        </p:txBody>
      </p:sp>
      <p:sp>
        <p:nvSpPr>
          <p:cNvPr id="4" name="Slide Number Placeholder 3"/>
          <p:cNvSpPr>
            <a:spLocks noGrp="1"/>
          </p:cNvSpPr>
          <p:nvPr>
            <p:ph type="sldNum" sz="quarter" idx="5"/>
          </p:nvPr>
        </p:nvSpPr>
        <p:spPr/>
        <p:txBody>
          <a:bodyPr/>
          <a:lstStyle/>
          <a:p>
            <a:fld id="{15ECD34F-DEDC-D64D-83E1-84F3F97B474F}" type="slidenum">
              <a:rPr lang="en-US" smtClean="0"/>
              <a:t>15</a:t>
            </a:fld>
            <a:endParaRPr lang="en-US"/>
          </a:p>
        </p:txBody>
      </p:sp>
    </p:spTree>
    <p:extLst>
      <p:ext uri="{BB962C8B-B14F-4D97-AF65-F5344CB8AC3E}">
        <p14:creationId xmlns:p14="http://schemas.microsoft.com/office/powerpoint/2010/main" val="422106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compiles, but is squished a bit to fit on the slide. I would generally have more whitespace than this. Due to how PowerPoint is, copy/paste will grab the line numbers. They need to be deleted if you want to compile this on your own. It’s short enough that typing it yourself will likely be faster.</a:t>
            </a:r>
          </a:p>
          <a:p>
            <a:endParaRPr lang="en-US" dirty="0"/>
          </a:p>
          <a:p>
            <a:r>
              <a:rPr lang="en-US" dirty="0"/>
              <a:t>Scope can be our friend or our enemy</a:t>
            </a:r>
          </a:p>
          <a:p>
            <a:r>
              <a:rPr lang="en-US" dirty="0"/>
              <a:t>Knowing about it can help us utilize it to our benefit</a:t>
            </a:r>
          </a:p>
        </p:txBody>
      </p:sp>
      <p:sp>
        <p:nvSpPr>
          <p:cNvPr id="4" name="Slide Number Placeholder 3"/>
          <p:cNvSpPr>
            <a:spLocks noGrp="1"/>
          </p:cNvSpPr>
          <p:nvPr>
            <p:ph type="sldNum" sz="quarter" idx="5"/>
          </p:nvPr>
        </p:nvSpPr>
        <p:spPr/>
        <p:txBody>
          <a:bodyPr/>
          <a:lstStyle/>
          <a:p>
            <a:fld id="{15ECD34F-DEDC-D64D-83E1-84F3F97B474F}" type="slidenum">
              <a:rPr lang="en-US" smtClean="0"/>
              <a:t>16</a:t>
            </a:fld>
            <a:endParaRPr lang="en-US"/>
          </a:p>
        </p:txBody>
      </p:sp>
    </p:spTree>
    <p:extLst>
      <p:ext uri="{BB962C8B-B14F-4D97-AF65-F5344CB8AC3E}">
        <p14:creationId xmlns:p14="http://schemas.microsoft.com/office/powerpoint/2010/main" val="363089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will eventually merge together and you will be able to write loops directly, but I’d recommend going through the whole process at least a few times</a:t>
            </a:r>
          </a:p>
        </p:txBody>
      </p:sp>
      <p:sp>
        <p:nvSpPr>
          <p:cNvPr id="4" name="Slide Number Placeholder 3"/>
          <p:cNvSpPr>
            <a:spLocks noGrp="1"/>
          </p:cNvSpPr>
          <p:nvPr>
            <p:ph type="sldNum" sz="quarter" idx="5"/>
          </p:nvPr>
        </p:nvSpPr>
        <p:spPr/>
        <p:txBody>
          <a:bodyPr/>
          <a:lstStyle/>
          <a:p>
            <a:fld id="{15ECD34F-DEDC-D64D-83E1-84F3F97B474F}" type="slidenum">
              <a:rPr lang="en-US" smtClean="0"/>
              <a:t>20</a:t>
            </a:fld>
            <a:endParaRPr lang="en-US"/>
          </a:p>
        </p:txBody>
      </p:sp>
    </p:spTree>
    <p:extLst>
      <p:ext uri="{BB962C8B-B14F-4D97-AF65-F5344CB8AC3E}">
        <p14:creationId xmlns:p14="http://schemas.microsoft.com/office/powerpoint/2010/main" val="455407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all loops are interchangeable, some just feel better in different situations</a:t>
            </a:r>
          </a:p>
        </p:txBody>
      </p:sp>
      <p:sp>
        <p:nvSpPr>
          <p:cNvPr id="4" name="Slide Number Placeholder 3"/>
          <p:cNvSpPr>
            <a:spLocks noGrp="1"/>
          </p:cNvSpPr>
          <p:nvPr>
            <p:ph type="sldNum" sz="quarter" idx="5"/>
          </p:nvPr>
        </p:nvSpPr>
        <p:spPr/>
        <p:txBody>
          <a:bodyPr/>
          <a:lstStyle/>
          <a:p>
            <a:fld id="{15ECD34F-DEDC-D64D-83E1-84F3F97B474F}" type="slidenum">
              <a:rPr lang="en-US" smtClean="0"/>
              <a:t>25</a:t>
            </a:fld>
            <a:endParaRPr lang="en-US"/>
          </a:p>
        </p:txBody>
      </p:sp>
    </p:spTree>
    <p:extLst>
      <p:ext uri="{BB962C8B-B14F-4D97-AF65-F5344CB8AC3E}">
        <p14:creationId xmlns:p14="http://schemas.microsoft.com/office/powerpoint/2010/main" val="2394671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difference between the pros and the “others” is how mistakes are handled</a:t>
            </a:r>
          </a:p>
          <a:p>
            <a:endParaRPr lang="en-US" dirty="0"/>
          </a:p>
        </p:txBody>
      </p:sp>
      <p:sp>
        <p:nvSpPr>
          <p:cNvPr id="4" name="Slide Number Placeholder 3"/>
          <p:cNvSpPr>
            <a:spLocks noGrp="1"/>
          </p:cNvSpPr>
          <p:nvPr>
            <p:ph type="sldNum" sz="quarter" idx="5"/>
          </p:nvPr>
        </p:nvSpPr>
        <p:spPr/>
        <p:txBody>
          <a:bodyPr/>
          <a:lstStyle/>
          <a:p>
            <a:fld id="{15ECD34F-DEDC-D64D-83E1-84F3F97B474F}" type="slidenum">
              <a:rPr lang="en-US" smtClean="0"/>
              <a:t>28</a:t>
            </a:fld>
            <a:endParaRPr lang="en-US"/>
          </a:p>
        </p:txBody>
      </p:sp>
    </p:spTree>
    <p:extLst>
      <p:ext uri="{BB962C8B-B14F-4D97-AF65-F5344CB8AC3E}">
        <p14:creationId xmlns:p14="http://schemas.microsoft.com/office/powerpoint/2010/main" val="234403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648B81E-AC0D-6645-B2EC-F10A36EEB48E}" type="datetimeFigureOut">
              <a:rPr lang="en-US" smtClean="0"/>
              <a:t>4/20/20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946185C-9D55-FB4B-BA7D-109B289AE0C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447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8B81E-AC0D-6645-B2EC-F10A36EEB48E}" type="datetimeFigureOut">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6185C-9D55-FB4B-BA7D-109B289AE0CC}" type="slidenum">
              <a:rPr lang="en-US" smtClean="0"/>
              <a:t>‹#›</a:t>
            </a:fld>
            <a:endParaRPr lang="en-US"/>
          </a:p>
        </p:txBody>
      </p:sp>
    </p:spTree>
    <p:extLst>
      <p:ext uri="{BB962C8B-B14F-4D97-AF65-F5344CB8AC3E}">
        <p14:creationId xmlns:p14="http://schemas.microsoft.com/office/powerpoint/2010/main" val="101101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8B81E-AC0D-6645-B2EC-F10A36EEB48E}" type="datetimeFigureOut">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6185C-9D55-FB4B-BA7D-109B289AE0CC}" type="slidenum">
              <a:rPr lang="en-US" smtClean="0"/>
              <a:t>‹#›</a:t>
            </a:fld>
            <a:endParaRPr lang="en-US"/>
          </a:p>
        </p:txBody>
      </p:sp>
    </p:spTree>
    <p:extLst>
      <p:ext uri="{BB962C8B-B14F-4D97-AF65-F5344CB8AC3E}">
        <p14:creationId xmlns:p14="http://schemas.microsoft.com/office/powerpoint/2010/main" val="380341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48B81E-AC0D-6645-B2EC-F10A36EEB48E}" type="datetimeFigureOut">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6185C-9D55-FB4B-BA7D-109B289AE0CC}" type="slidenum">
              <a:rPr lang="en-US" smtClean="0"/>
              <a:t>‹#›</a:t>
            </a:fld>
            <a:endParaRPr lang="en-US"/>
          </a:p>
        </p:txBody>
      </p:sp>
    </p:spTree>
    <p:extLst>
      <p:ext uri="{BB962C8B-B14F-4D97-AF65-F5344CB8AC3E}">
        <p14:creationId xmlns:p14="http://schemas.microsoft.com/office/powerpoint/2010/main" val="177089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648B81E-AC0D-6645-B2EC-F10A36EEB48E}" type="datetimeFigureOut">
              <a:rPr lang="en-US" smtClean="0"/>
              <a:t>4/20/20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946185C-9D55-FB4B-BA7D-109B289AE0C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462632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48B81E-AC0D-6645-B2EC-F10A36EEB48E}" type="datetimeFigureOut">
              <a:rPr lang="en-US" smtClean="0"/>
              <a:t>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6185C-9D55-FB4B-BA7D-109B289AE0CC}" type="slidenum">
              <a:rPr lang="en-US" smtClean="0"/>
              <a:t>‹#›</a:t>
            </a:fld>
            <a:endParaRPr lang="en-US"/>
          </a:p>
        </p:txBody>
      </p:sp>
    </p:spTree>
    <p:extLst>
      <p:ext uri="{BB962C8B-B14F-4D97-AF65-F5344CB8AC3E}">
        <p14:creationId xmlns:p14="http://schemas.microsoft.com/office/powerpoint/2010/main" val="12798879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48B81E-AC0D-6645-B2EC-F10A36EEB48E}" type="datetimeFigureOut">
              <a:rPr lang="en-US" smtClean="0"/>
              <a:t>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6185C-9D55-FB4B-BA7D-109B289AE0CC}" type="slidenum">
              <a:rPr lang="en-US" smtClean="0"/>
              <a:t>‹#›</a:t>
            </a:fld>
            <a:endParaRPr lang="en-US"/>
          </a:p>
        </p:txBody>
      </p:sp>
    </p:spTree>
    <p:extLst>
      <p:ext uri="{BB962C8B-B14F-4D97-AF65-F5344CB8AC3E}">
        <p14:creationId xmlns:p14="http://schemas.microsoft.com/office/powerpoint/2010/main" val="32194409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48B81E-AC0D-6645-B2EC-F10A36EEB48E}" type="datetimeFigureOut">
              <a:rPr lang="en-US" smtClean="0"/>
              <a:t>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6185C-9D55-FB4B-BA7D-109B289AE0CC}" type="slidenum">
              <a:rPr lang="en-US" smtClean="0"/>
              <a:t>‹#›</a:t>
            </a:fld>
            <a:endParaRPr lang="en-US"/>
          </a:p>
        </p:txBody>
      </p:sp>
    </p:spTree>
    <p:extLst>
      <p:ext uri="{BB962C8B-B14F-4D97-AF65-F5344CB8AC3E}">
        <p14:creationId xmlns:p14="http://schemas.microsoft.com/office/powerpoint/2010/main" val="1405076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8B81E-AC0D-6645-B2EC-F10A36EEB48E}" type="datetimeFigureOut">
              <a:rPr lang="en-US" smtClean="0"/>
              <a:t>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6185C-9D55-FB4B-BA7D-109B289AE0CC}" type="slidenum">
              <a:rPr lang="en-US" smtClean="0"/>
              <a:t>‹#›</a:t>
            </a:fld>
            <a:endParaRPr lang="en-US"/>
          </a:p>
        </p:txBody>
      </p:sp>
    </p:spTree>
    <p:extLst>
      <p:ext uri="{BB962C8B-B14F-4D97-AF65-F5344CB8AC3E}">
        <p14:creationId xmlns:p14="http://schemas.microsoft.com/office/powerpoint/2010/main" val="169598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648B81E-AC0D-6645-B2EC-F10A36EEB48E}" type="datetimeFigureOut">
              <a:rPr lang="en-US" smtClean="0"/>
              <a:t>4/20/20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E946185C-9D55-FB4B-BA7D-109B289AE0CC}"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144984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648B81E-AC0D-6645-B2EC-F10A36EEB48E}" type="datetimeFigureOut">
              <a:rPr lang="en-US" smtClean="0"/>
              <a:t>4/20/20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E946185C-9D55-FB4B-BA7D-109B289AE0CC}" type="slidenum">
              <a:rPr lang="en-US" smtClean="0"/>
              <a:t>‹#›</a:t>
            </a:fld>
            <a:endParaRPr lang="en-US"/>
          </a:p>
        </p:txBody>
      </p:sp>
    </p:spTree>
    <p:extLst>
      <p:ext uri="{BB962C8B-B14F-4D97-AF65-F5344CB8AC3E}">
        <p14:creationId xmlns:p14="http://schemas.microsoft.com/office/powerpoint/2010/main" val="190633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648B81E-AC0D-6645-B2EC-F10A36EEB48E}" type="datetimeFigureOut">
              <a:rPr lang="en-US" smtClean="0"/>
              <a:t>4/20/20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946185C-9D55-FB4B-BA7D-109B289AE0CC}"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7800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1DEA-5B9F-294D-A638-DC3FFDCB706D}"/>
              </a:ext>
            </a:extLst>
          </p:cNvPr>
          <p:cNvSpPr>
            <a:spLocks noGrp="1"/>
          </p:cNvSpPr>
          <p:nvPr>
            <p:ph type="ctrTitle"/>
          </p:nvPr>
        </p:nvSpPr>
        <p:spPr/>
        <p:txBody>
          <a:bodyPr/>
          <a:lstStyle/>
          <a:p>
            <a:r>
              <a:rPr lang="en-US" dirty="0"/>
              <a:t>Bits &amp; Bobs</a:t>
            </a:r>
          </a:p>
        </p:txBody>
      </p:sp>
      <p:sp>
        <p:nvSpPr>
          <p:cNvPr id="3" name="Subtitle 2">
            <a:extLst>
              <a:ext uri="{FF2B5EF4-FFF2-40B4-BE49-F238E27FC236}">
                <a16:creationId xmlns:a16="http://schemas.microsoft.com/office/drawing/2014/main" id="{04EA50AD-383D-B642-B48E-854D976C53E1}"/>
              </a:ext>
            </a:extLst>
          </p:cNvPr>
          <p:cNvSpPr>
            <a:spLocks noGrp="1"/>
          </p:cNvSpPr>
          <p:nvPr>
            <p:ph type="subTitle" idx="1"/>
          </p:nvPr>
        </p:nvSpPr>
        <p:spPr/>
        <p:txBody>
          <a:bodyPr>
            <a:normAutofit lnSpcReduction="10000"/>
          </a:bodyPr>
          <a:lstStyle/>
          <a:p>
            <a:r>
              <a:rPr lang="en-US" dirty="0"/>
              <a:t>Adam Sweeney</a:t>
            </a:r>
          </a:p>
          <a:p>
            <a:r>
              <a:rPr lang="en-US" dirty="0"/>
              <a:t>CS 211</a:t>
            </a:r>
          </a:p>
        </p:txBody>
      </p:sp>
    </p:spTree>
    <p:extLst>
      <p:ext uri="{BB962C8B-B14F-4D97-AF65-F5344CB8AC3E}">
        <p14:creationId xmlns:p14="http://schemas.microsoft.com/office/powerpoint/2010/main" val="104512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78D2-6175-2C42-B349-75AD3F0D11E1}"/>
              </a:ext>
            </a:extLst>
          </p:cNvPr>
          <p:cNvSpPr>
            <a:spLocks noGrp="1"/>
          </p:cNvSpPr>
          <p:nvPr>
            <p:ph type="title"/>
          </p:nvPr>
        </p:nvSpPr>
        <p:spPr/>
        <p:txBody>
          <a:bodyPr/>
          <a:lstStyle/>
          <a:p>
            <a:r>
              <a:rPr lang="en-US" dirty="0"/>
              <a:t>Some Solutions</a:t>
            </a:r>
          </a:p>
        </p:txBody>
      </p:sp>
      <p:sp>
        <p:nvSpPr>
          <p:cNvPr id="3" name="Content Placeholder 2">
            <a:extLst>
              <a:ext uri="{FF2B5EF4-FFF2-40B4-BE49-F238E27FC236}">
                <a16:creationId xmlns:a16="http://schemas.microsoft.com/office/drawing/2014/main" id="{6430C54D-AFB7-7744-AE62-087B38F7D60E}"/>
              </a:ext>
            </a:extLst>
          </p:cNvPr>
          <p:cNvSpPr>
            <a:spLocks noGrp="1"/>
          </p:cNvSpPr>
          <p:nvPr>
            <p:ph idx="1"/>
          </p:nvPr>
        </p:nvSpPr>
        <p:spPr/>
        <p:txBody>
          <a:bodyPr/>
          <a:lstStyle/>
          <a:p>
            <a:r>
              <a:rPr lang="en-US" dirty="0"/>
              <a:t>Enforce the correct order of operations</a:t>
            </a:r>
          </a:p>
          <a:p>
            <a:pPr lvl="1"/>
            <a:r>
              <a:rPr lang="en-US" dirty="0">
                <a:highlight>
                  <a:srgbClr val="C0C0C0"/>
                </a:highlight>
                <a:latin typeface="Consolas" panose="020B0609020204030204" pitchFamily="49" charset="0"/>
                <a:cs typeface="Consolas" panose="020B0609020204030204" pitchFamily="49" charset="0"/>
              </a:rPr>
              <a:t>(!time &gt; limit)</a:t>
            </a:r>
            <a:r>
              <a:rPr lang="en-US" dirty="0">
                <a:latin typeface="Consolas" panose="020B0609020204030204" pitchFamily="49" charset="0"/>
                <a:cs typeface="Consolas" panose="020B0609020204030204" pitchFamily="49" charset="0"/>
              </a:rPr>
              <a:t> -&gt; </a:t>
            </a:r>
            <a:r>
              <a:rPr lang="en-US" dirty="0">
                <a:highlight>
                  <a:srgbClr val="C0C0C0"/>
                </a:highlight>
                <a:latin typeface="Consolas" panose="020B0609020204030204" pitchFamily="49" charset="0"/>
                <a:cs typeface="Consolas" panose="020B0609020204030204" pitchFamily="49" charset="0"/>
              </a:rPr>
              <a:t>(!(time &gt; limit))</a:t>
            </a:r>
          </a:p>
          <a:p>
            <a:r>
              <a:rPr lang="en-US" dirty="0"/>
              <a:t>Avoid </a:t>
            </a:r>
            <a:r>
              <a:rPr lang="en-US" dirty="0">
                <a:highlight>
                  <a:srgbClr val="C0C0C0"/>
                </a:highlight>
                <a:latin typeface="Consolas" panose="020B0609020204030204" pitchFamily="49" charset="0"/>
                <a:cs typeface="Consolas" panose="020B0609020204030204" pitchFamily="49" charset="0"/>
              </a:rPr>
              <a:t>!</a:t>
            </a:r>
            <a:r>
              <a:rPr lang="en-US" dirty="0"/>
              <a:t> altogether</a:t>
            </a:r>
          </a:p>
          <a:p>
            <a:pPr lvl="1"/>
            <a:r>
              <a:rPr lang="en-US" dirty="0">
                <a:highlight>
                  <a:srgbClr val="C0C0C0"/>
                </a:highlight>
                <a:latin typeface="Consolas" panose="020B0609020204030204" pitchFamily="49" charset="0"/>
                <a:cs typeface="Consolas" panose="020B0609020204030204" pitchFamily="49" charset="0"/>
              </a:rPr>
              <a:t>(time &lt;= limit)</a:t>
            </a:r>
          </a:p>
          <a:p>
            <a:pPr lvl="1"/>
            <a:r>
              <a:rPr lang="en-US" dirty="0"/>
              <a:t>Generally easier to read and understand</a:t>
            </a:r>
          </a:p>
        </p:txBody>
      </p:sp>
    </p:spTree>
    <p:extLst>
      <p:ext uri="{BB962C8B-B14F-4D97-AF65-F5344CB8AC3E}">
        <p14:creationId xmlns:p14="http://schemas.microsoft.com/office/powerpoint/2010/main" val="347213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0297-568E-864A-97E4-AAE2344931C3}"/>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49946FA8-D84A-4248-A363-49F5A5DF1E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25766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C2B8-FC26-6349-96E3-54E2DD96BBEA}"/>
              </a:ext>
            </a:extLst>
          </p:cNvPr>
          <p:cNvSpPr>
            <a:spLocks noGrp="1"/>
          </p:cNvSpPr>
          <p:nvPr>
            <p:ph type="title"/>
          </p:nvPr>
        </p:nvSpPr>
        <p:spPr/>
        <p:txBody>
          <a:bodyPr/>
          <a:lstStyle/>
          <a:p>
            <a:r>
              <a:rPr lang="en-US" dirty="0"/>
              <a:t>Blocks</a:t>
            </a:r>
          </a:p>
        </p:txBody>
      </p:sp>
      <p:sp>
        <p:nvSpPr>
          <p:cNvPr id="3" name="Content Placeholder 2">
            <a:extLst>
              <a:ext uri="{FF2B5EF4-FFF2-40B4-BE49-F238E27FC236}">
                <a16:creationId xmlns:a16="http://schemas.microsoft.com/office/drawing/2014/main" id="{F3928E4C-6CC8-C44B-873E-837C419D5AAB}"/>
              </a:ext>
            </a:extLst>
          </p:cNvPr>
          <p:cNvSpPr>
            <a:spLocks noGrp="1"/>
          </p:cNvSpPr>
          <p:nvPr>
            <p:ph idx="1"/>
          </p:nvPr>
        </p:nvSpPr>
        <p:spPr/>
        <p:txBody>
          <a:bodyPr/>
          <a:lstStyle/>
          <a:p>
            <a:r>
              <a:rPr lang="en-US" dirty="0"/>
              <a:t>Generally, everything between { and }, inclusive, is called a block</a:t>
            </a:r>
          </a:p>
          <a:p>
            <a:pPr lvl="1"/>
            <a:r>
              <a:rPr lang="en-US" dirty="0"/>
              <a:t>Functions are still called functions, this applies more to smaller pieces of code</a:t>
            </a:r>
          </a:p>
          <a:p>
            <a:pPr lvl="1"/>
            <a:r>
              <a:rPr lang="en-US" dirty="0"/>
              <a:t>Compound statements used in loops, if-else, etc.</a:t>
            </a:r>
          </a:p>
          <a:p>
            <a:r>
              <a:rPr lang="en-US" dirty="0"/>
              <a:t>Many times, new variables are needed within blocks</a:t>
            </a:r>
          </a:p>
          <a:p>
            <a:r>
              <a:rPr lang="en-US" dirty="0"/>
              <a:t>Knowing about scope will save a lot of headache</a:t>
            </a:r>
          </a:p>
        </p:txBody>
      </p:sp>
    </p:spTree>
    <p:extLst>
      <p:ext uri="{BB962C8B-B14F-4D97-AF65-F5344CB8AC3E}">
        <p14:creationId xmlns:p14="http://schemas.microsoft.com/office/powerpoint/2010/main" val="418435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CCD9-0BEB-684B-BE0E-40CFA8856202}"/>
              </a:ext>
            </a:extLst>
          </p:cNvPr>
          <p:cNvSpPr>
            <a:spLocks noGrp="1"/>
          </p:cNvSpPr>
          <p:nvPr>
            <p:ph type="title"/>
          </p:nvPr>
        </p:nvSpPr>
        <p:spPr/>
        <p:txBody>
          <a:bodyPr/>
          <a:lstStyle/>
          <a:p>
            <a:r>
              <a:rPr lang="en-US" dirty="0"/>
              <a:t>Local Scope</a:t>
            </a:r>
          </a:p>
        </p:txBody>
      </p:sp>
      <p:sp>
        <p:nvSpPr>
          <p:cNvPr id="3" name="Content Placeholder 2">
            <a:extLst>
              <a:ext uri="{FF2B5EF4-FFF2-40B4-BE49-F238E27FC236}">
                <a16:creationId xmlns:a16="http://schemas.microsoft.com/office/drawing/2014/main" id="{0D1C9542-74DD-9F46-B78A-0F11336D0F39}"/>
              </a:ext>
            </a:extLst>
          </p:cNvPr>
          <p:cNvSpPr>
            <a:spLocks noGrp="1"/>
          </p:cNvSpPr>
          <p:nvPr>
            <p:ph idx="1"/>
          </p:nvPr>
        </p:nvSpPr>
        <p:spPr/>
        <p:txBody>
          <a:bodyPr>
            <a:normAutofit lnSpcReduction="10000"/>
          </a:bodyPr>
          <a:lstStyle/>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#include &lt;iostream&gt;</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 int main()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     int count = 2;</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     for (int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3;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int count = 4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count &lt;&lt; ‘\n’;</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7</a:t>
            </a:r>
            <a:r>
              <a:rPr lang="en-US" dirty="0">
                <a:latin typeface="Consolas" panose="020B0609020204030204" pitchFamily="49" charset="0"/>
                <a:cs typeface="Consolas" panose="020B0609020204030204" pitchFamily="49" charset="0"/>
              </a:rPr>
              <a:t>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8</a:t>
            </a: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count &lt;&lt; ‘\n’;</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9</a:t>
            </a:r>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789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CCD9-0BEB-684B-BE0E-40CFA8856202}"/>
              </a:ext>
            </a:extLst>
          </p:cNvPr>
          <p:cNvSpPr>
            <a:spLocks noGrp="1"/>
          </p:cNvSpPr>
          <p:nvPr>
            <p:ph type="title"/>
          </p:nvPr>
        </p:nvSpPr>
        <p:spPr/>
        <p:txBody>
          <a:bodyPr/>
          <a:lstStyle/>
          <a:p>
            <a:r>
              <a:rPr lang="en-US" dirty="0"/>
              <a:t>Local Scope Output</a:t>
            </a:r>
          </a:p>
        </p:txBody>
      </p:sp>
      <p:sp>
        <p:nvSpPr>
          <p:cNvPr id="3" name="Content Placeholder 2">
            <a:extLst>
              <a:ext uri="{FF2B5EF4-FFF2-40B4-BE49-F238E27FC236}">
                <a16:creationId xmlns:a16="http://schemas.microsoft.com/office/drawing/2014/main" id="{0D1C9542-74DD-9F46-B78A-0F11336D0F39}"/>
              </a:ext>
            </a:extLst>
          </p:cNvPr>
          <p:cNvSpPr>
            <a:spLocks noGrp="1"/>
          </p:cNvSpPr>
          <p:nvPr>
            <p:ph sz="half" idx="1"/>
          </p:nvPr>
        </p:nvSpPr>
        <p:spPr>
          <a:xfrm>
            <a:off x="838200" y="1825625"/>
            <a:ext cx="8037576" cy="4351338"/>
          </a:xfrm>
        </p:spPr>
        <p:txBody>
          <a:bodyPr>
            <a:noAutofit/>
          </a:bodyPr>
          <a:lstStyle/>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#include &lt;iostream&gt;</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 int main()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     int count = 2;</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     for (int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3;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Int count = 4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count &lt;&lt; ‘\n’;</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7</a:t>
            </a:r>
            <a:r>
              <a:rPr lang="en-US" dirty="0">
                <a:latin typeface="Consolas" panose="020B0609020204030204" pitchFamily="49" charset="0"/>
                <a:cs typeface="Consolas" panose="020B0609020204030204" pitchFamily="49" charset="0"/>
              </a:rPr>
              <a:t>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8</a:t>
            </a: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count &lt;&lt; ‘\n’;</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9</a:t>
            </a:r>
            <a:r>
              <a:rPr lang="en-US" dirty="0">
                <a:latin typeface="Consolas" panose="020B0609020204030204" pitchFamily="49" charset="0"/>
                <a:cs typeface="Consolas" panose="020B0609020204030204" pitchFamily="49" charset="0"/>
              </a:rPr>
              <a:t> }</a:t>
            </a:r>
          </a:p>
        </p:txBody>
      </p:sp>
      <p:sp>
        <p:nvSpPr>
          <p:cNvPr id="4" name="Content Placeholder 3">
            <a:extLst>
              <a:ext uri="{FF2B5EF4-FFF2-40B4-BE49-F238E27FC236}">
                <a16:creationId xmlns:a16="http://schemas.microsoft.com/office/drawing/2014/main" id="{46EDEB47-6E0D-BB48-A3F1-D90FC3A677FA}"/>
              </a:ext>
            </a:extLst>
          </p:cNvPr>
          <p:cNvSpPr>
            <a:spLocks noGrp="1"/>
          </p:cNvSpPr>
          <p:nvPr>
            <p:ph sz="half" idx="2"/>
          </p:nvPr>
        </p:nvSpPr>
        <p:spPr>
          <a:xfrm>
            <a:off x="8875776" y="1825625"/>
            <a:ext cx="2478024" cy="4351338"/>
          </a:xfrm>
        </p:spPr>
        <p:txBody>
          <a:bodyPr>
            <a:normAutofit/>
          </a:bodyPr>
          <a:lstStyle/>
          <a:p>
            <a:r>
              <a:rPr lang="en-US" dirty="0"/>
              <a:t>Output:</a:t>
            </a:r>
          </a:p>
          <a:p>
            <a:pPr marL="0" indent="0">
              <a:buNone/>
            </a:pPr>
            <a:r>
              <a:rPr lang="en-US" dirty="0"/>
              <a:t>	5</a:t>
            </a:r>
          </a:p>
          <a:p>
            <a:pPr marL="0" indent="0">
              <a:buNone/>
            </a:pPr>
            <a:r>
              <a:rPr lang="en-US" dirty="0"/>
              <a:t>	6</a:t>
            </a:r>
          </a:p>
          <a:p>
            <a:pPr marL="0" indent="0">
              <a:buNone/>
            </a:pPr>
            <a:r>
              <a:rPr lang="en-US" dirty="0"/>
              <a:t>	7</a:t>
            </a:r>
          </a:p>
          <a:p>
            <a:pPr marL="0" indent="0">
              <a:buNone/>
            </a:pPr>
            <a:r>
              <a:rPr lang="en-US" dirty="0"/>
              <a:t>	2</a:t>
            </a:r>
          </a:p>
        </p:txBody>
      </p:sp>
    </p:spTree>
    <p:extLst>
      <p:ext uri="{BB962C8B-B14F-4D97-AF65-F5344CB8AC3E}">
        <p14:creationId xmlns:p14="http://schemas.microsoft.com/office/powerpoint/2010/main" val="1649985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CCD9-0BEB-684B-BE0E-40CFA8856202}"/>
              </a:ext>
            </a:extLst>
          </p:cNvPr>
          <p:cNvSpPr>
            <a:spLocks noGrp="1"/>
          </p:cNvSpPr>
          <p:nvPr>
            <p:ph type="title"/>
          </p:nvPr>
        </p:nvSpPr>
        <p:spPr/>
        <p:txBody>
          <a:bodyPr/>
          <a:lstStyle/>
          <a:p>
            <a:r>
              <a:rPr lang="en-US" dirty="0"/>
              <a:t>Bigger Block Scope</a:t>
            </a:r>
          </a:p>
        </p:txBody>
      </p:sp>
      <p:sp>
        <p:nvSpPr>
          <p:cNvPr id="3" name="Content Placeholder 2">
            <a:extLst>
              <a:ext uri="{FF2B5EF4-FFF2-40B4-BE49-F238E27FC236}">
                <a16:creationId xmlns:a16="http://schemas.microsoft.com/office/drawing/2014/main" id="{0D1C9542-74DD-9F46-B78A-0F11336D0F39}"/>
              </a:ext>
            </a:extLst>
          </p:cNvPr>
          <p:cNvSpPr>
            <a:spLocks noGrp="1"/>
          </p:cNvSpPr>
          <p:nvPr>
            <p:ph idx="1"/>
          </p:nvPr>
        </p:nvSpPr>
        <p:spPr/>
        <p:txBody>
          <a:bodyPr>
            <a:normAutofit lnSpcReduction="10000"/>
          </a:bodyPr>
          <a:lstStyle/>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#include &lt;iostream&gt;</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 int main()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     int count = 2;</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     for (int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3;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count = 4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count &lt;&lt; ‘\n’;</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7</a:t>
            </a:r>
            <a:r>
              <a:rPr lang="en-US" dirty="0">
                <a:latin typeface="Consolas" panose="020B0609020204030204" pitchFamily="49" charset="0"/>
                <a:cs typeface="Consolas" panose="020B0609020204030204" pitchFamily="49" charset="0"/>
              </a:rPr>
              <a:t>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8</a:t>
            </a: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count &lt;&lt; ‘\n’;</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9</a:t>
            </a:r>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43715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CCD9-0BEB-684B-BE0E-40CFA8856202}"/>
              </a:ext>
            </a:extLst>
          </p:cNvPr>
          <p:cNvSpPr>
            <a:spLocks noGrp="1"/>
          </p:cNvSpPr>
          <p:nvPr>
            <p:ph type="title"/>
          </p:nvPr>
        </p:nvSpPr>
        <p:spPr/>
        <p:txBody>
          <a:bodyPr/>
          <a:lstStyle/>
          <a:p>
            <a:r>
              <a:rPr lang="en-US" dirty="0"/>
              <a:t>Bigger Block Scope Output</a:t>
            </a:r>
          </a:p>
        </p:txBody>
      </p:sp>
      <p:sp>
        <p:nvSpPr>
          <p:cNvPr id="3" name="Content Placeholder 2">
            <a:extLst>
              <a:ext uri="{FF2B5EF4-FFF2-40B4-BE49-F238E27FC236}">
                <a16:creationId xmlns:a16="http://schemas.microsoft.com/office/drawing/2014/main" id="{0D1C9542-74DD-9F46-B78A-0F11336D0F39}"/>
              </a:ext>
            </a:extLst>
          </p:cNvPr>
          <p:cNvSpPr>
            <a:spLocks noGrp="1"/>
          </p:cNvSpPr>
          <p:nvPr>
            <p:ph sz="half" idx="1"/>
          </p:nvPr>
        </p:nvSpPr>
        <p:spPr>
          <a:xfrm>
            <a:off x="838200" y="1825625"/>
            <a:ext cx="8037576" cy="4351338"/>
          </a:xfrm>
        </p:spPr>
        <p:txBody>
          <a:bodyPr>
            <a:noAutofit/>
          </a:bodyPr>
          <a:lstStyle/>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#include &lt;iostream&gt;</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 int main()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     int count = 2;</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     for (int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3;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count = 4 +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count &lt;&lt; ‘\n’;</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7</a:t>
            </a:r>
            <a:r>
              <a:rPr lang="en-US" dirty="0">
                <a:latin typeface="Consolas" panose="020B0609020204030204" pitchFamily="49" charset="0"/>
                <a:cs typeface="Consolas" panose="020B0609020204030204" pitchFamily="49" charset="0"/>
              </a:rPr>
              <a:t>     }</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8</a:t>
            </a: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count &lt;&lt; ‘\n’;</a:t>
            </a:r>
          </a:p>
          <a:p>
            <a:pPr marL="0" indent="0">
              <a:buNone/>
            </a:pPr>
            <a:r>
              <a:rPr lang="en-US" dirty="0">
                <a:solidFill>
                  <a:schemeClr val="tx1">
                    <a:lumMod val="50000"/>
                    <a:lumOff val="50000"/>
                  </a:schemeClr>
                </a:solidFill>
                <a:latin typeface="Consolas" panose="020B0609020204030204" pitchFamily="49" charset="0"/>
                <a:cs typeface="Consolas" panose="020B0609020204030204" pitchFamily="49" charset="0"/>
              </a:rPr>
              <a:t>9</a:t>
            </a:r>
            <a:r>
              <a:rPr lang="en-US" dirty="0">
                <a:latin typeface="Consolas" panose="020B0609020204030204" pitchFamily="49" charset="0"/>
                <a:cs typeface="Consolas" panose="020B0609020204030204" pitchFamily="49" charset="0"/>
              </a:rPr>
              <a:t> }</a:t>
            </a:r>
          </a:p>
        </p:txBody>
      </p:sp>
      <p:sp>
        <p:nvSpPr>
          <p:cNvPr id="4" name="Content Placeholder 3">
            <a:extLst>
              <a:ext uri="{FF2B5EF4-FFF2-40B4-BE49-F238E27FC236}">
                <a16:creationId xmlns:a16="http://schemas.microsoft.com/office/drawing/2014/main" id="{46EDEB47-6E0D-BB48-A3F1-D90FC3A677FA}"/>
              </a:ext>
            </a:extLst>
          </p:cNvPr>
          <p:cNvSpPr>
            <a:spLocks noGrp="1"/>
          </p:cNvSpPr>
          <p:nvPr>
            <p:ph sz="half" idx="2"/>
          </p:nvPr>
        </p:nvSpPr>
        <p:spPr>
          <a:xfrm>
            <a:off x="8875776" y="1825625"/>
            <a:ext cx="2478024" cy="4351338"/>
          </a:xfrm>
        </p:spPr>
        <p:txBody>
          <a:bodyPr>
            <a:normAutofit/>
          </a:bodyPr>
          <a:lstStyle/>
          <a:p>
            <a:r>
              <a:rPr lang="en-US" dirty="0"/>
              <a:t>Output:</a:t>
            </a:r>
          </a:p>
          <a:p>
            <a:pPr marL="0" indent="0">
              <a:buNone/>
            </a:pPr>
            <a:r>
              <a:rPr lang="en-US" dirty="0"/>
              <a:t>	5</a:t>
            </a:r>
          </a:p>
          <a:p>
            <a:pPr marL="0" indent="0">
              <a:buNone/>
            </a:pPr>
            <a:r>
              <a:rPr lang="en-US" dirty="0"/>
              <a:t>	6</a:t>
            </a:r>
          </a:p>
          <a:p>
            <a:pPr marL="0" indent="0">
              <a:buNone/>
            </a:pPr>
            <a:r>
              <a:rPr lang="en-US" dirty="0"/>
              <a:t>	7</a:t>
            </a:r>
          </a:p>
          <a:p>
            <a:pPr marL="0" indent="0">
              <a:buNone/>
            </a:pPr>
            <a:r>
              <a:rPr lang="en-US" dirty="0"/>
              <a:t>	7</a:t>
            </a:r>
          </a:p>
        </p:txBody>
      </p:sp>
    </p:spTree>
    <p:extLst>
      <p:ext uri="{BB962C8B-B14F-4D97-AF65-F5344CB8AC3E}">
        <p14:creationId xmlns:p14="http://schemas.microsoft.com/office/powerpoint/2010/main" val="61538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4D51-27E1-2543-A469-F99D864383DF}"/>
              </a:ext>
            </a:extLst>
          </p:cNvPr>
          <p:cNvSpPr>
            <a:spLocks noGrp="1"/>
          </p:cNvSpPr>
          <p:nvPr>
            <p:ph type="title"/>
          </p:nvPr>
        </p:nvSpPr>
        <p:spPr/>
        <p:txBody>
          <a:bodyPr/>
          <a:lstStyle/>
          <a:p>
            <a:r>
              <a:rPr lang="en-US" dirty="0"/>
              <a:t>Choosing &amp; Designing Loops</a:t>
            </a:r>
          </a:p>
        </p:txBody>
      </p:sp>
      <p:sp>
        <p:nvSpPr>
          <p:cNvPr id="3" name="Text Placeholder 2">
            <a:extLst>
              <a:ext uri="{FF2B5EF4-FFF2-40B4-BE49-F238E27FC236}">
                <a16:creationId xmlns:a16="http://schemas.microsoft.com/office/drawing/2014/main" id="{2645C7AA-EF0A-E242-9F7B-F6D3B2AEA5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8586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4D0370-22C8-AE41-957F-14F80113D64D}"/>
              </a:ext>
            </a:extLst>
          </p:cNvPr>
          <p:cNvSpPr>
            <a:spLocks noGrp="1"/>
          </p:cNvSpPr>
          <p:nvPr>
            <p:ph type="title"/>
          </p:nvPr>
        </p:nvSpPr>
        <p:spPr/>
        <p:txBody>
          <a:bodyPr/>
          <a:lstStyle/>
          <a:p>
            <a:r>
              <a:rPr lang="en-US" dirty="0"/>
              <a:t>What Loop Should I Choose?</a:t>
            </a:r>
          </a:p>
        </p:txBody>
      </p:sp>
      <p:sp>
        <p:nvSpPr>
          <p:cNvPr id="6" name="Content Placeholder 5">
            <a:extLst>
              <a:ext uri="{FF2B5EF4-FFF2-40B4-BE49-F238E27FC236}">
                <a16:creationId xmlns:a16="http://schemas.microsoft.com/office/drawing/2014/main" id="{62283C04-A21C-4047-A093-3582AFCBA61C}"/>
              </a:ext>
            </a:extLst>
          </p:cNvPr>
          <p:cNvSpPr>
            <a:spLocks noGrp="1"/>
          </p:cNvSpPr>
          <p:nvPr>
            <p:ph idx="1"/>
          </p:nvPr>
        </p:nvSpPr>
        <p:spPr/>
        <p:txBody>
          <a:bodyPr/>
          <a:lstStyle/>
          <a:p>
            <a:r>
              <a:rPr lang="en-US" dirty="0"/>
              <a:t>Up to you</a:t>
            </a:r>
          </a:p>
          <a:p>
            <a:r>
              <a:rPr lang="en-US" dirty="0"/>
              <a:t>Different loops feel more natural in certain scenarios</a:t>
            </a:r>
          </a:p>
          <a:p>
            <a:r>
              <a:rPr lang="en-US" dirty="0"/>
              <a:t>Need to visit every element, or know how many iterations are needed?</a:t>
            </a:r>
          </a:p>
          <a:p>
            <a:pPr lvl="1"/>
            <a:r>
              <a:rPr lang="en-US" dirty="0"/>
              <a:t>A for loop</a:t>
            </a:r>
          </a:p>
          <a:p>
            <a:r>
              <a:rPr lang="en-US" dirty="0"/>
              <a:t>Don’t know when the loop will end?</a:t>
            </a:r>
          </a:p>
          <a:p>
            <a:pPr lvl="1"/>
            <a:r>
              <a:rPr lang="en-US" dirty="0"/>
              <a:t>A while or do-while loop</a:t>
            </a:r>
          </a:p>
          <a:p>
            <a:r>
              <a:rPr lang="en-US" dirty="0"/>
              <a:t>Need to execute at least once?</a:t>
            </a:r>
          </a:p>
          <a:p>
            <a:pPr lvl="1"/>
            <a:r>
              <a:rPr lang="en-US" dirty="0"/>
              <a:t>A do-while loop</a:t>
            </a:r>
          </a:p>
        </p:txBody>
      </p:sp>
    </p:spTree>
    <p:extLst>
      <p:ext uri="{BB962C8B-B14F-4D97-AF65-F5344CB8AC3E}">
        <p14:creationId xmlns:p14="http://schemas.microsoft.com/office/powerpoint/2010/main" val="602961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5EC9-1585-6844-85E3-1FE666DF82E6}"/>
              </a:ext>
            </a:extLst>
          </p:cNvPr>
          <p:cNvSpPr>
            <a:spLocks noGrp="1"/>
          </p:cNvSpPr>
          <p:nvPr>
            <p:ph type="title"/>
          </p:nvPr>
        </p:nvSpPr>
        <p:spPr/>
        <p:txBody>
          <a:bodyPr/>
          <a:lstStyle/>
          <a:p>
            <a:r>
              <a:rPr lang="en-US" dirty="0"/>
              <a:t>Some Quick Tips</a:t>
            </a:r>
          </a:p>
        </p:txBody>
      </p:sp>
      <p:sp>
        <p:nvSpPr>
          <p:cNvPr id="3" name="Content Placeholder 2">
            <a:extLst>
              <a:ext uri="{FF2B5EF4-FFF2-40B4-BE49-F238E27FC236}">
                <a16:creationId xmlns:a16="http://schemas.microsoft.com/office/drawing/2014/main" id="{E5E5C1BC-E374-A74B-9796-C6BB12B08736}"/>
              </a:ext>
            </a:extLst>
          </p:cNvPr>
          <p:cNvSpPr>
            <a:spLocks noGrp="1"/>
          </p:cNvSpPr>
          <p:nvPr>
            <p:ph idx="1"/>
          </p:nvPr>
        </p:nvSpPr>
        <p:spPr/>
        <p:txBody>
          <a:bodyPr/>
          <a:lstStyle/>
          <a:p>
            <a:r>
              <a:rPr lang="en-US" dirty="0"/>
              <a:t>Loop variables need to be initialized</a:t>
            </a:r>
          </a:p>
          <a:p>
            <a:r>
              <a:rPr lang="en-US" dirty="0"/>
              <a:t>“Just avoid infinite loops”</a:t>
            </a:r>
          </a:p>
          <a:p>
            <a:r>
              <a:rPr lang="en-US" dirty="0"/>
              <a:t>The </a:t>
            </a:r>
            <a:r>
              <a:rPr lang="en-US" dirty="0">
                <a:highlight>
                  <a:srgbClr val="C0C0C0"/>
                </a:highlight>
                <a:latin typeface="Consolas" panose="020B0609020204030204" pitchFamily="49" charset="0"/>
                <a:cs typeface="Consolas" panose="020B0609020204030204" pitchFamily="49" charset="0"/>
              </a:rPr>
              <a:t>break</a:t>
            </a:r>
            <a:r>
              <a:rPr lang="en-US" dirty="0"/>
              <a:t> statement is not exclusive to </a:t>
            </a:r>
            <a:r>
              <a:rPr lang="en-US" dirty="0">
                <a:highlight>
                  <a:srgbClr val="C0C0C0"/>
                </a:highlight>
                <a:latin typeface="Consolas" panose="020B0609020204030204" pitchFamily="49" charset="0"/>
                <a:cs typeface="Consolas" panose="020B0609020204030204" pitchFamily="49" charset="0"/>
              </a:rPr>
              <a:t>switch</a:t>
            </a:r>
          </a:p>
          <a:p>
            <a:pPr lvl="1"/>
            <a:r>
              <a:rPr lang="en-US" dirty="0"/>
              <a:t>Can be used in any loop to prematurely exit</a:t>
            </a:r>
          </a:p>
          <a:p>
            <a:pPr lvl="1"/>
            <a:r>
              <a:rPr lang="en-US" dirty="0"/>
              <a:t>Do NOT rely on </a:t>
            </a:r>
            <a:r>
              <a:rPr lang="en-US" sz="2000" dirty="0">
                <a:highlight>
                  <a:srgbClr val="C0C0C0"/>
                </a:highlight>
                <a:latin typeface="Consolas" panose="020B0609020204030204" pitchFamily="49" charset="0"/>
                <a:cs typeface="Consolas" panose="020B0609020204030204" pitchFamily="49" charset="0"/>
              </a:rPr>
              <a:t>break</a:t>
            </a:r>
            <a:r>
              <a:rPr lang="en-US" dirty="0"/>
              <a:t> for normal exits</a:t>
            </a:r>
          </a:p>
          <a:p>
            <a:pPr lvl="1"/>
            <a:r>
              <a:rPr lang="en-US" sz="2000" dirty="0">
                <a:highlight>
                  <a:srgbClr val="C0C0C0"/>
                </a:highlight>
                <a:latin typeface="Consolas" panose="020B0609020204030204" pitchFamily="49" charset="0"/>
                <a:cs typeface="Consolas" panose="020B0609020204030204" pitchFamily="49" charset="0"/>
              </a:rPr>
              <a:t>break</a:t>
            </a:r>
            <a:r>
              <a:rPr lang="en-US" dirty="0"/>
              <a:t> is the exception, not the rule</a:t>
            </a:r>
          </a:p>
        </p:txBody>
      </p:sp>
    </p:spTree>
    <p:extLst>
      <p:ext uri="{BB962C8B-B14F-4D97-AF65-F5344CB8AC3E}">
        <p14:creationId xmlns:p14="http://schemas.microsoft.com/office/powerpoint/2010/main" val="375011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21B1-A5FA-E84F-93EB-EA8ABD2DB33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32FDE34-EAEE-5348-9C6D-D693D3EF4A90}"/>
              </a:ext>
            </a:extLst>
          </p:cNvPr>
          <p:cNvSpPr>
            <a:spLocks noGrp="1"/>
          </p:cNvSpPr>
          <p:nvPr>
            <p:ph idx="1"/>
          </p:nvPr>
        </p:nvSpPr>
        <p:spPr/>
        <p:txBody>
          <a:bodyPr/>
          <a:lstStyle/>
          <a:p>
            <a:r>
              <a:rPr lang="en-US" dirty="0"/>
              <a:t>A little review</a:t>
            </a:r>
          </a:p>
          <a:p>
            <a:r>
              <a:rPr lang="en-US" dirty="0"/>
              <a:t>A few small new things</a:t>
            </a:r>
          </a:p>
          <a:p>
            <a:r>
              <a:rPr lang="en-US" dirty="0"/>
              <a:t>A few tips</a:t>
            </a:r>
          </a:p>
        </p:txBody>
      </p:sp>
    </p:spTree>
    <p:extLst>
      <p:ext uri="{BB962C8B-B14F-4D97-AF65-F5344CB8AC3E}">
        <p14:creationId xmlns:p14="http://schemas.microsoft.com/office/powerpoint/2010/main" val="95177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8CF2-BDB0-184D-9EE5-FC6C8C07E284}"/>
              </a:ext>
            </a:extLst>
          </p:cNvPr>
          <p:cNvSpPr>
            <a:spLocks noGrp="1"/>
          </p:cNvSpPr>
          <p:nvPr>
            <p:ph type="title"/>
          </p:nvPr>
        </p:nvSpPr>
        <p:spPr/>
        <p:txBody>
          <a:bodyPr/>
          <a:lstStyle/>
          <a:p>
            <a:r>
              <a:rPr lang="en-US" dirty="0"/>
              <a:t>Designing a Loop</a:t>
            </a:r>
          </a:p>
        </p:txBody>
      </p:sp>
      <p:sp>
        <p:nvSpPr>
          <p:cNvPr id="3" name="Content Placeholder 2">
            <a:extLst>
              <a:ext uri="{FF2B5EF4-FFF2-40B4-BE49-F238E27FC236}">
                <a16:creationId xmlns:a16="http://schemas.microsoft.com/office/drawing/2014/main" id="{5AA33351-D4D2-6740-9FDF-3EFB567FC75C}"/>
              </a:ext>
            </a:extLst>
          </p:cNvPr>
          <p:cNvSpPr>
            <a:spLocks noGrp="1"/>
          </p:cNvSpPr>
          <p:nvPr>
            <p:ph idx="1"/>
          </p:nvPr>
        </p:nvSpPr>
        <p:spPr/>
        <p:txBody>
          <a:bodyPr/>
          <a:lstStyle/>
          <a:p>
            <a:r>
              <a:rPr lang="en-US" dirty="0"/>
              <a:t>Three areas of focus</a:t>
            </a:r>
          </a:p>
          <a:p>
            <a:pPr lvl="1"/>
            <a:r>
              <a:rPr lang="en-US" dirty="0"/>
              <a:t>The initialization</a:t>
            </a:r>
          </a:p>
          <a:p>
            <a:pPr lvl="1"/>
            <a:r>
              <a:rPr lang="en-US" dirty="0"/>
              <a:t>The body</a:t>
            </a:r>
          </a:p>
          <a:p>
            <a:pPr lvl="1"/>
            <a:r>
              <a:rPr lang="en-US" dirty="0"/>
              <a:t>The end conditions</a:t>
            </a:r>
          </a:p>
          <a:p>
            <a:r>
              <a:rPr lang="en-US" dirty="0"/>
              <a:t>The easiest way:</a:t>
            </a:r>
          </a:p>
          <a:p>
            <a:pPr lvl="1"/>
            <a:r>
              <a:rPr lang="en-US" dirty="0"/>
              <a:t>Say what you want to do in plain language</a:t>
            </a:r>
          </a:p>
          <a:p>
            <a:pPr lvl="1"/>
            <a:r>
              <a:rPr lang="en-US" dirty="0"/>
              <a:t>Create pseudo-code</a:t>
            </a:r>
          </a:p>
          <a:p>
            <a:pPr lvl="1"/>
            <a:r>
              <a:rPr lang="en-US" dirty="0"/>
              <a:t>Translate pseudo-code to real code</a:t>
            </a:r>
          </a:p>
        </p:txBody>
      </p:sp>
    </p:spTree>
    <p:extLst>
      <p:ext uri="{BB962C8B-B14F-4D97-AF65-F5344CB8AC3E}">
        <p14:creationId xmlns:p14="http://schemas.microsoft.com/office/powerpoint/2010/main" val="1513927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56B3-EE38-AA44-BC69-4A675B705303}"/>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718B5D39-F38A-264A-8553-6A0F92892A1B}"/>
              </a:ext>
            </a:extLst>
          </p:cNvPr>
          <p:cNvSpPr>
            <a:spLocks noGrp="1"/>
          </p:cNvSpPr>
          <p:nvPr>
            <p:ph idx="1"/>
          </p:nvPr>
        </p:nvSpPr>
        <p:spPr/>
        <p:txBody>
          <a:bodyPr/>
          <a:lstStyle/>
          <a:p>
            <a:r>
              <a:rPr lang="en-US" dirty="0"/>
              <a:t>Get a number from the user that indicates how many data entries they intend to make, then return a sum of all the data</a:t>
            </a:r>
          </a:p>
          <a:p>
            <a:pPr lvl="1"/>
            <a:r>
              <a:rPr lang="en-US" dirty="0"/>
              <a:t>Repeat the problem in your own words</a:t>
            </a:r>
          </a:p>
          <a:p>
            <a:pPr lvl="1"/>
            <a:r>
              <a:rPr lang="en-US" dirty="0"/>
              <a:t>“I need to find out many data points there are, and then ask for data that many times and update the sum each time”</a:t>
            </a:r>
          </a:p>
          <a:p>
            <a:pPr lvl="1"/>
            <a:r>
              <a:rPr lang="en-US" dirty="0"/>
              <a:t>Repetition is inferred (loops!), along with a way to calculate the sum</a:t>
            </a:r>
          </a:p>
        </p:txBody>
      </p:sp>
    </p:spTree>
    <p:extLst>
      <p:ext uri="{BB962C8B-B14F-4D97-AF65-F5344CB8AC3E}">
        <p14:creationId xmlns:p14="http://schemas.microsoft.com/office/powerpoint/2010/main" val="3207429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3609-AA98-4F40-8922-555C84136AE3}"/>
              </a:ext>
            </a:extLst>
          </p:cNvPr>
          <p:cNvSpPr>
            <a:spLocks noGrp="1"/>
          </p:cNvSpPr>
          <p:nvPr>
            <p:ph type="title"/>
          </p:nvPr>
        </p:nvSpPr>
        <p:spPr/>
        <p:txBody>
          <a:bodyPr/>
          <a:lstStyle/>
          <a:p>
            <a:r>
              <a:rPr lang="en-US" dirty="0"/>
              <a:t>Our First Draft</a:t>
            </a:r>
          </a:p>
        </p:txBody>
      </p:sp>
      <p:sp>
        <p:nvSpPr>
          <p:cNvPr id="3" name="Content Placeholder 2">
            <a:extLst>
              <a:ext uri="{FF2B5EF4-FFF2-40B4-BE49-F238E27FC236}">
                <a16:creationId xmlns:a16="http://schemas.microsoft.com/office/drawing/2014/main" id="{8010566E-AB82-1F40-A28D-E75AFA09263C}"/>
              </a:ext>
            </a:extLst>
          </p:cNvPr>
          <p:cNvSpPr>
            <a:spLocks noGrp="1"/>
          </p:cNvSpPr>
          <p:nvPr>
            <p:ph sz="half" idx="1"/>
          </p:nvPr>
        </p:nvSpPr>
        <p:spPr>
          <a:xfrm>
            <a:off x="838200" y="1825625"/>
            <a:ext cx="6342888" cy="4351338"/>
          </a:xfrm>
        </p:spPr>
        <p:txBody>
          <a:bodyPr/>
          <a:lstStyle/>
          <a:p>
            <a:pPr marL="0" indent="0">
              <a:buNone/>
            </a:pPr>
            <a:r>
              <a:rPr lang="en-US" dirty="0">
                <a:latin typeface="Consolas" panose="020B0609020204030204" pitchFamily="49" charset="0"/>
                <a:cs typeface="Consolas" panose="020B0609020204030204" pitchFamily="49" charset="0"/>
              </a:rPr>
              <a:t>get count from user</a:t>
            </a:r>
          </a:p>
          <a:p>
            <a:pPr marL="0" indent="0">
              <a:buNone/>
            </a:pPr>
            <a:r>
              <a:rPr lang="en-US" dirty="0">
                <a:latin typeface="Consolas" panose="020B0609020204030204" pitchFamily="49" charset="0"/>
                <a:cs typeface="Consolas" panose="020B0609020204030204" pitchFamily="49" charset="0"/>
              </a:rPr>
              <a:t>repeat count times</a:t>
            </a:r>
          </a:p>
          <a:p>
            <a:pPr marL="0" indent="0">
              <a:buNone/>
            </a:pPr>
            <a:r>
              <a:rPr lang="en-US" dirty="0">
                <a:latin typeface="Consolas" panose="020B0609020204030204" pitchFamily="49" charset="0"/>
                <a:cs typeface="Consolas" panose="020B0609020204030204" pitchFamily="49" charset="0"/>
              </a:rPr>
              <a:t>    get number</a:t>
            </a:r>
          </a:p>
          <a:p>
            <a:pPr marL="0" indent="0">
              <a:buNone/>
            </a:pPr>
            <a:r>
              <a:rPr lang="en-US" dirty="0">
                <a:latin typeface="Consolas" panose="020B0609020204030204" pitchFamily="49" charset="0"/>
                <a:cs typeface="Consolas" panose="020B0609020204030204" pitchFamily="49" charset="0"/>
              </a:rPr>
              <a:t>    add number to running total</a:t>
            </a:r>
          </a:p>
          <a:p>
            <a:pPr marL="0" indent="0">
              <a:buNone/>
            </a:pPr>
            <a:r>
              <a:rPr lang="en-US" dirty="0">
                <a:latin typeface="Consolas" panose="020B0609020204030204" pitchFamily="49" charset="0"/>
                <a:cs typeface="Consolas" panose="020B0609020204030204" pitchFamily="49" charset="0"/>
              </a:rPr>
              <a:t>output total sum</a:t>
            </a:r>
          </a:p>
          <a:p>
            <a:pPr marL="0" indent="0">
              <a:buNone/>
            </a:pPr>
            <a:endParaRPr lang="en-US" dirty="0"/>
          </a:p>
        </p:txBody>
      </p:sp>
      <p:sp>
        <p:nvSpPr>
          <p:cNvPr id="4" name="Content Placeholder 3">
            <a:extLst>
              <a:ext uri="{FF2B5EF4-FFF2-40B4-BE49-F238E27FC236}">
                <a16:creationId xmlns:a16="http://schemas.microsoft.com/office/drawing/2014/main" id="{30125B39-4471-FB43-919B-C56DE0402281}"/>
              </a:ext>
            </a:extLst>
          </p:cNvPr>
          <p:cNvSpPr>
            <a:spLocks noGrp="1"/>
          </p:cNvSpPr>
          <p:nvPr>
            <p:ph sz="half" idx="2"/>
          </p:nvPr>
        </p:nvSpPr>
        <p:spPr>
          <a:xfrm>
            <a:off x="7181088" y="1825625"/>
            <a:ext cx="4172712" cy="4351338"/>
          </a:xfrm>
        </p:spPr>
        <p:txBody>
          <a:bodyPr/>
          <a:lstStyle/>
          <a:p>
            <a:r>
              <a:rPr lang="en-US" dirty="0"/>
              <a:t>This first draft of pseudo-code describes the entire problem</a:t>
            </a:r>
          </a:p>
          <a:p>
            <a:r>
              <a:rPr lang="en-US" dirty="0"/>
              <a:t>It gets us close enough to start writing some real code</a:t>
            </a:r>
          </a:p>
        </p:txBody>
      </p:sp>
    </p:spTree>
    <p:extLst>
      <p:ext uri="{BB962C8B-B14F-4D97-AF65-F5344CB8AC3E}">
        <p14:creationId xmlns:p14="http://schemas.microsoft.com/office/powerpoint/2010/main" val="2031248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3609-AA98-4F40-8922-555C84136AE3}"/>
              </a:ext>
            </a:extLst>
          </p:cNvPr>
          <p:cNvSpPr>
            <a:spLocks noGrp="1"/>
          </p:cNvSpPr>
          <p:nvPr>
            <p:ph type="title"/>
          </p:nvPr>
        </p:nvSpPr>
        <p:spPr/>
        <p:txBody>
          <a:bodyPr/>
          <a:lstStyle/>
          <a:p>
            <a:r>
              <a:rPr lang="en-US" dirty="0"/>
              <a:t>Translate the easy stuff</a:t>
            </a:r>
          </a:p>
        </p:txBody>
      </p:sp>
      <p:sp>
        <p:nvSpPr>
          <p:cNvPr id="3" name="Content Placeholder 2">
            <a:extLst>
              <a:ext uri="{FF2B5EF4-FFF2-40B4-BE49-F238E27FC236}">
                <a16:creationId xmlns:a16="http://schemas.microsoft.com/office/drawing/2014/main" id="{8010566E-AB82-1F40-A28D-E75AFA09263C}"/>
              </a:ext>
            </a:extLst>
          </p:cNvPr>
          <p:cNvSpPr>
            <a:spLocks noGrp="1"/>
          </p:cNvSpPr>
          <p:nvPr>
            <p:ph sz="half" idx="1"/>
          </p:nvPr>
        </p:nvSpPr>
        <p:spPr>
          <a:xfrm>
            <a:off x="838200" y="1825625"/>
            <a:ext cx="6342888" cy="4351338"/>
          </a:xfrm>
        </p:spPr>
        <p:txBody>
          <a:bodyPr/>
          <a:lstStyle/>
          <a:p>
            <a:pPr marL="0" indent="0">
              <a:buNone/>
            </a:pPr>
            <a:r>
              <a:rPr lang="en-US" dirty="0">
                <a:latin typeface="Consolas" panose="020B0609020204030204" pitchFamily="49" charset="0"/>
                <a:cs typeface="Consolas" panose="020B0609020204030204" pitchFamily="49" charset="0"/>
              </a:rPr>
              <a:t>std::</a:t>
            </a:r>
            <a:r>
              <a:rPr lang="en-US" dirty="0" err="1">
                <a:latin typeface="Consolas" panose="020B0609020204030204" pitchFamily="49" charset="0"/>
                <a:cs typeface="Consolas" panose="020B0609020204030204" pitchFamily="49" charset="0"/>
              </a:rPr>
              <a:t>cin</a:t>
            </a:r>
            <a:r>
              <a:rPr lang="en-US" dirty="0">
                <a:latin typeface="Consolas" panose="020B0609020204030204" pitchFamily="49" charset="0"/>
                <a:cs typeface="Consolas" panose="020B0609020204030204" pitchFamily="49" charset="0"/>
              </a:rPr>
              <a:t> &gt;&gt; count;</a:t>
            </a:r>
          </a:p>
          <a:p>
            <a:pPr marL="0" indent="0">
              <a:buNone/>
            </a:pPr>
            <a:r>
              <a:rPr lang="en-US" dirty="0">
                <a:latin typeface="Consolas" panose="020B0609020204030204" pitchFamily="49" charset="0"/>
                <a:cs typeface="Consolas" panose="020B0609020204030204" pitchFamily="49" charset="0"/>
              </a:rPr>
              <a:t>repeat count times</a:t>
            </a:r>
          </a:p>
          <a:p>
            <a:pPr marL="0" indent="0">
              <a:buNone/>
            </a:pPr>
            <a:r>
              <a:rPr lang="en-US" dirty="0">
                <a:latin typeface="Consolas" panose="020B0609020204030204" pitchFamily="49" charset="0"/>
                <a:cs typeface="Consolas" panose="020B0609020204030204" pitchFamily="49" charset="0"/>
              </a:rPr>
              <a:t>    get number</a:t>
            </a:r>
          </a:p>
          <a:p>
            <a:pPr marL="0" indent="0">
              <a:buNone/>
            </a:pPr>
            <a:r>
              <a:rPr lang="en-US" dirty="0">
                <a:latin typeface="Consolas" panose="020B0609020204030204" pitchFamily="49" charset="0"/>
                <a:cs typeface="Consolas" panose="020B0609020204030204" pitchFamily="49" charset="0"/>
              </a:rPr>
              <a:t>    add number to running total</a:t>
            </a:r>
          </a:p>
          <a:p>
            <a:pPr marL="0" indent="0">
              <a:buNone/>
            </a:pPr>
            <a:r>
              <a:rPr lang="en-US" dirty="0">
                <a:latin typeface="Consolas" panose="020B0609020204030204" pitchFamily="49" charset="0"/>
                <a:cs typeface="Consolas" panose="020B0609020204030204" pitchFamily="49" charset="0"/>
              </a:rPr>
              <a:t>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sum &lt;&lt; ‘\n’;</a:t>
            </a:r>
          </a:p>
          <a:p>
            <a:pPr marL="0" indent="0">
              <a:buNone/>
            </a:pPr>
            <a:endParaRPr lang="en-US" dirty="0"/>
          </a:p>
        </p:txBody>
      </p:sp>
      <p:sp>
        <p:nvSpPr>
          <p:cNvPr id="4" name="Content Placeholder 3">
            <a:extLst>
              <a:ext uri="{FF2B5EF4-FFF2-40B4-BE49-F238E27FC236}">
                <a16:creationId xmlns:a16="http://schemas.microsoft.com/office/drawing/2014/main" id="{30125B39-4471-FB43-919B-C56DE0402281}"/>
              </a:ext>
            </a:extLst>
          </p:cNvPr>
          <p:cNvSpPr>
            <a:spLocks noGrp="1"/>
          </p:cNvSpPr>
          <p:nvPr>
            <p:ph sz="half" idx="2"/>
          </p:nvPr>
        </p:nvSpPr>
        <p:spPr>
          <a:xfrm>
            <a:off x="7181088" y="1825625"/>
            <a:ext cx="4172712" cy="4351338"/>
          </a:xfrm>
        </p:spPr>
        <p:txBody>
          <a:bodyPr/>
          <a:lstStyle/>
          <a:p>
            <a:r>
              <a:rPr lang="en-US" dirty="0"/>
              <a:t>This code is not complete</a:t>
            </a:r>
          </a:p>
          <a:p>
            <a:r>
              <a:rPr lang="en-US" dirty="0"/>
              <a:t>Getting it to compile is “busy” work</a:t>
            </a:r>
          </a:p>
          <a:p>
            <a:r>
              <a:rPr lang="en-US" dirty="0"/>
              <a:t>We did the hard work already when we figured out the algorithm</a:t>
            </a:r>
          </a:p>
          <a:p>
            <a:r>
              <a:rPr lang="en-US" dirty="0"/>
              <a:t>Focus on the loop now</a:t>
            </a:r>
          </a:p>
        </p:txBody>
      </p:sp>
    </p:spTree>
    <p:extLst>
      <p:ext uri="{BB962C8B-B14F-4D97-AF65-F5344CB8AC3E}">
        <p14:creationId xmlns:p14="http://schemas.microsoft.com/office/powerpoint/2010/main" val="2970595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3609-AA98-4F40-8922-555C84136AE3}"/>
              </a:ext>
            </a:extLst>
          </p:cNvPr>
          <p:cNvSpPr>
            <a:spLocks noGrp="1"/>
          </p:cNvSpPr>
          <p:nvPr>
            <p:ph type="title"/>
          </p:nvPr>
        </p:nvSpPr>
        <p:spPr/>
        <p:txBody>
          <a:bodyPr/>
          <a:lstStyle/>
          <a:p>
            <a:r>
              <a:rPr lang="en-US" dirty="0"/>
              <a:t>Consider the Loop</a:t>
            </a:r>
          </a:p>
        </p:txBody>
      </p:sp>
      <p:sp>
        <p:nvSpPr>
          <p:cNvPr id="3" name="Content Placeholder 2">
            <a:extLst>
              <a:ext uri="{FF2B5EF4-FFF2-40B4-BE49-F238E27FC236}">
                <a16:creationId xmlns:a16="http://schemas.microsoft.com/office/drawing/2014/main" id="{8010566E-AB82-1F40-A28D-E75AFA09263C}"/>
              </a:ext>
            </a:extLst>
          </p:cNvPr>
          <p:cNvSpPr>
            <a:spLocks noGrp="1"/>
          </p:cNvSpPr>
          <p:nvPr>
            <p:ph sz="half" idx="1"/>
          </p:nvPr>
        </p:nvSpPr>
        <p:spPr>
          <a:xfrm>
            <a:off x="838200" y="1825625"/>
            <a:ext cx="6342888" cy="4351338"/>
          </a:xfrm>
        </p:spPr>
        <p:txBody>
          <a:bodyPr/>
          <a:lstStyle/>
          <a:p>
            <a:pPr marL="0" indent="0">
              <a:buNone/>
            </a:pPr>
            <a:r>
              <a:rPr lang="en-US" dirty="0">
                <a:latin typeface="Consolas" panose="020B0609020204030204" pitchFamily="49" charset="0"/>
                <a:cs typeface="Consolas" panose="020B0609020204030204" pitchFamily="49" charset="0"/>
              </a:rPr>
              <a:t>std::</a:t>
            </a:r>
            <a:r>
              <a:rPr lang="en-US" dirty="0" err="1">
                <a:latin typeface="Consolas" panose="020B0609020204030204" pitchFamily="49" charset="0"/>
                <a:cs typeface="Consolas" panose="020B0609020204030204" pitchFamily="49" charset="0"/>
              </a:rPr>
              <a:t>cin</a:t>
            </a:r>
            <a:r>
              <a:rPr lang="en-US" dirty="0">
                <a:latin typeface="Consolas" panose="020B0609020204030204" pitchFamily="49" charset="0"/>
                <a:cs typeface="Consolas" panose="020B0609020204030204" pitchFamily="49" charset="0"/>
              </a:rPr>
              <a:t> &gt;&gt; count;</a:t>
            </a:r>
          </a:p>
          <a:p>
            <a:pPr marL="0" indent="0">
              <a:buNone/>
            </a:pPr>
            <a:r>
              <a:rPr lang="en-US" dirty="0">
                <a:latin typeface="Consolas" panose="020B0609020204030204" pitchFamily="49" charset="0"/>
                <a:cs typeface="Consolas" panose="020B0609020204030204" pitchFamily="49" charset="0"/>
              </a:rPr>
              <a:t>repeat count times</a:t>
            </a:r>
          </a:p>
          <a:p>
            <a:pPr marL="0" indent="0">
              <a:buNone/>
            </a:pPr>
            <a:r>
              <a:rPr lang="en-US" dirty="0">
                <a:latin typeface="Consolas" panose="020B0609020204030204" pitchFamily="49" charset="0"/>
                <a:cs typeface="Consolas" panose="020B0609020204030204" pitchFamily="49" charset="0"/>
              </a:rPr>
              <a:t>    get number</a:t>
            </a:r>
          </a:p>
          <a:p>
            <a:pPr marL="0" indent="0">
              <a:buNone/>
            </a:pPr>
            <a:r>
              <a:rPr lang="en-US" dirty="0">
                <a:latin typeface="Consolas" panose="020B0609020204030204" pitchFamily="49" charset="0"/>
                <a:cs typeface="Consolas" panose="020B0609020204030204" pitchFamily="49" charset="0"/>
              </a:rPr>
              <a:t>    add number to running total</a:t>
            </a:r>
          </a:p>
          <a:p>
            <a:pPr marL="0" indent="0">
              <a:buNone/>
            </a:pPr>
            <a:r>
              <a:rPr lang="en-US" dirty="0">
                <a:latin typeface="Consolas" panose="020B0609020204030204" pitchFamily="49" charset="0"/>
                <a:cs typeface="Consolas" panose="020B0609020204030204" pitchFamily="49" charset="0"/>
              </a:rPr>
              <a:t>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sum &lt;&lt; ‘\n’;</a:t>
            </a:r>
          </a:p>
          <a:p>
            <a:pPr marL="0" indent="0">
              <a:buNone/>
            </a:pPr>
            <a:endParaRPr lang="en-US" dirty="0"/>
          </a:p>
        </p:txBody>
      </p:sp>
      <p:sp>
        <p:nvSpPr>
          <p:cNvPr id="4" name="Content Placeholder 3">
            <a:extLst>
              <a:ext uri="{FF2B5EF4-FFF2-40B4-BE49-F238E27FC236}">
                <a16:creationId xmlns:a16="http://schemas.microsoft.com/office/drawing/2014/main" id="{30125B39-4471-FB43-919B-C56DE0402281}"/>
              </a:ext>
            </a:extLst>
          </p:cNvPr>
          <p:cNvSpPr>
            <a:spLocks noGrp="1"/>
          </p:cNvSpPr>
          <p:nvPr>
            <p:ph sz="half" idx="2"/>
          </p:nvPr>
        </p:nvSpPr>
        <p:spPr>
          <a:xfrm>
            <a:off x="7181088" y="1825625"/>
            <a:ext cx="4172712" cy="4351338"/>
          </a:xfrm>
        </p:spPr>
        <p:txBody>
          <a:bodyPr/>
          <a:lstStyle/>
          <a:p>
            <a:r>
              <a:rPr lang="en-US" dirty="0"/>
              <a:t>If we know how many times we need to loop, a for loop seems the most natural</a:t>
            </a:r>
          </a:p>
          <a:p>
            <a:r>
              <a:rPr lang="en-US" dirty="0"/>
              <a:t>Remember, all loops are interchangeable, some just feel better in different situations</a:t>
            </a:r>
          </a:p>
        </p:txBody>
      </p:sp>
    </p:spTree>
    <p:extLst>
      <p:ext uri="{BB962C8B-B14F-4D97-AF65-F5344CB8AC3E}">
        <p14:creationId xmlns:p14="http://schemas.microsoft.com/office/powerpoint/2010/main" val="226958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3609-AA98-4F40-8922-555C84136AE3}"/>
              </a:ext>
            </a:extLst>
          </p:cNvPr>
          <p:cNvSpPr>
            <a:spLocks noGrp="1"/>
          </p:cNvSpPr>
          <p:nvPr>
            <p:ph type="title"/>
          </p:nvPr>
        </p:nvSpPr>
        <p:spPr/>
        <p:txBody>
          <a:bodyPr/>
          <a:lstStyle/>
          <a:p>
            <a:r>
              <a:rPr lang="en-US" dirty="0"/>
              <a:t>Work Smart</a:t>
            </a:r>
          </a:p>
        </p:txBody>
      </p:sp>
      <p:sp>
        <p:nvSpPr>
          <p:cNvPr id="3" name="Content Placeholder 2">
            <a:extLst>
              <a:ext uri="{FF2B5EF4-FFF2-40B4-BE49-F238E27FC236}">
                <a16:creationId xmlns:a16="http://schemas.microsoft.com/office/drawing/2014/main" id="{8010566E-AB82-1F40-A28D-E75AFA09263C}"/>
              </a:ext>
            </a:extLst>
          </p:cNvPr>
          <p:cNvSpPr>
            <a:spLocks noGrp="1"/>
          </p:cNvSpPr>
          <p:nvPr>
            <p:ph sz="half" idx="1"/>
          </p:nvPr>
        </p:nvSpPr>
        <p:spPr>
          <a:xfrm>
            <a:off x="838200" y="1825625"/>
            <a:ext cx="6342888" cy="4351338"/>
          </a:xfrm>
        </p:spPr>
        <p:txBody>
          <a:bodyPr/>
          <a:lstStyle/>
          <a:p>
            <a:pPr marL="0" indent="0">
              <a:buNone/>
            </a:pPr>
            <a:r>
              <a:rPr lang="en-US" dirty="0">
                <a:latin typeface="Consolas" panose="020B0609020204030204" pitchFamily="49" charset="0"/>
                <a:cs typeface="Consolas" panose="020B0609020204030204" pitchFamily="49" charset="0"/>
              </a:rPr>
              <a:t>std::</a:t>
            </a:r>
            <a:r>
              <a:rPr lang="en-US" dirty="0" err="1">
                <a:latin typeface="Consolas" panose="020B0609020204030204" pitchFamily="49" charset="0"/>
                <a:cs typeface="Consolas" panose="020B0609020204030204" pitchFamily="49" charset="0"/>
              </a:rPr>
              <a:t>cin</a:t>
            </a:r>
            <a:r>
              <a:rPr lang="en-US" dirty="0">
                <a:latin typeface="Consolas" panose="020B0609020204030204" pitchFamily="49" charset="0"/>
                <a:cs typeface="Consolas" panose="020B0609020204030204" pitchFamily="49" charset="0"/>
              </a:rPr>
              <a:t> &gt;&gt; count;</a:t>
            </a:r>
          </a:p>
          <a:p>
            <a:pPr marL="0" indent="0">
              <a:buNone/>
            </a:pPr>
            <a:r>
              <a:rPr lang="en-US" dirty="0">
                <a:latin typeface="Consolas" panose="020B0609020204030204" pitchFamily="49" charset="0"/>
                <a:cs typeface="Consolas" panose="020B0609020204030204" pitchFamily="49" charset="0"/>
              </a:rPr>
              <a:t>for (int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count;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cin</a:t>
            </a:r>
            <a:r>
              <a:rPr lang="en-US" dirty="0">
                <a:latin typeface="Consolas" panose="020B0609020204030204" pitchFamily="49" charset="0"/>
                <a:cs typeface="Consolas" panose="020B0609020204030204" pitchFamily="49" charset="0"/>
              </a:rPr>
              <a:t> &gt;&gt; value;</a:t>
            </a:r>
          </a:p>
          <a:p>
            <a:pPr marL="0" indent="0">
              <a:buNone/>
            </a:pPr>
            <a:r>
              <a:rPr lang="en-US" dirty="0">
                <a:latin typeface="Consolas" panose="020B0609020204030204" pitchFamily="49" charset="0"/>
                <a:cs typeface="Consolas" panose="020B0609020204030204" pitchFamily="49" charset="0"/>
              </a:rPr>
              <a:t>    sum += value;</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std::</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sum &lt;&lt; ‘\n’;</a:t>
            </a:r>
          </a:p>
          <a:p>
            <a:pPr marL="0" indent="0">
              <a:buNone/>
            </a:pPr>
            <a:endParaRPr lang="en-US" dirty="0"/>
          </a:p>
        </p:txBody>
      </p:sp>
      <p:sp>
        <p:nvSpPr>
          <p:cNvPr id="4" name="Content Placeholder 3">
            <a:extLst>
              <a:ext uri="{FF2B5EF4-FFF2-40B4-BE49-F238E27FC236}">
                <a16:creationId xmlns:a16="http://schemas.microsoft.com/office/drawing/2014/main" id="{30125B39-4471-FB43-919B-C56DE0402281}"/>
              </a:ext>
            </a:extLst>
          </p:cNvPr>
          <p:cNvSpPr>
            <a:spLocks noGrp="1"/>
          </p:cNvSpPr>
          <p:nvPr>
            <p:ph sz="half" idx="2"/>
          </p:nvPr>
        </p:nvSpPr>
        <p:spPr>
          <a:xfrm>
            <a:off x="7181088" y="1825625"/>
            <a:ext cx="4172712" cy="4351338"/>
          </a:xfrm>
        </p:spPr>
        <p:txBody>
          <a:bodyPr/>
          <a:lstStyle/>
          <a:p>
            <a:r>
              <a:rPr lang="en-US" dirty="0"/>
              <a:t>If we know how many times we need to loop, a for loop seems the most natural</a:t>
            </a:r>
          </a:p>
          <a:p>
            <a:r>
              <a:rPr lang="en-US" dirty="0"/>
              <a:t>We need to consider what scope makes sense for variables value and sum</a:t>
            </a:r>
          </a:p>
          <a:p>
            <a:r>
              <a:rPr lang="en-US" dirty="0"/>
              <a:t>The hard work was done before </a:t>
            </a:r>
            <a:r>
              <a:rPr lang="en-US"/>
              <a:t>we wrote any code</a:t>
            </a:r>
            <a:endParaRPr lang="en-US" dirty="0"/>
          </a:p>
        </p:txBody>
      </p:sp>
    </p:spTree>
    <p:extLst>
      <p:ext uri="{BB962C8B-B14F-4D97-AF65-F5344CB8AC3E}">
        <p14:creationId xmlns:p14="http://schemas.microsoft.com/office/powerpoint/2010/main" val="128203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CA9A42-6F86-7749-9B52-DDF5D9A3D301}"/>
              </a:ext>
            </a:extLst>
          </p:cNvPr>
          <p:cNvSpPr>
            <a:spLocks noGrp="1"/>
          </p:cNvSpPr>
          <p:nvPr>
            <p:ph type="title"/>
          </p:nvPr>
        </p:nvSpPr>
        <p:spPr/>
        <p:txBody>
          <a:bodyPr/>
          <a:lstStyle/>
          <a:p>
            <a:r>
              <a:rPr lang="en-US" dirty="0"/>
              <a:t>Four Ways to End a Loop</a:t>
            </a:r>
          </a:p>
        </p:txBody>
      </p:sp>
      <p:sp>
        <p:nvSpPr>
          <p:cNvPr id="6" name="Content Placeholder 5">
            <a:extLst>
              <a:ext uri="{FF2B5EF4-FFF2-40B4-BE49-F238E27FC236}">
                <a16:creationId xmlns:a16="http://schemas.microsoft.com/office/drawing/2014/main" id="{2078C085-803C-5B4C-B8D2-BF756CC10604}"/>
              </a:ext>
            </a:extLst>
          </p:cNvPr>
          <p:cNvSpPr>
            <a:spLocks noGrp="1"/>
          </p:cNvSpPr>
          <p:nvPr>
            <p:ph idx="1"/>
          </p:nvPr>
        </p:nvSpPr>
        <p:spPr/>
        <p:txBody>
          <a:bodyPr/>
          <a:lstStyle/>
          <a:p>
            <a:r>
              <a:rPr lang="en-US" dirty="0"/>
              <a:t>By size</a:t>
            </a:r>
          </a:p>
          <a:p>
            <a:pPr lvl="1"/>
            <a:r>
              <a:rPr lang="en-US" dirty="0"/>
              <a:t>If you know how many iterations you need, you loop that many times</a:t>
            </a:r>
          </a:p>
          <a:p>
            <a:r>
              <a:rPr lang="en-US" dirty="0"/>
              <a:t>Ask before iterating</a:t>
            </a:r>
          </a:p>
          <a:p>
            <a:r>
              <a:rPr lang="en-US" dirty="0"/>
              <a:t>Sentinel value</a:t>
            </a:r>
          </a:p>
          <a:p>
            <a:pPr lvl="1"/>
            <a:r>
              <a:rPr lang="en-US" dirty="0"/>
              <a:t>A value that can never occur under normal circumstances</a:t>
            </a:r>
          </a:p>
          <a:p>
            <a:pPr lvl="1"/>
            <a:r>
              <a:rPr lang="en-US" dirty="0"/>
              <a:t>Not always possible</a:t>
            </a:r>
          </a:p>
          <a:p>
            <a:r>
              <a:rPr lang="en-US" dirty="0"/>
              <a:t>Run out of input</a:t>
            </a:r>
          </a:p>
          <a:p>
            <a:pPr lvl="1"/>
            <a:r>
              <a:rPr lang="en-US" dirty="0"/>
              <a:t>Most common when reading files</a:t>
            </a:r>
          </a:p>
        </p:txBody>
      </p:sp>
    </p:spTree>
    <p:extLst>
      <p:ext uri="{BB962C8B-B14F-4D97-AF65-F5344CB8AC3E}">
        <p14:creationId xmlns:p14="http://schemas.microsoft.com/office/powerpoint/2010/main" val="968775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2C32-FBBD-6349-96B1-899403277314}"/>
              </a:ext>
            </a:extLst>
          </p:cNvPr>
          <p:cNvSpPr>
            <a:spLocks noGrp="1"/>
          </p:cNvSpPr>
          <p:nvPr>
            <p:ph type="title"/>
          </p:nvPr>
        </p:nvSpPr>
        <p:spPr/>
        <p:txBody>
          <a:bodyPr/>
          <a:lstStyle/>
          <a:p>
            <a:r>
              <a:rPr lang="en-US" dirty="0"/>
              <a:t>Debugging Loops</a:t>
            </a:r>
          </a:p>
        </p:txBody>
      </p:sp>
      <p:sp>
        <p:nvSpPr>
          <p:cNvPr id="3" name="Text Placeholder 2">
            <a:extLst>
              <a:ext uri="{FF2B5EF4-FFF2-40B4-BE49-F238E27FC236}">
                <a16:creationId xmlns:a16="http://schemas.microsoft.com/office/drawing/2014/main" id="{0A5A9F07-3757-E743-86C7-A30A2F4D8F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4263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4F2F-8CE8-2547-8B63-7456FCB9D50F}"/>
              </a:ext>
            </a:extLst>
          </p:cNvPr>
          <p:cNvSpPr>
            <a:spLocks noGrp="1"/>
          </p:cNvSpPr>
          <p:nvPr>
            <p:ph type="title"/>
          </p:nvPr>
        </p:nvSpPr>
        <p:spPr/>
        <p:txBody>
          <a:bodyPr/>
          <a:lstStyle/>
          <a:p>
            <a:r>
              <a:rPr lang="en-US" dirty="0"/>
              <a:t>Mistakes Happen</a:t>
            </a:r>
          </a:p>
        </p:txBody>
      </p:sp>
      <p:sp>
        <p:nvSpPr>
          <p:cNvPr id="3" name="Content Placeholder 2">
            <a:extLst>
              <a:ext uri="{FF2B5EF4-FFF2-40B4-BE49-F238E27FC236}">
                <a16:creationId xmlns:a16="http://schemas.microsoft.com/office/drawing/2014/main" id="{5252D208-2FA5-A44F-9A6B-DF3F3C1326CE}"/>
              </a:ext>
            </a:extLst>
          </p:cNvPr>
          <p:cNvSpPr>
            <a:spLocks noGrp="1"/>
          </p:cNvSpPr>
          <p:nvPr>
            <p:ph idx="1"/>
          </p:nvPr>
        </p:nvSpPr>
        <p:spPr/>
        <p:txBody>
          <a:bodyPr/>
          <a:lstStyle/>
          <a:p>
            <a:r>
              <a:rPr lang="en-US" dirty="0"/>
              <a:t>Off-by-one errors</a:t>
            </a:r>
          </a:p>
          <a:p>
            <a:pPr lvl="1"/>
            <a:r>
              <a:rPr lang="en-US" dirty="0"/>
              <a:t>Loop iterates one too few or one too many times</a:t>
            </a:r>
          </a:p>
          <a:p>
            <a:pPr lvl="1"/>
            <a:r>
              <a:rPr lang="en-US" dirty="0"/>
              <a:t>Check start values and end conditions</a:t>
            </a:r>
          </a:p>
          <a:p>
            <a:pPr lvl="1"/>
            <a:r>
              <a:rPr lang="en-US" dirty="0"/>
              <a:t>If a loop can iterate zero times, is it handled appropriately</a:t>
            </a:r>
          </a:p>
          <a:p>
            <a:r>
              <a:rPr lang="en-US" dirty="0"/>
              <a:t>Infinite loops</a:t>
            </a:r>
          </a:p>
          <a:p>
            <a:pPr lvl="1"/>
            <a:r>
              <a:rPr lang="en-US" dirty="0"/>
              <a:t>Typically an error in Boolean expression or update action</a:t>
            </a:r>
          </a:p>
          <a:p>
            <a:pPr lvl="1"/>
            <a:r>
              <a:rPr lang="en-US" dirty="0"/>
              <a:t>Also setting your termination action as a test for equality</a:t>
            </a:r>
          </a:p>
          <a:p>
            <a:pPr lvl="2"/>
            <a:r>
              <a:rPr lang="en-US" dirty="0"/>
              <a:t>Especially bad with floating point types due to decimal approximation</a:t>
            </a:r>
          </a:p>
        </p:txBody>
      </p:sp>
    </p:spTree>
    <p:extLst>
      <p:ext uri="{BB962C8B-B14F-4D97-AF65-F5344CB8AC3E}">
        <p14:creationId xmlns:p14="http://schemas.microsoft.com/office/powerpoint/2010/main" val="3821302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18BB-E80B-7747-8A51-C527B61673FA}"/>
              </a:ext>
            </a:extLst>
          </p:cNvPr>
          <p:cNvSpPr>
            <a:spLocks noGrp="1"/>
          </p:cNvSpPr>
          <p:nvPr>
            <p:ph type="title"/>
          </p:nvPr>
        </p:nvSpPr>
        <p:spPr/>
        <p:txBody>
          <a:bodyPr/>
          <a:lstStyle/>
          <a:p>
            <a:r>
              <a:rPr lang="en-US" dirty="0"/>
              <a:t>Debugging Tips</a:t>
            </a:r>
          </a:p>
        </p:txBody>
      </p:sp>
      <p:sp>
        <p:nvSpPr>
          <p:cNvPr id="3" name="Content Placeholder 2">
            <a:extLst>
              <a:ext uri="{FF2B5EF4-FFF2-40B4-BE49-F238E27FC236}">
                <a16:creationId xmlns:a16="http://schemas.microsoft.com/office/drawing/2014/main" id="{608A96F4-39E1-8049-BCD0-E59DBDD041A2}"/>
              </a:ext>
            </a:extLst>
          </p:cNvPr>
          <p:cNvSpPr>
            <a:spLocks noGrp="1"/>
          </p:cNvSpPr>
          <p:nvPr>
            <p:ph idx="1"/>
          </p:nvPr>
        </p:nvSpPr>
        <p:spPr/>
        <p:txBody>
          <a:bodyPr/>
          <a:lstStyle/>
          <a:p>
            <a:r>
              <a:rPr lang="en-US" dirty="0"/>
              <a:t>Ensure problem is in the loop</a:t>
            </a:r>
          </a:p>
          <a:p>
            <a:r>
              <a:rPr lang="en-US" dirty="0"/>
              <a:t>Trace variables</a:t>
            </a:r>
          </a:p>
          <a:p>
            <a:pPr lvl="1"/>
            <a:r>
              <a:rPr lang="en-US" dirty="0"/>
              <a:t>Print to screen with pertinent information</a:t>
            </a:r>
          </a:p>
          <a:p>
            <a:r>
              <a:rPr lang="en-US" dirty="0"/>
              <a:t>Always Be Testing</a:t>
            </a:r>
          </a:p>
          <a:p>
            <a:pPr lvl="1"/>
            <a:r>
              <a:rPr lang="en-US" dirty="0"/>
              <a:t>Don’t wait for code to break</a:t>
            </a:r>
          </a:p>
          <a:p>
            <a:pPr lvl="1"/>
            <a:r>
              <a:rPr lang="en-US" dirty="0"/>
              <a:t>Don’t “throw” code at problems to see if anything sticks</a:t>
            </a:r>
          </a:p>
          <a:p>
            <a:pPr lvl="1"/>
            <a:r>
              <a:rPr lang="en-US" dirty="0"/>
              <a:t>Testing is a controlled process with feedback to guide us</a:t>
            </a:r>
          </a:p>
        </p:txBody>
      </p:sp>
    </p:spTree>
    <p:extLst>
      <p:ext uri="{BB962C8B-B14F-4D97-AF65-F5344CB8AC3E}">
        <p14:creationId xmlns:p14="http://schemas.microsoft.com/office/powerpoint/2010/main" val="107153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17BB-2D95-8C45-AA69-875CBD8ACDE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783E036-2F43-2C4A-BD1D-B181FE347C35}"/>
              </a:ext>
            </a:extLst>
          </p:cNvPr>
          <p:cNvSpPr>
            <a:spLocks noGrp="1"/>
          </p:cNvSpPr>
          <p:nvPr>
            <p:ph idx="1"/>
          </p:nvPr>
        </p:nvSpPr>
        <p:spPr/>
        <p:txBody>
          <a:bodyPr/>
          <a:lstStyle/>
          <a:p>
            <a:r>
              <a:rPr lang="en-US" dirty="0"/>
              <a:t>Boolean expression review</a:t>
            </a:r>
          </a:p>
          <a:p>
            <a:pPr lvl="1"/>
            <a:r>
              <a:rPr lang="en-US" dirty="0"/>
              <a:t>Partial order of operations</a:t>
            </a:r>
          </a:p>
          <a:p>
            <a:r>
              <a:rPr lang="en-US" dirty="0"/>
              <a:t>Scope</a:t>
            </a:r>
          </a:p>
          <a:p>
            <a:r>
              <a:rPr lang="en-US" dirty="0"/>
              <a:t>Choosing &amp; designing loops</a:t>
            </a:r>
          </a:p>
          <a:p>
            <a:r>
              <a:rPr lang="en-US" dirty="0"/>
              <a:t>Debugging loops</a:t>
            </a:r>
          </a:p>
        </p:txBody>
      </p:sp>
    </p:spTree>
    <p:extLst>
      <p:ext uri="{BB962C8B-B14F-4D97-AF65-F5344CB8AC3E}">
        <p14:creationId xmlns:p14="http://schemas.microsoft.com/office/powerpoint/2010/main" val="346453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A6D6-5C90-6744-9E70-3E1DE10C9FEA}"/>
              </a:ext>
            </a:extLst>
          </p:cNvPr>
          <p:cNvSpPr>
            <a:spLocks noGrp="1"/>
          </p:cNvSpPr>
          <p:nvPr>
            <p:ph type="title"/>
          </p:nvPr>
        </p:nvSpPr>
        <p:spPr/>
        <p:txBody>
          <a:bodyPr/>
          <a:lstStyle/>
          <a:p>
            <a:r>
              <a:rPr lang="en-US" dirty="0"/>
              <a:t>Boolean Expression Review</a:t>
            </a:r>
          </a:p>
        </p:txBody>
      </p:sp>
      <p:sp>
        <p:nvSpPr>
          <p:cNvPr id="3" name="Text Placeholder 2">
            <a:extLst>
              <a:ext uri="{FF2B5EF4-FFF2-40B4-BE49-F238E27FC236}">
                <a16:creationId xmlns:a16="http://schemas.microsoft.com/office/drawing/2014/main" id="{8D9A65DD-16F0-DB48-871B-0DA2E5761C5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4991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601E-2E12-DE41-B600-80C86B11FAD2}"/>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5D308D9-0F22-E446-9719-7050E8E0CF0D}"/>
              </a:ext>
            </a:extLst>
          </p:cNvPr>
          <p:cNvSpPr>
            <a:spLocks noGrp="1"/>
          </p:cNvSpPr>
          <p:nvPr>
            <p:ph idx="1"/>
          </p:nvPr>
        </p:nvSpPr>
        <p:spPr/>
        <p:txBody>
          <a:bodyPr/>
          <a:lstStyle/>
          <a:p>
            <a:r>
              <a:rPr lang="en-US" dirty="0"/>
              <a:t>Evaluate the following: </a:t>
            </a:r>
            <a:r>
              <a:rPr lang="en-US" dirty="0">
                <a:latin typeface="Consolas" panose="020B0609020204030204" pitchFamily="49" charset="0"/>
                <a:cs typeface="Consolas" panose="020B0609020204030204" pitchFamily="49" charset="0"/>
              </a:rPr>
              <a:t>!(false || true)</a:t>
            </a:r>
          </a:p>
        </p:txBody>
      </p:sp>
    </p:spTree>
    <p:extLst>
      <p:ext uri="{BB962C8B-B14F-4D97-AF65-F5344CB8AC3E}">
        <p14:creationId xmlns:p14="http://schemas.microsoft.com/office/powerpoint/2010/main" val="573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601E-2E12-DE41-B600-80C86B11FAD2}"/>
              </a:ext>
            </a:extLst>
          </p:cNvPr>
          <p:cNvSpPr>
            <a:spLocks noGrp="1"/>
          </p:cNvSpPr>
          <p:nvPr>
            <p:ph type="title"/>
          </p:nvPr>
        </p:nvSpPr>
        <p:spPr/>
        <p:txBody>
          <a:bodyPr/>
          <a:lstStyle/>
          <a:p>
            <a:r>
              <a:rPr lang="en-US" dirty="0"/>
              <a:t>Answer</a:t>
            </a:r>
          </a:p>
        </p:txBody>
      </p:sp>
      <p:sp>
        <p:nvSpPr>
          <p:cNvPr id="3" name="Content Placeholder 2">
            <a:extLst>
              <a:ext uri="{FF2B5EF4-FFF2-40B4-BE49-F238E27FC236}">
                <a16:creationId xmlns:a16="http://schemas.microsoft.com/office/drawing/2014/main" id="{B5D308D9-0F22-E446-9719-7050E8E0CF0D}"/>
              </a:ext>
            </a:extLst>
          </p:cNvPr>
          <p:cNvSpPr>
            <a:spLocks noGrp="1"/>
          </p:cNvSpPr>
          <p:nvPr>
            <p:ph idx="1"/>
          </p:nvPr>
        </p:nvSpPr>
        <p:spPr/>
        <p:txBody>
          <a:bodyPr/>
          <a:lstStyle/>
          <a:p>
            <a:r>
              <a:rPr lang="en-US" dirty="0"/>
              <a:t>Evaluate the following: </a:t>
            </a:r>
            <a:r>
              <a:rPr lang="en-US" dirty="0">
                <a:highlight>
                  <a:srgbClr val="C0C0C0"/>
                </a:highlight>
                <a:latin typeface="Consolas" panose="020B0609020204030204" pitchFamily="49" charset="0"/>
                <a:cs typeface="Consolas" panose="020B0609020204030204" pitchFamily="49" charset="0"/>
              </a:rPr>
              <a:t>!(false || true)</a:t>
            </a:r>
          </a:p>
          <a:p>
            <a:pPr lvl="1"/>
            <a:r>
              <a:rPr lang="en-US" dirty="0">
                <a:latin typeface="Consolas" panose="020B0609020204030204" pitchFamily="49" charset="0"/>
                <a:cs typeface="Consolas" panose="020B0609020204030204" pitchFamily="49" charset="0"/>
              </a:rPr>
              <a:t>(false || true) -&gt; true</a:t>
            </a:r>
          </a:p>
          <a:p>
            <a:pPr lvl="1"/>
            <a:r>
              <a:rPr lang="en-US" dirty="0">
                <a:latin typeface="Consolas" panose="020B0609020204030204" pitchFamily="49" charset="0"/>
                <a:cs typeface="Consolas" panose="020B0609020204030204" pitchFamily="49" charset="0"/>
              </a:rPr>
              <a:t>!(true) -&gt; false</a:t>
            </a:r>
          </a:p>
          <a:p>
            <a:pPr lvl="1"/>
            <a:r>
              <a:rPr lang="en-US" dirty="0">
                <a:cs typeface="Consolas" panose="020B0609020204030204" pitchFamily="49" charset="0"/>
              </a:rPr>
              <a:t>Final answer: false</a:t>
            </a:r>
          </a:p>
        </p:txBody>
      </p:sp>
    </p:spTree>
    <p:extLst>
      <p:ext uri="{BB962C8B-B14F-4D97-AF65-F5344CB8AC3E}">
        <p14:creationId xmlns:p14="http://schemas.microsoft.com/office/powerpoint/2010/main" val="113853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E126-6D36-8349-8853-CA627D424A1E}"/>
              </a:ext>
            </a:extLst>
          </p:cNvPr>
          <p:cNvSpPr>
            <a:spLocks noGrp="1"/>
          </p:cNvSpPr>
          <p:nvPr>
            <p:ph type="title"/>
          </p:nvPr>
        </p:nvSpPr>
        <p:spPr/>
        <p:txBody>
          <a:bodyPr/>
          <a:lstStyle/>
          <a:p>
            <a:r>
              <a:rPr lang="en-US" dirty="0"/>
              <a:t>Partial Order of Operations</a:t>
            </a:r>
          </a:p>
        </p:txBody>
      </p:sp>
      <p:pic>
        <p:nvPicPr>
          <p:cNvPr id="5" name="Content Placeholder 4" descr="Picture of some important C++ order of operations">
            <a:extLst>
              <a:ext uri="{FF2B5EF4-FFF2-40B4-BE49-F238E27FC236}">
                <a16:creationId xmlns:a16="http://schemas.microsoft.com/office/drawing/2014/main" id="{90F1BDDC-8AAD-244E-97CC-A426404A436D}"/>
              </a:ext>
            </a:extLst>
          </p:cNvPr>
          <p:cNvPicPr>
            <a:picLocks noGrp="1" noChangeAspect="1"/>
          </p:cNvPicPr>
          <p:nvPr>
            <p:ph idx="1"/>
          </p:nvPr>
        </p:nvPicPr>
        <p:blipFill>
          <a:blip r:embed="rId3"/>
          <a:stretch>
            <a:fillRect/>
          </a:stretch>
        </p:blipFill>
        <p:spPr>
          <a:xfrm>
            <a:off x="1058310" y="1497257"/>
            <a:ext cx="10565057" cy="4599753"/>
          </a:xfrm>
        </p:spPr>
      </p:pic>
    </p:spTree>
    <p:extLst>
      <p:ext uri="{BB962C8B-B14F-4D97-AF65-F5344CB8AC3E}">
        <p14:creationId xmlns:p14="http://schemas.microsoft.com/office/powerpoint/2010/main" val="129334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3952-3295-DF4F-87D6-E4B0D0D42A1F}"/>
              </a:ext>
            </a:extLst>
          </p:cNvPr>
          <p:cNvSpPr>
            <a:spLocks noGrp="1"/>
          </p:cNvSpPr>
          <p:nvPr>
            <p:ph type="title"/>
          </p:nvPr>
        </p:nvSpPr>
        <p:spPr/>
        <p:txBody>
          <a:bodyPr/>
          <a:lstStyle/>
          <a:p>
            <a:r>
              <a:rPr lang="en-US" dirty="0"/>
              <a:t>Consider the Following</a:t>
            </a:r>
          </a:p>
        </p:txBody>
      </p:sp>
      <p:sp>
        <p:nvSpPr>
          <p:cNvPr id="3" name="Content Placeholder 2">
            <a:extLst>
              <a:ext uri="{FF2B5EF4-FFF2-40B4-BE49-F238E27FC236}">
                <a16:creationId xmlns:a16="http://schemas.microsoft.com/office/drawing/2014/main" id="{AC1EA964-45A5-3F40-8D3A-C5C53389364F}"/>
              </a:ext>
            </a:extLst>
          </p:cNvPr>
          <p:cNvSpPr>
            <a:spLocks noGrp="1"/>
          </p:cNvSpPr>
          <p:nvPr>
            <p:ph sz="half" idx="1"/>
          </p:nvPr>
        </p:nvSpPr>
        <p:spPr/>
        <p:txBody>
          <a:bodyPr/>
          <a:lstStyle/>
          <a:p>
            <a:r>
              <a:rPr lang="en-US" dirty="0"/>
              <a:t>An if-else block that requires checking that a timer is under a certain limit</a:t>
            </a:r>
          </a:p>
          <a:p>
            <a:r>
              <a:rPr lang="en-US" dirty="0"/>
              <a:t>Assume time = 36 and limit = 60</a:t>
            </a:r>
          </a:p>
          <a:p>
            <a:r>
              <a:rPr lang="en-US" dirty="0"/>
              <a:t>How will it evaluate?</a:t>
            </a:r>
          </a:p>
        </p:txBody>
      </p:sp>
      <p:sp>
        <p:nvSpPr>
          <p:cNvPr id="4" name="Content Placeholder 3">
            <a:extLst>
              <a:ext uri="{FF2B5EF4-FFF2-40B4-BE49-F238E27FC236}">
                <a16:creationId xmlns:a16="http://schemas.microsoft.com/office/drawing/2014/main" id="{7048A336-DFE5-3F43-9571-6EA6CE21F50E}"/>
              </a:ext>
            </a:extLst>
          </p:cNvPr>
          <p:cNvSpPr>
            <a:spLocks noGrp="1"/>
          </p:cNvSpPr>
          <p:nvPr>
            <p:ph sz="half" idx="2"/>
          </p:nvPr>
        </p:nvSpPr>
        <p:spPr/>
        <p:txBody>
          <a:bodyPr/>
          <a:lstStyle/>
          <a:p>
            <a:pPr marL="0" indent="0">
              <a:buNone/>
            </a:pPr>
            <a:r>
              <a:rPr lang="en-US" dirty="0">
                <a:highlight>
                  <a:srgbClr val="C0C0C0"/>
                </a:highlight>
                <a:latin typeface="Consolas" panose="020B0609020204030204" pitchFamily="49" charset="0"/>
                <a:cs typeface="Consolas" panose="020B0609020204030204" pitchFamily="49" charset="0"/>
              </a:rPr>
              <a:t>if (!time &gt; limit) {</a:t>
            </a:r>
          </a:p>
          <a:p>
            <a:pPr marL="0" indent="0">
              <a:buNone/>
            </a:pPr>
            <a:r>
              <a:rPr lang="en-US" dirty="0">
                <a:highlight>
                  <a:srgbClr val="C0C0C0"/>
                </a:highlight>
                <a:latin typeface="Consolas" panose="020B0609020204030204" pitchFamily="49" charset="0"/>
                <a:cs typeface="Consolas" panose="020B0609020204030204" pitchFamily="49" charset="0"/>
              </a:rPr>
              <a:t>    // Do something</a:t>
            </a:r>
          </a:p>
          <a:p>
            <a:pPr marL="0" indent="0">
              <a:buNone/>
            </a:pPr>
            <a:r>
              <a:rPr lang="en-US" dirty="0">
                <a:highlight>
                  <a:srgbClr val="C0C0C0"/>
                </a:highlight>
                <a:latin typeface="Consolas" panose="020B0609020204030204" pitchFamily="49" charset="0"/>
                <a:cs typeface="Consolas" panose="020B0609020204030204" pitchFamily="49" charset="0"/>
              </a:rPr>
              <a:t>} else {</a:t>
            </a:r>
          </a:p>
          <a:p>
            <a:pPr marL="0" indent="0">
              <a:buNone/>
            </a:pPr>
            <a:r>
              <a:rPr lang="en-US" dirty="0">
                <a:highlight>
                  <a:srgbClr val="C0C0C0"/>
                </a:highlight>
                <a:latin typeface="Consolas" panose="020B0609020204030204" pitchFamily="49" charset="0"/>
                <a:cs typeface="Consolas" panose="020B0609020204030204" pitchFamily="49" charset="0"/>
              </a:rPr>
              <a:t>    // Do something else</a:t>
            </a:r>
          </a:p>
          <a:p>
            <a:pPr marL="0" indent="0">
              <a:buNone/>
            </a:pPr>
            <a:r>
              <a:rPr lang="en-US" dirty="0">
                <a:highlight>
                  <a:srgbClr val="C0C0C0"/>
                </a:highligh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0588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264E-AB3A-834A-A962-8F9A9D873997}"/>
              </a:ext>
            </a:extLst>
          </p:cNvPr>
          <p:cNvSpPr>
            <a:spLocks noGrp="1"/>
          </p:cNvSpPr>
          <p:nvPr>
            <p:ph type="title"/>
          </p:nvPr>
        </p:nvSpPr>
        <p:spPr/>
        <p:txBody>
          <a:bodyPr/>
          <a:lstStyle/>
          <a:p>
            <a:r>
              <a:rPr lang="en-US" dirty="0"/>
              <a:t>Untangling Precedence</a:t>
            </a:r>
          </a:p>
        </p:txBody>
      </p:sp>
      <p:sp>
        <p:nvSpPr>
          <p:cNvPr id="3" name="Content Placeholder 2">
            <a:extLst>
              <a:ext uri="{FF2B5EF4-FFF2-40B4-BE49-F238E27FC236}">
                <a16:creationId xmlns:a16="http://schemas.microsoft.com/office/drawing/2014/main" id="{2636CEED-4602-6445-AA97-26DE3B0F0300}"/>
              </a:ext>
            </a:extLst>
          </p:cNvPr>
          <p:cNvSpPr>
            <a:spLocks noGrp="1"/>
          </p:cNvSpPr>
          <p:nvPr>
            <p:ph idx="1"/>
          </p:nvPr>
        </p:nvSpPr>
        <p:spPr/>
        <p:txBody>
          <a:bodyPr/>
          <a:lstStyle/>
          <a:p>
            <a:r>
              <a:rPr lang="en-US" dirty="0">
                <a:highlight>
                  <a:srgbClr val="C0C0C0"/>
                </a:highlight>
                <a:latin typeface="Consolas" panose="020B0609020204030204" pitchFamily="49" charset="0"/>
                <a:cs typeface="Consolas" panose="020B0609020204030204" pitchFamily="49" charset="0"/>
              </a:rPr>
              <a:t>!</a:t>
            </a:r>
            <a:r>
              <a:rPr lang="en-US" dirty="0"/>
              <a:t> is evaluated first</a:t>
            </a:r>
          </a:p>
          <a:p>
            <a:r>
              <a:rPr lang="en-US" dirty="0">
                <a:highlight>
                  <a:srgbClr val="C0C0C0"/>
                </a:highlight>
                <a:latin typeface="Consolas" panose="020B0609020204030204" pitchFamily="49" charset="0"/>
                <a:cs typeface="Consolas" panose="020B0609020204030204" pitchFamily="49" charset="0"/>
              </a:rPr>
              <a:t>!36</a:t>
            </a:r>
            <a:r>
              <a:rPr lang="en-US" dirty="0"/>
              <a:t> </a:t>
            </a:r>
            <a:r>
              <a:rPr lang="en-US" dirty="0">
                <a:latin typeface="Consolas" panose="020B0609020204030204" pitchFamily="49" charset="0"/>
                <a:cs typeface="Consolas" panose="020B0609020204030204" pitchFamily="49" charset="0"/>
              </a:rPr>
              <a:t>-&gt; false</a:t>
            </a:r>
          </a:p>
          <a:p>
            <a:pPr lvl="1"/>
            <a:r>
              <a:rPr lang="en-US" dirty="0"/>
              <a:t>36 evaluates to true, since it is not zero</a:t>
            </a:r>
          </a:p>
          <a:p>
            <a:r>
              <a:rPr lang="en-US" dirty="0">
                <a:latin typeface="Consolas" panose="020B0609020204030204" pitchFamily="49" charset="0"/>
                <a:cs typeface="Consolas" panose="020B0609020204030204" pitchFamily="49" charset="0"/>
              </a:rPr>
              <a:t>false</a:t>
            </a:r>
            <a:r>
              <a:rPr lang="en-US" dirty="0"/>
              <a:t> is converted to 0 for the integer comparison</a:t>
            </a:r>
          </a:p>
          <a:p>
            <a:r>
              <a:rPr lang="en-US" dirty="0">
                <a:highlight>
                  <a:srgbClr val="C0C0C0"/>
                </a:highlight>
                <a:latin typeface="Consolas" panose="020B0609020204030204" pitchFamily="49" charset="0"/>
                <a:cs typeface="Consolas" panose="020B0609020204030204" pitchFamily="49" charset="0"/>
              </a:rPr>
              <a:t>0 &gt; 60</a:t>
            </a:r>
            <a:r>
              <a:rPr lang="en-US" dirty="0"/>
              <a:t> </a:t>
            </a:r>
            <a:r>
              <a:rPr lang="en-US" dirty="0">
                <a:latin typeface="Consolas" panose="020B0609020204030204" pitchFamily="49" charset="0"/>
                <a:cs typeface="Consolas" panose="020B0609020204030204" pitchFamily="49" charset="0"/>
              </a:rPr>
              <a:t>-&gt; false</a:t>
            </a:r>
          </a:p>
          <a:p>
            <a:r>
              <a:rPr lang="en-US" dirty="0"/>
              <a:t>Final answer: </a:t>
            </a:r>
            <a:r>
              <a:rPr lang="en-US" dirty="0">
                <a:highlight>
                  <a:srgbClr val="C0C0C0"/>
                </a:highlight>
                <a:latin typeface="Consolas" panose="020B0609020204030204" pitchFamily="49" charset="0"/>
                <a:cs typeface="Consolas" panose="020B0609020204030204" pitchFamily="49" charset="0"/>
              </a:rPr>
              <a:t>(!time &gt; limit)</a:t>
            </a:r>
            <a:r>
              <a:rPr lang="en-US" dirty="0"/>
              <a:t> </a:t>
            </a:r>
            <a:r>
              <a:rPr lang="en-US" dirty="0">
                <a:latin typeface="Consolas" panose="020B0609020204030204" pitchFamily="49" charset="0"/>
                <a:cs typeface="Consolas" panose="020B0609020204030204" pitchFamily="49" charset="0"/>
              </a:rPr>
              <a:t>-&gt; false</a:t>
            </a:r>
          </a:p>
          <a:p>
            <a:r>
              <a:rPr lang="en-US" dirty="0"/>
              <a:t>How can we fix it?</a:t>
            </a:r>
          </a:p>
        </p:txBody>
      </p:sp>
    </p:spTree>
    <p:extLst>
      <p:ext uri="{BB962C8B-B14F-4D97-AF65-F5344CB8AC3E}">
        <p14:creationId xmlns:p14="http://schemas.microsoft.com/office/powerpoint/2010/main" val="245281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{75CE69FA-61F2-764D-B29F-8C528B670BF7}tf10001071</Template>
  <TotalTime>2986</TotalTime>
  <Words>1602</Words>
  <Application>Microsoft Macintosh PowerPoint</Application>
  <PresentationFormat>Widescreen</PresentationFormat>
  <Paragraphs>218</Paragraphs>
  <Slides>29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Gill Sans MT</vt:lpstr>
      <vt:lpstr>Impact</vt:lpstr>
      <vt:lpstr>Badge</vt:lpstr>
      <vt:lpstr>Bits &amp; Bobs</vt:lpstr>
      <vt:lpstr>Introduction</vt:lpstr>
      <vt:lpstr>Agenda</vt:lpstr>
      <vt:lpstr>Boolean Expression Review</vt:lpstr>
      <vt:lpstr>Question</vt:lpstr>
      <vt:lpstr>Answer</vt:lpstr>
      <vt:lpstr>Partial Order of Operations</vt:lpstr>
      <vt:lpstr>Consider the Following</vt:lpstr>
      <vt:lpstr>Untangling Precedence</vt:lpstr>
      <vt:lpstr>Some Solutions</vt:lpstr>
      <vt:lpstr>Scope</vt:lpstr>
      <vt:lpstr>Blocks</vt:lpstr>
      <vt:lpstr>Local Scope</vt:lpstr>
      <vt:lpstr>Local Scope Output</vt:lpstr>
      <vt:lpstr>Bigger Block Scope</vt:lpstr>
      <vt:lpstr>Bigger Block Scope Output</vt:lpstr>
      <vt:lpstr>Choosing &amp; Designing Loops</vt:lpstr>
      <vt:lpstr>What Loop Should I Choose?</vt:lpstr>
      <vt:lpstr>Some Quick Tips</vt:lpstr>
      <vt:lpstr>Designing a Loop</vt:lpstr>
      <vt:lpstr>An Example</vt:lpstr>
      <vt:lpstr>Our First Draft</vt:lpstr>
      <vt:lpstr>Translate the easy stuff</vt:lpstr>
      <vt:lpstr>Consider the Loop</vt:lpstr>
      <vt:lpstr>Work Smart</vt:lpstr>
      <vt:lpstr>Four Ways to End a Loop</vt:lpstr>
      <vt:lpstr>Debugging Loops</vt:lpstr>
      <vt:lpstr>Mistakes Happen</vt:lpstr>
      <vt:lpstr>Debugging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&amp; Bobs</dc:title>
  <dc:creator>Sweeney, Adam</dc:creator>
  <cp:lastModifiedBy>Sweeney, Adam</cp:lastModifiedBy>
  <cp:revision>15</cp:revision>
  <dcterms:created xsi:type="dcterms:W3CDTF">2020-04-21T02:23:32Z</dcterms:created>
  <dcterms:modified xsi:type="dcterms:W3CDTF">2020-04-23T04:10:02Z</dcterms:modified>
</cp:coreProperties>
</file>