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72" r:id="rId4"/>
    <p:sldId id="259" r:id="rId5"/>
    <p:sldId id="257" r:id="rId6"/>
    <p:sldId id="260" r:id="rId7"/>
    <p:sldId id="261" r:id="rId8"/>
    <p:sldId id="262" r:id="rId9"/>
    <p:sldId id="274" r:id="rId10"/>
    <p:sldId id="263" r:id="rId11"/>
    <p:sldId id="266" r:id="rId12"/>
    <p:sldId id="264" r:id="rId13"/>
    <p:sldId id="275" r:id="rId14"/>
    <p:sldId id="265" r:id="rId15"/>
    <p:sldId id="267" r:id="rId16"/>
    <p:sldId id="269" r:id="rId17"/>
    <p:sldId id="270" r:id="rId18"/>
    <p:sldId id="268" r:id="rId19"/>
    <p:sldId id="273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/>
    <p:restoredTop sz="88707"/>
  </p:normalViewPr>
  <p:slideViewPr>
    <p:cSldViewPr snapToGrid="0" snapToObjects="1">
      <p:cViewPr varScale="1">
        <p:scale>
          <a:sx n="113" d="100"/>
          <a:sy n="113" d="100"/>
        </p:scale>
        <p:origin x="1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90423-8315-194A-ADD8-710B64F73F76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0E1D5-1D43-3C4C-821F-C26A55B2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27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Alt-text: I honestly didn’t think you could even USE emoji and as variable names or that there were so many crying ones.</a:t>
            </a:r>
          </a:p>
          <a:p>
            <a:r>
              <a:rPr lang="en-US" dirty="0"/>
              <a:t>Source: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xkcd.com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/1513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0E1D5-1D43-3C4C-821F-C26A55B2FE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09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0E1D5-1D43-3C4C-821F-C26A55B2FE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25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method acceptable for if/else, switch, loops</a:t>
            </a:r>
          </a:p>
          <a:p>
            <a:r>
              <a:rPr lang="en-US" dirty="0"/>
              <a:t>Bottom method acceptable for if/else, switch, loops, and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0E1D5-1D43-3C4C-821F-C26A55B2FE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04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space before an opening brace or after a closing brace should not be considered optional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0E1D5-1D43-3C4C-821F-C26A55B2FE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98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single line comments, if placing them to the right of your code, line groups up as best as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0E1D5-1D43-3C4C-821F-C26A55B2FE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sure sign that your style is off are consecutive closing braces at the same indent level</a:t>
            </a:r>
          </a:p>
          <a:p>
            <a:r>
              <a:rPr lang="en-US" dirty="0"/>
              <a:t>In the case of a for loop, we will always declare our loop variable IN the loop unless we have a very good reason to do otherwise (usually we don’t)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0E1D5-1D43-3C4C-821F-C26A55B2FE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27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example: In a program where we get user input, operate on the input, and return a result</a:t>
            </a:r>
          </a:p>
          <a:p>
            <a:r>
              <a:rPr lang="en-US" dirty="0"/>
              <a:t>group variable declarations, group get input, group operate on input (possible that this involves more than one group), group returning of data, group any cleanup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0E1D5-1D43-3C4C-821F-C26A55B2FE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84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Alt-text: It’s like a half-solved cryptogram where the solution is a piece of FORTH code written by someone who doesn’t know FORTH</a:t>
            </a:r>
          </a:p>
          <a:p>
            <a:r>
              <a:rPr lang="en-US" dirty="0"/>
              <a:t>Source: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xkcd.com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/1833/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0E1D5-1D43-3C4C-821F-C26A55B2FE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19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551005F-280F-4A4D-A399-857116DEA569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B137758-748D-0C49-B7D5-8221804F61A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082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05F-280F-4A4D-A399-857116DEA569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7758-748D-0C49-B7D5-8221804F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1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05F-280F-4A4D-A399-857116DEA569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7758-748D-0C49-B7D5-8221804F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4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05F-280F-4A4D-A399-857116DEA569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7758-748D-0C49-B7D5-8221804F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51005F-280F-4A4D-A399-857116DEA569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B137758-748D-0C49-B7D5-8221804F61A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05499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05F-280F-4A4D-A399-857116DEA569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7758-748D-0C49-B7D5-8221804F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982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05F-280F-4A4D-A399-857116DEA569}" type="datetimeFigureOut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7758-748D-0C49-B7D5-8221804F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6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05F-280F-4A4D-A399-857116DEA569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7758-748D-0C49-B7D5-8221804F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5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05F-280F-4A4D-A399-857116DEA569}" type="datetimeFigureOut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7758-748D-0C49-B7D5-8221804F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8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551005F-280F-4A4D-A399-857116DEA569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B137758-748D-0C49-B7D5-8221804F61A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8811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551005F-280F-4A4D-A399-857116DEA569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B137758-748D-0C49-B7D5-8221804F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9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551005F-280F-4A4D-A399-857116DEA569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B137758-748D-0C49-B7D5-8221804F61A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012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5DE47-6BF3-EA40-B250-6EB713AC8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49" y="954923"/>
            <a:ext cx="5875694" cy="4504620"/>
          </a:xfrm>
        </p:spPr>
        <p:txBody>
          <a:bodyPr>
            <a:normAutofit/>
          </a:bodyPr>
          <a:lstStyle/>
          <a:p>
            <a:r>
              <a:rPr lang="en-US" sz="9600"/>
              <a:t>Code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3CD58-0D2F-B74E-9F5F-1C0E628CF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157" y="5572664"/>
            <a:ext cx="5877385" cy="84180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>
                <a:solidFill>
                  <a:schemeClr val="bg2"/>
                </a:solidFill>
              </a:rPr>
              <a:t>Adam Sweeney </a:t>
            </a: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chemeClr val="bg2"/>
                </a:solidFill>
              </a:rPr>
              <a:t>CS 211</a:t>
            </a: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chemeClr val="bg2"/>
                </a:solidFill>
              </a:rPr>
              <a:t>Wichita State University, EECS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rogram written in a way to look like an anime character's head">
            <a:extLst>
              <a:ext uri="{FF2B5EF4-FFF2-40B4-BE49-F238E27FC236}">
                <a16:creationId xmlns:a16="http://schemas.microsoft.com/office/drawing/2014/main" id="{D104FDBF-DDF6-6F4D-8E4A-88A1E5F8B7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48" r="6971" b="2"/>
          <a:stretch/>
        </p:blipFill>
        <p:spPr>
          <a:xfrm>
            <a:off x="6909481" y="10"/>
            <a:ext cx="5282519" cy="6857990"/>
          </a:xfrm>
          <a:custGeom>
            <a:avLst/>
            <a:gdLst/>
            <a:ahLst/>
            <a:cxnLst/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7223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969D-D830-AD4E-8EF8-7E670B13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Brace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A3011-B80B-854E-9581-E484777CC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many ways to do proper brace placement</a:t>
            </a:r>
          </a:p>
          <a:p>
            <a:pPr lvl="1"/>
            <a:r>
              <a:rPr lang="en-US" dirty="0"/>
              <a:t>This class will only consider the two presented as acceptable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 (expression) {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// do stuff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 (expression)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// do stuff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973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24E8A6E-C630-E542-A5B4-83EBC1616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72662" y="3949001"/>
            <a:ext cx="10281138" cy="228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4B367-6713-7E4B-8252-09B85D605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with the Brace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B14F7-9E9F-F848-8C9A-3510A4E69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3764"/>
          </a:xfrm>
        </p:spPr>
        <p:txBody>
          <a:bodyPr/>
          <a:lstStyle/>
          <a:p>
            <a:r>
              <a:rPr lang="en-US" dirty="0"/>
              <a:t>If you choose to place an open brace on its own line, nothing else goes on that line</a:t>
            </a:r>
          </a:p>
          <a:p>
            <a:r>
              <a:rPr lang="en-US" dirty="0"/>
              <a:t>The same goes for the closing brace, with a couple exceptions</a:t>
            </a:r>
          </a:p>
          <a:p>
            <a:pPr lvl="1"/>
            <a:r>
              <a:rPr lang="en-US" dirty="0"/>
              <a:t>if/else if blocks</a:t>
            </a:r>
          </a:p>
          <a:p>
            <a:pPr lvl="1"/>
            <a:r>
              <a:rPr lang="en-US" dirty="0"/>
              <a:t>do/while loops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3B5701-AF1B-5A49-B243-4E6257AF9AC7}"/>
              </a:ext>
            </a:extLst>
          </p:cNvPr>
          <p:cNvSpPr txBox="1"/>
          <p:nvPr/>
        </p:nvSpPr>
        <p:spPr>
          <a:xfrm>
            <a:off x="1251678" y="4087224"/>
            <a:ext cx="434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(expression)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 do stuff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else if (other expression)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 do stuff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 do stuff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FF184-0175-8741-B4C6-67AA5A9784E7}"/>
              </a:ext>
            </a:extLst>
          </p:cNvPr>
          <p:cNvSpPr txBox="1"/>
          <p:nvPr/>
        </p:nvSpPr>
        <p:spPr>
          <a:xfrm>
            <a:off x="6169268" y="4603483"/>
            <a:ext cx="5140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 do stuff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 while (expression is true);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DBB699-1C2F-A94C-895E-59C02E7F3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6000" y="3962398"/>
            <a:ext cx="0" cy="2280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8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ED48-084F-414D-80D7-9CE95233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BCDD4-CABC-4844-BE09-595C2B4847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Single 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statement;  // Comment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Comment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statement;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03649-2AEC-1942-8665-999B31169F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Multiline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Beginning of comment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Comment body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Last line of comment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2034942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B6CA-0A62-2840-AD7E-7083C4A8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Good Comments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EB956-6485-6042-809C-24E3A0EC7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 comments aids in the understanding of code</a:t>
            </a:r>
          </a:p>
          <a:p>
            <a:r>
              <a:rPr lang="en-US" dirty="0"/>
              <a:t>Overly verbose/frequent comments or spartan comments hurt readability</a:t>
            </a:r>
          </a:p>
          <a:p>
            <a:r>
              <a:rPr lang="en-US" dirty="0"/>
              <a:t>Comments should rarely discuss “what”, but should discuss “how” or “why” instead</a:t>
            </a:r>
          </a:p>
          <a:p>
            <a:pPr lvl="1"/>
            <a:r>
              <a:rPr lang="en-US" dirty="0"/>
              <a:t>”What” is generally plain to see when looking at the code</a:t>
            </a:r>
          </a:p>
        </p:txBody>
      </p:sp>
    </p:spTree>
    <p:extLst>
      <p:ext uri="{BB962C8B-B14F-4D97-AF65-F5344CB8AC3E}">
        <p14:creationId xmlns:p14="http://schemas.microsoft.com/office/powerpoint/2010/main" val="2904923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8EAB-9BC8-EA4B-8665-376DF114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A4975-01C9-7241-8F7E-FF99EC9A13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74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2875-1465-0848-917E-B78B9E65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82B01-DE7C-9A4C-8C97-633ACF569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your loop counter variable is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cs typeface="Consolas" panose="020B0609020204030204" pitchFamily="49" charset="0"/>
              </a:rPr>
              <a:t>When dealing with loops, you may choose something more descriptive, but keep it short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Ex. Nested loops for rows and columns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row = 0; row &lt; …)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col = 0; col &lt; …)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// do stuff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8431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1F1-994B-AC41-A5FE-12A10951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if/else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380FC-2070-F342-B437-6FAB63964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in big if/else blocks, each decision only needs to do one thing</a:t>
            </a:r>
          </a:p>
          <a:p>
            <a:r>
              <a:rPr lang="en-US" dirty="0"/>
              <a:t>Don’t have to use braces if you don’t need them</a:t>
            </a:r>
          </a:p>
          <a:p>
            <a:pPr lvl="1"/>
            <a:r>
              <a:rPr lang="en-US" dirty="0"/>
              <a:t>I recommend always using braces</a:t>
            </a:r>
          </a:p>
          <a:p>
            <a:pPr lvl="2"/>
            <a:r>
              <a:rPr lang="en-US" dirty="0"/>
              <a:t>If it’s good enough for John Carmack, it’s good enough for us</a:t>
            </a:r>
          </a:p>
          <a:p>
            <a:r>
              <a:rPr lang="en-US" dirty="0"/>
              <a:t>But if you need them in one branch, you need them in every branch</a:t>
            </a:r>
          </a:p>
          <a:p>
            <a:pPr lvl="1"/>
            <a:r>
              <a:rPr lang="en-US" dirty="0"/>
              <a:t>This is a block-by-block decision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33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17B3-D10D-5547-ADE0-E0121B5F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if/else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C5E82-1703-2E4F-84AE-5ACB53DA7A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(check1)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// set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 if (check2)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// set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 if (check3)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// set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// do more stuff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else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// set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933C4-406A-8749-BC68-6134EE5DA4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(check1)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// set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else if (check2)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// set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else if (check3)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// set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// do more stuff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// set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8436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2B56-9F3D-4644-AC32-E014EC80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80EC1-940F-684B-AAD2-A0C66003A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one is harder to quantify</a:t>
            </a:r>
          </a:p>
          <a:p>
            <a:r>
              <a:rPr lang="en-US" dirty="0"/>
              <a:t>Programs contain algorithms</a:t>
            </a:r>
          </a:p>
          <a:p>
            <a:pPr lvl="1"/>
            <a:r>
              <a:rPr lang="en-US" dirty="0"/>
              <a:t>An algorithm is a series of steps performed to complete a task</a:t>
            </a:r>
          </a:p>
          <a:p>
            <a:r>
              <a:rPr lang="en-US" dirty="0"/>
              <a:t>Each step can require multiple lines of code</a:t>
            </a:r>
          </a:p>
          <a:p>
            <a:r>
              <a:rPr lang="en-US" dirty="0"/>
              <a:t>Create some white space (one blank line, typically) between logical groups</a:t>
            </a:r>
          </a:p>
          <a:p>
            <a:r>
              <a:rPr lang="en-US" dirty="0"/>
              <a:t>When we discuss functions, one blank line between function implementations is an example</a:t>
            </a:r>
          </a:p>
        </p:txBody>
      </p:sp>
    </p:spTree>
    <p:extLst>
      <p:ext uri="{BB962C8B-B14F-4D97-AF65-F5344CB8AC3E}">
        <p14:creationId xmlns:p14="http://schemas.microsoft.com/office/powerpoint/2010/main" val="3793794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BD53-50BA-E74D-849E-ABE0EE1C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769B4-B895-2746-81C4-58E6D9797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important thing in code style is consistency</a:t>
            </a:r>
          </a:p>
          <a:p>
            <a:r>
              <a:rPr lang="en-US" dirty="0"/>
              <a:t>Where you have options, make a choice and stick with it</a:t>
            </a:r>
          </a:p>
          <a:p>
            <a:pPr lvl="1"/>
            <a:r>
              <a:rPr lang="en-US" dirty="0"/>
              <a:t>I encourage trying different styles, but make your choices on a per assignment basis</a:t>
            </a:r>
          </a:p>
        </p:txBody>
      </p:sp>
    </p:spTree>
    <p:extLst>
      <p:ext uri="{BB962C8B-B14F-4D97-AF65-F5344CB8AC3E}">
        <p14:creationId xmlns:p14="http://schemas.microsoft.com/office/powerpoint/2010/main" val="326862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8A1E-926F-CC4F-8132-F58440609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(relevant </a:t>
            </a:r>
            <a:r>
              <a:rPr lang="en-US" dirty="0" err="1"/>
              <a:t>xkcd</a:t>
            </a:r>
            <a:r>
              <a:rPr lang="en-US" dirty="0"/>
              <a:t>)</a:t>
            </a:r>
          </a:p>
        </p:txBody>
      </p:sp>
      <p:pic>
        <p:nvPicPr>
          <p:cNvPr id="5" name="Content Placeholder 4" descr="An xkcd comic where a programmer describes poorly styled code.">
            <a:extLst>
              <a:ext uri="{FF2B5EF4-FFF2-40B4-BE49-F238E27FC236}">
                <a16:creationId xmlns:a16="http://schemas.microsoft.com/office/drawing/2014/main" id="{29747E85-8899-0448-9ACC-8FE2A9935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0898" y="1874517"/>
            <a:ext cx="10379102" cy="3620980"/>
          </a:xfrm>
        </p:spPr>
      </p:pic>
    </p:spTree>
    <p:extLst>
      <p:ext uri="{BB962C8B-B14F-4D97-AF65-F5344CB8AC3E}">
        <p14:creationId xmlns:p14="http://schemas.microsoft.com/office/powerpoint/2010/main" val="1097432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497D-FD4F-D644-AD2E-A49F74AD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(relevant </a:t>
            </a:r>
            <a:r>
              <a:rPr lang="en-US" dirty="0" err="1"/>
              <a:t>xkcd</a:t>
            </a:r>
            <a:r>
              <a:rPr lang="en-US" dirty="0"/>
              <a:t>)</a:t>
            </a:r>
          </a:p>
        </p:txBody>
      </p:sp>
      <p:pic>
        <p:nvPicPr>
          <p:cNvPr id="5" name="Content Placeholder 4" descr="A different xkcd comic where bad code is described">
            <a:extLst>
              <a:ext uri="{FF2B5EF4-FFF2-40B4-BE49-F238E27FC236}">
                <a16:creationId xmlns:a16="http://schemas.microsoft.com/office/drawing/2014/main" id="{51981D8C-D53B-9946-B65A-8FB66DCC2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8160" y="1690688"/>
            <a:ext cx="10491840" cy="3672144"/>
          </a:xfrm>
        </p:spPr>
      </p:pic>
    </p:spTree>
    <p:extLst>
      <p:ext uri="{BB962C8B-B14F-4D97-AF65-F5344CB8AC3E}">
        <p14:creationId xmlns:p14="http://schemas.microsoft.com/office/powerpoint/2010/main" val="280603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F942-C49F-BA48-B883-AEEB240C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Style?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B0CFA-D0F9-7949-8CB8-6EBF2CF1F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the code looks</a:t>
            </a:r>
          </a:p>
          <a:p>
            <a:r>
              <a:rPr lang="en-US" dirty="0"/>
              <a:t>Code is hard to read</a:t>
            </a:r>
          </a:p>
          <a:p>
            <a:pPr lvl="1"/>
            <a:r>
              <a:rPr lang="en-US" dirty="0"/>
              <a:t>That of other people</a:t>
            </a:r>
          </a:p>
          <a:p>
            <a:pPr lvl="1"/>
            <a:r>
              <a:rPr lang="en-US" dirty="0"/>
              <a:t>Your own code a few months later</a:t>
            </a:r>
          </a:p>
          <a:p>
            <a:pPr lvl="2"/>
            <a:r>
              <a:rPr lang="en-US" dirty="0"/>
              <a:t>Your own code a couple hours later</a:t>
            </a:r>
          </a:p>
          <a:p>
            <a:r>
              <a:rPr lang="en-US" dirty="0"/>
              <a:t>It is important to write code that can be understood</a:t>
            </a:r>
          </a:p>
          <a:p>
            <a:r>
              <a:rPr lang="en-US" dirty="0"/>
              <a:t>There are some generally universal standards</a:t>
            </a:r>
          </a:p>
          <a:p>
            <a:pPr lvl="1"/>
            <a:r>
              <a:rPr lang="en-US" dirty="0"/>
              <a:t>Usually a few valid options to choose from</a:t>
            </a:r>
          </a:p>
        </p:txBody>
      </p:sp>
    </p:spTree>
    <p:extLst>
      <p:ext uri="{BB962C8B-B14F-4D97-AF65-F5344CB8AC3E}">
        <p14:creationId xmlns:p14="http://schemas.microsoft.com/office/powerpoint/2010/main" val="79596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950A-5789-B140-9D81-D656B754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79C49-74D4-5744-9B97-C7E1864DB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“Any fool can write code that a computer can understand. Good programmers write code that humans can understand.”</a:t>
            </a:r>
          </a:p>
          <a:p>
            <a:pPr lvl="1"/>
            <a:r>
              <a:rPr lang="en-US" dirty="0"/>
              <a:t>Martin Fowler, Refactoring: Improving the Design of Existing Code</a:t>
            </a:r>
          </a:p>
          <a:p>
            <a:r>
              <a:rPr lang="en-US" dirty="0"/>
              <a:t>Other people will see our code</a:t>
            </a:r>
          </a:p>
          <a:p>
            <a:pPr lvl="1"/>
            <a:r>
              <a:rPr lang="en-US" dirty="0"/>
              <a:t>We’ll see our code later</a:t>
            </a:r>
          </a:p>
          <a:p>
            <a:r>
              <a:rPr lang="en-US" dirty="0"/>
              <a:t>It’s extremely important that we write human-readable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6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399E-471B-D147-B53C-25B0696D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269D8-429A-6E45-81BD-3A5C29FB5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3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E426-F3FC-D843-A27E-97B43323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DED85-3518-B34F-B65C-1F1BAFB5C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a size and stick with it</a:t>
            </a:r>
          </a:p>
          <a:p>
            <a:pPr lvl="1"/>
            <a:r>
              <a:rPr lang="en-US" dirty="0"/>
              <a:t>Acceptable sizes are 2, 4, or 8 columns</a:t>
            </a:r>
          </a:p>
          <a:p>
            <a:pPr lvl="1"/>
            <a:r>
              <a:rPr lang="en-US" dirty="0"/>
              <a:t>Recommend 4</a:t>
            </a:r>
          </a:p>
          <a:p>
            <a:r>
              <a:rPr lang="en-US" dirty="0"/>
              <a:t>Exclusively use one of tabs or spaces</a:t>
            </a:r>
          </a:p>
          <a:p>
            <a:pPr lvl="1"/>
            <a:r>
              <a:rPr lang="en-US" dirty="0"/>
              <a:t>Many editors have settings to insert spaces or tabs by pressing the tab</a:t>
            </a:r>
          </a:p>
          <a:p>
            <a:pPr lvl="1"/>
            <a:r>
              <a:rPr lang="en-US" dirty="0"/>
              <a:t>DO NOT MIX AND MATCH TABS AND SPACES</a:t>
            </a:r>
          </a:p>
          <a:p>
            <a:r>
              <a:rPr lang="en-US" dirty="0"/>
              <a:t>Indent only according to your “block-level”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55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E0F4D-44EE-0F48-91DD-54EA2E451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99AD3-6D16-1048-B308-BA784EDF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Variables should be given a descriptive, succinct name, usually with an object word</a:t>
            </a:r>
          </a:p>
          <a:p>
            <a:pPr lvl="1"/>
            <a:r>
              <a:rPr lang="en-US" dirty="0"/>
              <a:t>Do NOT use Hungarian notation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Function names should be given a descriptive, succinct name, usually with an action word</a:t>
            </a:r>
          </a:p>
          <a:p>
            <a:pPr lvl="2"/>
            <a:r>
              <a:rPr lang="en-US" dirty="0"/>
              <a:t>Some of this changes with Object-Oriented Programming, but we’re not doing that</a:t>
            </a:r>
          </a:p>
        </p:txBody>
      </p:sp>
    </p:spTree>
    <p:extLst>
      <p:ext uri="{BB962C8B-B14F-4D97-AF65-F5344CB8AC3E}">
        <p14:creationId xmlns:p14="http://schemas.microsoft.com/office/powerpoint/2010/main" val="2677243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857B-7D0E-9C45-BF00-F3B3F394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Descriptive Names Are Long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F13AC-CF72-4F48-B96C-E1AD5270F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always</a:t>
            </a:r>
          </a:p>
          <a:p>
            <a:pPr lvl="1"/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/>
              <a:t> gets its point across just fine</a:t>
            </a:r>
          </a:p>
          <a:p>
            <a:r>
              <a:rPr lang="en-US" dirty="0"/>
              <a:t>But there will be times where a variable or function name requires more than one word</a:t>
            </a:r>
          </a:p>
          <a:p>
            <a:r>
              <a:rPr lang="en-US" dirty="0"/>
              <a:t>There are choices here</a:t>
            </a:r>
          </a:p>
          <a:p>
            <a:pPr lvl="1"/>
            <a:r>
              <a:rPr lang="en-US" dirty="0"/>
              <a:t>Lower camel case [</a:t>
            </a:r>
            <a:r>
              <a:rPr lang="en-US" dirty="0" err="1"/>
              <a:t>lowerCamelCase</a:t>
            </a:r>
            <a:r>
              <a:rPr lang="en-US" dirty="0"/>
              <a:t>] (my recommendation for variables)</a:t>
            </a:r>
          </a:p>
          <a:p>
            <a:pPr lvl="1"/>
            <a:r>
              <a:rPr lang="en-US" dirty="0"/>
              <a:t>Upper camel case [</a:t>
            </a:r>
            <a:r>
              <a:rPr lang="en-US" dirty="0" err="1"/>
              <a:t>UpperCamelCase</a:t>
            </a:r>
            <a:r>
              <a:rPr lang="en-US" dirty="0"/>
              <a:t>] (my OOP recommendation for types)</a:t>
            </a:r>
          </a:p>
          <a:p>
            <a:pPr lvl="1"/>
            <a:r>
              <a:rPr lang="en-US" dirty="0"/>
              <a:t>Lower snake case [</a:t>
            </a:r>
            <a:r>
              <a:rPr lang="en-US" dirty="0" err="1"/>
              <a:t>my_function</a:t>
            </a:r>
            <a:r>
              <a:rPr lang="en-US" dirty="0"/>
              <a:t>] (my recommendation for functions)</a:t>
            </a:r>
          </a:p>
          <a:p>
            <a:pPr lvl="1"/>
            <a:r>
              <a:rPr lang="en-US" dirty="0"/>
              <a:t>Upper snake case [</a:t>
            </a:r>
            <a:r>
              <a:rPr lang="en-US" dirty="0" err="1"/>
              <a:t>My_Function</a:t>
            </a:r>
            <a:r>
              <a:rPr lang="en-US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68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C86F-A228-CA4C-849E-CE77BAA20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387E3-A7C2-2649-98A5-7840BE39C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need to work with a number that doesn’t change</a:t>
            </a:r>
          </a:p>
          <a:p>
            <a:r>
              <a:rPr lang="en-US" dirty="0"/>
              <a:t>We can “name” the number by assigning it to a variable</a:t>
            </a:r>
          </a:p>
          <a:p>
            <a:r>
              <a:rPr lang="en-US" dirty="0"/>
              <a:t>We also make the variable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/>
              <a:t>, which means it cannot be altered</a:t>
            </a:r>
          </a:p>
          <a:p>
            <a:pPr lvl="1"/>
            <a:r>
              <a:rPr lang="en-US" dirty="0"/>
              <a:t>Constant</a:t>
            </a: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const int NUM_BRANCHES = 10;</a:t>
            </a:r>
          </a:p>
          <a:p>
            <a:pPr lvl="1"/>
            <a:r>
              <a:rPr lang="en-US" dirty="0"/>
              <a:t>All caps is a style recommendation to make constants easier to distinguish from regular variables</a:t>
            </a:r>
          </a:p>
        </p:txBody>
      </p:sp>
    </p:spTree>
    <p:extLst>
      <p:ext uri="{BB962C8B-B14F-4D97-AF65-F5344CB8AC3E}">
        <p14:creationId xmlns:p14="http://schemas.microsoft.com/office/powerpoint/2010/main" val="38470552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1151</Words>
  <Application>Microsoft Macintosh PowerPoint</Application>
  <PresentationFormat>Widescreen</PresentationFormat>
  <Paragraphs>166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Gill Sans MT</vt:lpstr>
      <vt:lpstr>Impact</vt:lpstr>
      <vt:lpstr>Badge</vt:lpstr>
      <vt:lpstr>Code Style</vt:lpstr>
      <vt:lpstr>Introduction (relevant xkcd)</vt:lpstr>
      <vt:lpstr>What is Style?</vt:lpstr>
      <vt:lpstr>Why Style Matters</vt:lpstr>
      <vt:lpstr>Basics</vt:lpstr>
      <vt:lpstr>Indentation</vt:lpstr>
      <vt:lpstr>Naming</vt:lpstr>
      <vt:lpstr>But Descriptive Names Are Long</vt:lpstr>
      <vt:lpstr>Constants</vt:lpstr>
      <vt:lpstr>Brace Placement</vt:lpstr>
      <vt:lpstr>Still with the Brace Placement</vt:lpstr>
      <vt:lpstr>Types of Comments</vt:lpstr>
      <vt:lpstr>Writing Good Comments</vt:lpstr>
      <vt:lpstr>Other Tips</vt:lpstr>
      <vt:lpstr>Loops</vt:lpstr>
      <vt:lpstr>Big if/else Blocks</vt:lpstr>
      <vt:lpstr>Big if/else Example</vt:lpstr>
      <vt:lpstr>Logical Groups</vt:lpstr>
      <vt:lpstr>Consistency</vt:lpstr>
      <vt:lpstr>Reminder (relevant xkcd)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Style</dc:title>
  <dc:creator>Sweeney, Adam</dc:creator>
  <cp:lastModifiedBy>Sweeney, Adam</cp:lastModifiedBy>
  <cp:revision>8</cp:revision>
  <dcterms:created xsi:type="dcterms:W3CDTF">2020-04-10T17:39:05Z</dcterms:created>
  <dcterms:modified xsi:type="dcterms:W3CDTF">2020-09-03T04:19:31Z</dcterms:modified>
</cp:coreProperties>
</file>