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2" r:id="rId6"/>
    <p:sldId id="263" r:id="rId7"/>
    <p:sldId id="264" r:id="rId8"/>
    <p:sldId id="260" r:id="rId9"/>
    <p:sldId id="265" r:id="rId10"/>
    <p:sldId id="266" r:id="rId11"/>
    <p:sldId id="267" r:id="rId12"/>
    <p:sldId id="268" r:id="rId13"/>
    <p:sldId id="269" r:id="rId14"/>
    <p:sldId id="270" r:id="rId15"/>
    <p:sldId id="261"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88879-10F5-F44B-8CEB-C295848307B7}"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AE8B5-5B74-D646-A5F3-536335F0E002}" type="slidenum">
              <a:rPr lang="en-US" smtClean="0"/>
              <a:t>‹#›</a:t>
            </a:fld>
            <a:endParaRPr lang="en-US"/>
          </a:p>
        </p:txBody>
      </p:sp>
    </p:spTree>
    <p:extLst>
      <p:ext uri="{BB962C8B-B14F-4D97-AF65-F5344CB8AC3E}">
        <p14:creationId xmlns:p14="http://schemas.microsoft.com/office/powerpoint/2010/main" val="234626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is interesting for another reason. If the double version didn’t exist and you tried to compare two doubles, it would still compile and even sometimes work. But it would be broken. The double would be converted to </a:t>
            </a:r>
            <a:r>
              <a:rPr lang="en-US" dirty="0" err="1"/>
              <a:t>ints</a:t>
            </a:r>
            <a:r>
              <a:rPr lang="en-US" dirty="0"/>
              <a:t>, and their decimal parts would be </a:t>
            </a:r>
            <a:r>
              <a:rPr lang="en-US" dirty="0" err="1"/>
              <a:t>truncatetd</a:t>
            </a:r>
            <a:r>
              <a:rPr lang="en-US" dirty="0"/>
              <a:t>. Comparing two doubles would only work if the integer components can be accurately compared.</a:t>
            </a:r>
          </a:p>
        </p:txBody>
      </p:sp>
      <p:sp>
        <p:nvSpPr>
          <p:cNvPr id="4" name="Slide Number Placeholder 3"/>
          <p:cNvSpPr>
            <a:spLocks noGrp="1"/>
          </p:cNvSpPr>
          <p:nvPr>
            <p:ph type="sldNum" sz="quarter" idx="5"/>
          </p:nvPr>
        </p:nvSpPr>
        <p:spPr/>
        <p:txBody>
          <a:bodyPr/>
          <a:lstStyle/>
          <a:p>
            <a:fld id="{54DAE8B5-5B74-D646-A5F3-536335F0E002}" type="slidenum">
              <a:rPr lang="en-US" smtClean="0"/>
              <a:t>18</a:t>
            </a:fld>
            <a:endParaRPr lang="en-US"/>
          </a:p>
        </p:txBody>
      </p:sp>
    </p:spTree>
    <p:extLst>
      <p:ext uri="{BB962C8B-B14F-4D97-AF65-F5344CB8AC3E}">
        <p14:creationId xmlns:p14="http://schemas.microsoft.com/office/powerpoint/2010/main" val="328898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2D9940F-4442-904F-8742-485AA4C69706}" type="datetimeFigureOut">
              <a:rPr lang="en-US" smtClean="0"/>
              <a:t>9/27/20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2CCE23A-0DDB-734C-8DF7-B8DE0D3CA9E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226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9940F-4442-904F-8742-485AA4C69706}"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246795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9940F-4442-904F-8742-485AA4C69706}"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239460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9940F-4442-904F-8742-485AA4C69706}"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231391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2D9940F-4442-904F-8742-485AA4C69706}" type="datetimeFigureOut">
              <a:rPr lang="en-US" smtClean="0"/>
              <a:t>9/27/20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2CCE23A-0DDB-734C-8DF7-B8DE0D3CA9E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301859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D9940F-4442-904F-8742-485AA4C69706}"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3683491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9940F-4442-904F-8742-485AA4C69706}" type="datetimeFigureOut">
              <a:rPr lang="en-US" smtClean="0"/>
              <a:t>9/27/20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9955161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D9940F-4442-904F-8742-485AA4C69706}" type="datetimeFigureOut">
              <a:rPr lang="en-US" smtClean="0"/>
              <a:t>9/27/20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7347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9940F-4442-904F-8742-485AA4C69706}" type="datetimeFigureOut">
              <a:rPr lang="en-US" smtClean="0"/>
              <a:t>9/27/20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344503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2D9940F-4442-904F-8742-485AA4C69706}" type="datetimeFigureOut">
              <a:rPr lang="en-US" smtClean="0"/>
              <a:t>9/27/20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2CCE23A-0DDB-734C-8DF7-B8DE0D3CA9E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086294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2D9940F-4442-904F-8742-485AA4C69706}" type="datetimeFigureOut">
              <a:rPr lang="en-US" smtClean="0"/>
              <a:t>9/27/20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2CCE23A-0DDB-734C-8DF7-B8DE0D3CA9EB}" type="slidenum">
              <a:rPr lang="en-US" smtClean="0"/>
              <a:t>‹#›</a:t>
            </a:fld>
            <a:endParaRPr lang="en-US"/>
          </a:p>
        </p:txBody>
      </p:sp>
    </p:spTree>
    <p:extLst>
      <p:ext uri="{BB962C8B-B14F-4D97-AF65-F5344CB8AC3E}">
        <p14:creationId xmlns:p14="http://schemas.microsoft.com/office/powerpoint/2010/main" val="273613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2D9940F-4442-904F-8742-485AA4C69706}" type="datetimeFigureOut">
              <a:rPr lang="en-US" smtClean="0"/>
              <a:t>9/27/20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2CCE23A-0DDB-734C-8DF7-B8DE0D3CA9E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7323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971C-4462-6C47-92AF-BE744931E049}"/>
              </a:ext>
            </a:extLst>
          </p:cNvPr>
          <p:cNvSpPr>
            <a:spLocks noGrp="1"/>
          </p:cNvSpPr>
          <p:nvPr>
            <p:ph type="ctrTitle"/>
          </p:nvPr>
        </p:nvSpPr>
        <p:spPr/>
        <p:txBody>
          <a:bodyPr>
            <a:normAutofit fontScale="90000"/>
          </a:bodyPr>
          <a:lstStyle/>
          <a:p>
            <a:r>
              <a:rPr lang="en-US" dirty="0"/>
              <a:t>Procedural Abstraction and Functions That Return a Value II</a:t>
            </a:r>
          </a:p>
        </p:txBody>
      </p:sp>
      <p:sp>
        <p:nvSpPr>
          <p:cNvPr id="3" name="Subtitle 2">
            <a:extLst>
              <a:ext uri="{FF2B5EF4-FFF2-40B4-BE49-F238E27FC236}">
                <a16:creationId xmlns:a16="http://schemas.microsoft.com/office/drawing/2014/main" id="{17F15183-E8D7-8049-9E74-0069BE78DD32}"/>
              </a:ext>
            </a:extLst>
          </p:cNvPr>
          <p:cNvSpPr>
            <a:spLocks noGrp="1"/>
          </p:cNvSpPr>
          <p:nvPr>
            <p:ph type="subTitle" idx="1"/>
          </p:nvPr>
        </p:nvSpPr>
        <p:spPr/>
        <p:txBody>
          <a:bodyPr>
            <a:normAutofit lnSpcReduction="10000"/>
          </a:bodyPr>
          <a:lstStyle/>
          <a:p>
            <a:r>
              <a:rPr lang="en-US" dirty="0"/>
              <a:t>CS 211</a:t>
            </a:r>
          </a:p>
          <a:p>
            <a:r>
              <a:rPr lang="en-US" dirty="0"/>
              <a:t>Wichita State University</a:t>
            </a:r>
          </a:p>
        </p:txBody>
      </p:sp>
    </p:spTree>
    <p:extLst>
      <p:ext uri="{BB962C8B-B14F-4D97-AF65-F5344CB8AC3E}">
        <p14:creationId xmlns:p14="http://schemas.microsoft.com/office/powerpoint/2010/main" val="65039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B686-E1C7-2D4C-988F-F2D8C7042B9F}"/>
              </a:ext>
            </a:extLst>
          </p:cNvPr>
          <p:cNvSpPr>
            <a:spLocks noGrp="1"/>
          </p:cNvSpPr>
          <p:nvPr>
            <p:ph type="title"/>
          </p:nvPr>
        </p:nvSpPr>
        <p:spPr/>
        <p:txBody>
          <a:bodyPr/>
          <a:lstStyle/>
          <a:p>
            <a:r>
              <a:rPr lang="en-US" dirty="0"/>
              <a:t>Placing Pi</a:t>
            </a:r>
          </a:p>
        </p:txBody>
      </p:sp>
      <p:sp>
        <p:nvSpPr>
          <p:cNvPr id="3" name="Content Placeholder 2">
            <a:extLst>
              <a:ext uri="{FF2B5EF4-FFF2-40B4-BE49-F238E27FC236}">
                <a16:creationId xmlns:a16="http://schemas.microsoft.com/office/drawing/2014/main" id="{063905C8-3B07-4B47-B110-9E9B8E99E6BF}"/>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 Outside the function, in the global scope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double </a:t>
            </a:r>
            <a:r>
              <a:rPr lang="en-US" dirty="0" err="1">
                <a:latin typeface="Consolas" panose="020B0609020204030204" pitchFamily="49" charset="0"/>
                <a:cs typeface="Consolas" panose="020B0609020204030204" pitchFamily="49" charset="0"/>
              </a:rPr>
              <a:t>calculate_area</a:t>
            </a:r>
            <a:r>
              <a:rPr lang="en-US" dirty="0">
                <a:latin typeface="Consolas" panose="020B0609020204030204" pitchFamily="49" charset="0"/>
                <a:cs typeface="Consolas" panose="020B0609020204030204" pitchFamily="49" charset="0"/>
              </a:rPr>
              <a:t>(double diameter) {</a:t>
            </a:r>
          </a:p>
          <a:p>
            <a:pPr marL="0" indent="0">
              <a:buNone/>
            </a:pPr>
            <a:r>
              <a:rPr lang="en-US" dirty="0">
                <a:latin typeface="Consolas" panose="020B0609020204030204" pitchFamily="49" charset="0"/>
                <a:cs typeface="Consolas" panose="020B0609020204030204" pitchFamily="49" charset="0"/>
              </a:rPr>
              <a:t>    // In the function</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Either can work</a:t>
            </a:r>
          </a:p>
          <a:p>
            <a:r>
              <a:rPr lang="en-US" dirty="0">
                <a:cs typeface="Consolas" panose="020B0609020204030204" pitchFamily="49" charset="0"/>
              </a:rPr>
              <a:t>We need to decide what makes the most sense</a:t>
            </a:r>
          </a:p>
        </p:txBody>
      </p:sp>
    </p:spTree>
    <p:extLst>
      <p:ext uri="{BB962C8B-B14F-4D97-AF65-F5344CB8AC3E}">
        <p14:creationId xmlns:p14="http://schemas.microsoft.com/office/powerpoint/2010/main" val="327926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BACA-B010-9241-B143-0961DFBDC8E8}"/>
              </a:ext>
            </a:extLst>
          </p:cNvPr>
          <p:cNvSpPr>
            <a:spLocks noGrp="1"/>
          </p:cNvSpPr>
          <p:nvPr>
            <p:ph type="title"/>
          </p:nvPr>
        </p:nvSpPr>
        <p:spPr/>
        <p:txBody>
          <a:bodyPr/>
          <a:lstStyle/>
          <a:p>
            <a:r>
              <a:rPr lang="en-US" dirty="0"/>
              <a:t>Global Pi</a:t>
            </a:r>
          </a:p>
        </p:txBody>
      </p:sp>
      <p:sp>
        <p:nvSpPr>
          <p:cNvPr id="3" name="Content Placeholder 2">
            <a:extLst>
              <a:ext uri="{FF2B5EF4-FFF2-40B4-BE49-F238E27FC236}">
                <a16:creationId xmlns:a16="http://schemas.microsoft.com/office/drawing/2014/main" id="{AAD9B327-0A5C-084E-B55E-85AD5D1BA5CE}"/>
              </a:ext>
            </a:extLst>
          </p:cNvPr>
          <p:cNvSpPr>
            <a:spLocks noGrp="1"/>
          </p:cNvSpPr>
          <p:nvPr>
            <p:ph idx="1"/>
          </p:nvPr>
        </p:nvSpPr>
        <p:spPr/>
        <p:txBody>
          <a:bodyPr/>
          <a:lstStyle/>
          <a:p>
            <a:r>
              <a:rPr lang="en-US" dirty="0"/>
              <a:t>Pros</a:t>
            </a:r>
          </a:p>
          <a:p>
            <a:pPr lvl="1"/>
            <a:r>
              <a:rPr lang="en-US" dirty="0"/>
              <a:t>Accessible by everything</a:t>
            </a:r>
          </a:p>
          <a:p>
            <a:r>
              <a:rPr lang="en-US" dirty="0"/>
              <a:t>Cons</a:t>
            </a:r>
          </a:p>
          <a:p>
            <a:pPr lvl="1"/>
            <a:r>
              <a:rPr lang="en-US" dirty="0"/>
              <a:t>Function is not self-contained</a:t>
            </a:r>
          </a:p>
          <a:p>
            <a:pPr lvl="2"/>
            <a:r>
              <a:rPr lang="en-US" dirty="0"/>
              <a:t>Parameter list and function body are not enough to to its job</a:t>
            </a:r>
          </a:p>
          <a:p>
            <a:pPr lvl="1"/>
            <a:r>
              <a:rPr lang="en-US" dirty="0"/>
              <a:t>Global declarations can get very messy very quickly</a:t>
            </a:r>
          </a:p>
        </p:txBody>
      </p:sp>
    </p:spTree>
    <p:extLst>
      <p:ext uri="{BB962C8B-B14F-4D97-AF65-F5344CB8AC3E}">
        <p14:creationId xmlns:p14="http://schemas.microsoft.com/office/powerpoint/2010/main" val="229908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7823-41CD-154E-8FA8-148EAB780DD6}"/>
              </a:ext>
            </a:extLst>
          </p:cNvPr>
          <p:cNvSpPr>
            <a:spLocks noGrp="1"/>
          </p:cNvSpPr>
          <p:nvPr>
            <p:ph type="title"/>
          </p:nvPr>
        </p:nvSpPr>
        <p:spPr/>
        <p:txBody>
          <a:bodyPr/>
          <a:lstStyle/>
          <a:p>
            <a:r>
              <a:rPr lang="en-US" dirty="0"/>
              <a:t>Local Pi</a:t>
            </a:r>
          </a:p>
        </p:txBody>
      </p:sp>
      <p:sp>
        <p:nvSpPr>
          <p:cNvPr id="3" name="Content Placeholder 2">
            <a:extLst>
              <a:ext uri="{FF2B5EF4-FFF2-40B4-BE49-F238E27FC236}">
                <a16:creationId xmlns:a16="http://schemas.microsoft.com/office/drawing/2014/main" id="{14052F58-F4B4-A749-B3EE-4F362471A6A1}"/>
              </a:ext>
            </a:extLst>
          </p:cNvPr>
          <p:cNvSpPr>
            <a:spLocks noGrp="1"/>
          </p:cNvSpPr>
          <p:nvPr>
            <p:ph idx="1"/>
          </p:nvPr>
        </p:nvSpPr>
        <p:spPr/>
        <p:txBody>
          <a:bodyPr/>
          <a:lstStyle/>
          <a:p>
            <a:r>
              <a:rPr lang="en-US" dirty="0"/>
              <a:t>Pros</a:t>
            </a:r>
          </a:p>
          <a:p>
            <a:pPr lvl="1"/>
            <a:r>
              <a:rPr lang="en-US" dirty="0"/>
              <a:t>Function is fully self-contained</a:t>
            </a:r>
          </a:p>
          <a:p>
            <a:r>
              <a:rPr lang="en-US" dirty="0"/>
              <a:t>Cons</a:t>
            </a:r>
          </a:p>
          <a:p>
            <a:pPr lvl="1"/>
            <a:r>
              <a:rPr lang="en-US" dirty="0"/>
              <a:t>Not available outside of function; would require re-declaration if needed elsewhere</a:t>
            </a:r>
          </a:p>
        </p:txBody>
      </p:sp>
    </p:spTree>
    <p:extLst>
      <p:ext uri="{BB962C8B-B14F-4D97-AF65-F5344CB8AC3E}">
        <p14:creationId xmlns:p14="http://schemas.microsoft.com/office/powerpoint/2010/main" val="2818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D028-E188-9646-AA02-F15EDD46EE3B}"/>
              </a:ext>
            </a:extLst>
          </p:cNvPr>
          <p:cNvSpPr>
            <a:spLocks noGrp="1"/>
          </p:cNvSpPr>
          <p:nvPr>
            <p:ph type="title"/>
          </p:nvPr>
        </p:nvSpPr>
        <p:spPr/>
        <p:txBody>
          <a:bodyPr/>
          <a:lstStyle/>
          <a:p>
            <a:r>
              <a:rPr lang="en-US" dirty="0"/>
              <a:t>Namespace Pi</a:t>
            </a:r>
          </a:p>
        </p:txBody>
      </p:sp>
      <p:sp>
        <p:nvSpPr>
          <p:cNvPr id="3" name="Content Placeholder 2">
            <a:extLst>
              <a:ext uri="{FF2B5EF4-FFF2-40B4-BE49-F238E27FC236}">
                <a16:creationId xmlns:a16="http://schemas.microsoft.com/office/drawing/2014/main" id="{1575B01C-E057-1A40-981F-467A22D31EF9}"/>
              </a:ext>
            </a:extLst>
          </p:cNvPr>
          <p:cNvSpPr>
            <a:spLocks noGrp="1"/>
          </p:cNvSpPr>
          <p:nvPr>
            <p:ph idx="1"/>
          </p:nvPr>
        </p:nvSpPr>
        <p:spPr/>
        <p:txBody>
          <a:bodyPr/>
          <a:lstStyle/>
          <a:p>
            <a:r>
              <a:rPr lang="en-US" dirty="0"/>
              <a:t>The real alternative to global declarations</a:t>
            </a:r>
          </a:p>
          <a:p>
            <a:r>
              <a:rPr lang="en-US" dirty="0"/>
              <a:t>Not covered in this course</a:t>
            </a:r>
          </a:p>
        </p:txBody>
      </p:sp>
    </p:spTree>
    <p:extLst>
      <p:ext uri="{BB962C8B-B14F-4D97-AF65-F5344CB8AC3E}">
        <p14:creationId xmlns:p14="http://schemas.microsoft.com/office/powerpoint/2010/main" val="384322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E394-0201-8645-BAE0-C57DAD3C8F4E}"/>
              </a:ext>
            </a:extLst>
          </p:cNvPr>
          <p:cNvSpPr>
            <a:spLocks noGrp="1"/>
          </p:cNvSpPr>
          <p:nvPr>
            <p:ph type="title"/>
          </p:nvPr>
        </p:nvSpPr>
        <p:spPr/>
        <p:txBody>
          <a:bodyPr/>
          <a:lstStyle/>
          <a:p>
            <a:r>
              <a:rPr lang="en-US" dirty="0"/>
              <a:t>An Area Function</a:t>
            </a:r>
          </a:p>
        </p:txBody>
      </p:sp>
      <p:sp>
        <p:nvSpPr>
          <p:cNvPr id="3" name="Content Placeholder 2">
            <a:extLst>
              <a:ext uri="{FF2B5EF4-FFF2-40B4-BE49-F238E27FC236}">
                <a16:creationId xmlns:a16="http://schemas.microsoft.com/office/drawing/2014/main" id="{7A45CFEB-B4B0-5A41-B1A0-77069B1C7DD6}"/>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double </a:t>
            </a:r>
            <a:r>
              <a:rPr lang="en-US" dirty="0" err="1">
                <a:latin typeface="Consolas" panose="020B0609020204030204" pitchFamily="49" charset="0"/>
                <a:cs typeface="Consolas" panose="020B0609020204030204" pitchFamily="49" charset="0"/>
              </a:rPr>
              <a:t>calculate_area</a:t>
            </a:r>
            <a:r>
              <a:rPr lang="en-US" dirty="0">
                <a:latin typeface="Consolas" panose="020B0609020204030204" pitchFamily="49" charset="0"/>
                <a:cs typeface="Consolas" panose="020B0609020204030204" pitchFamily="49" charset="0"/>
              </a:rPr>
              <a:t>(double diameter)</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const double PI = 3.14159;</a:t>
            </a:r>
          </a:p>
          <a:p>
            <a:pPr marL="0" indent="0">
              <a:buNone/>
            </a:pPr>
            <a:r>
              <a:rPr lang="en-US" dirty="0">
                <a:latin typeface="Consolas" panose="020B0609020204030204" pitchFamily="49" charset="0"/>
                <a:cs typeface="Consolas" panose="020B0609020204030204" pitchFamily="49" charset="0"/>
              </a:rPr>
              <a:t>    return PI * (diameter / 2.0) * (diameter / 2.0);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Generally, try to make all variables as local as possible</a:t>
            </a:r>
          </a:p>
        </p:txBody>
      </p:sp>
    </p:spTree>
    <p:extLst>
      <p:ext uri="{BB962C8B-B14F-4D97-AF65-F5344CB8AC3E}">
        <p14:creationId xmlns:p14="http://schemas.microsoft.com/office/powerpoint/2010/main" val="160149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A3AE-5A4A-6C4C-A30B-18EBFCE09CD2}"/>
              </a:ext>
            </a:extLst>
          </p:cNvPr>
          <p:cNvSpPr>
            <a:spLocks noGrp="1"/>
          </p:cNvSpPr>
          <p:nvPr>
            <p:ph type="title"/>
          </p:nvPr>
        </p:nvSpPr>
        <p:spPr/>
        <p:txBody>
          <a:bodyPr/>
          <a:lstStyle/>
          <a:p>
            <a:r>
              <a:rPr lang="en-US" dirty="0"/>
              <a:t>Overloading Function Names</a:t>
            </a:r>
          </a:p>
        </p:txBody>
      </p:sp>
      <p:sp>
        <p:nvSpPr>
          <p:cNvPr id="3" name="Text Placeholder 2">
            <a:extLst>
              <a:ext uri="{FF2B5EF4-FFF2-40B4-BE49-F238E27FC236}">
                <a16:creationId xmlns:a16="http://schemas.microsoft.com/office/drawing/2014/main" id="{23FC5B71-C447-CB4B-AEF7-D970DF6683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439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4263-889C-FE4B-B299-755370421159}"/>
              </a:ext>
            </a:extLst>
          </p:cNvPr>
          <p:cNvSpPr>
            <a:spLocks noGrp="1"/>
          </p:cNvSpPr>
          <p:nvPr>
            <p:ph type="title"/>
          </p:nvPr>
        </p:nvSpPr>
        <p:spPr/>
        <p:txBody>
          <a:bodyPr/>
          <a:lstStyle/>
          <a:p>
            <a:r>
              <a:rPr lang="en-US" dirty="0"/>
              <a:t>Consider the Following</a:t>
            </a:r>
          </a:p>
        </p:txBody>
      </p:sp>
      <p:sp>
        <p:nvSpPr>
          <p:cNvPr id="3" name="Content Placeholder 2">
            <a:extLst>
              <a:ext uri="{FF2B5EF4-FFF2-40B4-BE49-F238E27FC236}">
                <a16:creationId xmlns:a16="http://schemas.microsoft.com/office/drawing/2014/main" id="{7E164AB8-49DB-3042-8AF1-33568108AE3F}"/>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find_max</a:t>
            </a:r>
            <a:r>
              <a:rPr lang="en-US" dirty="0">
                <a:latin typeface="Consolas" panose="020B0609020204030204" pitchFamily="49" charset="0"/>
                <a:cs typeface="Consolas" panose="020B0609020204030204" pitchFamily="49" charset="0"/>
              </a:rPr>
              <a:t>(int a, int b)</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 a &gt; b ? a : b;</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A simple, well-named function</a:t>
            </a:r>
          </a:p>
          <a:p>
            <a:r>
              <a:rPr lang="en-US" dirty="0">
                <a:cs typeface="Consolas" panose="020B0609020204030204" pitchFamily="49" charset="0"/>
              </a:rPr>
              <a:t>What if I need to the maximum of 3 numbers, or of doubles?</a:t>
            </a:r>
          </a:p>
          <a:p>
            <a:pPr lvl="1"/>
            <a:r>
              <a:rPr lang="en-US" dirty="0">
                <a:cs typeface="Consolas" panose="020B0609020204030204" pitchFamily="49" charset="0"/>
              </a:rPr>
              <a:t>What would those functions be called?</a:t>
            </a:r>
          </a:p>
        </p:txBody>
      </p:sp>
    </p:spTree>
    <p:extLst>
      <p:ext uri="{BB962C8B-B14F-4D97-AF65-F5344CB8AC3E}">
        <p14:creationId xmlns:p14="http://schemas.microsoft.com/office/powerpoint/2010/main" val="278697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EFA0-8C27-1541-94B1-10C8CD850F77}"/>
              </a:ext>
            </a:extLst>
          </p:cNvPr>
          <p:cNvSpPr>
            <a:spLocks noGrp="1"/>
          </p:cNvSpPr>
          <p:nvPr>
            <p:ph type="title"/>
          </p:nvPr>
        </p:nvSpPr>
        <p:spPr/>
        <p:txBody>
          <a:bodyPr/>
          <a:lstStyle/>
          <a:p>
            <a:r>
              <a:rPr lang="en-US" dirty="0"/>
              <a:t>Overloading</a:t>
            </a:r>
          </a:p>
        </p:txBody>
      </p:sp>
      <p:sp>
        <p:nvSpPr>
          <p:cNvPr id="3" name="Content Placeholder 2">
            <a:extLst>
              <a:ext uri="{FF2B5EF4-FFF2-40B4-BE49-F238E27FC236}">
                <a16:creationId xmlns:a16="http://schemas.microsoft.com/office/drawing/2014/main" id="{DBAEA096-0D60-354A-BCD2-E0168113589F}"/>
              </a:ext>
            </a:extLst>
          </p:cNvPr>
          <p:cNvSpPr>
            <a:spLocks noGrp="1"/>
          </p:cNvSpPr>
          <p:nvPr>
            <p:ph idx="1"/>
          </p:nvPr>
        </p:nvSpPr>
        <p:spPr/>
        <p:txBody>
          <a:bodyPr/>
          <a:lstStyle/>
          <a:p>
            <a:r>
              <a:rPr lang="en-US" dirty="0"/>
              <a:t>C++ allows multiple functions to have the same name, so long as they are all unique from each other</a:t>
            </a:r>
          </a:p>
          <a:p>
            <a:r>
              <a:rPr lang="en-US" dirty="0"/>
              <a:t>Compiler examines a function’s signature to make this determination</a:t>
            </a:r>
          </a:p>
          <a:p>
            <a:pPr lvl="1"/>
            <a:r>
              <a:rPr lang="en-US" dirty="0"/>
              <a:t>Function name, and parameter list (types, quantity, order)</a:t>
            </a:r>
          </a:p>
          <a:p>
            <a:pPr lvl="1"/>
            <a:r>
              <a:rPr lang="en-US" dirty="0"/>
              <a:t>Return type is NOT part of the signature</a:t>
            </a:r>
          </a:p>
          <a:p>
            <a:pPr lvl="1"/>
            <a:r>
              <a:rPr lang="en-US" dirty="0"/>
              <a:t>Since the names will be the same, the parameter list must be different</a:t>
            </a:r>
          </a:p>
        </p:txBody>
      </p:sp>
    </p:spTree>
    <p:extLst>
      <p:ext uri="{BB962C8B-B14F-4D97-AF65-F5344CB8AC3E}">
        <p14:creationId xmlns:p14="http://schemas.microsoft.com/office/powerpoint/2010/main" val="293689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08E9-383A-F048-87FC-934845807507}"/>
              </a:ext>
            </a:extLst>
          </p:cNvPr>
          <p:cNvSpPr>
            <a:spLocks noGrp="1"/>
          </p:cNvSpPr>
          <p:nvPr>
            <p:ph type="title"/>
          </p:nvPr>
        </p:nvSpPr>
        <p:spPr/>
        <p:txBody>
          <a:bodyPr/>
          <a:lstStyle/>
          <a:p>
            <a:r>
              <a:rPr lang="en-US" dirty="0"/>
              <a:t>Overloading </a:t>
            </a:r>
            <a:r>
              <a:rPr lang="en-US" dirty="0" err="1"/>
              <a:t>find_max</a:t>
            </a:r>
            <a:r>
              <a:rPr lang="en-US" dirty="0"/>
              <a:t>()</a:t>
            </a:r>
          </a:p>
        </p:txBody>
      </p:sp>
      <p:sp>
        <p:nvSpPr>
          <p:cNvPr id="4" name="Content Placeholder 3">
            <a:extLst>
              <a:ext uri="{FF2B5EF4-FFF2-40B4-BE49-F238E27FC236}">
                <a16:creationId xmlns:a16="http://schemas.microsoft.com/office/drawing/2014/main" id="{E826107F-1786-3F48-83DA-FB597A83C13F}"/>
              </a:ext>
            </a:extLst>
          </p:cNvPr>
          <p:cNvSpPr>
            <a:spLocks noGrp="1"/>
          </p:cNvSpPr>
          <p:nvPr>
            <p:ph sz="half" idx="1"/>
          </p:nvPr>
        </p:nvSpPr>
        <p:spPr/>
        <p:txBody>
          <a:bodyPr/>
          <a:lstStyle/>
          <a:p>
            <a:pPr marL="0" indent="0">
              <a:buNone/>
            </a:pPr>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find_max</a:t>
            </a:r>
            <a:r>
              <a:rPr lang="en-US" dirty="0">
                <a:latin typeface="Consolas" panose="020B0609020204030204" pitchFamily="49" charset="0"/>
                <a:cs typeface="Consolas" panose="020B0609020204030204" pitchFamily="49" charset="0"/>
              </a:rPr>
              <a:t>(int a,</a:t>
            </a:r>
          </a:p>
          <a:p>
            <a:pPr marL="0" indent="0">
              <a:buNone/>
            </a:pPr>
            <a:r>
              <a:rPr lang="en-US" dirty="0">
                <a:latin typeface="Consolas" panose="020B0609020204030204" pitchFamily="49" charset="0"/>
                <a:cs typeface="Consolas" panose="020B0609020204030204" pitchFamily="49" charset="0"/>
              </a:rPr>
              <a:t>             int b)</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 a &gt; b ? a : b;</a:t>
            </a:r>
          </a:p>
          <a:p>
            <a:pPr marL="0" indent="0">
              <a:buNone/>
            </a:pPr>
            <a:r>
              <a:rPr lang="en-US"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5F3BCDE4-55FA-2844-90BC-CF6629100377}"/>
              </a:ext>
            </a:extLst>
          </p:cNvPr>
          <p:cNvSpPr>
            <a:spLocks noGrp="1"/>
          </p:cNvSpPr>
          <p:nvPr>
            <p:ph sz="half" idx="2"/>
          </p:nvPr>
        </p:nvSpPr>
        <p:spPr/>
        <p:txBody>
          <a:bodyPr/>
          <a:lstStyle/>
          <a:p>
            <a:pPr marL="0" indent="0">
              <a:buNone/>
            </a:pPr>
            <a:r>
              <a:rPr lang="en-US" dirty="0">
                <a:latin typeface="Consolas" panose="020B0609020204030204" pitchFamily="49" charset="0"/>
                <a:cs typeface="Consolas" panose="020B0609020204030204" pitchFamily="49" charset="0"/>
              </a:rPr>
              <a:t>double </a:t>
            </a:r>
            <a:r>
              <a:rPr lang="en-US" dirty="0" err="1">
                <a:latin typeface="Consolas" panose="020B0609020204030204" pitchFamily="49" charset="0"/>
                <a:cs typeface="Consolas" panose="020B0609020204030204" pitchFamily="49" charset="0"/>
              </a:rPr>
              <a:t>find_max</a:t>
            </a:r>
            <a:r>
              <a:rPr lang="en-US" dirty="0">
                <a:latin typeface="Consolas" panose="020B0609020204030204" pitchFamily="49" charset="0"/>
                <a:cs typeface="Consolas" panose="020B0609020204030204" pitchFamily="49" charset="0"/>
              </a:rPr>
              <a:t>(double a,</a:t>
            </a:r>
          </a:p>
          <a:p>
            <a:pPr marL="0" indent="0">
              <a:buNone/>
            </a:pPr>
            <a:r>
              <a:rPr lang="en-US" dirty="0">
                <a:latin typeface="Consolas" panose="020B0609020204030204" pitchFamily="49" charset="0"/>
                <a:cs typeface="Consolas" panose="020B0609020204030204" pitchFamily="49" charset="0"/>
              </a:rPr>
              <a:t>                double b)</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 a &gt; b ? a : b;</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1135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8E4B-404D-2148-A290-1B1A5595BF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2A43AE-8851-9E4B-87B0-BB17BCC218BC}"/>
              </a:ext>
            </a:extLst>
          </p:cNvPr>
          <p:cNvSpPr>
            <a:spLocks noGrp="1"/>
          </p:cNvSpPr>
          <p:nvPr>
            <p:ph idx="1"/>
          </p:nvPr>
        </p:nvSpPr>
        <p:spPr/>
        <p:txBody>
          <a:bodyPr/>
          <a:lstStyle/>
          <a:p>
            <a:r>
              <a:rPr lang="en-US" dirty="0"/>
              <a:t>Procedural Abstraction sounds scarier than it is</a:t>
            </a:r>
          </a:p>
        </p:txBody>
      </p:sp>
    </p:spTree>
    <p:extLst>
      <p:ext uri="{BB962C8B-B14F-4D97-AF65-F5344CB8AC3E}">
        <p14:creationId xmlns:p14="http://schemas.microsoft.com/office/powerpoint/2010/main" val="70934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38E0-40B5-CA4A-BCFB-97B05B49823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6D624C7-14CE-464B-895B-CA65906454A5}"/>
              </a:ext>
            </a:extLst>
          </p:cNvPr>
          <p:cNvSpPr>
            <a:spLocks noGrp="1"/>
          </p:cNvSpPr>
          <p:nvPr>
            <p:ph idx="1"/>
          </p:nvPr>
        </p:nvSpPr>
        <p:spPr/>
        <p:txBody>
          <a:bodyPr/>
          <a:lstStyle/>
          <a:p>
            <a:r>
              <a:rPr lang="en-US" dirty="0"/>
              <a:t>Procedural Abstraction</a:t>
            </a:r>
          </a:p>
          <a:p>
            <a:r>
              <a:rPr lang="en-US" dirty="0"/>
              <a:t>Scope and Local Variables</a:t>
            </a:r>
          </a:p>
          <a:p>
            <a:r>
              <a:rPr lang="en-US" dirty="0"/>
              <a:t>Overloading Function Names</a:t>
            </a:r>
          </a:p>
        </p:txBody>
      </p:sp>
    </p:spTree>
    <p:extLst>
      <p:ext uri="{BB962C8B-B14F-4D97-AF65-F5344CB8AC3E}">
        <p14:creationId xmlns:p14="http://schemas.microsoft.com/office/powerpoint/2010/main" val="333239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A3AE-5A4A-6C4C-A30B-18EBFCE09CD2}"/>
              </a:ext>
            </a:extLst>
          </p:cNvPr>
          <p:cNvSpPr>
            <a:spLocks noGrp="1"/>
          </p:cNvSpPr>
          <p:nvPr>
            <p:ph type="title"/>
          </p:nvPr>
        </p:nvSpPr>
        <p:spPr/>
        <p:txBody>
          <a:bodyPr/>
          <a:lstStyle/>
          <a:p>
            <a:r>
              <a:rPr lang="en-US" dirty="0"/>
              <a:t>Procedural </a:t>
            </a:r>
            <a:r>
              <a:rPr lang="en-US" dirty="0" err="1"/>
              <a:t>Abstracion</a:t>
            </a:r>
            <a:endParaRPr lang="en-US" dirty="0"/>
          </a:p>
        </p:txBody>
      </p:sp>
      <p:sp>
        <p:nvSpPr>
          <p:cNvPr id="3" name="Text Placeholder 2">
            <a:extLst>
              <a:ext uri="{FF2B5EF4-FFF2-40B4-BE49-F238E27FC236}">
                <a16:creationId xmlns:a16="http://schemas.microsoft.com/office/drawing/2014/main" id="{23FC5B71-C447-CB4B-AEF7-D970DF6683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410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8AAC-DC7E-584D-A809-FDC693052606}"/>
              </a:ext>
            </a:extLst>
          </p:cNvPr>
          <p:cNvSpPr>
            <a:spLocks noGrp="1"/>
          </p:cNvSpPr>
          <p:nvPr>
            <p:ph type="title"/>
          </p:nvPr>
        </p:nvSpPr>
        <p:spPr/>
        <p:txBody>
          <a:bodyPr/>
          <a:lstStyle/>
          <a:p>
            <a:r>
              <a:rPr lang="en-US" dirty="0"/>
              <a:t>A Black Box</a:t>
            </a:r>
          </a:p>
        </p:txBody>
      </p:sp>
      <p:sp>
        <p:nvSpPr>
          <p:cNvPr id="3" name="Content Placeholder 2">
            <a:extLst>
              <a:ext uri="{FF2B5EF4-FFF2-40B4-BE49-F238E27FC236}">
                <a16:creationId xmlns:a16="http://schemas.microsoft.com/office/drawing/2014/main" id="{8D3F83FB-C180-E24E-AB84-F8B943AC3D0D}"/>
              </a:ext>
            </a:extLst>
          </p:cNvPr>
          <p:cNvSpPr>
            <a:spLocks noGrp="1"/>
          </p:cNvSpPr>
          <p:nvPr>
            <p:ph idx="1"/>
          </p:nvPr>
        </p:nvSpPr>
        <p:spPr/>
        <p:txBody>
          <a:bodyPr/>
          <a:lstStyle/>
          <a:p>
            <a:r>
              <a:rPr lang="en-US" dirty="0"/>
              <a:t>What do we usually think of when we hear the term black box</a:t>
            </a:r>
          </a:p>
          <a:p>
            <a:pPr lvl="1"/>
            <a:r>
              <a:rPr lang="en-US" dirty="0"/>
              <a:t>Not quite the same in the context of code</a:t>
            </a:r>
          </a:p>
          <a:p>
            <a:r>
              <a:rPr lang="en-US" dirty="0"/>
              <a:t>Functions (and later classes) we use are considered black boxes</a:t>
            </a:r>
          </a:p>
          <a:p>
            <a:pPr lvl="1"/>
            <a:r>
              <a:rPr lang="en-US" dirty="0"/>
              <a:t>We know what they do, but not how</a:t>
            </a:r>
          </a:p>
          <a:p>
            <a:r>
              <a:rPr lang="en-US" dirty="0"/>
              <a:t>This idea is the definition of procedural abstraction</a:t>
            </a:r>
          </a:p>
          <a:p>
            <a:pPr lvl="1"/>
            <a:r>
              <a:rPr lang="en-US" dirty="0"/>
              <a:t>We abstract the procedure</a:t>
            </a:r>
          </a:p>
        </p:txBody>
      </p:sp>
    </p:spTree>
    <p:extLst>
      <p:ext uri="{BB962C8B-B14F-4D97-AF65-F5344CB8AC3E}">
        <p14:creationId xmlns:p14="http://schemas.microsoft.com/office/powerpoint/2010/main" val="107119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6E89-7BAB-1E44-84F8-637A5A72F455}"/>
              </a:ext>
            </a:extLst>
          </p:cNvPr>
          <p:cNvSpPr>
            <a:spLocks noGrp="1"/>
          </p:cNvSpPr>
          <p:nvPr>
            <p:ph type="title"/>
          </p:nvPr>
        </p:nvSpPr>
        <p:spPr/>
        <p:txBody>
          <a:bodyPr/>
          <a:lstStyle/>
          <a:p>
            <a:r>
              <a:rPr lang="en-US" dirty="0"/>
              <a:t>So Why Are We Having a Lecture?</a:t>
            </a:r>
          </a:p>
        </p:txBody>
      </p:sp>
      <p:sp>
        <p:nvSpPr>
          <p:cNvPr id="3" name="Content Placeholder 2">
            <a:extLst>
              <a:ext uri="{FF2B5EF4-FFF2-40B4-BE49-F238E27FC236}">
                <a16:creationId xmlns:a16="http://schemas.microsoft.com/office/drawing/2014/main" id="{D96F79A2-DD32-254D-93D8-2634D64A5262}"/>
              </a:ext>
            </a:extLst>
          </p:cNvPr>
          <p:cNvSpPr>
            <a:spLocks noGrp="1"/>
          </p:cNvSpPr>
          <p:nvPr>
            <p:ph idx="1"/>
          </p:nvPr>
        </p:nvSpPr>
        <p:spPr/>
        <p:txBody>
          <a:bodyPr/>
          <a:lstStyle/>
          <a:p>
            <a:r>
              <a:rPr lang="en-US" dirty="0"/>
              <a:t>Simply saying that functions are black boxes isn’t enough</a:t>
            </a:r>
          </a:p>
          <a:p>
            <a:r>
              <a:rPr lang="en-US" dirty="0"/>
              <a:t>We need to design functions to be easy-to-use &amp; portable black boxes</a:t>
            </a:r>
          </a:p>
          <a:p>
            <a:r>
              <a:rPr lang="en-US" dirty="0"/>
              <a:t>Two major requirements</a:t>
            </a:r>
          </a:p>
          <a:p>
            <a:pPr lvl="1"/>
            <a:r>
              <a:rPr lang="en-US" dirty="0"/>
              <a:t>Comment above function declaration</a:t>
            </a:r>
          </a:p>
          <a:p>
            <a:pPr lvl="1"/>
            <a:r>
              <a:rPr lang="en-US" dirty="0"/>
              <a:t>All variables used in the function body should be declared in the function body, i.e., don’t rely on global variables</a:t>
            </a:r>
          </a:p>
        </p:txBody>
      </p:sp>
    </p:spTree>
    <p:extLst>
      <p:ext uri="{BB962C8B-B14F-4D97-AF65-F5344CB8AC3E}">
        <p14:creationId xmlns:p14="http://schemas.microsoft.com/office/powerpoint/2010/main" val="49008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0867-D1F3-9440-B058-64B19FBBD9F4}"/>
              </a:ext>
            </a:extLst>
          </p:cNvPr>
          <p:cNvSpPr>
            <a:spLocks noGrp="1"/>
          </p:cNvSpPr>
          <p:nvPr>
            <p:ph type="title"/>
          </p:nvPr>
        </p:nvSpPr>
        <p:spPr/>
        <p:txBody>
          <a:bodyPr/>
          <a:lstStyle/>
          <a:p>
            <a:r>
              <a:rPr lang="en-US" dirty="0"/>
              <a:t>Comments</a:t>
            </a:r>
          </a:p>
        </p:txBody>
      </p:sp>
      <p:sp>
        <p:nvSpPr>
          <p:cNvPr id="4" name="Content Placeholder 3">
            <a:extLst>
              <a:ext uri="{FF2B5EF4-FFF2-40B4-BE49-F238E27FC236}">
                <a16:creationId xmlns:a16="http://schemas.microsoft.com/office/drawing/2014/main" id="{A3538CCC-9746-A648-A693-ECFFD2E28253}"/>
              </a:ext>
            </a:extLst>
          </p:cNvPr>
          <p:cNvSpPr>
            <a:spLocks noGrp="1"/>
          </p:cNvSpPr>
          <p:nvPr>
            <p:ph idx="1"/>
          </p:nvPr>
        </p:nvSpPr>
        <p:spPr/>
        <p:txBody>
          <a:bodyPr/>
          <a:lstStyle/>
          <a:p>
            <a:r>
              <a:rPr lang="en-US" dirty="0"/>
              <a:t>They provide a brief description of the function, the parameters, and the value returned</a:t>
            </a:r>
          </a:p>
          <a:p>
            <a:r>
              <a:rPr lang="en-US" dirty="0"/>
              <a:t>A much more compact version of what we find at </a:t>
            </a:r>
            <a:r>
              <a:rPr lang="en-US" dirty="0" err="1"/>
              <a:t>cppreference.com</a:t>
            </a:r>
            <a:endParaRPr lang="en-US" dirty="0"/>
          </a:p>
          <a:p>
            <a:r>
              <a:rPr lang="en-US" dirty="0"/>
              <a:t>The extra information can fill in the gaps that even well named functions and parameters can’t fill</a:t>
            </a:r>
          </a:p>
          <a:p>
            <a:r>
              <a:rPr lang="en-US" dirty="0"/>
              <a:t>This is a good habit</a:t>
            </a:r>
          </a:p>
          <a:p>
            <a:pPr lvl="1"/>
            <a:r>
              <a:rPr lang="en-US" dirty="0" err="1"/>
              <a:t>Doxygen</a:t>
            </a:r>
            <a:r>
              <a:rPr lang="en-US" dirty="0"/>
              <a:t> is a tool that takes specially formatted comments and generates documentation</a:t>
            </a:r>
          </a:p>
        </p:txBody>
      </p:sp>
    </p:spTree>
    <p:extLst>
      <p:ext uri="{BB962C8B-B14F-4D97-AF65-F5344CB8AC3E}">
        <p14:creationId xmlns:p14="http://schemas.microsoft.com/office/powerpoint/2010/main" val="231535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A3AE-5A4A-6C4C-A30B-18EBFCE09CD2}"/>
              </a:ext>
            </a:extLst>
          </p:cNvPr>
          <p:cNvSpPr>
            <a:spLocks noGrp="1"/>
          </p:cNvSpPr>
          <p:nvPr>
            <p:ph type="title"/>
          </p:nvPr>
        </p:nvSpPr>
        <p:spPr/>
        <p:txBody>
          <a:bodyPr/>
          <a:lstStyle/>
          <a:p>
            <a:r>
              <a:rPr lang="en-US" dirty="0"/>
              <a:t>Scope and Local Variables</a:t>
            </a:r>
          </a:p>
        </p:txBody>
      </p:sp>
      <p:sp>
        <p:nvSpPr>
          <p:cNvPr id="3" name="Text Placeholder 2">
            <a:extLst>
              <a:ext uri="{FF2B5EF4-FFF2-40B4-BE49-F238E27FC236}">
                <a16:creationId xmlns:a16="http://schemas.microsoft.com/office/drawing/2014/main" id="{23FC5B71-C447-CB4B-AEF7-D970DF6683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066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ABB5-5FEF-594E-8DFC-11DCA276095A}"/>
              </a:ext>
            </a:extLst>
          </p:cNvPr>
          <p:cNvSpPr>
            <a:spLocks noGrp="1"/>
          </p:cNvSpPr>
          <p:nvPr>
            <p:ph type="title"/>
          </p:nvPr>
        </p:nvSpPr>
        <p:spPr/>
        <p:txBody>
          <a:bodyPr/>
          <a:lstStyle/>
          <a:p>
            <a:r>
              <a:rPr lang="en-US" dirty="0"/>
              <a:t>Let Us Suppose</a:t>
            </a:r>
          </a:p>
        </p:txBody>
      </p:sp>
      <p:sp>
        <p:nvSpPr>
          <p:cNvPr id="3" name="Content Placeholder 2">
            <a:extLst>
              <a:ext uri="{FF2B5EF4-FFF2-40B4-BE49-F238E27FC236}">
                <a16:creationId xmlns:a16="http://schemas.microsoft.com/office/drawing/2014/main" id="{292609EA-D454-6347-82F4-C04726185E85}"/>
              </a:ext>
            </a:extLst>
          </p:cNvPr>
          <p:cNvSpPr>
            <a:spLocks noGrp="1"/>
          </p:cNvSpPr>
          <p:nvPr>
            <p:ph idx="1"/>
          </p:nvPr>
        </p:nvSpPr>
        <p:spPr/>
        <p:txBody>
          <a:bodyPr/>
          <a:lstStyle/>
          <a:p>
            <a:r>
              <a:rPr lang="en-US" dirty="0"/>
              <a:t>We want a program to compare two pizzas and give us the “better” deal</a:t>
            </a:r>
          </a:p>
          <a:p>
            <a:pPr lvl="1"/>
            <a:r>
              <a:rPr lang="en-US" dirty="0"/>
              <a:t>Price per square inch of pizza</a:t>
            </a:r>
          </a:p>
          <a:p>
            <a:r>
              <a:rPr lang="en-US" dirty="0"/>
              <a:t>The area of a circle is pi times the square of the radius</a:t>
            </a:r>
          </a:p>
          <a:p>
            <a:pPr lvl="1"/>
            <a:r>
              <a:rPr lang="en-US" dirty="0"/>
              <a:t>Where should I declare pi?</a:t>
            </a:r>
          </a:p>
          <a:p>
            <a:pPr lvl="1"/>
            <a:r>
              <a:rPr lang="en-US" dirty="0"/>
              <a:t>What are my options?</a:t>
            </a:r>
          </a:p>
        </p:txBody>
      </p:sp>
    </p:spTree>
    <p:extLst>
      <p:ext uri="{BB962C8B-B14F-4D97-AF65-F5344CB8AC3E}">
        <p14:creationId xmlns:p14="http://schemas.microsoft.com/office/powerpoint/2010/main" val="162186220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{75CE69FA-61F2-764D-B29F-8C528B670BF7}tf10001071</Template>
  <TotalTime>17758</TotalTime>
  <Words>661</Words>
  <Application>Microsoft Macintosh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Gill Sans MT</vt:lpstr>
      <vt:lpstr>Impact</vt:lpstr>
      <vt:lpstr>Badge</vt:lpstr>
      <vt:lpstr>Procedural Abstraction and Functions That Return a Value II</vt:lpstr>
      <vt:lpstr>Introduction</vt:lpstr>
      <vt:lpstr>Agenda</vt:lpstr>
      <vt:lpstr>Procedural Abstracion</vt:lpstr>
      <vt:lpstr>A Black Box</vt:lpstr>
      <vt:lpstr>So Why Are We Having a Lecture?</vt:lpstr>
      <vt:lpstr>Comments</vt:lpstr>
      <vt:lpstr>Scope and Local Variables</vt:lpstr>
      <vt:lpstr>Let Us Suppose</vt:lpstr>
      <vt:lpstr>Placing Pi</vt:lpstr>
      <vt:lpstr>Global Pi</vt:lpstr>
      <vt:lpstr>Local Pi</vt:lpstr>
      <vt:lpstr>Namespace Pi</vt:lpstr>
      <vt:lpstr>An Area Function</vt:lpstr>
      <vt:lpstr>Overloading Function Names</vt:lpstr>
      <vt:lpstr>Consider the Following</vt:lpstr>
      <vt:lpstr>Overloading</vt:lpstr>
      <vt:lpstr>Overloading find_max()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Abstraction and Functions That Return a Value II</dc:title>
  <dc:creator>Sweeney, Adam</dc:creator>
  <cp:lastModifiedBy>Sweeney, Adam</cp:lastModifiedBy>
  <cp:revision>13</cp:revision>
  <dcterms:created xsi:type="dcterms:W3CDTF">2020-05-12T03:29:57Z</dcterms:created>
  <dcterms:modified xsi:type="dcterms:W3CDTF">2020-09-28T00:51:19Z</dcterms:modified>
</cp:coreProperties>
</file>