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84830"/>
  </p:normalViewPr>
  <p:slideViewPr>
    <p:cSldViewPr snapToGrid="0" snapToObjects="1">
      <p:cViewPr varScale="1">
        <p:scale>
          <a:sx n="107" d="100"/>
          <a:sy n="107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15F7A-25AE-C24F-8036-37461CBEA2A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835D-FF90-0148-A7C5-98A9629AA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initializing only some elements, it will always always initialize the first ‘n’ elements 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code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Constants are a great way to track array sizes and avoid magic numbers. Why do we use &lt; instead of &lt;=?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“Best” case, the program still works (rarely happens, if ever). Worst case, depends on platform. Embedded or very low-level code could result in damaged hardware, more often we just get weird behavior and/or a crash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parameters are passed in by value; this means that a copy was made of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typically shouldn’t matter if altered a copy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array is being directly altered, as if it were passed by reference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has to do with how arrays are received by functions, see program 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program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835D-FF90-0148-A7C5-98A9629AAD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8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0827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1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986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FD9922-28AC-6C44-A37B-A8D5497B2AB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7F1F5F-5C1D-C249-A6D2-745F03BB75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59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arra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973-8029-CE4C-86D2-83C0F1403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Look at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E6E35-0000-2D4C-B78B-7C72C3596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419266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F64C-557E-3B42-B8D3-AD4F6769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ECCF-CE2E-4F49-9D2E-EA3D1339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always needs to be a size</a:t>
            </a:r>
          </a:p>
          <a:p>
            <a:pPr lvl="1"/>
            <a:r>
              <a:rPr lang="en-US" dirty="0"/>
              <a:t>Explicitly between the []</a:t>
            </a:r>
          </a:p>
          <a:p>
            <a:pPr lvl="1"/>
            <a:r>
              <a:rPr lang="en-US" dirty="0"/>
              <a:t>Implicitly through initialization</a:t>
            </a:r>
          </a:p>
          <a:p>
            <a:r>
              <a:rPr lang="en-US" dirty="0"/>
              <a:t>The size can NOT be a user-input value</a:t>
            </a:r>
          </a:p>
          <a:p>
            <a:pPr lvl="1"/>
            <a:r>
              <a:rPr lang="en-US" dirty="0"/>
              <a:t>The size must be known at compile-time</a:t>
            </a:r>
          </a:p>
          <a:p>
            <a:r>
              <a:rPr lang="en-US" dirty="0"/>
              <a:t>The size can NOT be changed once declared</a:t>
            </a:r>
          </a:p>
          <a:p>
            <a:r>
              <a:rPr lang="en-US" dirty="0"/>
              <a:t>Reminder: these are C-style arrays</a:t>
            </a:r>
          </a:p>
        </p:txBody>
      </p:sp>
    </p:spTree>
    <p:extLst>
      <p:ext uri="{BB962C8B-B14F-4D97-AF65-F5344CB8AC3E}">
        <p14:creationId xmlns:p14="http://schemas.microsoft.com/office/powerpoint/2010/main" val="288807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5896-375D-AC4A-ABC8-E10D7603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C577-EA81-6943-854C-9EDDBBF0E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9C0-D027-2141-B322-E8844B2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030C-066A-B84B-AFBA-CFEB426F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Array, from </a:t>
            </a:r>
            <a:r>
              <a:rPr lang="en-US" dirty="0">
                <a:hlinkClick r:id="rId2"/>
              </a:rPr>
              <a:t>https://en.cppreference.com/w/cpp/language/array</a:t>
            </a:r>
            <a:endParaRPr lang="en-US" dirty="0"/>
          </a:p>
          <a:p>
            <a:pPr lvl="1"/>
            <a:r>
              <a:rPr lang="en-US" dirty="0"/>
              <a:t>A declaration of the form 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 a[N];</a:t>
            </a:r>
            <a:r>
              <a:rPr lang="en-US" dirty="0"/>
              <a:t>, declares ’a’ as an array object that consists of ’N’ contiguously allocated objects of type ’T’. The elements of an array are numbered 0, …, N - 1, and may be accessed with the subscript operator [], as in a[0], …, a[N - 1].</a:t>
            </a:r>
          </a:p>
          <a:p>
            <a:r>
              <a:rPr lang="en-US" dirty="0"/>
              <a:t>Element</a:t>
            </a:r>
          </a:p>
          <a:p>
            <a:pPr lvl="1"/>
            <a:r>
              <a:rPr lang="en-US" dirty="0"/>
              <a:t>An individual value within an array</a:t>
            </a:r>
          </a:p>
          <a:p>
            <a:r>
              <a:rPr lang="en-US" dirty="0"/>
              <a:t>Index</a:t>
            </a:r>
          </a:p>
          <a:p>
            <a:pPr lvl="1"/>
            <a:r>
              <a:rPr lang="en-US" dirty="0"/>
              <a:t>An integer &gt;= 0 that indicates the address of a specific element within an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FFCD-446B-254A-ACF1-56867343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C28D-CC57-A84D-A96B-BE1320E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  <a:p>
            <a:pPr lvl="1"/>
            <a:r>
              <a:rPr lang="en-US" dirty="0"/>
              <a:t>The maximum number of values an array can hold</a:t>
            </a:r>
          </a:p>
          <a:p>
            <a:pPr lvl="1"/>
            <a:r>
              <a:rPr lang="en-US" dirty="0"/>
              <a:t>Distinct from size (size and capacity have separate meanings in most C++ code)</a:t>
            </a:r>
          </a:p>
          <a:p>
            <a:r>
              <a:rPr lang="en-US" dirty="0"/>
              <a:t>What is the maximum index number of any array?</a:t>
            </a:r>
          </a:p>
          <a:p>
            <a:pPr lvl="1"/>
            <a:r>
              <a:rPr lang="en-US" dirty="0"/>
              <a:t>Capacity – 1</a:t>
            </a:r>
          </a:p>
          <a:p>
            <a:pPr lvl="1"/>
            <a:r>
              <a:rPr lang="en-US" dirty="0"/>
              <a:t>C++ counting begins at 0</a:t>
            </a:r>
          </a:p>
        </p:txBody>
      </p:sp>
    </p:spTree>
    <p:extLst>
      <p:ext uri="{BB962C8B-B14F-4D97-AF65-F5344CB8AC3E}">
        <p14:creationId xmlns:p14="http://schemas.microsoft.com/office/powerpoint/2010/main" val="376160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F13-8699-C143-A422-777121DC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A098-CAB3-4A43-9A62-71ABD32363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the following visual representation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Its capacity is 5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element is at index 0 with a value of 20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element is at index 4 with a value 40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82C9F-3C09-1C47-A8A5-B7BC20EC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48713"/>
              </p:ext>
            </p:extLst>
          </p:nvPr>
        </p:nvGraphicFramePr>
        <p:xfrm>
          <a:off x="2179452" y="3169920"/>
          <a:ext cx="29562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259">
                  <a:extLst>
                    <a:ext uri="{9D8B030D-6E8A-4147-A177-3AD203B41FA5}">
                      <a16:colId xmlns:a16="http://schemas.microsoft.com/office/drawing/2014/main" val="118798980"/>
                    </a:ext>
                  </a:extLst>
                </a:gridCol>
                <a:gridCol w="591259">
                  <a:extLst>
                    <a:ext uri="{9D8B030D-6E8A-4147-A177-3AD203B41FA5}">
                      <a16:colId xmlns:a16="http://schemas.microsoft.com/office/drawing/2014/main" val="3989602350"/>
                    </a:ext>
                  </a:extLst>
                </a:gridCol>
                <a:gridCol w="591259">
                  <a:extLst>
                    <a:ext uri="{9D8B030D-6E8A-4147-A177-3AD203B41FA5}">
                      <a16:colId xmlns:a16="http://schemas.microsoft.com/office/drawing/2014/main" val="3668049697"/>
                    </a:ext>
                  </a:extLst>
                </a:gridCol>
                <a:gridCol w="591259">
                  <a:extLst>
                    <a:ext uri="{9D8B030D-6E8A-4147-A177-3AD203B41FA5}">
                      <a16:colId xmlns:a16="http://schemas.microsoft.com/office/drawing/2014/main" val="2737533431"/>
                    </a:ext>
                  </a:extLst>
                </a:gridCol>
                <a:gridCol w="591259">
                  <a:extLst>
                    <a:ext uri="{9D8B030D-6E8A-4147-A177-3AD203B41FA5}">
                      <a16:colId xmlns:a16="http://schemas.microsoft.com/office/drawing/2014/main" val="367677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49234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E9013-1ED4-714B-B10E-3FE9E0C456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to understand an array’s capacity, allowable range of indices, and element values for arrays to make sense</a:t>
            </a:r>
          </a:p>
          <a:p>
            <a:r>
              <a:rPr lang="en-US" dirty="0"/>
              <a:t>Most confusion concerning arrays comes from mixing up these terms and ideas</a:t>
            </a:r>
          </a:p>
        </p:txBody>
      </p:sp>
    </p:spTree>
    <p:extLst>
      <p:ext uri="{BB962C8B-B14F-4D97-AF65-F5344CB8AC3E}">
        <p14:creationId xmlns:p14="http://schemas.microsoft.com/office/powerpoint/2010/main" val="38963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8708-039A-BA41-81CC-D3C9FF32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DF62-C8B2-E242-91E4-87AE137F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to want to initialize an array with 0’s</a:t>
            </a:r>
          </a:p>
          <a:p>
            <a:pPr lvl="1"/>
            <a:r>
              <a:rPr lang="en-US" dirty="0"/>
              <a:t>There is a shorthand to do this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[10] = {0};</a:t>
            </a:r>
          </a:p>
          <a:p>
            <a:pPr lvl="1"/>
            <a:r>
              <a:rPr lang="en-US" dirty="0"/>
              <a:t>0.0 works for doubles</a:t>
            </a:r>
          </a:p>
          <a:p>
            <a:r>
              <a:rPr lang="en-US" dirty="0"/>
              <a:t>What about non-zero initialization?</a:t>
            </a:r>
          </a:p>
          <a:p>
            <a:pPr lvl="1"/>
            <a:r>
              <a:rPr lang="en-US" dirty="0"/>
              <a:t>Use a loop</a:t>
            </a:r>
          </a:p>
          <a:p>
            <a:pPr lvl="2"/>
            <a:r>
              <a:rPr lang="en-US" dirty="0"/>
              <a:t>For now, there are better ways we’ll see later in the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FC4A-EBB4-9E46-A974-0B69BF94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B672-30C8-F34E-98AC-6899CD2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int CAP = 500;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hist[CAP];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array initialization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CAP; ++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hist[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 = 1.0;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4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53E7-71CB-3143-9638-FD3EEAA0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Common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B48D-946C-8C41-9F85-B821BBC0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bounds access and/or manipulation</a:t>
            </a:r>
          </a:p>
          <a:p>
            <a:pPr lvl="1"/>
            <a:r>
              <a:rPr lang="en-US" dirty="0"/>
              <a:t>Reading or changing memory that is outside of the array</a:t>
            </a:r>
          </a:p>
          <a:p>
            <a:r>
              <a:rPr lang="en-US" dirty="0"/>
              <a:t>Typically done by “off-by-one” error in code</a:t>
            </a:r>
          </a:p>
          <a:p>
            <a:r>
              <a:rPr lang="en-US" dirty="0"/>
              <a:t>Can also occur via implicit signed to unsigned integer conversion</a:t>
            </a:r>
          </a:p>
          <a:p>
            <a:pPr lvl="1"/>
            <a:r>
              <a:rPr lang="en-US" dirty="0"/>
              <a:t>Not as common in Intro, but has happened</a:t>
            </a:r>
          </a:p>
          <a:p>
            <a:r>
              <a:rPr lang="en-US" dirty="0"/>
              <a:t>Compiler does NOT catch this</a:t>
            </a:r>
          </a:p>
          <a:p>
            <a:r>
              <a:rPr lang="en-US" dirty="0"/>
              <a:t>It is the programmer’s responsibility to ensure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98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F075-8BDE-314F-91C2-4F88012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Preventative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08C7-01F6-CD4B-87DE-92AF6DB3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constant to define array capacity; always use constant to refer to the array capacity</a:t>
            </a:r>
          </a:p>
          <a:p>
            <a:r>
              <a:rPr lang="en-US" dirty="0"/>
              <a:t>Wherever your array goes, the capacity goes with it</a:t>
            </a:r>
          </a:p>
          <a:p>
            <a:pPr lvl="1"/>
            <a:r>
              <a:rPr lang="en-US" dirty="0"/>
              <a:t>When passing array to a function</a:t>
            </a:r>
          </a:p>
          <a:p>
            <a:pPr lvl="1"/>
            <a:r>
              <a:rPr lang="en-US" dirty="0"/>
              <a:t>Best practice</a:t>
            </a:r>
          </a:p>
          <a:p>
            <a:r>
              <a:rPr lang="en-US" dirty="0"/>
              <a:t>Use C++11 range-based for loop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[5] = {1, 2, 3, 4, 5};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 (auto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‘\n’;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08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45-2469-6142-A97B-B59592D8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1586-21B6-AB4B-A5DD-BFB8B0C57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706-30D4-4145-AC6E-54A93E57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D9B-6AA8-B041-95EF-62B9E572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pieces of information that are closely related</a:t>
            </a:r>
          </a:p>
          <a:p>
            <a:r>
              <a:rPr lang="en-US" dirty="0"/>
              <a:t>They can be grouped under a single name in C++</a:t>
            </a:r>
          </a:p>
          <a:p>
            <a:pPr lvl="1"/>
            <a:r>
              <a:rPr lang="en-US" dirty="0"/>
              <a:t>Start with older C-style arrays</a:t>
            </a:r>
          </a:p>
        </p:txBody>
      </p:sp>
    </p:spTree>
    <p:extLst>
      <p:ext uri="{BB962C8B-B14F-4D97-AF65-F5344CB8AC3E}">
        <p14:creationId xmlns:p14="http://schemas.microsoft.com/office/powerpoint/2010/main" val="284973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4B4D-A965-2D45-A1BA-CB97AC69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We Cover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476F-C7E7-CC4B-8012-47021574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never changes</a:t>
            </a:r>
          </a:p>
          <a:p>
            <a:pPr lvl="1"/>
            <a:r>
              <a:rPr lang="en-US" dirty="0"/>
              <a:t>But we see new use-cases</a:t>
            </a:r>
          </a:p>
          <a:p>
            <a:r>
              <a:rPr lang="en-US" dirty="0"/>
              <a:t>Function parameters can be marked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r>
              <a:rPr lang="en-US" dirty="0">
                <a:cs typeface="Consolas" panose="020B0609020204030204" pitchFamily="49" charset="0"/>
              </a:rPr>
              <a:t>We tell the compiler to enforce an argument as a read-only value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If our intention is just a read a value, the parameter should be marked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107382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F731-89D5-C84D-837C-ED47A923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1B98-FAEC-F04F-B0DE-A08F42ED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double_array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(int a[], 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arrSize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arrSize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a[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 *= 2;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576B-4408-354A-952F-57A6C76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it’s the Same?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524E-22AF-BF43-88E3-289D492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function parameter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asks the compiler to enforce 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cs typeface="Consolas" panose="020B0609020204030204" pitchFamily="49" charset="0"/>
              </a:rPr>
              <a:t>-ness</a:t>
            </a:r>
          </a:p>
          <a:p>
            <a:r>
              <a:rPr lang="en-US" dirty="0"/>
              <a:t>Say we a have a function foo with a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array parameter</a:t>
            </a:r>
          </a:p>
          <a:p>
            <a:r>
              <a:rPr lang="en-US" dirty="0"/>
              <a:t>In foo, I then need to pass the array parameter to function bar, which does not have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parameters</a:t>
            </a:r>
          </a:p>
          <a:p>
            <a:r>
              <a:rPr lang="en-US" dirty="0"/>
              <a:t>The code will not compile</a:t>
            </a:r>
          </a:p>
          <a:p>
            <a:pPr lvl="1"/>
            <a:r>
              <a:rPr lang="en-US" dirty="0"/>
              <a:t>Function foo cannot guarantee the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800" dirty="0">
                <a:cs typeface="Consolas" panose="020B0609020204030204" pitchFamily="49" charset="0"/>
              </a:rPr>
              <a:t>-ness</a:t>
            </a:r>
            <a:r>
              <a:rPr lang="en-US" dirty="0"/>
              <a:t> of a parameter when passed to function bar</a:t>
            </a:r>
          </a:p>
          <a:p>
            <a:pPr lvl="1"/>
            <a:r>
              <a:rPr lang="en-US" dirty="0"/>
              <a:t>This is because of the “like a reference” way that arrays are passed to functions</a:t>
            </a:r>
          </a:p>
        </p:txBody>
      </p:sp>
    </p:spTree>
    <p:extLst>
      <p:ext uri="{BB962C8B-B14F-4D97-AF65-F5344CB8AC3E}">
        <p14:creationId xmlns:p14="http://schemas.microsoft.com/office/powerpoint/2010/main" val="364887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E29-4404-4746-826F-FBD2194E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a Hassle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02FE-A6C1-784F-BEB0-440B4527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it in after the fact can be</a:t>
            </a:r>
          </a:p>
          <a:p>
            <a:r>
              <a:rPr lang="en-US" dirty="0"/>
              <a:t>But compiler-enforced rules tend to make your life easier</a:t>
            </a:r>
          </a:p>
          <a:p>
            <a:pPr lvl="1"/>
            <a:r>
              <a:rPr lang="en-US" dirty="0"/>
              <a:t>Much better to catch a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issue at compile time, than in production</a:t>
            </a:r>
          </a:p>
          <a:p>
            <a:r>
              <a:rPr lang="en-US" dirty="0"/>
              <a:t>Make the decision to be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consistent from the beginning</a:t>
            </a:r>
          </a:p>
          <a:p>
            <a:pPr lvl="1"/>
            <a:r>
              <a:rPr lang="en-US" dirty="0"/>
              <a:t>It is a best practice, and expected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72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1F73-2FCE-D744-9F02-E345466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A787-0241-BA4E-A0C7-A7926E3E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Even an array?</a:t>
            </a:r>
          </a:p>
          <a:p>
            <a:r>
              <a:rPr lang="en-US" dirty="0"/>
              <a:t>Declaring C-arrays (&amp; initializing)</a:t>
            </a:r>
          </a:p>
          <a:p>
            <a:r>
              <a:rPr lang="en-US" dirty="0"/>
              <a:t>Utilizing an array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341539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5896-375D-AC4A-ABC8-E10D7603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C577-EA81-6943-854C-9EDDBBF0E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D0DB-B2D9-CE42-8288-58E90253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9A9F-0914-F540-9987-5B989ED1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hold and access many variables of the same type through a single name</a:t>
            </a:r>
          </a:p>
          <a:p>
            <a:r>
              <a:rPr lang="en-US" dirty="0"/>
              <a:t>Very useful for storing a collection of data</a:t>
            </a:r>
          </a:p>
          <a:p>
            <a:pPr lvl="1"/>
            <a:r>
              <a:rPr lang="en-US" dirty="0"/>
              <a:t>Makes operating on a set of data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052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0334A-8E1B-FF4A-848A-0C2D90DE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819BC-0439-A049-B2BB-06A4E578A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should know by now how much memory simple data types require</a:t>
            </a:r>
          </a:p>
          <a:p>
            <a:r>
              <a:rPr lang="en-US" dirty="0"/>
              <a:t>It makes sense that if we’re storing ‘n’ variables of type ‘t’, the space occupied is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x (size of t in bytes)</a:t>
            </a:r>
          </a:p>
          <a:p>
            <a:r>
              <a:rPr lang="en-US" dirty="0"/>
              <a:t>What makes arrays special is that the memory is always contiguous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5E9345-09C8-7C44-8413-9E765969E1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0759040"/>
              </p:ext>
            </p:extLst>
          </p:nvPr>
        </p:nvGraphicFramePr>
        <p:xfrm>
          <a:off x="7035802" y="2687320"/>
          <a:ext cx="3644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49">
                  <a:extLst>
                    <a:ext uri="{9D8B030D-6E8A-4147-A177-3AD203B41FA5}">
                      <a16:colId xmlns:a16="http://schemas.microsoft.com/office/drawing/2014/main" val="462627773"/>
                    </a:ext>
                  </a:extLst>
                </a:gridCol>
                <a:gridCol w="1822449">
                  <a:extLst>
                    <a:ext uri="{9D8B030D-6E8A-4147-A177-3AD203B41FA5}">
                      <a16:colId xmlns:a16="http://schemas.microsoft.com/office/drawing/2014/main" val="299153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char, 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4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8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5896-375D-AC4A-ABC8-E10D7603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 (&amp; Initializing)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C577-EA81-6943-854C-9EDDBBF0E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335C-182B-3143-AAC8-A59D2F4E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C-style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B649-BF8D-F942-A755-0A08187B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a variable</a:t>
            </a:r>
          </a:p>
          <a:p>
            <a:r>
              <a:rPr lang="en-US" dirty="0"/>
              <a:t>You still need a type, and a name</a:t>
            </a:r>
          </a:p>
          <a:p>
            <a:r>
              <a:rPr lang="en-US" dirty="0"/>
              <a:t>Now, there’s a third part that makes it an array</a:t>
            </a:r>
          </a:p>
          <a:p>
            <a:r>
              <a:rPr lang="en-US" dirty="0"/>
              <a:t>Here is an example declaration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grades[49];</a:t>
            </a:r>
          </a:p>
          <a:p>
            <a:r>
              <a:rPr lang="en-US" dirty="0">
                <a:cs typeface="Consolas" panose="020B0609020204030204" pitchFamily="49" charset="0"/>
              </a:rPr>
              <a:t>That declares an array of doubles called grades, and it can hold 49 values</a:t>
            </a:r>
          </a:p>
        </p:txBody>
      </p:sp>
    </p:spTree>
    <p:extLst>
      <p:ext uri="{BB962C8B-B14F-4D97-AF65-F5344CB8AC3E}">
        <p14:creationId xmlns:p14="http://schemas.microsoft.com/office/powerpoint/2010/main" val="268830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7BCD-F98A-3F45-862D-6BD1428B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BB79-DFB5-F744-AFE4-B768EB67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follows that the syntax for initializing arrays has a little extra to it as well</a:t>
            </a:r>
          </a:p>
          <a:p>
            <a:r>
              <a:rPr lang="en-US" dirty="0"/>
              <a:t>Like any other variable, we can NOT know what our array contains unless we initialize it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charArr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 = {‘a’, ‘b’, ‘c’};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 size is optional if you are initializing; in this case the compiler sees three </a:t>
            </a:r>
            <a:r>
              <a:rPr lang="en-US" dirty="0" err="1">
                <a:cs typeface="Consolas" panose="020B0609020204030204" pitchFamily="49" charset="0"/>
              </a:rPr>
              <a:t>elementst</a:t>
            </a:r>
            <a:r>
              <a:rPr lang="en-US" dirty="0">
                <a:cs typeface="Consolas" panose="020B0609020204030204" pitchFamily="49" charset="0"/>
              </a:rPr>
              <a:t>, and sets the size to 3</a:t>
            </a:r>
          </a:p>
          <a:p>
            <a:r>
              <a:rPr lang="en-US" dirty="0">
                <a:cs typeface="Consolas" panose="020B0609020204030204" pitchFamily="49" charset="0"/>
              </a:rPr>
              <a:t>All or some elements can be initialized</a:t>
            </a:r>
          </a:p>
          <a:p>
            <a:r>
              <a:rPr lang="en-US" dirty="0">
                <a:cs typeface="Consolas" panose="020B0609020204030204" pitchFamily="49" charset="0"/>
              </a:rPr>
              <a:t>It can be tedious</a:t>
            </a:r>
          </a:p>
        </p:txBody>
      </p:sp>
    </p:spTree>
    <p:extLst>
      <p:ext uri="{BB962C8B-B14F-4D97-AF65-F5344CB8AC3E}">
        <p14:creationId xmlns:p14="http://schemas.microsoft.com/office/powerpoint/2010/main" val="28047088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13146</TotalTime>
  <Words>1217</Words>
  <Application>Microsoft Macintosh PowerPoint</Application>
  <PresentationFormat>Widescreen</PresentationFormat>
  <Paragraphs>158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Impact</vt:lpstr>
      <vt:lpstr>Badge</vt:lpstr>
      <vt:lpstr>First Look at Arrays</vt:lpstr>
      <vt:lpstr>Introduction</vt:lpstr>
      <vt:lpstr>Agenda</vt:lpstr>
      <vt:lpstr>What Is Even An Array</vt:lpstr>
      <vt:lpstr>What is an array?</vt:lpstr>
      <vt:lpstr>Arrays in Memory</vt:lpstr>
      <vt:lpstr>Declaring Arrays (&amp; Initializing)</vt:lpstr>
      <vt:lpstr>Declaring C-style Arrays</vt:lpstr>
      <vt:lpstr>Initializing Arrays</vt:lpstr>
      <vt:lpstr>Notes</vt:lpstr>
      <vt:lpstr>Utilizing an Array</vt:lpstr>
      <vt:lpstr>But First, Terminology</vt:lpstr>
      <vt:lpstr>One More Term</vt:lpstr>
      <vt:lpstr>An Example</vt:lpstr>
      <vt:lpstr>More Array Initialization</vt:lpstr>
      <vt:lpstr>Array Initialization With a Loop</vt:lpstr>
      <vt:lpstr>A Very Common Mistake</vt:lpstr>
      <vt:lpstr>Some Simple Preventative Measures</vt:lpstr>
      <vt:lpstr>const</vt:lpstr>
      <vt:lpstr>Didn’t We Cover This?</vt:lpstr>
      <vt:lpstr>Consider the Following</vt:lpstr>
      <vt:lpstr>So Far, it’s the Same?</vt:lpstr>
      <vt:lpstr>Seems a Hassle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Look at Arrays</dc:title>
  <dc:creator>Sweeney, Adam</dc:creator>
  <cp:lastModifiedBy>Sweeney, Adam</cp:lastModifiedBy>
  <cp:revision>26</cp:revision>
  <dcterms:created xsi:type="dcterms:W3CDTF">2020-06-14T21:57:05Z</dcterms:created>
  <dcterms:modified xsi:type="dcterms:W3CDTF">2020-09-29T03:54:05Z</dcterms:modified>
</cp:coreProperties>
</file>