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0" r:id="rId9"/>
    <p:sldId id="266" r:id="rId10"/>
    <p:sldId id="267" r:id="rId11"/>
    <p:sldId id="261" r:id="rId12"/>
    <p:sldId id="268" r:id="rId13"/>
    <p:sldId id="269" r:id="rId14"/>
    <p:sldId id="262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78"/>
    <p:restoredTop sz="94704"/>
  </p:normalViewPr>
  <p:slideViewPr>
    <p:cSldViewPr snapToGrid="0" snapToObjects="1">
      <p:cViewPr varScale="1">
        <p:scale>
          <a:sx n="108" d="100"/>
          <a:sy n="108" d="100"/>
        </p:scale>
        <p:origin x="208" y="1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F5DE63-CDF8-BF4D-80A6-16A6094D74CA}" type="datetimeFigureOut">
              <a:rPr lang="en-US" smtClean="0"/>
              <a:t>7/1/20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6DBD2E-26BE-7947-A8AB-0D2D1A957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65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Program 01 &amp; 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6DBD2E-26BE-7947-A8AB-0D2D1A9576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52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effort required to sort, assuming an efficient sort, is more than worth it for fast searching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When making comparisons, we usually care more about worst-case performance in order to be consistent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6DBD2E-26BE-7947-A8AB-0D2D1A95763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65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53CEFB1-C5D1-0D48-8BC7-2448EE576CEF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B4CE89D-D836-BA4C-A3D9-F60B59405C9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40587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EFB1-C5D1-0D48-8BC7-2448EE576CEF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E89D-D836-BA4C-A3D9-F60B5940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63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EFB1-C5D1-0D48-8BC7-2448EE576CEF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E89D-D836-BA4C-A3D9-F60B5940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16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EFB1-C5D1-0D48-8BC7-2448EE576CEF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E89D-D836-BA4C-A3D9-F60B5940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8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53CEFB1-C5D1-0D48-8BC7-2448EE576CEF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B4CE89D-D836-BA4C-A3D9-F60B59405C91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68539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EFB1-C5D1-0D48-8BC7-2448EE576CEF}" type="datetimeFigureOut">
              <a:rPr lang="en-US" smtClean="0"/>
              <a:t>7/1/20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E89D-D836-BA4C-A3D9-F60B5940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6983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EFB1-C5D1-0D48-8BC7-2448EE576CEF}" type="datetimeFigureOut">
              <a:rPr lang="en-US" smtClean="0"/>
              <a:t>7/1/20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E89D-D836-BA4C-A3D9-F60B5940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1495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EFB1-C5D1-0D48-8BC7-2448EE576CEF}" type="datetimeFigureOut">
              <a:rPr lang="en-US" smtClean="0"/>
              <a:t>7/1/20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E89D-D836-BA4C-A3D9-F60B5940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39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EFB1-C5D1-0D48-8BC7-2448EE576CEF}" type="datetimeFigureOut">
              <a:rPr lang="en-US" smtClean="0"/>
              <a:t>7/1/20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E89D-D836-BA4C-A3D9-F60B5940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4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253CEFB1-C5D1-0D48-8BC7-2448EE576CEF}" type="datetimeFigureOut">
              <a:rPr lang="en-US" smtClean="0"/>
              <a:t>7/1/20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3B4CE89D-D836-BA4C-A3D9-F60B59405C9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66986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253CEFB1-C5D1-0D48-8BC7-2448EE576CEF}" type="datetimeFigureOut">
              <a:rPr lang="en-US" smtClean="0"/>
              <a:t>7/1/20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3B4CE89D-D836-BA4C-A3D9-F60B5940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88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53CEFB1-C5D1-0D48-8BC7-2448EE576CEF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B4CE89D-D836-BA4C-A3D9-F60B59405C9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4886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tal.com/developers/sorting-algorithms/" TargetMode="External"/><Relationship Id="rId2" Type="http://schemas.openxmlformats.org/officeDocument/2006/relationships/hyperlink" Target="http://panthema.net/2013/sound-of-sortin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B89E2-6CF9-624D-BF51-0AD8188A85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Arrays Open a Lot of Doors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4EC5F-24A2-2344-9496-950C14D3B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Adam Sweeney</a:t>
            </a:r>
          </a:p>
          <a:p>
            <a:r>
              <a:rPr lang="en-US" dirty="0"/>
              <a:t>CS 211</a:t>
            </a:r>
          </a:p>
        </p:txBody>
      </p:sp>
    </p:spTree>
    <p:extLst>
      <p:ext uri="{BB962C8B-B14F-4D97-AF65-F5344CB8AC3E}">
        <p14:creationId xmlns:p14="http://schemas.microsoft.com/office/powerpoint/2010/main" val="2710576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5D9D1-1DF4-D74C-AB1D-9EDB01A84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99330-2FCD-094F-85EB-9CCD11EB8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at every element of the array and find the first value</a:t>
            </a:r>
          </a:p>
          <a:p>
            <a:r>
              <a:rPr lang="en-US" dirty="0"/>
              <a:t>Swap the element with the smallest value with element 0</a:t>
            </a:r>
          </a:p>
          <a:p>
            <a:r>
              <a:rPr lang="en-US" dirty="0"/>
              <a:t>Repeat the process, minus element 0</a:t>
            </a:r>
          </a:p>
          <a:p>
            <a:pPr lvl="1"/>
            <a:r>
              <a:rPr lang="en-US" dirty="0"/>
              <a:t>Search the array starting from element 1</a:t>
            </a:r>
          </a:p>
          <a:p>
            <a:pPr lvl="1"/>
            <a:r>
              <a:rPr lang="en-US" dirty="0"/>
              <a:t>Swap the next minimum with element 1</a:t>
            </a:r>
          </a:p>
          <a:p>
            <a:r>
              <a:rPr lang="en-US" dirty="0"/>
              <a:t>And so on until the array is sorted</a:t>
            </a:r>
          </a:p>
        </p:txBody>
      </p:sp>
    </p:spTree>
    <p:extLst>
      <p:ext uri="{BB962C8B-B14F-4D97-AF65-F5344CB8AC3E}">
        <p14:creationId xmlns:p14="http://schemas.microsoft.com/office/powerpoint/2010/main" val="1317055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034417-0925-EF40-8AE4-846A41BC3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Arrays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E74A13-DAFF-C34D-AD10-A6E7049C5E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79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9BACD-C695-E04D-B2D5-45C29980F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Couple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DAEBF-143A-B649-A251-7C1B9BACD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Brute force</a:t>
            </a:r>
          </a:p>
          <a:p>
            <a:pPr lvl="1"/>
            <a:r>
              <a:rPr lang="en-US" dirty="0"/>
              <a:t>Check every element to see if the value matches</a:t>
            </a:r>
          </a:p>
          <a:p>
            <a:r>
              <a:rPr lang="en-US" dirty="0"/>
              <a:t>Binary search</a:t>
            </a:r>
          </a:p>
          <a:p>
            <a:pPr lvl="1"/>
            <a:r>
              <a:rPr lang="en-US" dirty="0"/>
              <a:t>Requires a sorted array</a:t>
            </a:r>
          </a:p>
          <a:p>
            <a:pPr lvl="1"/>
            <a:r>
              <a:rPr lang="en-US" dirty="0"/>
              <a:t>Check the middle element, if it’s a match, you’re done</a:t>
            </a:r>
          </a:p>
          <a:p>
            <a:pPr lvl="1"/>
            <a:r>
              <a:rPr lang="en-US" dirty="0"/>
              <a:t>If not, compare the value of the middle element against the value you’re searching for</a:t>
            </a:r>
          </a:p>
          <a:p>
            <a:pPr lvl="1"/>
            <a:r>
              <a:rPr lang="en-US" dirty="0"/>
              <a:t>Choose the half of the array that should contain your value, and check its midpoint</a:t>
            </a:r>
          </a:p>
          <a:p>
            <a:pPr lvl="1"/>
            <a:r>
              <a:rPr lang="en-US" dirty="0"/>
              <a:t>And so on, until you find the value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496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9F4B5-4FEC-874C-BAC5-3EB2B09EF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Searches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E9A8C-B40F-654E-95FF-2AD353D17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Assuming an array with ‘n’ elements</a:t>
            </a:r>
          </a:p>
          <a:p>
            <a:r>
              <a:rPr lang="en-US" dirty="0"/>
              <a:t>Brute force</a:t>
            </a:r>
          </a:p>
          <a:p>
            <a:pPr lvl="1"/>
            <a:r>
              <a:rPr lang="en-US" dirty="0"/>
              <a:t>At most, you must make n comparisons</a:t>
            </a:r>
          </a:p>
          <a:p>
            <a:pPr lvl="1"/>
            <a:r>
              <a:rPr lang="en-US" dirty="0"/>
              <a:t>On average n/2 comparisons</a:t>
            </a:r>
          </a:p>
          <a:p>
            <a:r>
              <a:rPr lang="en-US" dirty="0"/>
              <a:t>Binary search</a:t>
            </a:r>
          </a:p>
          <a:p>
            <a:pPr lvl="1"/>
            <a:r>
              <a:rPr lang="en-US" dirty="0"/>
              <a:t>At most, log</a:t>
            </a:r>
            <a:r>
              <a:rPr lang="en-US" baseline="-25000" dirty="0"/>
              <a:t>2</a:t>
            </a:r>
            <a:r>
              <a:rPr lang="en-US" dirty="0"/>
              <a:t> n comparisons</a:t>
            </a:r>
          </a:p>
          <a:p>
            <a:r>
              <a:rPr lang="en-US" dirty="0"/>
              <a:t>Example, an array with 10,000 elements</a:t>
            </a:r>
          </a:p>
          <a:p>
            <a:pPr lvl="1"/>
            <a:r>
              <a:rPr lang="en-US" dirty="0"/>
              <a:t>Brute force: 10,000 at worst, 5,000 average comparisons</a:t>
            </a:r>
          </a:p>
          <a:p>
            <a:pPr lvl="1"/>
            <a:r>
              <a:rPr lang="en-US" dirty="0"/>
              <a:t>Binary search: 14 comparisons at worst</a:t>
            </a:r>
          </a:p>
        </p:txBody>
      </p:sp>
    </p:spTree>
    <p:extLst>
      <p:ext uri="{BB962C8B-B14F-4D97-AF65-F5344CB8AC3E}">
        <p14:creationId xmlns:p14="http://schemas.microsoft.com/office/powerpoint/2010/main" val="1113613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034417-0925-EF40-8AE4-846A41BC3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Multi-dimensional Arrays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E74A13-DAFF-C34D-AD10-A6E7049C5E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43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BD413-7F4B-1045-BD97-BA3C02DA0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D0CBA-4702-C445-B073-919807DFC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declare arrays with as many dimensions as needed</a:t>
            </a:r>
          </a:p>
          <a:p>
            <a:pPr lvl="1"/>
            <a:r>
              <a:rPr lang="en-US" dirty="0"/>
              <a:t>Might get hard to visualize beyond 3</a:t>
            </a:r>
          </a:p>
          <a:p>
            <a:r>
              <a:rPr lang="en-US" dirty="0"/>
              <a:t>C++ doesn’t understand anything beyond 1D</a:t>
            </a:r>
          </a:p>
          <a:p>
            <a:r>
              <a:rPr lang="en-US" dirty="0"/>
              <a:t>A 2D (or higher) array is seen by the compiler as an array of arrays</a:t>
            </a:r>
          </a:p>
        </p:txBody>
      </p:sp>
    </p:spTree>
    <p:extLst>
      <p:ext uri="{BB962C8B-B14F-4D97-AF65-F5344CB8AC3E}">
        <p14:creationId xmlns:p14="http://schemas.microsoft.com/office/powerpoint/2010/main" val="1197553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82C82-AA96-3641-BA40-ABE239A04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D0761-DBCD-D143-8C8B-91115C548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C-array</a:t>
            </a:r>
          </a:p>
          <a:p>
            <a:pPr lvl="1"/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 matrix[5][5];</a:t>
            </a:r>
          </a:p>
          <a:p>
            <a:pPr lvl="2"/>
            <a:r>
              <a:rPr lang="en-US" dirty="0"/>
              <a:t>Simple enough</a:t>
            </a:r>
          </a:p>
          <a:p>
            <a:pPr lvl="2"/>
            <a:r>
              <a:rPr lang="en-US" dirty="0"/>
              <a:t>[ROWS][COLUMNS]</a:t>
            </a:r>
          </a:p>
          <a:p>
            <a:r>
              <a:rPr lang="en-US" dirty="0"/>
              <a:t>std::array</a:t>
            </a:r>
          </a:p>
          <a:p>
            <a:pPr lvl="1"/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std::array&lt;std::array&lt;int, 5&gt;, 5&gt; matrix;</a:t>
            </a:r>
          </a:p>
          <a:p>
            <a:pPr lvl="2"/>
            <a:r>
              <a:rPr lang="en-US" dirty="0"/>
              <a:t>A little messy looking</a:t>
            </a:r>
          </a:p>
          <a:p>
            <a:pPr lvl="2"/>
            <a:r>
              <a:rPr lang="en-US" dirty="0"/>
              <a:t>std::array&lt;type, COLUMNS&gt;, ROWS&gt; name;</a:t>
            </a:r>
          </a:p>
          <a:p>
            <a:r>
              <a:rPr lang="en-US" dirty="0"/>
              <a:t>When using either array in code, the first index is the number, the second is the column</a:t>
            </a:r>
          </a:p>
        </p:txBody>
      </p:sp>
    </p:spTree>
    <p:extLst>
      <p:ext uri="{BB962C8B-B14F-4D97-AF65-F5344CB8AC3E}">
        <p14:creationId xmlns:p14="http://schemas.microsoft.com/office/powerpoint/2010/main" val="3536722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2329A-F401-3441-B394-246E5472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to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15A32-13C3-CF47-91F8-192D3A2EE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C-array</a:t>
            </a:r>
          </a:p>
          <a:p>
            <a:pPr lvl="1"/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foo_func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(int matrix[][5], int size);</a:t>
            </a:r>
          </a:p>
          <a:p>
            <a:pPr lvl="2"/>
            <a:r>
              <a:rPr lang="en-US" dirty="0"/>
              <a:t>All dimensions beyond the first MUST be specified</a:t>
            </a:r>
          </a:p>
          <a:p>
            <a:r>
              <a:rPr lang="en-US" dirty="0"/>
              <a:t>std::array</a:t>
            </a:r>
          </a:p>
          <a:p>
            <a:pPr lvl="1"/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foo_func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(std::array&lt;std::array&lt;int, 5&gt;, 5&gt; matrix);</a:t>
            </a:r>
          </a:p>
          <a:p>
            <a:pPr lvl="2"/>
            <a:r>
              <a:rPr lang="en-US" dirty="0"/>
              <a:t>That never gets easier to type</a:t>
            </a:r>
          </a:p>
        </p:txBody>
      </p:sp>
    </p:spTree>
    <p:extLst>
      <p:ext uri="{BB962C8B-B14F-4D97-AF65-F5344CB8AC3E}">
        <p14:creationId xmlns:p14="http://schemas.microsoft.com/office/powerpoint/2010/main" val="451089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93F-0900-6440-B0D1-73D78B5C5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93589-C91C-8649-9D0F-B7D46E974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new syntax</a:t>
            </a:r>
          </a:p>
          <a:p>
            <a:r>
              <a:rPr lang="en-US" dirty="0"/>
              <a:t>Having arrays in our tool belt opens a lot of new possibilities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474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34CD7-C85D-2541-BBE8-507D4FB7D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4DF66-596E-2F48-90F1-F5E7DABFB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Partially filled arrays</a:t>
            </a:r>
          </a:p>
          <a:p>
            <a:r>
              <a:rPr lang="en-US" dirty="0"/>
              <a:t>Sorting arrays</a:t>
            </a:r>
          </a:p>
          <a:p>
            <a:r>
              <a:rPr lang="en-US" dirty="0"/>
              <a:t>Searching arrays</a:t>
            </a:r>
          </a:p>
          <a:p>
            <a:r>
              <a:rPr lang="en-US" dirty="0"/>
              <a:t>Multi-dimensional arrays</a:t>
            </a:r>
          </a:p>
        </p:txBody>
      </p:sp>
    </p:spTree>
    <p:extLst>
      <p:ext uri="{BB962C8B-B14F-4D97-AF65-F5344CB8AC3E}">
        <p14:creationId xmlns:p14="http://schemas.microsoft.com/office/powerpoint/2010/main" val="3514488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034417-0925-EF40-8AE4-846A41BC3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Partially Filled Arrays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E74A13-DAFF-C34D-AD10-A6E7049C5E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86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5AD1A-FC8E-6C41-89ED-4BF3750C1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Half Full, or Half Empty?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3988F-41D0-094A-AEE5-93814B931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no rule that arrays must always be full</a:t>
            </a:r>
          </a:p>
          <a:p>
            <a:r>
              <a:rPr lang="en-US" dirty="0"/>
              <a:t>We also want to handle our data, even if data set sizes fluctuate</a:t>
            </a:r>
          </a:p>
          <a:p>
            <a:r>
              <a:rPr lang="en-US" dirty="0"/>
              <a:t>We can declare large arrays</a:t>
            </a:r>
          </a:p>
        </p:txBody>
      </p:sp>
    </p:spTree>
    <p:extLst>
      <p:ext uri="{BB962C8B-B14F-4D97-AF65-F5344CB8AC3E}">
        <p14:creationId xmlns:p14="http://schemas.microsoft.com/office/powerpoint/2010/main" val="1227267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21C36-2678-3C4D-B639-47E251727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8ADFD-DEA1-094C-B32C-EBD553A7E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A bit tougher to go out of bounds</a:t>
            </a:r>
          </a:p>
          <a:p>
            <a:pPr lvl="1"/>
            <a:r>
              <a:rPr lang="en-US" dirty="0"/>
              <a:t>Lets us “choose” the size of our data set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Wastes memory</a:t>
            </a:r>
          </a:p>
          <a:p>
            <a:pPr lvl="2"/>
            <a:r>
              <a:rPr lang="en-US" dirty="0"/>
              <a:t>Arrays are always fully allocated, any unused elements are “wasted” space</a:t>
            </a:r>
          </a:p>
          <a:p>
            <a:pPr lvl="1"/>
            <a:r>
              <a:rPr lang="en-US" dirty="0"/>
              <a:t>More maintenance (</a:t>
            </a:r>
            <a:r>
              <a:rPr lang="en-US" i="1" dirty="0"/>
              <a:t>read: code</a:t>
            </a:r>
            <a:r>
              <a:rPr lang="en-US" dirty="0"/>
              <a:t>) needed to utilize</a:t>
            </a:r>
          </a:p>
          <a:p>
            <a:r>
              <a:rPr lang="en-US" dirty="0"/>
              <a:t>Verdict?</a:t>
            </a:r>
          </a:p>
          <a:p>
            <a:pPr lvl="1"/>
            <a:r>
              <a:rPr lang="en-US" dirty="0"/>
              <a:t>Generally, a partially filled array is a great idea</a:t>
            </a:r>
          </a:p>
          <a:p>
            <a:pPr lvl="1"/>
            <a:r>
              <a:rPr lang="en-US" dirty="0"/>
              <a:t>Just don’t go too crazy on the capacity</a:t>
            </a:r>
          </a:p>
        </p:txBody>
      </p:sp>
    </p:spTree>
    <p:extLst>
      <p:ext uri="{BB962C8B-B14F-4D97-AF65-F5344CB8AC3E}">
        <p14:creationId xmlns:p14="http://schemas.microsoft.com/office/powerpoint/2010/main" val="3614087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F7661-7409-0245-A111-CF9B0A256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Partially Filled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A1919-79E0-E645-81E1-69C271EBF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 to now, size and capacity have been interchangeable</a:t>
            </a:r>
          </a:p>
          <a:p>
            <a:r>
              <a:rPr lang="en-US" dirty="0"/>
              <a:t>We now must distinguish between them</a:t>
            </a:r>
          </a:p>
          <a:p>
            <a:pPr lvl="1"/>
            <a:r>
              <a:rPr lang="en-US" dirty="0"/>
              <a:t>Size refers to the number of ‘active’ elements in an array</a:t>
            </a:r>
          </a:p>
          <a:p>
            <a:pPr lvl="1"/>
            <a:r>
              <a:rPr lang="en-US" dirty="0"/>
              <a:t>Capacity refers to the maximum number of elements that can be held</a:t>
            </a:r>
          </a:p>
          <a:p>
            <a:r>
              <a:rPr lang="en-US" dirty="0"/>
              <a:t>We will care about the size and capacity when adding elements to the array</a:t>
            </a:r>
          </a:p>
          <a:p>
            <a:r>
              <a:rPr lang="en-US" dirty="0"/>
              <a:t>We will only care about the size for everything else</a:t>
            </a:r>
          </a:p>
        </p:txBody>
      </p:sp>
    </p:spTree>
    <p:extLst>
      <p:ext uri="{BB962C8B-B14F-4D97-AF65-F5344CB8AC3E}">
        <p14:creationId xmlns:p14="http://schemas.microsoft.com/office/powerpoint/2010/main" val="3388862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034417-0925-EF40-8AE4-846A41BC3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Arrays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E74A13-DAFF-C34D-AD10-A6E7049C5E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03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B4650-0A5A-A54E-8B28-6F5B213D6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is a Big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B7214-BA1B-1749-949F-18C9653F4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literal volumes written on sorting techniques</a:t>
            </a:r>
          </a:p>
          <a:p>
            <a:r>
              <a:rPr lang="en-US" dirty="0"/>
              <a:t>Over half of CS 560 was spent on various sorting algorithms (for me)</a:t>
            </a:r>
          </a:p>
          <a:p>
            <a:r>
              <a:rPr lang="en-US" dirty="0"/>
              <a:t>Some links to help visualize different sorting techniques</a:t>
            </a:r>
          </a:p>
          <a:p>
            <a:pPr lvl="1"/>
            <a:r>
              <a:rPr lang="en-US" dirty="0">
                <a:hlinkClick r:id="rId2"/>
              </a:rPr>
              <a:t>http://panthema.net/2013/sound-of-sorting/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https://www.toptal.com/developers/sorting-algorithms/</a:t>
            </a:r>
            <a:endParaRPr lang="en-US" dirty="0"/>
          </a:p>
          <a:p>
            <a:r>
              <a:rPr lang="en-US" dirty="0"/>
              <a:t>We will cover one simple method</a:t>
            </a:r>
          </a:p>
        </p:txBody>
      </p:sp>
    </p:spTree>
    <p:extLst>
      <p:ext uri="{BB962C8B-B14F-4D97-AF65-F5344CB8AC3E}">
        <p14:creationId xmlns:p14="http://schemas.microsoft.com/office/powerpoint/2010/main" val="1419217792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{75CE69FA-61F2-764D-B29F-8C528B670BF7}tf10001071</Template>
  <TotalTime>1344</TotalTime>
  <Words>677</Words>
  <Application>Microsoft Macintosh PowerPoint</Application>
  <PresentationFormat>Widescreen</PresentationFormat>
  <Paragraphs>97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Gill Sans MT</vt:lpstr>
      <vt:lpstr>Impact</vt:lpstr>
      <vt:lpstr>Badge</vt:lpstr>
      <vt:lpstr>Arrays Open a Lot of Doors</vt:lpstr>
      <vt:lpstr>Introduction</vt:lpstr>
      <vt:lpstr>Agenda</vt:lpstr>
      <vt:lpstr>Partially Filled Arrays</vt:lpstr>
      <vt:lpstr>Half Full, or Half Empty?</vt:lpstr>
      <vt:lpstr>Large Arrays</vt:lpstr>
      <vt:lpstr>Using Partially Filled Arrays</vt:lpstr>
      <vt:lpstr>Sorting Arrays</vt:lpstr>
      <vt:lpstr>Sorting is a Big Topic</vt:lpstr>
      <vt:lpstr>Selection Sort</vt:lpstr>
      <vt:lpstr>Searching Arrays</vt:lpstr>
      <vt:lpstr>A Couple Methods</vt:lpstr>
      <vt:lpstr>Comparison of Searches</vt:lpstr>
      <vt:lpstr>Multi-dimensional Arrays</vt:lpstr>
      <vt:lpstr>2D+</vt:lpstr>
      <vt:lpstr>Declarations</vt:lpstr>
      <vt:lpstr>Passing to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 Open a Lot of Doors</dc:title>
  <dc:creator>Sweeney, Adam</dc:creator>
  <cp:lastModifiedBy>Sweeney, Adam</cp:lastModifiedBy>
  <cp:revision>12</cp:revision>
  <dcterms:created xsi:type="dcterms:W3CDTF">2020-07-01T15:03:08Z</dcterms:created>
  <dcterms:modified xsi:type="dcterms:W3CDTF">2020-07-02T13:27:43Z</dcterms:modified>
</cp:coreProperties>
</file>