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88095"/>
  </p:normalViewPr>
  <p:slideViewPr>
    <p:cSldViewPr snapToGrid="0" snapToObjects="1">
      <p:cViewPr varScale="1">
        <p:scale>
          <a:sx n="112" d="100"/>
          <a:sy n="112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1E5D7-1528-B245-B8D9-CEACD9015F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C767-78EE-0142-A0E3-CE249C5C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Lexicographic is very nearly the same as alphabetic order, except that the letter case matters. ‘A’ is less than ‘a’.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method of comparison can be preferential; it’s the same as &lt;, ==, and &gt; all in one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last three functions also have versions without the third parameter. They are not preferred. By being forced to specify a count, you give yourself an extra chance to ensure the null character is not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5C767-78EE-0142-A0E3-CE249C5C7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7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983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57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767CC0-94FA-4642-8023-73A8D9D8BCA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B322E9-AA1E-1E47-812C-43BE48C59D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6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2842-3A9B-114C-869E-858826844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87C4-46FF-3846-B764-0ABAE646F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179406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6009-2522-4947-AB30-83A094E3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6B76C-E0AF-604B-A486-864345E30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A2E6-D222-8D4F-B463-F6AB1551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std::string</a:t>
            </a:r>
            <a:r>
              <a:rPr lang="en-US" dirty="0"/>
              <a:t> is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0D01-4154-944B-B24D-AE78B4CC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not too concerned with Object-Oriented Programming</a:t>
            </a:r>
          </a:p>
          <a:p>
            <a:pPr lvl="1"/>
            <a:r>
              <a:rPr lang="en-US" dirty="0"/>
              <a:t>At the same time classes cannot be avoided</a:t>
            </a:r>
          </a:p>
          <a:p>
            <a:pPr lvl="1"/>
            <a:r>
              <a:rPr lang="en-US" dirty="0"/>
              <a:t>We have been using classes/objects since Hello World</a:t>
            </a:r>
          </a:p>
          <a:p>
            <a:r>
              <a:rPr lang="en-US" dirty="0"/>
              <a:t>We do need to learn about them a bit in order to use them</a:t>
            </a:r>
          </a:p>
        </p:txBody>
      </p:sp>
    </p:spTree>
    <p:extLst>
      <p:ext uri="{BB962C8B-B14F-4D97-AF65-F5344CB8AC3E}">
        <p14:creationId xmlns:p14="http://schemas.microsoft.com/office/powerpoint/2010/main" val="410795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728F-E955-F14B-BBA0-A0C126D8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DFC-1D52-7E48-A593-E478E05A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collect data and functions around a common goal</a:t>
            </a:r>
          </a:p>
          <a:p>
            <a:r>
              <a:rPr lang="en-US" dirty="0"/>
              <a:t>An instance of a class is an object</a:t>
            </a:r>
          </a:p>
          <a:p>
            <a:pPr lvl="1"/>
            <a:r>
              <a:rPr lang="en-US" dirty="0"/>
              <a:t>In other words, we declare objects of a class type</a:t>
            </a:r>
          </a:p>
          <a:p>
            <a:r>
              <a:rPr lang="en-US" dirty="0"/>
              <a:t>Once we have an object, we can call class functions on it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std::string foo = “Hello”;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unsigned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fooLength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foo.length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/>
              <a:t>Class functions are called by using the </a:t>
            </a:r>
            <a:r>
              <a:rPr lang="en-US" b="1" dirty="0"/>
              <a:t>dot operator</a:t>
            </a:r>
            <a:r>
              <a:rPr lang="en-US" dirty="0"/>
              <a:t> on an object</a:t>
            </a:r>
          </a:p>
          <a:p>
            <a:r>
              <a:rPr lang="en-US" dirty="0"/>
              <a:t>Class functions only work on the object they are called from</a:t>
            </a:r>
          </a:p>
        </p:txBody>
      </p:sp>
    </p:spTree>
    <p:extLst>
      <p:ext uri="{BB962C8B-B14F-4D97-AF65-F5344CB8AC3E}">
        <p14:creationId xmlns:p14="http://schemas.microsoft.com/office/powerpoint/2010/main" val="38365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B93-EEB3-2A40-9301-B1675160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Smooth(</a:t>
            </a:r>
            <a:r>
              <a:rPr lang="en-US" dirty="0" err="1"/>
              <a:t>er</a:t>
            </a:r>
            <a:r>
              <a:rPr lang="en-US" dirty="0"/>
              <a:t>) Sailing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10F-CBF4-F045-815E-2607CF3A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operations that required a &lt;</a:t>
            </a:r>
            <a:r>
              <a:rPr lang="en-US" dirty="0" err="1"/>
              <a:t>cstring</a:t>
            </a:r>
            <a:r>
              <a:rPr lang="en-US" dirty="0"/>
              <a:t>&gt; function work more naturally</a:t>
            </a:r>
          </a:p>
          <a:p>
            <a:r>
              <a:rPr lang="en-US" dirty="0"/>
              <a:t>Concatenation occurs using addition</a:t>
            </a:r>
          </a:p>
          <a:p>
            <a:r>
              <a:rPr lang="en-US" dirty="0"/>
              <a:t>Equivalence checks can be done with ==, and behaves the way we expect</a:t>
            </a:r>
          </a:p>
          <a:p>
            <a:r>
              <a:rPr lang="en-US" dirty="0"/>
              <a:t>Simple assignment works as we would expect, as well</a:t>
            </a:r>
          </a:p>
          <a:p>
            <a:r>
              <a:rPr lang="en-US" dirty="0"/>
              <a:t>No need to worry about the null character</a:t>
            </a:r>
          </a:p>
        </p:txBody>
      </p:sp>
    </p:spTree>
    <p:extLst>
      <p:ext uri="{BB962C8B-B14F-4D97-AF65-F5344CB8AC3E}">
        <p14:creationId xmlns:p14="http://schemas.microsoft.com/office/powerpoint/2010/main" val="369408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F141-5BB7-694C-A42F-B7345138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069F-8878-7244-B11B-D196AB8C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still treat a std::string like an array of characters if we choose</a:t>
            </a:r>
          </a:p>
          <a:p>
            <a:pPr lvl="1"/>
            <a:r>
              <a:rPr lang="en-US" dirty="0"/>
              <a:t>This also incurs all the same risks</a:t>
            </a:r>
          </a:p>
          <a:p>
            <a:r>
              <a:rPr lang="en-US" dirty="0"/>
              <a:t>We can even call the class member function </a:t>
            </a:r>
            <a:r>
              <a:rPr lang="en-US" dirty="0" err="1"/>
              <a:t>c_str</a:t>
            </a:r>
            <a:r>
              <a:rPr lang="en-US" dirty="0"/>
              <a:t>() to temporarily treat our std::string object like a C-string for use with older code</a:t>
            </a:r>
          </a:p>
        </p:txBody>
      </p:sp>
    </p:spTree>
    <p:extLst>
      <p:ext uri="{BB962C8B-B14F-4D97-AF65-F5344CB8AC3E}">
        <p14:creationId xmlns:p14="http://schemas.microsoft.com/office/powerpoint/2010/main" val="181552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331-535A-1D4D-863A-1D85AF9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4ACD-0FF2-DF4E-B35C-E42DC2B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two ways of handling strings</a:t>
            </a:r>
          </a:p>
          <a:p>
            <a:r>
              <a:rPr lang="en-US" dirty="0"/>
              <a:t>The older method, inherited from C, is why we’ve had to wait until now</a:t>
            </a:r>
          </a:p>
        </p:txBody>
      </p:sp>
    </p:spTree>
    <p:extLst>
      <p:ext uri="{BB962C8B-B14F-4D97-AF65-F5344CB8AC3E}">
        <p14:creationId xmlns:p14="http://schemas.microsoft.com/office/powerpoint/2010/main" val="152887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43DF-0D4D-CD45-AB83-A7ABA669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6A6-565F-674A-8C2C-9EFFE44F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C-strings</a:t>
            </a:r>
          </a:p>
          <a:p>
            <a:r>
              <a:rPr lang="en-US" dirty="0"/>
              <a:t>std::string</a:t>
            </a:r>
          </a:p>
        </p:txBody>
      </p:sp>
    </p:spTree>
    <p:extLst>
      <p:ext uri="{BB962C8B-B14F-4D97-AF65-F5344CB8AC3E}">
        <p14:creationId xmlns:p14="http://schemas.microsoft.com/office/powerpoint/2010/main" val="16229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EF36-46DD-DC49-B885-5C666F50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443B1-FC5C-3C48-913E-3E2363957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9123-8F7F-0E41-9EA1-1558B6B1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 a C-string?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6B5F-9C68-E64F-812F-BD946E63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C-strings are a special type of array</a:t>
            </a:r>
          </a:p>
          <a:p>
            <a:r>
              <a:rPr lang="en-US" dirty="0"/>
              <a:t>Specifically, a null-terminated array of characters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‘\0’</a:t>
            </a:r>
            <a:r>
              <a:rPr lang="en-US" dirty="0"/>
              <a:t> is the null character</a:t>
            </a:r>
          </a:p>
          <a:p>
            <a:pPr lvl="1"/>
            <a:r>
              <a:rPr lang="en-US" dirty="0"/>
              <a:t>It is always the last character of a C-string</a:t>
            </a:r>
          </a:p>
          <a:p>
            <a:r>
              <a:rPr lang="en-US" dirty="0"/>
              <a:t>A C-string is </a:t>
            </a:r>
            <a:r>
              <a:rPr lang="en-US" b="1" dirty="0"/>
              <a:t>always</a:t>
            </a:r>
            <a:r>
              <a:rPr lang="en-US" dirty="0"/>
              <a:t> an array of characters</a:t>
            </a:r>
          </a:p>
          <a:p>
            <a:r>
              <a:rPr lang="en-US" dirty="0"/>
              <a:t>An array of characters is </a:t>
            </a:r>
            <a:r>
              <a:rPr lang="en-US" b="1" dirty="0"/>
              <a:t>not always</a:t>
            </a:r>
            <a:r>
              <a:rPr lang="en-US" dirty="0"/>
              <a:t> a C-string</a:t>
            </a:r>
          </a:p>
          <a:p>
            <a:r>
              <a:rPr lang="en-US" dirty="0"/>
              <a:t>This distinction is extremely important</a:t>
            </a:r>
          </a:p>
          <a:p>
            <a:pPr lvl="1"/>
            <a:r>
              <a:rPr lang="en-US" dirty="0"/>
              <a:t>C-strings are treated differently than a plain array of characters</a:t>
            </a:r>
          </a:p>
          <a:p>
            <a:pPr lvl="1"/>
            <a:r>
              <a:rPr lang="en-US" dirty="0"/>
              <a:t>It is extremely easy to lose the null character</a:t>
            </a:r>
          </a:p>
        </p:txBody>
      </p:sp>
    </p:spTree>
    <p:extLst>
      <p:ext uri="{BB962C8B-B14F-4D97-AF65-F5344CB8AC3E}">
        <p14:creationId xmlns:p14="http://schemas.microsoft.com/office/powerpoint/2010/main" val="11431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698F-C237-BD4A-82D9-6FD728E7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C-string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DB17-0B7B-5645-A153-BB2826D1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methods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 word[10] = “Hello”;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 word[] = {‘H’, ‘e’, ‘l’, ‘l’, ‘o’, ‘\0’};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 word[] = “Hello”;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char *word = “Hello”;</a:t>
            </a:r>
          </a:p>
          <a:p>
            <a:r>
              <a:rPr lang="en-US" dirty="0">
                <a:cs typeface="Consolas" panose="020B0609020204030204" pitchFamily="49" charset="0"/>
              </a:rPr>
              <a:t>The last declaration is our first look at a pointer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char *</a:t>
            </a:r>
            <a:r>
              <a:rPr lang="en-US" dirty="0">
                <a:cs typeface="Consolas" panose="020B0609020204030204" pitchFamily="49" charset="0"/>
              </a:rPr>
              <a:t> is also the type of all string literals</a:t>
            </a:r>
          </a:p>
          <a:p>
            <a:r>
              <a:rPr lang="en-US" dirty="0">
                <a:cs typeface="Consolas" panose="020B0609020204030204" pitchFamily="49" charset="0"/>
              </a:rPr>
              <a:t>The declarations are also initializations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This has to do with C-strings being a bit special</a:t>
            </a:r>
          </a:p>
        </p:txBody>
      </p:sp>
    </p:spTree>
    <p:extLst>
      <p:ext uri="{BB962C8B-B14F-4D97-AF65-F5344CB8AC3E}">
        <p14:creationId xmlns:p14="http://schemas.microsoft.com/office/powerpoint/2010/main" val="178083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05F-768C-F84C-9D07-6CDFB54D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How to Initialize C-strings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053F-225B-C540-A05D-E81B1B53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 word[10];</a:t>
            </a:r>
            <a:b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word = “Hello”;</a:t>
            </a:r>
          </a:p>
          <a:p>
            <a:r>
              <a:rPr lang="en-US" dirty="0"/>
              <a:t>The above code will not compile; remember that C-strings are arrays</a:t>
            </a:r>
          </a:p>
          <a:p>
            <a:r>
              <a:rPr lang="en-US" dirty="0"/>
              <a:t>Most common operations cannot be simply done with C-strings like they can with integers or doubles</a:t>
            </a:r>
          </a:p>
          <a:p>
            <a:r>
              <a:rPr lang="en-US" dirty="0"/>
              <a:t>This is where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410773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BFF9-D684-4746-AB63-39D2AC29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Functions from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D40AB4-E61E-D940-A461-E44E823BD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75075"/>
              </p:ext>
            </p:extLst>
          </p:nvPr>
        </p:nvGraphicFramePr>
        <p:xfrm>
          <a:off x="1250950" y="2286000"/>
          <a:ext cx="1017905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115">
                  <a:extLst>
                    <a:ext uri="{9D8B030D-6E8A-4147-A177-3AD203B41FA5}">
                      <a16:colId xmlns:a16="http://schemas.microsoft.com/office/drawing/2014/main" val="16443011"/>
                    </a:ext>
                  </a:extLst>
                </a:gridCol>
                <a:gridCol w="6842935">
                  <a:extLst>
                    <a:ext uri="{9D8B030D-6E8A-4147-A177-3AD203B41FA5}">
                      <a16:colId xmlns:a16="http://schemas.microsoft.com/office/drawing/2014/main" val="96960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Function</a:t>
                      </a: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40256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srcString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integer equal to length of C-string. Null character is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counted</a:t>
                      </a: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241756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count)</a:t>
                      </a: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</a:t>
                      </a:r>
                      <a:r>
                        <a:rPr lang="en-US" dirty="0" err="1"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dirty="0"/>
                        <a:t> string to end of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dirty="0"/>
                        <a:t>, up to count characters.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b="1" dirty="0"/>
                        <a:t> must be large enough to hold all the characters and the null character</a:t>
                      </a: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381826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count)</a:t>
                      </a: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dirty="0"/>
                        <a:t> into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dirty="0"/>
                        <a:t>, up to count characters.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b="1" dirty="0"/>
                        <a:t> must be large enough to hold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b="1" dirty="0"/>
                        <a:t> and the null character</a:t>
                      </a: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236944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lhs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rhs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count)</a:t>
                      </a: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lhs</a:t>
                      </a:r>
                      <a:r>
                        <a:rPr lang="en-US" dirty="0"/>
                        <a:t> against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rhs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up to count characters.</a:t>
                      </a:r>
                      <a:r>
                        <a:rPr lang="en-US" dirty="0"/>
                        <a:t> Returns a negative integer if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lhs</a:t>
                      </a:r>
                      <a:r>
                        <a:rPr lang="en-US" dirty="0"/>
                        <a:t> is “less” than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rhs</a:t>
                      </a:r>
                      <a:r>
                        <a:rPr lang="en-US" dirty="0"/>
                        <a:t> and a positive number if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lhs</a:t>
                      </a:r>
                      <a:r>
                        <a:rPr lang="en-US" dirty="0"/>
                        <a:t> is “greater” than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rhs</a:t>
                      </a:r>
                      <a:r>
                        <a:rPr lang="en-US" dirty="0"/>
                        <a:t>. Returns 0 if the two C-strings are equivalent. Comparison is lexicographic</a:t>
                      </a: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31175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6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EE30-B42A-4443-A4FC-6BB654C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C-strings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26FF-8C6B-284F-A2BD-ABAF43A2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read into a C-string directly</a:t>
            </a:r>
          </a:p>
          <a:p>
            <a:pPr lvl="1"/>
            <a:r>
              <a:rPr lang="en-US" dirty="0"/>
              <a:t>Size is incredibly important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cin.getline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are safer; they allow you to specify a size</a:t>
            </a:r>
          </a:p>
          <a:p>
            <a:r>
              <a:rPr lang="en-US" dirty="0"/>
              <a:t>Directly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/>
              <a:t> a C-string</a:t>
            </a:r>
          </a:p>
          <a:p>
            <a:pPr lvl="1"/>
            <a:r>
              <a:rPr lang="en-US" dirty="0"/>
              <a:t>No loop needed, automatically outputs only the relevant data</a:t>
            </a:r>
          </a:p>
          <a:p>
            <a:r>
              <a:rPr lang="en-US" dirty="0"/>
              <a:t>Convert C-string to number and vice-versa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functions like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73937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4400</TotalTime>
  <Words>800</Words>
  <Application>Microsoft Macintosh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Impact</vt:lpstr>
      <vt:lpstr>Badge</vt:lpstr>
      <vt:lpstr>Strings</vt:lpstr>
      <vt:lpstr>Introduction</vt:lpstr>
      <vt:lpstr>Agenda</vt:lpstr>
      <vt:lpstr>C-strings</vt:lpstr>
      <vt:lpstr>What is Even a C-string?</vt:lpstr>
      <vt:lpstr>Declaring a C-string</vt:lpstr>
      <vt:lpstr>This is Not How to Initialize C-strings</vt:lpstr>
      <vt:lpstr>Some Functions from &lt;cstring&gt;</vt:lpstr>
      <vt:lpstr>Utility of C-strings</vt:lpstr>
      <vt:lpstr>std::string</vt:lpstr>
      <vt:lpstr>std::string is a Class</vt:lpstr>
      <vt:lpstr>Classes, in Brief</vt:lpstr>
      <vt:lpstr>Smooth(er) Sailing</vt:lpstr>
      <vt:lpstr>Backwards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Sweeney, Adam</dc:creator>
  <cp:lastModifiedBy>Sweeney, Adam</cp:lastModifiedBy>
  <cp:revision>23</cp:revision>
  <dcterms:created xsi:type="dcterms:W3CDTF">2020-07-15T09:38:04Z</dcterms:created>
  <dcterms:modified xsi:type="dcterms:W3CDTF">2020-10-12T22:56:55Z</dcterms:modified>
</cp:coreProperties>
</file>