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57" r:id="rId3"/>
    <p:sldId id="258" r:id="rId4"/>
    <p:sldId id="259" r:id="rId5"/>
    <p:sldId id="263" r:id="rId6"/>
    <p:sldId id="264" r:id="rId7"/>
    <p:sldId id="265" r:id="rId8"/>
    <p:sldId id="266" r:id="rId9"/>
    <p:sldId id="260" r:id="rId10"/>
    <p:sldId id="267" r:id="rId11"/>
    <p:sldId id="268" r:id="rId12"/>
    <p:sldId id="269" r:id="rId13"/>
    <p:sldId id="270" r:id="rId14"/>
    <p:sldId id="261" r:id="rId15"/>
    <p:sldId id="271" r:id="rId16"/>
    <p:sldId id="272" r:id="rId17"/>
    <p:sldId id="26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4"/>
    <p:restoredTop sz="81224"/>
  </p:normalViewPr>
  <p:slideViewPr>
    <p:cSldViewPr snapToGrid="0" snapToObjects="1">
      <p:cViewPr varScale="1">
        <p:scale>
          <a:sx n="103" d="100"/>
          <a:sy n="103" d="100"/>
        </p:scale>
        <p:origin x="1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1DF51-FB40-6843-83E8-04DDE155A82D}" type="datetimeFigureOut">
              <a:rPr lang="en-US" smtClean="0"/>
              <a:t>10/15/20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9FAAC-E61A-1D48-9AE2-1D57749F5CE3}" type="slidenum">
              <a:rPr lang="en-US" smtClean="0"/>
              <a:t>‹#›</a:t>
            </a:fld>
            <a:endParaRPr lang="en-US"/>
          </a:p>
        </p:txBody>
      </p:sp>
    </p:spTree>
    <p:extLst>
      <p:ext uri="{BB962C8B-B14F-4D97-AF65-F5344CB8AC3E}">
        <p14:creationId xmlns:p14="http://schemas.microsoft.com/office/powerpoint/2010/main" val="157055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De-referencing a pointer is like travelling with GPS. You have an address. Having an address alone is fine, but you don’t get to do anything until you travel to that address and enter the building.</a:t>
            </a:r>
          </a:p>
        </p:txBody>
      </p:sp>
      <p:sp>
        <p:nvSpPr>
          <p:cNvPr id="4" name="Slide Number Placeholder 3"/>
          <p:cNvSpPr>
            <a:spLocks noGrp="1"/>
          </p:cNvSpPr>
          <p:nvPr>
            <p:ph type="sldNum" sz="quarter" idx="5"/>
          </p:nvPr>
        </p:nvSpPr>
        <p:spPr/>
        <p:txBody>
          <a:bodyPr/>
          <a:lstStyle/>
          <a:p>
            <a:fld id="{3929FAAC-E61A-1D48-9AE2-1D57749F5CE3}" type="slidenum">
              <a:rPr lang="en-US" smtClean="0"/>
              <a:t>13</a:t>
            </a:fld>
            <a:endParaRPr lang="en-US"/>
          </a:p>
        </p:txBody>
      </p:sp>
    </p:spTree>
    <p:extLst>
      <p:ext uri="{BB962C8B-B14F-4D97-AF65-F5344CB8AC3E}">
        <p14:creationId xmlns:p14="http://schemas.microsoft.com/office/powerpoint/2010/main" val="334032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88A91F3-55EF-FB43-8907-C0CC5DF71737}" type="datetimeFigureOut">
              <a:rPr lang="en-US" smtClean="0"/>
              <a:t>10/15/20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FBCFE19-D2D4-E54E-B651-32CB995CBCA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557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8A91F3-55EF-FB43-8907-C0CC5DF71737}"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370506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8A91F3-55EF-FB43-8907-C0CC5DF71737}"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383974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8A91F3-55EF-FB43-8907-C0CC5DF71737}"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154415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88A91F3-55EF-FB43-8907-C0CC5DF71737}" type="datetimeFigureOut">
              <a:rPr lang="en-US" smtClean="0"/>
              <a:t>10/15/20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FBCFE19-D2D4-E54E-B651-32CB995CBCA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531463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8A91F3-55EF-FB43-8907-C0CC5DF71737}" type="datetimeFigureOut">
              <a:rPr lang="en-US" smtClean="0"/>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2276531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8A91F3-55EF-FB43-8907-C0CC5DF71737}" type="datetimeFigureOut">
              <a:rPr lang="en-US" smtClean="0"/>
              <a:t>10/15/20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26090373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8A91F3-55EF-FB43-8907-C0CC5DF71737}" type="datetimeFigureOut">
              <a:rPr lang="en-US" smtClean="0"/>
              <a:t>10/15/20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408276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A91F3-55EF-FB43-8907-C0CC5DF71737}" type="datetimeFigureOut">
              <a:rPr lang="en-US" smtClean="0"/>
              <a:t>10/15/20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52177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C88A91F3-55EF-FB43-8907-C0CC5DF71737}" type="datetimeFigureOut">
              <a:rPr lang="en-US" smtClean="0"/>
              <a:t>10/15/20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FBCFE19-D2D4-E54E-B651-32CB995CBCA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382020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C88A91F3-55EF-FB43-8907-C0CC5DF71737}" type="datetimeFigureOut">
              <a:rPr lang="en-US" smtClean="0"/>
              <a:t>10/15/20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FBCFE19-D2D4-E54E-B651-32CB995CBCA8}" type="slidenum">
              <a:rPr lang="en-US" smtClean="0"/>
              <a:t>‹#›</a:t>
            </a:fld>
            <a:endParaRPr lang="en-US"/>
          </a:p>
        </p:txBody>
      </p:sp>
    </p:spTree>
    <p:extLst>
      <p:ext uri="{BB962C8B-B14F-4D97-AF65-F5344CB8AC3E}">
        <p14:creationId xmlns:p14="http://schemas.microsoft.com/office/powerpoint/2010/main" val="346842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88A91F3-55EF-FB43-8907-C0CC5DF71737}" type="datetimeFigureOut">
              <a:rPr lang="en-US" smtClean="0"/>
              <a:t>10/15/20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FBCFE19-D2D4-E54E-B651-32CB995CBCA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0351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oetry4kids.wordpress.com/page/2/" TargetMode="Externa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384613-A493-4A01-873E-5BD3769D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F9C1C-EB23-F140-8FB9-1BB59E92715B}"/>
              </a:ext>
            </a:extLst>
          </p:cNvPr>
          <p:cNvSpPr>
            <a:spLocks noGrp="1"/>
          </p:cNvSpPr>
          <p:nvPr>
            <p:ph type="ctrTitle"/>
          </p:nvPr>
        </p:nvSpPr>
        <p:spPr>
          <a:xfrm>
            <a:off x="804333" y="643467"/>
            <a:ext cx="7558609" cy="4849909"/>
          </a:xfrm>
        </p:spPr>
        <p:txBody>
          <a:bodyPr anchor="b">
            <a:normAutofit/>
          </a:bodyPr>
          <a:lstStyle/>
          <a:p>
            <a:pPr algn="l"/>
            <a:r>
              <a:rPr lang="en-US" sz="6800"/>
              <a:t>”Do not mistake the pointing finger for the moon.” – Zen Saying</a:t>
            </a:r>
          </a:p>
        </p:txBody>
      </p:sp>
      <p:sp>
        <p:nvSpPr>
          <p:cNvPr id="3" name="Subtitle 2">
            <a:extLst>
              <a:ext uri="{FF2B5EF4-FFF2-40B4-BE49-F238E27FC236}">
                <a16:creationId xmlns:a16="http://schemas.microsoft.com/office/drawing/2014/main" id="{90C7CA5E-5CAD-9741-953C-1A21B2295BB2}"/>
              </a:ext>
            </a:extLst>
          </p:cNvPr>
          <p:cNvSpPr>
            <a:spLocks noGrp="1"/>
          </p:cNvSpPr>
          <p:nvPr>
            <p:ph type="subTitle" idx="1"/>
          </p:nvPr>
        </p:nvSpPr>
        <p:spPr>
          <a:xfrm>
            <a:off x="804333" y="5563388"/>
            <a:ext cx="7558609" cy="742279"/>
          </a:xfrm>
        </p:spPr>
        <p:txBody>
          <a:bodyPr>
            <a:normAutofit/>
          </a:bodyPr>
          <a:lstStyle/>
          <a:p>
            <a:pPr algn="l"/>
            <a:r>
              <a:rPr lang="en-US" sz="1800" dirty="0"/>
              <a:t>Adam Sweeney</a:t>
            </a:r>
          </a:p>
          <a:p>
            <a:pPr algn="l"/>
            <a:r>
              <a:rPr lang="en-US" sz="1800" dirty="0"/>
              <a:t>CS 211</a:t>
            </a:r>
          </a:p>
        </p:txBody>
      </p:sp>
      <p:sp>
        <p:nvSpPr>
          <p:cNvPr id="10" name="Rectangle 9">
            <a:extLst>
              <a:ext uri="{FF2B5EF4-FFF2-40B4-BE49-F238E27FC236}">
                <a16:creationId xmlns:a16="http://schemas.microsoft.com/office/drawing/2014/main" id="{34336F18-80E9-4DFA-9C2E-3F8561472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17162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9D293054-EC89-4CF2-AAEF-B38981E9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302764" y="0"/>
            <a:ext cx="2889236" cy="6858000"/>
          </a:xfrm>
          <a:custGeom>
            <a:avLst/>
            <a:gdLst>
              <a:gd name="connsiteX0" fmla="*/ 1514461 w 2889236"/>
              <a:gd name="connsiteY0" fmla="*/ 0 h 6858000"/>
              <a:gd name="connsiteX1" fmla="*/ 1291796 w 2889236"/>
              <a:gd name="connsiteY1" fmla="*/ 0 h 6858000"/>
              <a:gd name="connsiteX2" fmla="*/ 1242998 w 2889236"/>
              <a:gd name="connsiteY2" fmla="*/ 0 h 6858000"/>
              <a:gd name="connsiteX3" fmla="*/ 303177 w 2889236"/>
              <a:gd name="connsiteY3" fmla="*/ 0 h 6858000"/>
              <a:gd name="connsiteX4" fmla="*/ 235415 w 2889236"/>
              <a:gd name="connsiteY4" fmla="*/ 0 h 6858000"/>
              <a:gd name="connsiteX5" fmla="*/ 0 w 2889236"/>
              <a:gd name="connsiteY5" fmla="*/ 0 h 6858000"/>
              <a:gd name="connsiteX6" fmla="*/ 0 w 2889236"/>
              <a:gd name="connsiteY6" fmla="*/ 6858000 h 6858000"/>
              <a:gd name="connsiteX7" fmla="*/ 235415 w 2889236"/>
              <a:gd name="connsiteY7" fmla="*/ 6858000 h 6858000"/>
              <a:gd name="connsiteX8" fmla="*/ 303177 w 2889236"/>
              <a:gd name="connsiteY8" fmla="*/ 6858000 h 6858000"/>
              <a:gd name="connsiteX9" fmla="*/ 1242998 w 2889236"/>
              <a:gd name="connsiteY9" fmla="*/ 6858000 h 6858000"/>
              <a:gd name="connsiteX10" fmla="*/ 1291795 w 2889236"/>
              <a:gd name="connsiteY10" fmla="*/ 6858000 h 6858000"/>
              <a:gd name="connsiteX11" fmla="*/ 1514461 w 2889236"/>
              <a:gd name="connsiteY11" fmla="*/ 6858000 h 6858000"/>
              <a:gd name="connsiteX12" fmla="*/ 1541448 w 2889236"/>
              <a:gd name="connsiteY12" fmla="*/ 6770688 h 6858000"/>
              <a:gd name="connsiteX13" fmla="*/ 1566848 w 2889236"/>
              <a:gd name="connsiteY13" fmla="*/ 6683375 h 6858000"/>
              <a:gd name="connsiteX14" fmla="*/ 1592248 w 2889236"/>
              <a:gd name="connsiteY14" fmla="*/ 6594475 h 6858000"/>
              <a:gd name="connsiteX15" fmla="*/ 1614473 w 2889236"/>
              <a:gd name="connsiteY15" fmla="*/ 6503988 h 6858000"/>
              <a:gd name="connsiteX16" fmla="*/ 1641461 w 2889236"/>
              <a:gd name="connsiteY16" fmla="*/ 6416675 h 6858000"/>
              <a:gd name="connsiteX17" fmla="*/ 1670036 w 2889236"/>
              <a:gd name="connsiteY17" fmla="*/ 6332538 h 6858000"/>
              <a:gd name="connsiteX18" fmla="*/ 1706548 w 2889236"/>
              <a:gd name="connsiteY18" fmla="*/ 6253163 h 6858000"/>
              <a:gd name="connsiteX19" fmla="*/ 1749411 w 2889236"/>
              <a:gd name="connsiteY19" fmla="*/ 6180138 h 6858000"/>
              <a:gd name="connsiteX20" fmla="*/ 1797036 w 2889236"/>
              <a:gd name="connsiteY20" fmla="*/ 6118225 h 6858000"/>
              <a:gd name="connsiteX21" fmla="*/ 1849423 w 2889236"/>
              <a:gd name="connsiteY21" fmla="*/ 6059488 h 6858000"/>
              <a:gd name="connsiteX22" fmla="*/ 1909748 w 2889236"/>
              <a:gd name="connsiteY22" fmla="*/ 6005513 h 6858000"/>
              <a:gd name="connsiteX23" fmla="*/ 1973248 w 2889236"/>
              <a:gd name="connsiteY23" fmla="*/ 5951538 h 6858000"/>
              <a:gd name="connsiteX24" fmla="*/ 2039923 w 2889236"/>
              <a:gd name="connsiteY24" fmla="*/ 5900738 h 6858000"/>
              <a:gd name="connsiteX25" fmla="*/ 2106598 w 2889236"/>
              <a:gd name="connsiteY25" fmla="*/ 5849938 h 6858000"/>
              <a:gd name="connsiteX26" fmla="*/ 2174861 w 2889236"/>
              <a:gd name="connsiteY26" fmla="*/ 5797550 h 6858000"/>
              <a:gd name="connsiteX27" fmla="*/ 2239948 w 2889236"/>
              <a:gd name="connsiteY27" fmla="*/ 5746750 h 6858000"/>
              <a:gd name="connsiteX28" fmla="*/ 2301861 w 2889236"/>
              <a:gd name="connsiteY28" fmla="*/ 5692775 h 6858000"/>
              <a:gd name="connsiteX29" fmla="*/ 2359011 w 2889236"/>
              <a:gd name="connsiteY29" fmla="*/ 5634038 h 6858000"/>
              <a:gd name="connsiteX30" fmla="*/ 2411398 w 2889236"/>
              <a:gd name="connsiteY30" fmla="*/ 5575300 h 6858000"/>
              <a:gd name="connsiteX31" fmla="*/ 2454261 w 2889236"/>
              <a:gd name="connsiteY31" fmla="*/ 5511800 h 6858000"/>
              <a:gd name="connsiteX32" fmla="*/ 2490773 w 2889236"/>
              <a:gd name="connsiteY32" fmla="*/ 5440363 h 6858000"/>
              <a:gd name="connsiteX33" fmla="*/ 2512998 w 2889236"/>
              <a:gd name="connsiteY33" fmla="*/ 5370513 h 6858000"/>
              <a:gd name="connsiteX34" fmla="*/ 2527286 w 2889236"/>
              <a:gd name="connsiteY34" fmla="*/ 5292725 h 6858000"/>
              <a:gd name="connsiteX35" fmla="*/ 2533636 w 2889236"/>
              <a:gd name="connsiteY35" fmla="*/ 5216525 h 6858000"/>
              <a:gd name="connsiteX36" fmla="*/ 2532048 w 2889236"/>
              <a:gd name="connsiteY36" fmla="*/ 5135563 h 6858000"/>
              <a:gd name="connsiteX37" fmla="*/ 2525698 w 2889236"/>
              <a:gd name="connsiteY37" fmla="*/ 5054600 h 6858000"/>
              <a:gd name="connsiteX38" fmla="*/ 2517761 w 2889236"/>
              <a:gd name="connsiteY38" fmla="*/ 4970463 h 6858000"/>
              <a:gd name="connsiteX39" fmla="*/ 2506648 w 2889236"/>
              <a:gd name="connsiteY39" fmla="*/ 4886325 h 6858000"/>
              <a:gd name="connsiteX40" fmla="*/ 2493948 w 2889236"/>
              <a:gd name="connsiteY40" fmla="*/ 4802188 h 6858000"/>
              <a:gd name="connsiteX41" fmla="*/ 2484423 w 2889236"/>
              <a:gd name="connsiteY41" fmla="*/ 4718050 h 6858000"/>
              <a:gd name="connsiteX42" fmla="*/ 2478073 w 2889236"/>
              <a:gd name="connsiteY42" fmla="*/ 4633913 h 6858000"/>
              <a:gd name="connsiteX43" fmla="*/ 2473311 w 2889236"/>
              <a:gd name="connsiteY43" fmla="*/ 4552950 h 6858000"/>
              <a:gd name="connsiteX44" fmla="*/ 2478073 w 2889236"/>
              <a:gd name="connsiteY44" fmla="*/ 4473575 h 6858000"/>
              <a:gd name="connsiteX45" fmla="*/ 2487598 w 2889236"/>
              <a:gd name="connsiteY45" fmla="*/ 4395788 h 6858000"/>
              <a:gd name="connsiteX46" fmla="*/ 2508236 w 2889236"/>
              <a:gd name="connsiteY46" fmla="*/ 4314825 h 6858000"/>
              <a:gd name="connsiteX47" fmla="*/ 2539986 w 2889236"/>
              <a:gd name="connsiteY47" fmla="*/ 4235450 h 6858000"/>
              <a:gd name="connsiteX48" fmla="*/ 2578086 w 2889236"/>
              <a:gd name="connsiteY48" fmla="*/ 4156075 h 6858000"/>
              <a:gd name="connsiteX49" fmla="*/ 2620948 w 2889236"/>
              <a:gd name="connsiteY49" fmla="*/ 4076700 h 6858000"/>
              <a:gd name="connsiteX50" fmla="*/ 2665398 w 2889236"/>
              <a:gd name="connsiteY50" fmla="*/ 3998913 h 6858000"/>
              <a:gd name="connsiteX51" fmla="*/ 2713024 w 2889236"/>
              <a:gd name="connsiteY51" fmla="*/ 3919538 h 6858000"/>
              <a:gd name="connsiteX52" fmla="*/ 2755886 w 2889236"/>
              <a:gd name="connsiteY52" fmla="*/ 3840163 h 6858000"/>
              <a:gd name="connsiteX53" fmla="*/ 2798748 w 2889236"/>
              <a:gd name="connsiteY53" fmla="*/ 3759200 h 6858000"/>
              <a:gd name="connsiteX54" fmla="*/ 2835261 w 2889236"/>
              <a:gd name="connsiteY54" fmla="*/ 3678238 h 6858000"/>
              <a:gd name="connsiteX55" fmla="*/ 2863836 w 2889236"/>
              <a:gd name="connsiteY55" fmla="*/ 3597275 h 6858000"/>
              <a:gd name="connsiteX56" fmla="*/ 2879711 w 2889236"/>
              <a:gd name="connsiteY56" fmla="*/ 3514725 h 6858000"/>
              <a:gd name="connsiteX57" fmla="*/ 2889236 w 2889236"/>
              <a:gd name="connsiteY57" fmla="*/ 3429000 h 6858000"/>
              <a:gd name="connsiteX58" fmla="*/ 2879711 w 2889236"/>
              <a:gd name="connsiteY58" fmla="*/ 3343275 h 6858000"/>
              <a:gd name="connsiteX59" fmla="*/ 2863836 w 2889236"/>
              <a:gd name="connsiteY59" fmla="*/ 3260725 h 6858000"/>
              <a:gd name="connsiteX60" fmla="*/ 2835261 w 2889236"/>
              <a:gd name="connsiteY60" fmla="*/ 3179763 h 6858000"/>
              <a:gd name="connsiteX61" fmla="*/ 2798748 w 2889236"/>
              <a:gd name="connsiteY61" fmla="*/ 3098800 h 6858000"/>
              <a:gd name="connsiteX62" fmla="*/ 2755886 w 2889236"/>
              <a:gd name="connsiteY62" fmla="*/ 3017838 h 6858000"/>
              <a:gd name="connsiteX63" fmla="*/ 2713024 w 2889236"/>
              <a:gd name="connsiteY63" fmla="*/ 2938463 h 6858000"/>
              <a:gd name="connsiteX64" fmla="*/ 2665398 w 2889236"/>
              <a:gd name="connsiteY64" fmla="*/ 2859088 h 6858000"/>
              <a:gd name="connsiteX65" fmla="*/ 2620948 w 2889236"/>
              <a:gd name="connsiteY65" fmla="*/ 2781300 h 6858000"/>
              <a:gd name="connsiteX66" fmla="*/ 2578086 w 2889236"/>
              <a:gd name="connsiteY66" fmla="*/ 2701925 h 6858000"/>
              <a:gd name="connsiteX67" fmla="*/ 2539986 w 2889236"/>
              <a:gd name="connsiteY67" fmla="*/ 2622550 h 6858000"/>
              <a:gd name="connsiteX68" fmla="*/ 2508236 w 2889236"/>
              <a:gd name="connsiteY68" fmla="*/ 2543175 h 6858000"/>
              <a:gd name="connsiteX69" fmla="*/ 2487598 w 2889236"/>
              <a:gd name="connsiteY69" fmla="*/ 2462213 h 6858000"/>
              <a:gd name="connsiteX70" fmla="*/ 2478073 w 2889236"/>
              <a:gd name="connsiteY70" fmla="*/ 2384425 h 6858000"/>
              <a:gd name="connsiteX71" fmla="*/ 2473311 w 2889236"/>
              <a:gd name="connsiteY71" fmla="*/ 2305050 h 6858000"/>
              <a:gd name="connsiteX72" fmla="*/ 2478073 w 2889236"/>
              <a:gd name="connsiteY72" fmla="*/ 2224088 h 6858000"/>
              <a:gd name="connsiteX73" fmla="*/ 2484423 w 2889236"/>
              <a:gd name="connsiteY73" fmla="*/ 2139950 h 6858000"/>
              <a:gd name="connsiteX74" fmla="*/ 2493948 w 2889236"/>
              <a:gd name="connsiteY74" fmla="*/ 2055813 h 6858000"/>
              <a:gd name="connsiteX75" fmla="*/ 2506648 w 2889236"/>
              <a:gd name="connsiteY75" fmla="*/ 1971675 h 6858000"/>
              <a:gd name="connsiteX76" fmla="*/ 2517761 w 2889236"/>
              <a:gd name="connsiteY76" fmla="*/ 1887538 h 6858000"/>
              <a:gd name="connsiteX77" fmla="*/ 2525698 w 2889236"/>
              <a:gd name="connsiteY77" fmla="*/ 1803400 h 6858000"/>
              <a:gd name="connsiteX78" fmla="*/ 2532048 w 2889236"/>
              <a:gd name="connsiteY78" fmla="*/ 1722438 h 6858000"/>
              <a:gd name="connsiteX79" fmla="*/ 2533636 w 2889236"/>
              <a:gd name="connsiteY79" fmla="*/ 1641475 h 6858000"/>
              <a:gd name="connsiteX80" fmla="*/ 2527286 w 2889236"/>
              <a:gd name="connsiteY80" fmla="*/ 1565275 h 6858000"/>
              <a:gd name="connsiteX81" fmla="*/ 2512998 w 2889236"/>
              <a:gd name="connsiteY81" fmla="*/ 1487488 h 6858000"/>
              <a:gd name="connsiteX82" fmla="*/ 2490773 w 2889236"/>
              <a:gd name="connsiteY82" fmla="*/ 1417638 h 6858000"/>
              <a:gd name="connsiteX83" fmla="*/ 2454261 w 2889236"/>
              <a:gd name="connsiteY83" fmla="*/ 1346200 h 6858000"/>
              <a:gd name="connsiteX84" fmla="*/ 2411398 w 2889236"/>
              <a:gd name="connsiteY84" fmla="*/ 1282700 h 6858000"/>
              <a:gd name="connsiteX85" fmla="*/ 2359011 w 2889236"/>
              <a:gd name="connsiteY85" fmla="*/ 1223963 h 6858000"/>
              <a:gd name="connsiteX86" fmla="*/ 2301861 w 2889236"/>
              <a:gd name="connsiteY86" fmla="*/ 1165225 h 6858000"/>
              <a:gd name="connsiteX87" fmla="*/ 2239948 w 2889236"/>
              <a:gd name="connsiteY87" fmla="*/ 1111250 h 6858000"/>
              <a:gd name="connsiteX88" fmla="*/ 2174861 w 2889236"/>
              <a:gd name="connsiteY88" fmla="*/ 1060450 h 6858000"/>
              <a:gd name="connsiteX89" fmla="*/ 2106598 w 2889236"/>
              <a:gd name="connsiteY89" fmla="*/ 1008063 h 6858000"/>
              <a:gd name="connsiteX90" fmla="*/ 2039923 w 2889236"/>
              <a:gd name="connsiteY90" fmla="*/ 957263 h 6858000"/>
              <a:gd name="connsiteX91" fmla="*/ 1973248 w 2889236"/>
              <a:gd name="connsiteY91" fmla="*/ 906463 h 6858000"/>
              <a:gd name="connsiteX92" fmla="*/ 1909748 w 2889236"/>
              <a:gd name="connsiteY92" fmla="*/ 852488 h 6858000"/>
              <a:gd name="connsiteX93" fmla="*/ 1849423 w 2889236"/>
              <a:gd name="connsiteY93" fmla="*/ 798513 h 6858000"/>
              <a:gd name="connsiteX94" fmla="*/ 1797036 w 2889236"/>
              <a:gd name="connsiteY94" fmla="*/ 739775 h 6858000"/>
              <a:gd name="connsiteX95" fmla="*/ 1749411 w 2889236"/>
              <a:gd name="connsiteY95" fmla="*/ 677863 h 6858000"/>
              <a:gd name="connsiteX96" fmla="*/ 1706548 w 2889236"/>
              <a:gd name="connsiteY96" fmla="*/ 604838 h 6858000"/>
              <a:gd name="connsiteX97" fmla="*/ 1670036 w 2889236"/>
              <a:gd name="connsiteY97" fmla="*/ 525463 h 6858000"/>
              <a:gd name="connsiteX98" fmla="*/ 1641461 w 2889236"/>
              <a:gd name="connsiteY98" fmla="*/ 441325 h 6858000"/>
              <a:gd name="connsiteX99" fmla="*/ 1614473 w 2889236"/>
              <a:gd name="connsiteY99" fmla="*/ 354013 h 6858000"/>
              <a:gd name="connsiteX100" fmla="*/ 1592248 w 2889236"/>
              <a:gd name="connsiteY100" fmla="*/ 263525 h 6858000"/>
              <a:gd name="connsiteX101" fmla="*/ 1566848 w 2889236"/>
              <a:gd name="connsiteY101" fmla="*/ 174625 h 6858000"/>
              <a:gd name="connsiteX102" fmla="*/ 1541448 w 2889236"/>
              <a:gd name="connsiteY102" fmla="*/ 87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89236" h="6858000">
                <a:moveTo>
                  <a:pt x="1514461" y="0"/>
                </a:moveTo>
                <a:lnTo>
                  <a:pt x="1291796" y="0"/>
                </a:lnTo>
                <a:lnTo>
                  <a:pt x="1242998" y="0"/>
                </a:lnTo>
                <a:lnTo>
                  <a:pt x="303177" y="0"/>
                </a:lnTo>
                <a:lnTo>
                  <a:pt x="235415" y="0"/>
                </a:lnTo>
                <a:lnTo>
                  <a:pt x="0" y="0"/>
                </a:lnTo>
                <a:lnTo>
                  <a:pt x="0" y="6858000"/>
                </a:lnTo>
                <a:lnTo>
                  <a:pt x="235415" y="6858000"/>
                </a:lnTo>
                <a:lnTo>
                  <a:pt x="303177" y="6858000"/>
                </a:lnTo>
                <a:lnTo>
                  <a:pt x="1242998" y="6858000"/>
                </a:lnTo>
                <a:lnTo>
                  <a:pt x="1291795" y="6858000"/>
                </a:lnTo>
                <a:lnTo>
                  <a:pt x="1514461" y="6858000"/>
                </a:lnTo>
                <a:lnTo>
                  <a:pt x="1541448" y="6770688"/>
                </a:lnTo>
                <a:lnTo>
                  <a:pt x="1566848" y="6683375"/>
                </a:lnTo>
                <a:lnTo>
                  <a:pt x="1592248" y="6594475"/>
                </a:lnTo>
                <a:lnTo>
                  <a:pt x="1614473" y="6503988"/>
                </a:lnTo>
                <a:lnTo>
                  <a:pt x="1641461" y="6416675"/>
                </a:lnTo>
                <a:lnTo>
                  <a:pt x="1670036" y="6332538"/>
                </a:lnTo>
                <a:lnTo>
                  <a:pt x="1706548" y="6253163"/>
                </a:lnTo>
                <a:lnTo>
                  <a:pt x="1749411" y="6180138"/>
                </a:lnTo>
                <a:lnTo>
                  <a:pt x="1797036" y="6118225"/>
                </a:lnTo>
                <a:lnTo>
                  <a:pt x="1849423" y="6059488"/>
                </a:lnTo>
                <a:lnTo>
                  <a:pt x="1909748" y="6005513"/>
                </a:lnTo>
                <a:lnTo>
                  <a:pt x="1973248" y="5951538"/>
                </a:lnTo>
                <a:lnTo>
                  <a:pt x="2039923" y="5900738"/>
                </a:lnTo>
                <a:lnTo>
                  <a:pt x="2106598" y="5849938"/>
                </a:lnTo>
                <a:lnTo>
                  <a:pt x="2174861" y="5797550"/>
                </a:lnTo>
                <a:lnTo>
                  <a:pt x="2239948" y="5746750"/>
                </a:lnTo>
                <a:lnTo>
                  <a:pt x="2301861" y="5692775"/>
                </a:lnTo>
                <a:lnTo>
                  <a:pt x="2359011" y="5634038"/>
                </a:lnTo>
                <a:lnTo>
                  <a:pt x="2411398" y="5575300"/>
                </a:lnTo>
                <a:lnTo>
                  <a:pt x="2454261" y="5511800"/>
                </a:lnTo>
                <a:lnTo>
                  <a:pt x="2490773" y="5440363"/>
                </a:lnTo>
                <a:lnTo>
                  <a:pt x="2512998" y="5370513"/>
                </a:lnTo>
                <a:lnTo>
                  <a:pt x="2527286" y="5292725"/>
                </a:lnTo>
                <a:lnTo>
                  <a:pt x="2533636" y="5216525"/>
                </a:lnTo>
                <a:lnTo>
                  <a:pt x="2532048" y="5135563"/>
                </a:lnTo>
                <a:lnTo>
                  <a:pt x="2525698" y="5054600"/>
                </a:lnTo>
                <a:lnTo>
                  <a:pt x="2517761" y="4970463"/>
                </a:lnTo>
                <a:lnTo>
                  <a:pt x="2506648" y="4886325"/>
                </a:lnTo>
                <a:lnTo>
                  <a:pt x="2493948" y="4802188"/>
                </a:lnTo>
                <a:lnTo>
                  <a:pt x="2484423" y="4718050"/>
                </a:lnTo>
                <a:lnTo>
                  <a:pt x="2478073" y="4633913"/>
                </a:lnTo>
                <a:lnTo>
                  <a:pt x="2473311" y="4552950"/>
                </a:lnTo>
                <a:lnTo>
                  <a:pt x="2478073" y="4473575"/>
                </a:lnTo>
                <a:lnTo>
                  <a:pt x="2487598" y="4395788"/>
                </a:lnTo>
                <a:lnTo>
                  <a:pt x="2508236" y="4314825"/>
                </a:lnTo>
                <a:lnTo>
                  <a:pt x="2539986" y="4235450"/>
                </a:lnTo>
                <a:lnTo>
                  <a:pt x="2578086" y="4156075"/>
                </a:lnTo>
                <a:lnTo>
                  <a:pt x="2620948" y="4076700"/>
                </a:lnTo>
                <a:lnTo>
                  <a:pt x="2665398" y="3998913"/>
                </a:lnTo>
                <a:lnTo>
                  <a:pt x="2713024" y="3919538"/>
                </a:lnTo>
                <a:lnTo>
                  <a:pt x="2755886" y="3840163"/>
                </a:lnTo>
                <a:lnTo>
                  <a:pt x="2798748" y="3759200"/>
                </a:lnTo>
                <a:lnTo>
                  <a:pt x="2835261" y="3678238"/>
                </a:lnTo>
                <a:lnTo>
                  <a:pt x="2863836" y="3597275"/>
                </a:lnTo>
                <a:lnTo>
                  <a:pt x="2879711" y="3514725"/>
                </a:lnTo>
                <a:lnTo>
                  <a:pt x="2889236" y="3429000"/>
                </a:lnTo>
                <a:lnTo>
                  <a:pt x="2879711" y="3343275"/>
                </a:lnTo>
                <a:lnTo>
                  <a:pt x="2863836" y="3260725"/>
                </a:lnTo>
                <a:lnTo>
                  <a:pt x="2835261" y="3179763"/>
                </a:lnTo>
                <a:lnTo>
                  <a:pt x="2798748" y="3098800"/>
                </a:lnTo>
                <a:lnTo>
                  <a:pt x="2755886" y="3017838"/>
                </a:lnTo>
                <a:lnTo>
                  <a:pt x="2713024" y="2938463"/>
                </a:lnTo>
                <a:lnTo>
                  <a:pt x="2665398" y="2859088"/>
                </a:lnTo>
                <a:lnTo>
                  <a:pt x="2620948" y="2781300"/>
                </a:lnTo>
                <a:lnTo>
                  <a:pt x="2578086" y="2701925"/>
                </a:lnTo>
                <a:lnTo>
                  <a:pt x="2539986" y="2622550"/>
                </a:lnTo>
                <a:lnTo>
                  <a:pt x="2508236" y="2543175"/>
                </a:lnTo>
                <a:lnTo>
                  <a:pt x="2487598" y="2462213"/>
                </a:lnTo>
                <a:lnTo>
                  <a:pt x="2478073" y="2384425"/>
                </a:lnTo>
                <a:lnTo>
                  <a:pt x="2473311" y="2305050"/>
                </a:lnTo>
                <a:lnTo>
                  <a:pt x="2478073" y="2224088"/>
                </a:lnTo>
                <a:lnTo>
                  <a:pt x="2484423" y="2139950"/>
                </a:lnTo>
                <a:lnTo>
                  <a:pt x="2493948" y="2055813"/>
                </a:lnTo>
                <a:lnTo>
                  <a:pt x="2506648" y="1971675"/>
                </a:lnTo>
                <a:lnTo>
                  <a:pt x="2517761" y="1887538"/>
                </a:lnTo>
                <a:lnTo>
                  <a:pt x="2525698" y="1803400"/>
                </a:lnTo>
                <a:lnTo>
                  <a:pt x="2532048" y="1722438"/>
                </a:lnTo>
                <a:lnTo>
                  <a:pt x="2533636" y="1641475"/>
                </a:lnTo>
                <a:lnTo>
                  <a:pt x="2527286" y="1565275"/>
                </a:lnTo>
                <a:lnTo>
                  <a:pt x="2512998" y="1487488"/>
                </a:lnTo>
                <a:lnTo>
                  <a:pt x="2490773" y="1417638"/>
                </a:lnTo>
                <a:lnTo>
                  <a:pt x="2454261" y="1346200"/>
                </a:lnTo>
                <a:lnTo>
                  <a:pt x="2411398" y="1282700"/>
                </a:lnTo>
                <a:lnTo>
                  <a:pt x="2359011" y="1223963"/>
                </a:lnTo>
                <a:lnTo>
                  <a:pt x="2301861" y="1165225"/>
                </a:lnTo>
                <a:lnTo>
                  <a:pt x="2239948" y="1111250"/>
                </a:lnTo>
                <a:lnTo>
                  <a:pt x="2174861" y="1060450"/>
                </a:lnTo>
                <a:lnTo>
                  <a:pt x="2106598" y="1008063"/>
                </a:lnTo>
                <a:lnTo>
                  <a:pt x="2039923" y="957263"/>
                </a:lnTo>
                <a:lnTo>
                  <a:pt x="1973248" y="906463"/>
                </a:lnTo>
                <a:lnTo>
                  <a:pt x="1909748" y="852488"/>
                </a:lnTo>
                <a:lnTo>
                  <a:pt x="1849423" y="798513"/>
                </a:lnTo>
                <a:lnTo>
                  <a:pt x="1797036" y="739775"/>
                </a:lnTo>
                <a:lnTo>
                  <a:pt x="1749411" y="677863"/>
                </a:lnTo>
                <a:lnTo>
                  <a:pt x="1706548" y="604838"/>
                </a:lnTo>
                <a:lnTo>
                  <a:pt x="1670036" y="525463"/>
                </a:lnTo>
                <a:lnTo>
                  <a:pt x="1641461" y="441325"/>
                </a:lnTo>
                <a:lnTo>
                  <a:pt x="1614473" y="354013"/>
                </a:lnTo>
                <a:lnTo>
                  <a:pt x="1592248" y="263525"/>
                </a:lnTo>
                <a:lnTo>
                  <a:pt x="1566848" y="174625"/>
                </a:lnTo>
                <a:lnTo>
                  <a:pt x="1541448" y="87313"/>
                </a:lnTo>
                <a:close/>
              </a:path>
            </a:pathLst>
          </a:custGeom>
          <a:solidFill>
            <a:srgbClr val="171624"/>
          </a:solidFill>
          <a:ln w="0">
            <a:noFill/>
            <a:prstDash val="solid"/>
            <a:round/>
            <a:headEnd/>
            <a:tailEnd/>
          </a:ln>
        </p:spPr>
      </p:sp>
    </p:spTree>
    <p:extLst>
      <p:ext uri="{BB962C8B-B14F-4D97-AF65-F5344CB8AC3E}">
        <p14:creationId xmlns:p14="http://schemas.microsoft.com/office/powerpoint/2010/main" val="20699379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24BD-399F-BC43-A892-3D418F913D03}"/>
              </a:ext>
            </a:extLst>
          </p:cNvPr>
          <p:cNvSpPr>
            <a:spLocks noGrp="1"/>
          </p:cNvSpPr>
          <p:nvPr>
            <p:ph type="title"/>
          </p:nvPr>
        </p:nvSpPr>
        <p:spPr/>
        <p:txBody>
          <a:bodyPr/>
          <a:lstStyle/>
          <a:p>
            <a:r>
              <a:rPr lang="en-US" dirty="0"/>
              <a:t>It’s Not So Bad</a:t>
            </a:r>
          </a:p>
        </p:txBody>
      </p:sp>
      <p:sp>
        <p:nvSpPr>
          <p:cNvPr id="3" name="Content Placeholder 2">
            <a:extLst>
              <a:ext uri="{FF2B5EF4-FFF2-40B4-BE49-F238E27FC236}">
                <a16:creationId xmlns:a16="http://schemas.microsoft.com/office/drawing/2014/main" id="{FAF3B147-4188-9B4B-9238-5736015D7E63}"/>
              </a:ext>
            </a:extLst>
          </p:cNvPr>
          <p:cNvSpPr>
            <a:spLocks noGrp="1"/>
          </p:cNvSpPr>
          <p:nvPr>
            <p:ph idx="1"/>
          </p:nvPr>
        </p:nvSpPr>
        <p:spPr/>
        <p:txBody>
          <a:bodyPr/>
          <a:lstStyle/>
          <a:p>
            <a:r>
              <a:rPr lang="en-US" dirty="0"/>
              <a:t>Declaring pointers is fairly straightforward</a:t>
            </a:r>
            <a:br>
              <a:rPr lang="en-US" dirty="0"/>
            </a:br>
            <a:br>
              <a:rPr lang="en-US" dirty="0"/>
            </a:br>
            <a:r>
              <a:rPr lang="en-US" dirty="0" err="1">
                <a:highlight>
                  <a:srgbClr val="C0C0C0"/>
                </a:highlight>
                <a:latin typeface="Consolas" panose="020B0609020204030204" pitchFamily="49" charset="0"/>
                <a:cs typeface="Consolas" panose="020B0609020204030204" pitchFamily="49" charset="0"/>
              </a:rPr>
              <a:t>int</a:t>
            </a:r>
            <a:r>
              <a:rPr lang="en-US" dirty="0">
                <a:highlight>
                  <a:srgbClr val="C0C0C0"/>
                </a:highlight>
                <a:latin typeface="Consolas" panose="020B0609020204030204" pitchFamily="49" charset="0"/>
                <a:cs typeface="Consolas" panose="020B0609020204030204" pitchFamily="49" charset="0"/>
              </a:rPr>
              <a:t> *</a:t>
            </a:r>
            <a:r>
              <a:rPr lang="en-US" dirty="0" err="1">
                <a:highlight>
                  <a:srgbClr val="C0C0C0"/>
                </a:highlight>
                <a:latin typeface="Consolas" panose="020B0609020204030204" pitchFamily="49" charset="0"/>
                <a:cs typeface="Consolas" panose="020B0609020204030204" pitchFamily="49" charset="0"/>
              </a:rPr>
              <a:t>intPtr</a:t>
            </a:r>
            <a:r>
              <a:rPr lang="en-US" dirty="0">
                <a:highlight>
                  <a:srgbClr val="C0C0C0"/>
                </a:highlight>
                <a:latin typeface="Consolas" panose="020B0609020204030204" pitchFamily="49" charset="0"/>
                <a:cs typeface="Consolas" panose="020B0609020204030204" pitchFamily="49" charset="0"/>
              </a:rPr>
              <a:t>, x = 42, *y;</a:t>
            </a:r>
          </a:p>
          <a:p>
            <a:r>
              <a:rPr lang="en-US" dirty="0"/>
              <a:t>The </a:t>
            </a:r>
            <a:r>
              <a:rPr lang="en-US" dirty="0">
                <a:highlight>
                  <a:srgbClr val="C0C0C0"/>
                </a:highlight>
                <a:latin typeface="Consolas" panose="020B0609020204030204" pitchFamily="49" charset="0"/>
                <a:cs typeface="Consolas" panose="020B0609020204030204" pitchFamily="49" charset="0"/>
              </a:rPr>
              <a:t>*</a:t>
            </a:r>
            <a:r>
              <a:rPr lang="en-US" dirty="0"/>
              <a:t> character denotes that the variable being declared is a pointer to that data type</a:t>
            </a:r>
          </a:p>
          <a:p>
            <a:r>
              <a:rPr lang="en-US" dirty="0"/>
              <a:t>In the line above, three variables were declared</a:t>
            </a:r>
          </a:p>
          <a:p>
            <a:pPr lvl="1"/>
            <a:r>
              <a:rPr lang="en-US" dirty="0"/>
              <a:t>A pointer to an integer named </a:t>
            </a:r>
            <a:r>
              <a:rPr lang="en-US" dirty="0" err="1">
                <a:latin typeface="Consolas" panose="020B0609020204030204" pitchFamily="49" charset="0"/>
                <a:cs typeface="Consolas" panose="020B0609020204030204" pitchFamily="49" charset="0"/>
              </a:rPr>
              <a:t>intPtr</a:t>
            </a:r>
            <a:endParaRPr lang="en-US" dirty="0">
              <a:latin typeface="Consolas" panose="020B0609020204030204" pitchFamily="49" charset="0"/>
              <a:cs typeface="Consolas" panose="020B0609020204030204" pitchFamily="49" charset="0"/>
            </a:endParaRPr>
          </a:p>
          <a:p>
            <a:pPr lvl="1"/>
            <a:r>
              <a:rPr lang="en-US" dirty="0"/>
              <a:t>An integer named </a:t>
            </a:r>
            <a:r>
              <a:rPr lang="en-US" dirty="0">
                <a:latin typeface="Consolas" panose="020B0609020204030204" pitchFamily="49" charset="0"/>
                <a:cs typeface="Consolas" panose="020B0609020204030204" pitchFamily="49" charset="0"/>
              </a:rPr>
              <a:t>x</a:t>
            </a:r>
            <a:r>
              <a:rPr lang="en-US" dirty="0"/>
              <a:t> with an initial value of 42 (not a pointer!)</a:t>
            </a:r>
          </a:p>
          <a:p>
            <a:pPr lvl="1"/>
            <a:r>
              <a:rPr lang="en-US" dirty="0"/>
              <a:t>A pointer to an integer named </a:t>
            </a:r>
            <a:r>
              <a:rPr lang="en-US" dirty="0">
                <a:latin typeface="Consolas" panose="020B0609020204030204" pitchFamily="49" charset="0"/>
                <a:cs typeface="Consolas" panose="020B0609020204030204" pitchFamily="49" charset="0"/>
              </a:rPr>
              <a:t>y</a:t>
            </a:r>
          </a:p>
        </p:txBody>
      </p:sp>
    </p:spTree>
    <p:extLst>
      <p:ext uri="{BB962C8B-B14F-4D97-AF65-F5344CB8AC3E}">
        <p14:creationId xmlns:p14="http://schemas.microsoft.com/office/powerpoint/2010/main" val="226169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F547-EC12-B54F-B41F-497B538D883F}"/>
              </a:ext>
            </a:extLst>
          </p:cNvPr>
          <p:cNvSpPr>
            <a:spLocks noGrp="1"/>
          </p:cNvSpPr>
          <p:nvPr>
            <p:ph type="title"/>
          </p:nvPr>
        </p:nvSpPr>
        <p:spPr/>
        <p:txBody>
          <a:bodyPr/>
          <a:lstStyle/>
          <a:p>
            <a:r>
              <a:rPr lang="en-US" dirty="0"/>
              <a:t>Now Let’s Actually Point to Something</a:t>
            </a:r>
          </a:p>
        </p:txBody>
      </p:sp>
      <p:sp>
        <p:nvSpPr>
          <p:cNvPr id="3" name="Content Placeholder 2">
            <a:extLst>
              <a:ext uri="{FF2B5EF4-FFF2-40B4-BE49-F238E27FC236}">
                <a16:creationId xmlns:a16="http://schemas.microsoft.com/office/drawing/2014/main" id="{4F536BA5-EE38-F845-A198-26DCDDF56536}"/>
              </a:ext>
            </a:extLst>
          </p:cNvPr>
          <p:cNvSpPr>
            <a:spLocks noGrp="1"/>
          </p:cNvSpPr>
          <p:nvPr>
            <p:ph idx="1"/>
          </p:nvPr>
        </p:nvSpPr>
        <p:spPr/>
        <p:txBody>
          <a:bodyPr/>
          <a:lstStyle/>
          <a:p>
            <a:r>
              <a:rPr lang="en-US" dirty="0"/>
              <a:t>Pointer declaration is not so bad</a:t>
            </a:r>
          </a:p>
          <a:p>
            <a:r>
              <a:rPr lang="en-US" dirty="0"/>
              <a:t>How do we tell them to point to something?</a:t>
            </a:r>
            <a:br>
              <a:rPr lang="en-US" dirty="0"/>
            </a:br>
            <a:br>
              <a:rPr lang="en-US" dirty="0"/>
            </a:br>
            <a:r>
              <a:rPr lang="en-US" dirty="0" err="1">
                <a:highlight>
                  <a:srgbClr val="C0C0C0"/>
                </a:highlight>
                <a:latin typeface="Consolas" panose="020B0609020204030204" pitchFamily="49" charset="0"/>
                <a:cs typeface="Consolas" panose="020B0609020204030204" pitchFamily="49" charset="0"/>
              </a:rPr>
              <a:t>int</a:t>
            </a:r>
            <a:r>
              <a:rPr lang="en-US" dirty="0">
                <a:highlight>
                  <a:srgbClr val="C0C0C0"/>
                </a:highlight>
                <a:latin typeface="Consolas" panose="020B0609020204030204" pitchFamily="49" charset="0"/>
                <a:cs typeface="Consolas" panose="020B0609020204030204" pitchFamily="49" charset="0"/>
              </a:rPr>
              <a:t> *</a:t>
            </a:r>
            <a:r>
              <a:rPr lang="en-US" dirty="0" err="1">
                <a:highlight>
                  <a:srgbClr val="C0C0C0"/>
                </a:highlight>
                <a:latin typeface="Consolas" panose="020B0609020204030204" pitchFamily="49" charset="0"/>
                <a:cs typeface="Consolas" panose="020B0609020204030204" pitchFamily="49" charset="0"/>
              </a:rPr>
              <a:t>intPtr</a:t>
            </a:r>
            <a:r>
              <a:rPr lang="en-US" dirty="0">
                <a:highlight>
                  <a:srgbClr val="C0C0C0"/>
                </a:highlight>
                <a:latin typeface="Consolas" panose="020B0609020204030204" pitchFamily="49" charset="0"/>
                <a:cs typeface="Consolas" panose="020B0609020204030204" pitchFamily="49" charset="0"/>
              </a:rPr>
              <a:t>, x = 42, *y;</a:t>
            </a:r>
            <a:br>
              <a:rPr lang="en-US" dirty="0">
                <a:highlight>
                  <a:srgbClr val="C0C0C0"/>
                </a:highlight>
                <a:latin typeface="Consolas" panose="020B0609020204030204" pitchFamily="49" charset="0"/>
                <a:cs typeface="Consolas" panose="020B0609020204030204" pitchFamily="49" charset="0"/>
              </a:rPr>
            </a:br>
            <a:r>
              <a:rPr lang="en-US" dirty="0">
                <a:highlight>
                  <a:srgbClr val="C0C0C0"/>
                </a:highlight>
                <a:latin typeface="Consolas" panose="020B0609020204030204" pitchFamily="49" charset="0"/>
                <a:cs typeface="Consolas" panose="020B0609020204030204" pitchFamily="49" charset="0"/>
              </a:rPr>
              <a:t>y = x;</a:t>
            </a:r>
          </a:p>
          <a:p>
            <a:r>
              <a:rPr lang="en-US" dirty="0">
                <a:cs typeface="Consolas" panose="020B0609020204030204" pitchFamily="49" charset="0"/>
              </a:rPr>
              <a:t>That does NOT work (It will fail to compile)</a:t>
            </a:r>
          </a:p>
          <a:p>
            <a:r>
              <a:rPr lang="en-US" dirty="0">
                <a:cs typeface="Consolas" panose="020B0609020204030204" pitchFamily="49" charset="0"/>
              </a:rPr>
              <a:t>The types don’t match</a:t>
            </a:r>
          </a:p>
          <a:p>
            <a:pPr lvl="1"/>
            <a:r>
              <a:rPr lang="en-US" dirty="0">
                <a:cs typeface="Consolas" panose="020B0609020204030204" pitchFamily="49" charset="0"/>
              </a:rPr>
              <a:t>You are trying to assign the value of an integer into a pointer</a:t>
            </a:r>
          </a:p>
          <a:p>
            <a:pPr lvl="1"/>
            <a:r>
              <a:rPr lang="en-US" dirty="0">
                <a:cs typeface="Consolas" panose="020B0609020204030204" pitchFamily="49" charset="0"/>
              </a:rPr>
              <a:t>Pointers only hold addresses</a:t>
            </a:r>
          </a:p>
        </p:txBody>
      </p:sp>
    </p:spTree>
    <p:extLst>
      <p:ext uri="{BB962C8B-B14F-4D97-AF65-F5344CB8AC3E}">
        <p14:creationId xmlns:p14="http://schemas.microsoft.com/office/powerpoint/2010/main" val="214548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83AD-C8A6-6F47-9D69-3344ED60CCE0}"/>
              </a:ext>
            </a:extLst>
          </p:cNvPr>
          <p:cNvSpPr>
            <a:spLocks noGrp="1"/>
          </p:cNvSpPr>
          <p:nvPr>
            <p:ph type="title"/>
          </p:nvPr>
        </p:nvSpPr>
        <p:spPr/>
        <p:txBody>
          <a:bodyPr/>
          <a:lstStyle/>
          <a:p>
            <a:r>
              <a:rPr lang="en-US" dirty="0"/>
              <a:t>Actually Pointing</a:t>
            </a:r>
          </a:p>
        </p:txBody>
      </p:sp>
      <p:sp>
        <p:nvSpPr>
          <p:cNvPr id="3" name="Content Placeholder 2">
            <a:extLst>
              <a:ext uri="{FF2B5EF4-FFF2-40B4-BE49-F238E27FC236}">
                <a16:creationId xmlns:a16="http://schemas.microsoft.com/office/drawing/2014/main" id="{387D2CD3-61FD-2E40-8EA1-CCF08A578165}"/>
              </a:ext>
            </a:extLst>
          </p:cNvPr>
          <p:cNvSpPr>
            <a:spLocks noGrp="1"/>
          </p:cNvSpPr>
          <p:nvPr>
            <p:ph idx="1"/>
          </p:nvPr>
        </p:nvSpPr>
        <p:spPr/>
        <p:txBody>
          <a:bodyPr/>
          <a:lstStyle/>
          <a:p>
            <a:r>
              <a:rPr lang="en-US" dirty="0"/>
              <a:t>To assign to a pointer I must give it the “address of” something</a:t>
            </a:r>
            <a:br>
              <a:rPr lang="en-US" dirty="0"/>
            </a:br>
            <a:endParaRPr lang="en-US" dirty="0"/>
          </a:p>
          <a:p>
            <a:r>
              <a:rPr lang="en-US" dirty="0" err="1">
                <a:highlight>
                  <a:srgbClr val="C0C0C0"/>
                </a:highlight>
                <a:latin typeface="Consolas" panose="020B0609020204030204" pitchFamily="49" charset="0"/>
                <a:cs typeface="Consolas" panose="020B0609020204030204" pitchFamily="49" charset="0"/>
              </a:rPr>
              <a:t>int</a:t>
            </a:r>
            <a:r>
              <a:rPr lang="en-US" dirty="0">
                <a:highlight>
                  <a:srgbClr val="C0C0C0"/>
                </a:highlight>
                <a:latin typeface="Consolas" panose="020B0609020204030204" pitchFamily="49" charset="0"/>
                <a:cs typeface="Consolas" panose="020B0609020204030204" pitchFamily="49" charset="0"/>
              </a:rPr>
              <a:t> *</a:t>
            </a:r>
            <a:r>
              <a:rPr lang="en-US" dirty="0" err="1">
                <a:highlight>
                  <a:srgbClr val="C0C0C0"/>
                </a:highlight>
                <a:latin typeface="Consolas" panose="020B0609020204030204" pitchFamily="49" charset="0"/>
                <a:cs typeface="Consolas" panose="020B0609020204030204" pitchFamily="49" charset="0"/>
              </a:rPr>
              <a:t>intPtr</a:t>
            </a:r>
            <a:r>
              <a:rPr lang="en-US" dirty="0">
                <a:highlight>
                  <a:srgbClr val="C0C0C0"/>
                </a:highlight>
                <a:latin typeface="Consolas" panose="020B0609020204030204" pitchFamily="49" charset="0"/>
                <a:cs typeface="Consolas" panose="020B0609020204030204" pitchFamily="49" charset="0"/>
              </a:rPr>
              <a:t>, x = 42, *y;</a:t>
            </a:r>
            <a:br>
              <a:rPr lang="en-US" dirty="0">
                <a:highlight>
                  <a:srgbClr val="C0C0C0"/>
                </a:highlight>
                <a:latin typeface="Consolas" panose="020B0609020204030204" pitchFamily="49" charset="0"/>
                <a:cs typeface="Consolas" panose="020B0609020204030204" pitchFamily="49" charset="0"/>
              </a:rPr>
            </a:br>
            <a:r>
              <a:rPr lang="en-US" dirty="0">
                <a:highlight>
                  <a:srgbClr val="C0C0C0"/>
                </a:highlight>
                <a:latin typeface="Consolas" panose="020B0609020204030204" pitchFamily="49" charset="0"/>
                <a:cs typeface="Consolas" panose="020B0609020204030204" pitchFamily="49" charset="0"/>
              </a:rPr>
              <a:t>y = &amp;x;</a:t>
            </a:r>
          </a:p>
        </p:txBody>
      </p:sp>
    </p:spTree>
    <p:extLst>
      <p:ext uri="{BB962C8B-B14F-4D97-AF65-F5344CB8AC3E}">
        <p14:creationId xmlns:p14="http://schemas.microsoft.com/office/powerpoint/2010/main" val="5860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4B9-C109-DD4D-865D-127F224E1399}"/>
              </a:ext>
            </a:extLst>
          </p:cNvPr>
          <p:cNvSpPr>
            <a:spLocks noGrp="1"/>
          </p:cNvSpPr>
          <p:nvPr>
            <p:ph type="title"/>
          </p:nvPr>
        </p:nvSpPr>
        <p:spPr/>
        <p:txBody>
          <a:bodyPr/>
          <a:lstStyle/>
          <a:p>
            <a:r>
              <a:rPr lang="en-US" dirty="0"/>
              <a:t>Operators for Dealing with Pointers</a:t>
            </a:r>
          </a:p>
        </p:txBody>
      </p:sp>
      <p:sp>
        <p:nvSpPr>
          <p:cNvPr id="3" name="Content Placeholder 2">
            <a:extLst>
              <a:ext uri="{FF2B5EF4-FFF2-40B4-BE49-F238E27FC236}">
                <a16:creationId xmlns:a16="http://schemas.microsoft.com/office/drawing/2014/main" id="{51E61DE6-0466-6944-88FC-D546E0F612AE}"/>
              </a:ext>
            </a:extLst>
          </p:cNvPr>
          <p:cNvSpPr>
            <a:spLocks noGrp="1"/>
          </p:cNvSpPr>
          <p:nvPr>
            <p:ph idx="1"/>
          </p:nvPr>
        </p:nvSpPr>
        <p:spPr/>
        <p:txBody>
          <a:bodyPr/>
          <a:lstStyle/>
          <a:p>
            <a:r>
              <a:rPr lang="en-US" dirty="0"/>
              <a:t>The “address of” operator, </a:t>
            </a:r>
            <a:r>
              <a:rPr lang="en-US" dirty="0">
                <a:highlight>
                  <a:srgbClr val="C0C0C0"/>
                </a:highlight>
                <a:latin typeface="Consolas" panose="020B0609020204030204" pitchFamily="49" charset="0"/>
                <a:cs typeface="Consolas" panose="020B0609020204030204" pitchFamily="49" charset="0"/>
              </a:rPr>
              <a:t>&amp;</a:t>
            </a:r>
            <a:r>
              <a:rPr lang="en-US" dirty="0"/>
              <a:t>, helps us assign addresses to pointers</a:t>
            </a:r>
          </a:p>
          <a:p>
            <a:r>
              <a:rPr lang="en-US" dirty="0"/>
              <a:t>Typically an operator in C++ has one job, and one job only</a:t>
            </a:r>
          </a:p>
          <a:p>
            <a:r>
              <a:rPr lang="en-US" dirty="0"/>
              <a:t>The star, </a:t>
            </a:r>
            <a:r>
              <a:rPr lang="en-US" dirty="0">
                <a:highlight>
                  <a:srgbClr val="C0C0C0"/>
                </a:highlight>
                <a:latin typeface="Consolas" panose="020B0609020204030204" pitchFamily="49" charset="0"/>
                <a:cs typeface="Consolas" panose="020B0609020204030204" pitchFamily="49" charset="0"/>
              </a:rPr>
              <a:t>*</a:t>
            </a:r>
            <a:r>
              <a:rPr lang="en-US" dirty="0"/>
              <a:t>, now has two jobs</a:t>
            </a:r>
          </a:p>
          <a:p>
            <a:pPr lvl="1"/>
            <a:r>
              <a:rPr lang="en-US" dirty="0"/>
              <a:t>The first is multiplication</a:t>
            </a:r>
          </a:p>
          <a:p>
            <a:pPr lvl="1"/>
            <a:r>
              <a:rPr lang="en-US" dirty="0"/>
              <a:t>But we’ve seen it used with pointers as well</a:t>
            </a:r>
          </a:p>
          <a:p>
            <a:pPr lvl="2"/>
            <a:r>
              <a:rPr lang="en-US" dirty="0"/>
              <a:t>And even with pointers, it does two different things</a:t>
            </a:r>
          </a:p>
          <a:p>
            <a:r>
              <a:rPr lang="en-US" dirty="0"/>
              <a:t>We use the </a:t>
            </a:r>
            <a:r>
              <a:rPr lang="en-US" dirty="0">
                <a:highlight>
                  <a:srgbClr val="C0C0C0"/>
                </a:highlight>
                <a:latin typeface="Consolas" panose="020B0609020204030204" pitchFamily="49" charset="0"/>
                <a:cs typeface="Consolas" panose="020B0609020204030204" pitchFamily="49" charset="0"/>
              </a:rPr>
              <a:t>*</a:t>
            </a:r>
            <a:r>
              <a:rPr lang="en-US" dirty="0"/>
              <a:t> to declare a variable as a pointer to that type</a:t>
            </a:r>
          </a:p>
          <a:p>
            <a:r>
              <a:rPr lang="en-US" dirty="0"/>
              <a:t>We also use the </a:t>
            </a:r>
            <a:r>
              <a:rPr lang="en-US" dirty="0">
                <a:highlight>
                  <a:srgbClr val="C0C0C0"/>
                </a:highlight>
                <a:latin typeface="Consolas" panose="020B0609020204030204" pitchFamily="49" charset="0"/>
                <a:cs typeface="Consolas" panose="020B0609020204030204" pitchFamily="49" charset="0"/>
              </a:rPr>
              <a:t>*</a:t>
            </a:r>
            <a:r>
              <a:rPr lang="en-US" dirty="0"/>
              <a:t> to </a:t>
            </a:r>
            <a:r>
              <a:rPr lang="en-US" i="1" dirty="0"/>
              <a:t>dereference</a:t>
            </a:r>
            <a:r>
              <a:rPr lang="en-US" dirty="0"/>
              <a:t> a pointer</a:t>
            </a:r>
          </a:p>
        </p:txBody>
      </p:sp>
    </p:spTree>
    <p:extLst>
      <p:ext uri="{BB962C8B-B14F-4D97-AF65-F5344CB8AC3E}">
        <p14:creationId xmlns:p14="http://schemas.microsoft.com/office/powerpoint/2010/main" val="285649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82F7-9A3A-CB47-9D5B-981FFE127CAF}"/>
              </a:ext>
            </a:extLst>
          </p:cNvPr>
          <p:cNvSpPr>
            <a:spLocks noGrp="1"/>
          </p:cNvSpPr>
          <p:nvPr>
            <p:ph type="title"/>
          </p:nvPr>
        </p:nvSpPr>
        <p:spPr/>
        <p:txBody>
          <a:bodyPr/>
          <a:lstStyle/>
          <a:p>
            <a:r>
              <a:rPr lang="en-US" dirty="0"/>
              <a:t>How to Use a Pointer</a:t>
            </a:r>
          </a:p>
        </p:txBody>
      </p:sp>
      <p:sp>
        <p:nvSpPr>
          <p:cNvPr id="3" name="Text Placeholder 2">
            <a:extLst>
              <a:ext uri="{FF2B5EF4-FFF2-40B4-BE49-F238E27FC236}">
                <a16:creationId xmlns:a16="http://schemas.microsoft.com/office/drawing/2014/main" id="{C4AB8FB9-4EAD-7C43-AEE2-FDE46EDDD5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384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989F-2084-6346-A820-0A5DF0259C9B}"/>
              </a:ext>
            </a:extLst>
          </p:cNvPr>
          <p:cNvSpPr>
            <a:spLocks noGrp="1"/>
          </p:cNvSpPr>
          <p:nvPr>
            <p:ph type="title"/>
          </p:nvPr>
        </p:nvSpPr>
        <p:spPr/>
        <p:txBody>
          <a:bodyPr/>
          <a:lstStyle/>
          <a:p>
            <a:r>
              <a:rPr lang="en-US" dirty="0"/>
              <a:t>Using Pointers</a:t>
            </a:r>
          </a:p>
        </p:txBody>
      </p:sp>
      <p:sp>
        <p:nvSpPr>
          <p:cNvPr id="3" name="Content Placeholder 2">
            <a:extLst>
              <a:ext uri="{FF2B5EF4-FFF2-40B4-BE49-F238E27FC236}">
                <a16:creationId xmlns:a16="http://schemas.microsoft.com/office/drawing/2014/main" id="{6DF47C56-9DDB-AA49-BBEC-37531D5F3846}"/>
              </a:ext>
            </a:extLst>
          </p:cNvPr>
          <p:cNvSpPr>
            <a:spLocks noGrp="1"/>
          </p:cNvSpPr>
          <p:nvPr>
            <p:ph idx="1"/>
          </p:nvPr>
        </p:nvSpPr>
        <p:spPr/>
        <p:txBody>
          <a:bodyPr/>
          <a:lstStyle/>
          <a:p>
            <a:r>
              <a:rPr lang="en-US" dirty="0"/>
              <a:t>We have been using pointers in disguise (arrays)</a:t>
            </a:r>
          </a:p>
          <a:p>
            <a:r>
              <a:rPr lang="en-US" dirty="0"/>
              <a:t>Go over a few examples to show how certain pointer assignments behave, and to illustrate the difference between the value of a pointer and the value of the data being pointed to</a:t>
            </a:r>
          </a:p>
        </p:txBody>
      </p:sp>
    </p:spTree>
    <p:extLst>
      <p:ext uri="{BB962C8B-B14F-4D97-AF65-F5344CB8AC3E}">
        <p14:creationId xmlns:p14="http://schemas.microsoft.com/office/powerpoint/2010/main" val="197100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3FA9-36E8-7749-8231-40BE8E9DC381}"/>
              </a:ext>
            </a:extLst>
          </p:cNvPr>
          <p:cNvSpPr>
            <a:spLocks noGrp="1"/>
          </p:cNvSpPr>
          <p:nvPr>
            <p:ph type="title"/>
          </p:nvPr>
        </p:nvSpPr>
        <p:spPr/>
        <p:txBody>
          <a:bodyPr/>
          <a:lstStyle/>
          <a:p>
            <a:r>
              <a:rPr lang="en-US" dirty="0"/>
              <a:t>A Couple Questions</a:t>
            </a:r>
          </a:p>
        </p:txBody>
      </p:sp>
      <p:sp>
        <p:nvSpPr>
          <p:cNvPr id="3" name="Content Placeholder 2">
            <a:extLst>
              <a:ext uri="{FF2B5EF4-FFF2-40B4-BE49-F238E27FC236}">
                <a16:creationId xmlns:a16="http://schemas.microsoft.com/office/drawing/2014/main" id="{F5A5627D-E925-4040-9B75-451605933F32}"/>
              </a:ext>
            </a:extLst>
          </p:cNvPr>
          <p:cNvSpPr>
            <a:spLocks noGrp="1"/>
          </p:cNvSpPr>
          <p:nvPr>
            <p:ph idx="1"/>
          </p:nvPr>
        </p:nvSpPr>
        <p:spPr/>
        <p:txBody>
          <a:bodyPr/>
          <a:lstStyle/>
          <a:p>
            <a:r>
              <a:rPr lang="en-US" dirty="0"/>
              <a:t>What mis-representation can occur with the following declaration?</a:t>
            </a:r>
            <a:br>
              <a:rPr lang="en-US" dirty="0"/>
            </a:br>
            <a:br>
              <a:rPr lang="en-US" dirty="0"/>
            </a:b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intPtr1, intPtr2;</a:t>
            </a:r>
          </a:p>
          <a:p>
            <a:pPr lvl="1"/>
            <a:r>
              <a:rPr lang="en-US" dirty="0"/>
              <a:t>Judging by the names of the variables, it appears that both are intended to be pointers to integers. Attaching the * to the data type does not work like that. Only </a:t>
            </a:r>
            <a:r>
              <a:rPr lang="en-US" dirty="0">
                <a:latin typeface="Consolas" panose="020B0609020204030204" pitchFamily="49" charset="0"/>
                <a:cs typeface="Consolas" panose="020B0609020204030204" pitchFamily="49" charset="0"/>
              </a:rPr>
              <a:t>intPtr1</a:t>
            </a:r>
            <a:r>
              <a:rPr lang="en-US" dirty="0"/>
              <a:t> is a pointer to an integer, </a:t>
            </a:r>
            <a:r>
              <a:rPr lang="en-US" dirty="0">
                <a:latin typeface="Consolas" panose="020B0609020204030204" pitchFamily="49" charset="0"/>
                <a:cs typeface="Consolas" panose="020B0609020204030204" pitchFamily="49" charset="0"/>
              </a:rPr>
              <a:t>intPtr2</a:t>
            </a:r>
            <a:r>
              <a:rPr lang="en-US" dirty="0"/>
              <a:t> is just an integer</a:t>
            </a:r>
          </a:p>
          <a:p>
            <a:r>
              <a:rPr lang="en-US" dirty="0"/>
              <a:t>With regards to pointers, what are the two uses of the * operator?</a:t>
            </a:r>
          </a:p>
          <a:p>
            <a:pPr lvl="1"/>
            <a:r>
              <a:rPr lang="en-US" dirty="0"/>
              <a:t>At the time of declaration, the * indicates that you are are declaring a pointer to the data type</a:t>
            </a:r>
          </a:p>
          <a:p>
            <a:pPr lvl="1"/>
            <a:r>
              <a:rPr lang="en-US" dirty="0"/>
              <a:t>Outside the declaration, the * de-references the pointer, meaning it goes to address and gets the value held there</a:t>
            </a:r>
          </a:p>
        </p:txBody>
      </p:sp>
    </p:spTree>
    <p:extLst>
      <p:ext uri="{BB962C8B-B14F-4D97-AF65-F5344CB8AC3E}">
        <p14:creationId xmlns:p14="http://schemas.microsoft.com/office/powerpoint/2010/main" val="247629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DDB6-B4E6-2543-91D3-C64DECEE71FD}"/>
              </a:ext>
            </a:extLst>
          </p:cNvPr>
          <p:cNvSpPr>
            <a:spLocks noGrp="1"/>
          </p:cNvSpPr>
          <p:nvPr>
            <p:ph type="title"/>
          </p:nvPr>
        </p:nvSpPr>
        <p:spPr/>
        <p:txBody>
          <a:bodyPr/>
          <a:lstStyle/>
          <a:p>
            <a:r>
              <a:rPr lang="en-US" dirty="0"/>
              <a:t>The Real Power of Pointers</a:t>
            </a:r>
          </a:p>
        </p:txBody>
      </p:sp>
      <p:sp>
        <p:nvSpPr>
          <p:cNvPr id="3" name="Text Placeholder 2">
            <a:extLst>
              <a:ext uri="{FF2B5EF4-FFF2-40B4-BE49-F238E27FC236}">
                <a16:creationId xmlns:a16="http://schemas.microsoft.com/office/drawing/2014/main" id="{2A0500C2-324B-504B-8BEF-2ED41EF26C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3022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E922-277C-B643-A790-B920D883A5D1}"/>
              </a:ext>
            </a:extLst>
          </p:cNvPr>
          <p:cNvSpPr>
            <a:spLocks noGrp="1"/>
          </p:cNvSpPr>
          <p:nvPr>
            <p:ph type="title"/>
          </p:nvPr>
        </p:nvSpPr>
        <p:spPr/>
        <p:txBody>
          <a:bodyPr/>
          <a:lstStyle/>
          <a:p>
            <a:r>
              <a:rPr lang="en-US" dirty="0"/>
              <a:t>It’s Over 9000!</a:t>
            </a:r>
          </a:p>
        </p:txBody>
      </p:sp>
      <p:sp>
        <p:nvSpPr>
          <p:cNvPr id="3" name="Content Placeholder 2">
            <a:extLst>
              <a:ext uri="{FF2B5EF4-FFF2-40B4-BE49-F238E27FC236}">
                <a16:creationId xmlns:a16="http://schemas.microsoft.com/office/drawing/2014/main" id="{F67F3164-0195-264E-8F5A-B73E4A8FD732}"/>
              </a:ext>
            </a:extLst>
          </p:cNvPr>
          <p:cNvSpPr>
            <a:spLocks noGrp="1"/>
          </p:cNvSpPr>
          <p:nvPr>
            <p:ph idx="1"/>
          </p:nvPr>
        </p:nvSpPr>
        <p:spPr/>
        <p:txBody>
          <a:bodyPr/>
          <a:lstStyle/>
          <a:p>
            <a:r>
              <a:rPr lang="en-US" dirty="0"/>
              <a:t>All programs that execute on a computer have access to two types of memory</a:t>
            </a:r>
          </a:p>
          <a:p>
            <a:r>
              <a:rPr lang="en-US" dirty="0"/>
              <a:t>Up to this point, we have only been accessing one of those memories</a:t>
            </a:r>
          </a:p>
          <a:p>
            <a:r>
              <a:rPr lang="en-US" dirty="0"/>
              <a:t>With pointers, we can access the other</a:t>
            </a:r>
          </a:p>
        </p:txBody>
      </p:sp>
    </p:spTree>
    <p:extLst>
      <p:ext uri="{BB962C8B-B14F-4D97-AF65-F5344CB8AC3E}">
        <p14:creationId xmlns:p14="http://schemas.microsoft.com/office/powerpoint/2010/main" val="264988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6FC3-4EBF-7E4D-ADC9-7057839178CF}"/>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4BC0F54F-AB15-8744-AB9D-3F72D0BEBEBB}"/>
              </a:ext>
            </a:extLst>
          </p:cNvPr>
          <p:cNvSpPr>
            <a:spLocks noGrp="1"/>
          </p:cNvSpPr>
          <p:nvPr>
            <p:ph idx="1"/>
          </p:nvPr>
        </p:nvSpPr>
        <p:spPr/>
        <p:txBody>
          <a:bodyPr/>
          <a:lstStyle/>
          <a:p>
            <a:r>
              <a:rPr lang="en-US" dirty="0"/>
              <a:t>It’s what we’ve been using so far</a:t>
            </a:r>
          </a:p>
          <a:p>
            <a:r>
              <a:rPr lang="en-US" dirty="0"/>
              <a:t>The stack is very compact, very organized memory</a:t>
            </a:r>
          </a:p>
          <a:p>
            <a:pPr lvl="1"/>
            <a:r>
              <a:rPr lang="en-US" dirty="0"/>
              <a:t>Building it requires knowing all the pieces ahead of time</a:t>
            </a:r>
          </a:p>
          <a:p>
            <a:r>
              <a:rPr lang="en-US" dirty="0"/>
              <a:t>Items in the stack cannot change their size, and items in the stack typically exist for the duration of the program’s execution</a:t>
            </a:r>
          </a:p>
        </p:txBody>
      </p:sp>
    </p:spTree>
    <p:extLst>
      <p:ext uri="{BB962C8B-B14F-4D97-AF65-F5344CB8AC3E}">
        <p14:creationId xmlns:p14="http://schemas.microsoft.com/office/powerpoint/2010/main" val="139501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541D-A0CD-CC41-B505-568C0F2AD4C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F7301A-045F-A744-B737-0CFB65B93165}"/>
              </a:ext>
            </a:extLst>
          </p:cNvPr>
          <p:cNvSpPr>
            <a:spLocks noGrp="1"/>
          </p:cNvSpPr>
          <p:nvPr>
            <p:ph idx="1"/>
          </p:nvPr>
        </p:nvSpPr>
        <p:spPr/>
        <p:txBody>
          <a:bodyPr/>
          <a:lstStyle/>
          <a:p>
            <a:r>
              <a:rPr lang="en-US" dirty="0"/>
              <a:t>We should be familiar with the fact that variables have memory addresses</a:t>
            </a:r>
          </a:p>
          <a:p>
            <a:r>
              <a:rPr lang="en-US" dirty="0"/>
              <a:t>We have been circling this topic for a while now; finally time to dive in</a:t>
            </a:r>
          </a:p>
        </p:txBody>
      </p:sp>
    </p:spTree>
    <p:extLst>
      <p:ext uri="{BB962C8B-B14F-4D97-AF65-F5344CB8AC3E}">
        <p14:creationId xmlns:p14="http://schemas.microsoft.com/office/powerpoint/2010/main" val="212134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31EB-7641-A74F-99E1-18B06341A8DD}"/>
              </a:ext>
            </a:extLst>
          </p:cNvPr>
          <p:cNvSpPr>
            <a:spLocks noGrp="1"/>
          </p:cNvSpPr>
          <p:nvPr>
            <p:ph type="title"/>
          </p:nvPr>
        </p:nvSpPr>
        <p:spPr/>
        <p:txBody>
          <a:bodyPr/>
          <a:lstStyle/>
          <a:p>
            <a:r>
              <a:rPr lang="en-US" dirty="0"/>
              <a:t>Stack Memory</a:t>
            </a:r>
          </a:p>
        </p:txBody>
      </p:sp>
      <p:sp>
        <p:nvSpPr>
          <p:cNvPr id="3" name="Content Placeholder 2">
            <a:extLst>
              <a:ext uri="{FF2B5EF4-FFF2-40B4-BE49-F238E27FC236}">
                <a16:creationId xmlns:a16="http://schemas.microsoft.com/office/drawing/2014/main" id="{F9B23851-EF5A-EB41-94E6-08DBB984BA5C}"/>
              </a:ext>
            </a:extLst>
          </p:cNvPr>
          <p:cNvSpPr>
            <a:spLocks noGrp="1"/>
          </p:cNvSpPr>
          <p:nvPr>
            <p:ph idx="1"/>
          </p:nvPr>
        </p:nvSpPr>
        <p:spPr/>
        <p:txBody>
          <a:bodyPr/>
          <a:lstStyle/>
          <a:p>
            <a:r>
              <a:rPr lang="en-US" dirty="0"/>
              <a:t>All functions and variables go into the stack</a:t>
            </a:r>
          </a:p>
          <a:p>
            <a:r>
              <a:rPr lang="en-US" dirty="0"/>
              <a:t>There is no wasted space</a:t>
            </a:r>
          </a:p>
          <a:p>
            <a:pPr lvl="1"/>
            <a:r>
              <a:rPr lang="en-US" dirty="0"/>
              <a:t>This inhibits our ability to grow/shrink/create/destroy items “on the fly”</a:t>
            </a:r>
          </a:p>
          <a:p>
            <a:r>
              <a:rPr lang="en-US" dirty="0"/>
              <a:t>This is why array capacities cannot change</a:t>
            </a:r>
          </a:p>
          <a:p>
            <a:r>
              <a:rPr lang="en-US" dirty="0"/>
              <a:t>We can also say that this memory is static. i.e., once set it cannot be changed</a:t>
            </a:r>
          </a:p>
          <a:p>
            <a:r>
              <a:rPr lang="en-US" dirty="0"/>
              <a:t>All items going to the stack must be known at compile time</a:t>
            </a:r>
          </a:p>
        </p:txBody>
      </p:sp>
    </p:spTree>
    <p:extLst>
      <p:ext uri="{BB962C8B-B14F-4D97-AF65-F5344CB8AC3E}">
        <p14:creationId xmlns:p14="http://schemas.microsoft.com/office/powerpoint/2010/main" val="3909024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32A9-C5C6-E24E-9326-26C62C3A9288}"/>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689480BF-3D55-3648-8084-A180F7C595C0}"/>
              </a:ext>
            </a:extLst>
          </p:cNvPr>
          <p:cNvSpPr>
            <a:spLocks noGrp="1"/>
          </p:cNvSpPr>
          <p:nvPr>
            <p:ph idx="1"/>
          </p:nvPr>
        </p:nvSpPr>
        <p:spPr/>
        <p:txBody>
          <a:bodyPr/>
          <a:lstStyle/>
          <a:p>
            <a:r>
              <a:rPr lang="en-US" dirty="0"/>
              <a:t>It is only accessible through pointers</a:t>
            </a:r>
          </a:p>
          <a:p>
            <a:r>
              <a:rPr lang="en-US" dirty="0"/>
              <a:t>The heap is far less organized</a:t>
            </a:r>
          </a:p>
          <a:p>
            <a:r>
              <a:rPr lang="en-US" dirty="0"/>
              <a:t>Items can come and go while a program is being executed</a:t>
            </a:r>
          </a:p>
          <a:p>
            <a:endParaRPr lang="en-US" dirty="0"/>
          </a:p>
        </p:txBody>
      </p:sp>
    </p:spTree>
    <p:extLst>
      <p:ext uri="{BB962C8B-B14F-4D97-AF65-F5344CB8AC3E}">
        <p14:creationId xmlns:p14="http://schemas.microsoft.com/office/powerpoint/2010/main" val="223871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E233-5360-7447-9513-0997D96870DB}"/>
              </a:ext>
            </a:extLst>
          </p:cNvPr>
          <p:cNvSpPr>
            <a:spLocks noGrp="1"/>
          </p:cNvSpPr>
          <p:nvPr>
            <p:ph type="title"/>
          </p:nvPr>
        </p:nvSpPr>
        <p:spPr/>
        <p:txBody>
          <a:bodyPr/>
          <a:lstStyle/>
          <a:p>
            <a:r>
              <a:rPr lang="en-US" dirty="0"/>
              <a:t>Heap Memory</a:t>
            </a:r>
          </a:p>
        </p:txBody>
      </p:sp>
      <p:sp>
        <p:nvSpPr>
          <p:cNvPr id="3" name="Content Placeholder 2">
            <a:extLst>
              <a:ext uri="{FF2B5EF4-FFF2-40B4-BE49-F238E27FC236}">
                <a16:creationId xmlns:a16="http://schemas.microsoft.com/office/drawing/2014/main" id="{F715BA28-66A2-9140-804B-5B833D239C6C}"/>
              </a:ext>
            </a:extLst>
          </p:cNvPr>
          <p:cNvSpPr>
            <a:spLocks noGrp="1"/>
          </p:cNvSpPr>
          <p:nvPr>
            <p:ph idx="1"/>
          </p:nvPr>
        </p:nvSpPr>
        <p:spPr/>
        <p:txBody>
          <a:bodyPr/>
          <a:lstStyle/>
          <a:p>
            <a:r>
              <a:rPr lang="en-US" dirty="0"/>
              <a:t>It is not as compact or organized as the stack</a:t>
            </a:r>
          </a:p>
          <a:p>
            <a:r>
              <a:rPr lang="en-US" dirty="0"/>
              <a:t>Things like array size do not have to be known at compile time</a:t>
            </a:r>
          </a:p>
          <a:p>
            <a:pPr lvl="1"/>
            <a:r>
              <a:rPr lang="en-US" dirty="0"/>
              <a:t>Instead, we can figure it out during run time</a:t>
            </a:r>
          </a:p>
          <a:p>
            <a:r>
              <a:rPr lang="en-US" dirty="0"/>
              <a:t>Items can be created and destroyed while a program is running</a:t>
            </a:r>
          </a:p>
          <a:p>
            <a:r>
              <a:rPr lang="en-US" dirty="0"/>
              <a:t>This memory is also called dynamic memory</a:t>
            </a:r>
          </a:p>
        </p:txBody>
      </p:sp>
    </p:spTree>
    <p:extLst>
      <p:ext uri="{BB962C8B-B14F-4D97-AF65-F5344CB8AC3E}">
        <p14:creationId xmlns:p14="http://schemas.microsoft.com/office/powerpoint/2010/main" val="396285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2CE2-1BE7-AC46-B7FC-377CA2FB3A33}"/>
              </a:ext>
            </a:extLst>
          </p:cNvPr>
          <p:cNvSpPr>
            <a:spLocks noGrp="1"/>
          </p:cNvSpPr>
          <p:nvPr>
            <p:ph type="title"/>
          </p:nvPr>
        </p:nvSpPr>
        <p:spPr/>
        <p:txBody>
          <a:bodyPr/>
          <a:lstStyle/>
          <a:p>
            <a:r>
              <a:rPr lang="en-US" dirty="0"/>
              <a:t>Accessing Heap Memory</a:t>
            </a:r>
          </a:p>
        </p:txBody>
      </p:sp>
      <p:sp>
        <p:nvSpPr>
          <p:cNvPr id="3" name="Content Placeholder 2">
            <a:extLst>
              <a:ext uri="{FF2B5EF4-FFF2-40B4-BE49-F238E27FC236}">
                <a16:creationId xmlns:a16="http://schemas.microsoft.com/office/drawing/2014/main" id="{ED9CDF9F-59C7-0948-A4AC-E535FA9AEBD1}"/>
              </a:ext>
            </a:extLst>
          </p:cNvPr>
          <p:cNvSpPr>
            <a:spLocks noGrp="1"/>
          </p:cNvSpPr>
          <p:nvPr>
            <p:ph idx="1"/>
          </p:nvPr>
        </p:nvSpPr>
        <p:spPr/>
        <p:txBody>
          <a:bodyPr/>
          <a:lstStyle/>
          <a:p>
            <a:r>
              <a:rPr lang="en-US" dirty="0"/>
              <a:t>We need some new syntax</a:t>
            </a:r>
          </a:p>
          <a:p>
            <a:r>
              <a:rPr lang="en-US" dirty="0"/>
              <a:t>The idea is that we are requesting, and subsequently borrowing heap-allocated memory</a:t>
            </a:r>
            <a:br>
              <a:rPr lang="en-US" dirty="0"/>
            </a:br>
            <a:br>
              <a:rPr lang="en-US" dirty="0"/>
            </a:br>
            <a:r>
              <a:rPr lang="en-US" dirty="0">
                <a:highlight>
                  <a:srgbClr val="C0C0C0"/>
                </a:highlight>
                <a:latin typeface="Consolas" panose="020B0609020204030204" pitchFamily="49" charset="0"/>
                <a:cs typeface="Consolas" panose="020B0609020204030204" pitchFamily="49" charset="0"/>
              </a:rPr>
              <a:t>int *</a:t>
            </a:r>
            <a:r>
              <a:rPr lang="en-US" dirty="0" err="1">
                <a:highlight>
                  <a:srgbClr val="C0C0C0"/>
                </a:highlight>
                <a:latin typeface="Consolas" panose="020B0609020204030204" pitchFamily="49" charset="0"/>
                <a:cs typeface="Consolas" panose="020B0609020204030204" pitchFamily="49" charset="0"/>
              </a:rPr>
              <a:t>dynInt</a:t>
            </a:r>
            <a:r>
              <a:rPr lang="en-US" dirty="0">
                <a:highlight>
                  <a:srgbClr val="C0C0C0"/>
                </a:highlight>
                <a:latin typeface="Consolas" panose="020B0609020204030204" pitchFamily="49" charset="0"/>
                <a:cs typeface="Consolas" panose="020B0609020204030204" pitchFamily="49" charset="0"/>
              </a:rPr>
              <a:t> = new int;</a:t>
            </a:r>
            <a:br>
              <a:rPr lang="en-US" dirty="0">
                <a:highlight>
                  <a:srgbClr val="C0C0C0"/>
                </a:highlight>
                <a:latin typeface="Consolas" panose="020B0609020204030204" pitchFamily="49" charset="0"/>
                <a:cs typeface="Consolas" panose="020B0609020204030204" pitchFamily="49" charset="0"/>
              </a:rPr>
            </a:br>
            <a:r>
              <a:rPr lang="en-US" dirty="0">
                <a:highlight>
                  <a:srgbClr val="C0C0C0"/>
                </a:highlight>
                <a:latin typeface="Consolas" panose="020B0609020204030204" pitchFamily="49" charset="0"/>
                <a:cs typeface="Consolas" panose="020B0609020204030204" pitchFamily="49" charset="0"/>
              </a:rPr>
              <a:t>int *</a:t>
            </a:r>
            <a:r>
              <a:rPr lang="en-US" dirty="0" err="1">
                <a:highlight>
                  <a:srgbClr val="C0C0C0"/>
                </a:highlight>
                <a:latin typeface="Consolas" panose="020B0609020204030204" pitchFamily="49" charset="0"/>
                <a:cs typeface="Consolas" panose="020B0609020204030204" pitchFamily="49" charset="0"/>
              </a:rPr>
              <a:t>dynInt</a:t>
            </a:r>
            <a:r>
              <a:rPr lang="en-US" dirty="0">
                <a:highlight>
                  <a:srgbClr val="C0C0C0"/>
                </a:highlight>
                <a:latin typeface="Consolas" panose="020B0609020204030204" pitchFamily="49" charset="0"/>
                <a:cs typeface="Consolas" panose="020B0609020204030204" pitchFamily="49" charset="0"/>
              </a:rPr>
              <a:t> = new int(42);</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t>The keyword </a:t>
            </a:r>
            <a:r>
              <a:rPr lang="en-US" dirty="0">
                <a:highlight>
                  <a:srgbClr val="C0C0C0"/>
                </a:highlight>
                <a:latin typeface="Consolas" panose="020B0609020204030204" pitchFamily="49" charset="0"/>
                <a:cs typeface="Consolas" panose="020B0609020204030204" pitchFamily="49" charset="0"/>
              </a:rPr>
              <a:t>new</a:t>
            </a:r>
            <a:r>
              <a:rPr lang="en-US" dirty="0"/>
              <a:t> requests memory from the heap, and it is given to us in the form as a pointer</a:t>
            </a:r>
          </a:p>
        </p:txBody>
      </p:sp>
    </p:spTree>
    <p:extLst>
      <p:ext uri="{BB962C8B-B14F-4D97-AF65-F5344CB8AC3E}">
        <p14:creationId xmlns:p14="http://schemas.microsoft.com/office/powerpoint/2010/main" val="157911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2367-AF1A-E045-9F54-FC743A5A11F7}"/>
              </a:ext>
            </a:extLst>
          </p:cNvPr>
          <p:cNvSpPr>
            <a:spLocks noGrp="1"/>
          </p:cNvSpPr>
          <p:nvPr>
            <p:ph type="title"/>
          </p:nvPr>
        </p:nvSpPr>
        <p:spPr/>
        <p:txBody>
          <a:bodyPr/>
          <a:lstStyle/>
          <a:p>
            <a:r>
              <a:rPr lang="en-US" dirty="0"/>
              <a:t>About That Borrowed Memory</a:t>
            </a:r>
          </a:p>
        </p:txBody>
      </p:sp>
      <p:sp>
        <p:nvSpPr>
          <p:cNvPr id="3" name="Content Placeholder 2">
            <a:extLst>
              <a:ext uri="{FF2B5EF4-FFF2-40B4-BE49-F238E27FC236}">
                <a16:creationId xmlns:a16="http://schemas.microsoft.com/office/drawing/2014/main" id="{AAFD2EF2-3354-DC47-9DB7-10EC44C252E7}"/>
              </a:ext>
            </a:extLst>
          </p:cNvPr>
          <p:cNvSpPr>
            <a:spLocks noGrp="1"/>
          </p:cNvSpPr>
          <p:nvPr>
            <p:ph idx="1"/>
          </p:nvPr>
        </p:nvSpPr>
        <p:spPr/>
        <p:txBody>
          <a:bodyPr/>
          <a:lstStyle/>
          <a:p>
            <a:r>
              <a:rPr lang="en-US" dirty="0" err="1">
                <a:highlight>
                  <a:srgbClr val="C0C0C0"/>
                </a:highlight>
                <a:latin typeface="Consolas" panose="020B0609020204030204" pitchFamily="49" charset="0"/>
                <a:cs typeface="Consolas" panose="020B0609020204030204" pitchFamily="49" charset="0"/>
              </a:rPr>
              <a:t>int</a:t>
            </a:r>
            <a:r>
              <a:rPr lang="en-US" dirty="0">
                <a:highlight>
                  <a:srgbClr val="C0C0C0"/>
                </a:highlight>
                <a:latin typeface="Consolas" panose="020B0609020204030204" pitchFamily="49" charset="0"/>
                <a:cs typeface="Consolas" panose="020B0609020204030204" pitchFamily="49" charset="0"/>
              </a:rPr>
              <a:t> *</a:t>
            </a:r>
            <a:r>
              <a:rPr lang="en-US" dirty="0" err="1">
                <a:highlight>
                  <a:srgbClr val="C0C0C0"/>
                </a:highlight>
                <a:latin typeface="Consolas" panose="020B0609020204030204" pitchFamily="49" charset="0"/>
                <a:cs typeface="Consolas" panose="020B0609020204030204" pitchFamily="49" charset="0"/>
              </a:rPr>
              <a:t>dynInt</a:t>
            </a:r>
            <a:r>
              <a:rPr lang="en-US" dirty="0">
                <a:highlight>
                  <a:srgbClr val="C0C0C0"/>
                </a:highlight>
                <a:latin typeface="Consolas" panose="020B0609020204030204" pitchFamily="49" charset="0"/>
                <a:cs typeface="Consolas" panose="020B0609020204030204" pitchFamily="49" charset="0"/>
              </a:rPr>
              <a:t> = new </a:t>
            </a:r>
            <a:r>
              <a:rPr lang="en-US" dirty="0" err="1">
                <a:highlight>
                  <a:srgbClr val="C0C0C0"/>
                </a:highlight>
                <a:latin typeface="Consolas" panose="020B0609020204030204" pitchFamily="49" charset="0"/>
                <a:cs typeface="Consolas" panose="020B0609020204030204" pitchFamily="49" charset="0"/>
              </a:rPr>
              <a:t>int</a:t>
            </a:r>
            <a:r>
              <a:rPr lang="en-US" dirty="0">
                <a:highlight>
                  <a:srgbClr val="C0C0C0"/>
                </a:highlight>
                <a:latin typeface="Consolas" panose="020B0609020204030204" pitchFamily="49" charset="0"/>
                <a:cs typeface="Consolas" panose="020B0609020204030204" pitchFamily="49" charset="0"/>
              </a:rPr>
              <a:t>;</a:t>
            </a:r>
          </a:p>
          <a:p>
            <a:r>
              <a:rPr lang="en-US" dirty="0">
                <a:cs typeface="Consolas" panose="020B0609020204030204" pitchFamily="49" charset="0"/>
              </a:rPr>
              <a:t>The integer we borrow from the heap has no name</a:t>
            </a:r>
          </a:p>
          <a:p>
            <a:pPr lvl="1"/>
            <a:r>
              <a:rPr lang="en-US" dirty="0">
                <a:cs typeface="Consolas" panose="020B0609020204030204" pitchFamily="49" charset="0"/>
              </a:rPr>
              <a:t>Our only access to that integer is through the pointer</a:t>
            </a:r>
          </a:p>
          <a:p>
            <a:r>
              <a:rPr lang="en-US" dirty="0">
                <a:cs typeface="Consolas" panose="020B0609020204030204" pitchFamily="49" charset="0"/>
              </a:rPr>
              <a:t>It was mentioned (a few times) that this memory is borrowed</a:t>
            </a:r>
          </a:p>
          <a:p>
            <a:r>
              <a:rPr lang="en-US" dirty="0">
                <a:cs typeface="Consolas" panose="020B0609020204030204" pitchFamily="49" charset="0"/>
              </a:rPr>
              <a:t>When we borrow things, we should give them back when we’re done</a:t>
            </a:r>
          </a:p>
        </p:txBody>
      </p:sp>
    </p:spTree>
    <p:extLst>
      <p:ext uri="{BB962C8B-B14F-4D97-AF65-F5344CB8AC3E}">
        <p14:creationId xmlns:p14="http://schemas.microsoft.com/office/powerpoint/2010/main" val="216879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F997-8569-324A-9034-2978A958A3E5}"/>
              </a:ext>
            </a:extLst>
          </p:cNvPr>
          <p:cNvSpPr>
            <a:spLocks noGrp="1"/>
          </p:cNvSpPr>
          <p:nvPr>
            <p:ph type="title"/>
          </p:nvPr>
        </p:nvSpPr>
        <p:spPr/>
        <p:txBody>
          <a:bodyPr/>
          <a:lstStyle/>
          <a:p>
            <a:r>
              <a:rPr lang="en-US" dirty="0"/>
              <a:t>Returning Memory to the Heap</a:t>
            </a:r>
          </a:p>
        </p:txBody>
      </p:sp>
      <p:sp>
        <p:nvSpPr>
          <p:cNvPr id="3" name="Content Placeholder 2">
            <a:extLst>
              <a:ext uri="{FF2B5EF4-FFF2-40B4-BE49-F238E27FC236}">
                <a16:creationId xmlns:a16="http://schemas.microsoft.com/office/drawing/2014/main" id="{B6AEEF81-F9A0-1844-94E9-9AB7ED0AAD9B}"/>
              </a:ext>
            </a:extLst>
          </p:cNvPr>
          <p:cNvSpPr>
            <a:spLocks noGrp="1"/>
          </p:cNvSpPr>
          <p:nvPr>
            <p:ph idx="1"/>
          </p:nvPr>
        </p:nvSpPr>
        <p:spPr/>
        <p:txBody>
          <a:bodyPr/>
          <a:lstStyle/>
          <a:p>
            <a:r>
              <a:rPr lang="en-US" dirty="0">
                <a:highlight>
                  <a:srgbClr val="C0C0C0"/>
                </a:highlight>
                <a:latin typeface="Consolas" panose="020B0609020204030204" pitchFamily="49" charset="0"/>
                <a:cs typeface="Consolas" panose="020B0609020204030204" pitchFamily="49" charset="0"/>
              </a:rPr>
              <a:t>int *</a:t>
            </a:r>
            <a:r>
              <a:rPr lang="en-US" dirty="0" err="1">
                <a:highlight>
                  <a:srgbClr val="C0C0C0"/>
                </a:highlight>
                <a:latin typeface="Consolas" panose="020B0609020204030204" pitchFamily="49" charset="0"/>
                <a:cs typeface="Consolas" panose="020B0609020204030204" pitchFamily="49" charset="0"/>
              </a:rPr>
              <a:t>dynInt</a:t>
            </a:r>
            <a:r>
              <a:rPr lang="en-US" dirty="0">
                <a:highlight>
                  <a:srgbClr val="C0C0C0"/>
                </a:highlight>
                <a:latin typeface="Consolas" panose="020B0609020204030204" pitchFamily="49" charset="0"/>
                <a:cs typeface="Consolas" panose="020B0609020204030204" pitchFamily="49" charset="0"/>
              </a:rPr>
              <a:t> = new int;</a:t>
            </a:r>
          </a:p>
          <a:p>
            <a:r>
              <a:rPr lang="en-US" dirty="0"/>
              <a:t>We learned some new syntax to request memory from the heap</a:t>
            </a:r>
          </a:p>
          <a:p>
            <a:r>
              <a:rPr lang="en-US" dirty="0"/>
              <a:t>It follows that there will be some new syntax to give it back</a:t>
            </a:r>
            <a:br>
              <a:rPr lang="en-US" dirty="0"/>
            </a:br>
            <a:r>
              <a:rPr lang="en-US" dirty="0">
                <a:highlight>
                  <a:srgbClr val="C0C0C0"/>
                </a:highlight>
                <a:latin typeface="Consolas" panose="020B0609020204030204" pitchFamily="49" charset="0"/>
                <a:cs typeface="Consolas" panose="020B0609020204030204" pitchFamily="49" charset="0"/>
              </a:rPr>
              <a:t>delete </a:t>
            </a:r>
            <a:r>
              <a:rPr lang="en-US" dirty="0" err="1">
                <a:highlight>
                  <a:srgbClr val="C0C0C0"/>
                </a:highlight>
                <a:latin typeface="Consolas" panose="020B0609020204030204" pitchFamily="49" charset="0"/>
                <a:cs typeface="Consolas" panose="020B0609020204030204" pitchFamily="49" charset="0"/>
              </a:rPr>
              <a:t>dynInt</a:t>
            </a:r>
            <a:r>
              <a:rPr lang="en-US" dirty="0">
                <a:highlight>
                  <a:srgbClr val="C0C0C0"/>
                </a:highlight>
                <a:latin typeface="Consolas" panose="020B0609020204030204" pitchFamily="49" charset="0"/>
                <a:cs typeface="Consolas" panose="020B0609020204030204" pitchFamily="49" charset="0"/>
              </a:rPr>
              <a:t>;</a:t>
            </a:r>
          </a:p>
          <a:p>
            <a:r>
              <a:rPr lang="en-US" dirty="0"/>
              <a:t>The keyword </a:t>
            </a:r>
            <a:r>
              <a:rPr lang="en-US" dirty="0">
                <a:highlight>
                  <a:srgbClr val="C0C0C0"/>
                </a:highlight>
                <a:latin typeface="Consolas" panose="020B0609020204030204" pitchFamily="49" charset="0"/>
                <a:cs typeface="Consolas" panose="020B0609020204030204" pitchFamily="49" charset="0"/>
              </a:rPr>
              <a:t>delete</a:t>
            </a:r>
            <a:r>
              <a:rPr lang="en-US" dirty="0"/>
              <a:t> destroys the dynamically allocated object and returns the memory to the heap</a:t>
            </a:r>
          </a:p>
        </p:txBody>
      </p:sp>
    </p:spTree>
    <p:extLst>
      <p:ext uri="{BB962C8B-B14F-4D97-AF65-F5344CB8AC3E}">
        <p14:creationId xmlns:p14="http://schemas.microsoft.com/office/powerpoint/2010/main" val="169018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8AB6-2EE5-3D4D-AB55-985185534D76}"/>
              </a:ext>
            </a:extLst>
          </p:cNvPr>
          <p:cNvSpPr>
            <a:spLocks noGrp="1"/>
          </p:cNvSpPr>
          <p:nvPr>
            <p:ph type="title"/>
          </p:nvPr>
        </p:nvSpPr>
        <p:spPr/>
        <p:txBody>
          <a:bodyPr/>
          <a:lstStyle/>
          <a:p>
            <a:r>
              <a:rPr lang="en-US" dirty="0"/>
              <a:t>Borrowing Memory Requires Manners</a:t>
            </a:r>
          </a:p>
        </p:txBody>
      </p:sp>
      <p:sp>
        <p:nvSpPr>
          <p:cNvPr id="3" name="Content Placeholder 2">
            <a:extLst>
              <a:ext uri="{FF2B5EF4-FFF2-40B4-BE49-F238E27FC236}">
                <a16:creationId xmlns:a16="http://schemas.microsoft.com/office/drawing/2014/main" id="{046D18AE-54FF-DF42-8EEE-5B22FE57D541}"/>
              </a:ext>
            </a:extLst>
          </p:cNvPr>
          <p:cNvSpPr>
            <a:spLocks noGrp="1"/>
          </p:cNvSpPr>
          <p:nvPr>
            <p:ph idx="1"/>
          </p:nvPr>
        </p:nvSpPr>
        <p:spPr/>
        <p:txBody>
          <a:bodyPr/>
          <a:lstStyle/>
          <a:p>
            <a:r>
              <a:rPr lang="en-US" dirty="0"/>
              <a:t> If we borrow memory using </a:t>
            </a:r>
            <a:r>
              <a:rPr lang="en-US" dirty="0">
                <a:latin typeface="Consolas" panose="020B0609020204030204" pitchFamily="49" charset="0"/>
                <a:cs typeface="Consolas" panose="020B0609020204030204" pitchFamily="49" charset="0"/>
              </a:rPr>
              <a:t>new</a:t>
            </a:r>
            <a:r>
              <a:rPr lang="en-US" dirty="0"/>
              <a:t> and do not return it using </a:t>
            </a:r>
            <a:r>
              <a:rPr lang="en-US" dirty="0">
                <a:latin typeface="Consolas" panose="020B0609020204030204" pitchFamily="49" charset="0"/>
                <a:cs typeface="Consolas" panose="020B0609020204030204" pitchFamily="49" charset="0"/>
              </a:rPr>
              <a:t>delete</a:t>
            </a:r>
            <a:r>
              <a:rPr lang="en-US" dirty="0"/>
              <a:t>, the compiler does not complain</a:t>
            </a:r>
          </a:p>
          <a:p>
            <a:r>
              <a:rPr lang="en-US" b="1" u="sng" dirty="0"/>
              <a:t>But we have done a bad thing</a:t>
            </a:r>
          </a:p>
          <a:p>
            <a:r>
              <a:rPr lang="en-US" dirty="0"/>
              <a:t>It’s called a memory leak</a:t>
            </a:r>
          </a:p>
          <a:p>
            <a:r>
              <a:rPr lang="en-US" dirty="0"/>
              <a:t>Modern OS’s can help mitigate them, but it’s still terrible practice to leak memory</a:t>
            </a:r>
          </a:p>
          <a:p>
            <a:r>
              <a:rPr lang="en-US" dirty="0"/>
              <a:t>If we borrow memory, we should give it back when we’re done</a:t>
            </a:r>
          </a:p>
          <a:p>
            <a:endParaRPr lang="en-US" dirty="0"/>
          </a:p>
        </p:txBody>
      </p:sp>
    </p:spTree>
    <p:extLst>
      <p:ext uri="{BB962C8B-B14F-4D97-AF65-F5344CB8AC3E}">
        <p14:creationId xmlns:p14="http://schemas.microsoft.com/office/powerpoint/2010/main" val="174157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FAFA-C264-9D40-8971-0B8AB13562D5}"/>
              </a:ext>
            </a:extLst>
          </p:cNvPr>
          <p:cNvSpPr>
            <a:spLocks noGrp="1"/>
          </p:cNvSpPr>
          <p:nvPr>
            <p:ph type="title"/>
          </p:nvPr>
        </p:nvSpPr>
        <p:spPr/>
        <p:txBody>
          <a:bodyPr/>
          <a:lstStyle/>
          <a:p>
            <a:r>
              <a:rPr lang="en-US" dirty="0"/>
              <a:t>The Heap is (Somewhat) Limited</a:t>
            </a:r>
          </a:p>
        </p:txBody>
      </p:sp>
      <p:sp>
        <p:nvSpPr>
          <p:cNvPr id="3" name="Content Placeholder 2">
            <a:extLst>
              <a:ext uri="{FF2B5EF4-FFF2-40B4-BE49-F238E27FC236}">
                <a16:creationId xmlns:a16="http://schemas.microsoft.com/office/drawing/2014/main" id="{8CD65F5A-F04E-FB4A-B39F-774905E646D0}"/>
              </a:ext>
            </a:extLst>
          </p:cNvPr>
          <p:cNvSpPr>
            <a:spLocks noGrp="1"/>
          </p:cNvSpPr>
          <p:nvPr>
            <p:ph idx="1"/>
          </p:nvPr>
        </p:nvSpPr>
        <p:spPr/>
        <p:txBody>
          <a:bodyPr/>
          <a:lstStyle/>
          <a:p>
            <a:r>
              <a:rPr lang="en-US" dirty="0"/>
              <a:t>If there is memory in the heap to give, you will always receive that memory</a:t>
            </a:r>
          </a:p>
          <a:p>
            <a:r>
              <a:rPr lang="en-US" dirty="0"/>
              <a:t>The heap can run out of memory</a:t>
            </a:r>
          </a:p>
          <a:p>
            <a:r>
              <a:rPr lang="en-US" dirty="0"/>
              <a:t>You will see an exception thrown while the program is running, </a:t>
            </a:r>
            <a:r>
              <a:rPr lang="en-US" dirty="0" err="1">
                <a:highlight>
                  <a:srgbClr val="C0C0C0"/>
                </a:highlight>
                <a:latin typeface="Consolas" panose="020B0609020204030204" pitchFamily="49" charset="0"/>
                <a:cs typeface="Consolas" panose="020B0609020204030204" pitchFamily="49" charset="0"/>
              </a:rPr>
              <a:t>std</a:t>
            </a:r>
            <a:r>
              <a:rPr lang="en-US" dirty="0">
                <a:highlight>
                  <a:srgbClr val="C0C0C0"/>
                </a:highlight>
                <a:latin typeface="Consolas" panose="020B0609020204030204" pitchFamily="49" charset="0"/>
                <a:cs typeface="Consolas" panose="020B0609020204030204" pitchFamily="49" charset="0"/>
              </a:rPr>
              <a:t>::</a:t>
            </a:r>
            <a:r>
              <a:rPr lang="en-US" dirty="0" err="1">
                <a:highlight>
                  <a:srgbClr val="C0C0C0"/>
                </a:highlight>
                <a:latin typeface="Consolas" panose="020B0609020204030204" pitchFamily="49" charset="0"/>
                <a:cs typeface="Consolas" panose="020B0609020204030204" pitchFamily="49" charset="0"/>
              </a:rPr>
              <a:t>bad_alloc</a:t>
            </a:r>
            <a:endParaRPr lang="en-US" dirty="0">
              <a:highlight>
                <a:srgbClr val="C0C0C0"/>
              </a:highlight>
              <a:latin typeface="Consolas" panose="020B0609020204030204" pitchFamily="49" charset="0"/>
              <a:cs typeface="Consolas" panose="020B0609020204030204" pitchFamily="49" charset="0"/>
            </a:endParaRPr>
          </a:p>
          <a:p>
            <a:r>
              <a:rPr lang="en-US" dirty="0"/>
              <a:t>We will likely not see that in this class, but we should be aware</a:t>
            </a:r>
          </a:p>
          <a:p>
            <a:r>
              <a:rPr lang="en-US" dirty="0"/>
              <a:t>Exception handling is not discussed in this course</a:t>
            </a:r>
          </a:p>
        </p:txBody>
      </p:sp>
    </p:spTree>
    <p:extLst>
      <p:ext uri="{BB962C8B-B14F-4D97-AF65-F5344CB8AC3E}">
        <p14:creationId xmlns:p14="http://schemas.microsoft.com/office/powerpoint/2010/main" val="179827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8867-9479-F64B-B4F5-405A65BE6930}"/>
              </a:ext>
            </a:extLst>
          </p:cNvPr>
          <p:cNvSpPr>
            <a:spLocks noGrp="1"/>
          </p:cNvSpPr>
          <p:nvPr>
            <p:ph type="title"/>
          </p:nvPr>
        </p:nvSpPr>
        <p:spPr/>
        <p:txBody>
          <a:bodyPr/>
          <a:lstStyle/>
          <a:p>
            <a:r>
              <a:rPr lang="en-US" dirty="0"/>
              <a:t>The Heap is Passive</a:t>
            </a:r>
          </a:p>
        </p:txBody>
      </p:sp>
      <p:sp>
        <p:nvSpPr>
          <p:cNvPr id="3" name="Content Placeholder 2">
            <a:extLst>
              <a:ext uri="{FF2B5EF4-FFF2-40B4-BE49-F238E27FC236}">
                <a16:creationId xmlns:a16="http://schemas.microsoft.com/office/drawing/2014/main" id="{312FCBE6-C920-C246-BA87-D432B5A068BD}"/>
              </a:ext>
            </a:extLst>
          </p:cNvPr>
          <p:cNvSpPr>
            <a:spLocks noGrp="1"/>
          </p:cNvSpPr>
          <p:nvPr>
            <p:ph idx="1"/>
          </p:nvPr>
        </p:nvSpPr>
        <p:spPr/>
        <p:txBody>
          <a:bodyPr/>
          <a:lstStyle/>
          <a:p>
            <a:r>
              <a:rPr lang="en-US" dirty="0"/>
              <a:t>The heap will NOT take back memory it has lent out</a:t>
            </a:r>
          </a:p>
          <a:p>
            <a:r>
              <a:rPr lang="en-US" dirty="0"/>
              <a:t>If we remove all pointers to that memory, it now exists in a purgatory state</a:t>
            </a:r>
          </a:p>
          <a:p>
            <a:pPr lvl="1"/>
            <a:r>
              <a:rPr lang="en-US" dirty="0"/>
              <a:t>It’s impossible to get it back, and it will not return to the heap until the program ends</a:t>
            </a:r>
          </a:p>
          <a:p>
            <a:r>
              <a:rPr lang="en-US" dirty="0"/>
              <a:t>Modern OS’s make it possible for that memory to be returned when a program ends</a:t>
            </a:r>
          </a:p>
          <a:p>
            <a:r>
              <a:rPr lang="en-US" dirty="0"/>
              <a:t>Users used to be required to reboot their computer to reclaim that memory</a:t>
            </a:r>
          </a:p>
        </p:txBody>
      </p:sp>
    </p:spTree>
    <p:extLst>
      <p:ext uri="{BB962C8B-B14F-4D97-AF65-F5344CB8AC3E}">
        <p14:creationId xmlns:p14="http://schemas.microsoft.com/office/powerpoint/2010/main" val="3694807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ghost holding a sign that says boo">
            <a:extLst>
              <a:ext uri="{FF2B5EF4-FFF2-40B4-BE49-F238E27FC236}">
                <a16:creationId xmlns:a16="http://schemas.microsoft.com/office/drawing/2014/main" id="{A0E5EBDE-21F6-8B4D-8B4B-870813CB323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 b="7199"/>
          <a:stretch/>
        </p:blipFill>
        <p:spPr>
          <a:xfrm>
            <a:off x="7373816" y="2145636"/>
            <a:ext cx="4261588" cy="3954707"/>
          </a:xfrm>
          <a:prstGeom prst="rect">
            <a:avLst/>
          </a:prstGeom>
        </p:spPr>
      </p:pic>
      <p:sp>
        <p:nvSpPr>
          <p:cNvPr id="11" name="Freeform 8">
            <a:extLst>
              <a:ext uri="{FF2B5EF4-FFF2-40B4-BE49-F238E27FC236}">
                <a16:creationId xmlns:a16="http://schemas.microsoft.com/office/drawing/2014/main" id="{47F8A8B8-9430-4684-AA47-456455FF8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9528486 w 12192000"/>
              <a:gd name="connsiteY5" fmla="*/ 2197353 h 6858000"/>
              <a:gd name="connsiteX6" fmla="*/ 9491031 w 12192000"/>
              <a:gd name="connsiteY6" fmla="*/ 2200864 h 6858000"/>
              <a:gd name="connsiteX7" fmla="*/ 9454747 w 12192000"/>
              <a:gd name="connsiteY7" fmla="*/ 2210228 h 6858000"/>
              <a:gd name="connsiteX8" fmla="*/ 9419633 w 12192000"/>
              <a:gd name="connsiteY8" fmla="*/ 2224273 h 6858000"/>
              <a:gd name="connsiteX9" fmla="*/ 9383349 w 12192000"/>
              <a:gd name="connsiteY9" fmla="*/ 2241830 h 6858000"/>
              <a:gd name="connsiteX10" fmla="*/ 9349405 w 12192000"/>
              <a:gd name="connsiteY10" fmla="*/ 2261728 h 6858000"/>
              <a:gd name="connsiteX11" fmla="*/ 9314292 w 12192000"/>
              <a:gd name="connsiteY11" fmla="*/ 2282796 h 6858000"/>
              <a:gd name="connsiteX12" fmla="*/ 9279178 w 12192000"/>
              <a:gd name="connsiteY12" fmla="*/ 2301524 h 6858000"/>
              <a:gd name="connsiteX13" fmla="*/ 9244064 w 12192000"/>
              <a:gd name="connsiteY13" fmla="*/ 2320251 h 6858000"/>
              <a:gd name="connsiteX14" fmla="*/ 9208950 w 12192000"/>
              <a:gd name="connsiteY14" fmla="*/ 2334296 h 6858000"/>
              <a:gd name="connsiteX15" fmla="*/ 9172666 w 12192000"/>
              <a:gd name="connsiteY15" fmla="*/ 2343660 h 6858000"/>
              <a:gd name="connsiteX16" fmla="*/ 9136382 w 12192000"/>
              <a:gd name="connsiteY16" fmla="*/ 2348342 h 6858000"/>
              <a:gd name="connsiteX17" fmla="*/ 9097757 w 12192000"/>
              <a:gd name="connsiteY17" fmla="*/ 2348342 h 6858000"/>
              <a:gd name="connsiteX18" fmla="*/ 9057961 w 12192000"/>
              <a:gd name="connsiteY18" fmla="*/ 2346001 h 6858000"/>
              <a:gd name="connsiteX19" fmla="*/ 9018166 w 12192000"/>
              <a:gd name="connsiteY19" fmla="*/ 2341319 h 6858000"/>
              <a:gd name="connsiteX20" fmla="*/ 8978370 w 12192000"/>
              <a:gd name="connsiteY20" fmla="*/ 2335467 h 6858000"/>
              <a:gd name="connsiteX21" fmla="*/ 8938575 w 12192000"/>
              <a:gd name="connsiteY21" fmla="*/ 2330785 h 6858000"/>
              <a:gd name="connsiteX22" fmla="*/ 8898779 w 12192000"/>
              <a:gd name="connsiteY22" fmla="*/ 2327274 h 6858000"/>
              <a:gd name="connsiteX23" fmla="*/ 8861324 w 12192000"/>
              <a:gd name="connsiteY23" fmla="*/ 2328444 h 6858000"/>
              <a:gd name="connsiteX24" fmla="*/ 8825040 w 12192000"/>
              <a:gd name="connsiteY24" fmla="*/ 2333126 h 6858000"/>
              <a:gd name="connsiteX25" fmla="*/ 8789926 w 12192000"/>
              <a:gd name="connsiteY25" fmla="*/ 2343660 h 6858000"/>
              <a:gd name="connsiteX26" fmla="*/ 8760665 w 12192000"/>
              <a:gd name="connsiteY26" fmla="*/ 2358876 h 6858000"/>
              <a:gd name="connsiteX27" fmla="*/ 8732574 w 12192000"/>
              <a:gd name="connsiteY27" fmla="*/ 2378774 h 6858000"/>
              <a:gd name="connsiteX28" fmla="*/ 8707994 w 12192000"/>
              <a:gd name="connsiteY28" fmla="*/ 2402183 h 6858000"/>
              <a:gd name="connsiteX29" fmla="*/ 8683415 w 12192000"/>
              <a:gd name="connsiteY29" fmla="*/ 2429103 h 6858000"/>
              <a:gd name="connsiteX30" fmla="*/ 8661176 w 12192000"/>
              <a:gd name="connsiteY30" fmla="*/ 2457194 h 6858000"/>
              <a:gd name="connsiteX31" fmla="*/ 8638937 w 12192000"/>
              <a:gd name="connsiteY31" fmla="*/ 2486456 h 6858000"/>
              <a:gd name="connsiteX32" fmla="*/ 8616699 w 12192000"/>
              <a:gd name="connsiteY32" fmla="*/ 2515717 h 6858000"/>
              <a:gd name="connsiteX33" fmla="*/ 8594460 w 12192000"/>
              <a:gd name="connsiteY33" fmla="*/ 2543808 h 6858000"/>
              <a:gd name="connsiteX34" fmla="*/ 8571051 w 12192000"/>
              <a:gd name="connsiteY34" fmla="*/ 2570729 h 6858000"/>
              <a:gd name="connsiteX35" fmla="*/ 8544130 w 12192000"/>
              <a:gd name="connsiteY35" fmla="*/ 2594138 h 6858000"/>
              <a:gd name="connsiteX36" fmla="*/ 8518380 w 12192000"/>
              <a:gd name="connsiteY36" fmla="*/ 2615206 h 6858000"/>
              <a:gd name="connsiteX37" fmla="*/ 8489119 w 12192000"/>
              <a:gd name="connsiteY37" fmla="*/ 2631593 h 6858000"/>
              <a:gd name="connsiteX38" fmla="*/ 8457516 w 12192000"/>
              <a:gd name="connsiteY38" fmla="*/ 2645638 h 6858000"/>
              <a:gd name="connsiteX39" fmla="*/ 8423573 w 12192000"/>
              <a:gd name="connsiteY39" fmla="*/ 2657343 h 6858000"/>
              <a:gd name="connsiteX40" fmla="*/ 8388459 w 12192000"/>
              <a:gd name="connsiteY40" fmla="*/ 2667877 h 6858000"/>
              <a:gd name="connsiteX41" fmla="*/ 8353346 w 12192000"/>
              <a:gd name="connsiteY41" fmla="*/ 2677241 h 6858000"/>
              <a:gd name="connsiteX42" fmla="*/ 8317062 w 12192000"/>
              <a:gd name="connsiteY42" fmla="*/ 2686604 h 6858000"/>
              <a:gd name="connsiteX43" fmla="*/ 8283118 w 12192000"/>
              <a:gd name="connsiteY43" fmla="*/ 2697138 h 6858000"/>
              <a:gd name="connsiteX44" fmla="*/ 8249175 w 12192000"/>
              <a:gd name="connsiteY44" fmla="*/ 2708843 h 6858000"/>
              <a:gd name="connsiteX45" fmla="*/ 8217573 w 12192000"/>
              <a:gd name="connsiteY45" fmla="*/ 2722888 h 6858000"/>
              <a:gd name="connsiteX46" fmla="*/ 8189482 w 12192000"/>
              <a:gd name="connsiteY46" fmla="*/ 2740445 h 6858000"/>
              <a:gd name="connsiteX47" fmla="*/ 8163732 w 12192000"/>
              <a:gd name="connsiteY47" fmla="*/ 2761514 h 6858000"/>
              <a:gd name="connsiteX48" fmla="*/ 8142663 w 12192000"/>
              <a:gd name="connsiteY48" fmla="*/ 2787264 h 6858000"/>
              <a:gd name="connsiteX49" fmla="*/ 8125106 w 12192000"/>
              <a:gd name="connsiteY49" fmla="*/ 2815355 h 6858000"/>
              <a:gd name="connsiteX50" fmla="*/ 8111061 w 12192000"/>
              <a:gd name="connsiteY50" fmla="*/ 2846957 h 6858000"/>
              <a:gd name="connsiteX51" fmla="*/ 8099356 w 12192000"/>
              <a:gd name="connsiteY51" fmla="*/ 2880900 h 6858000"/>
              <a:gd name="connsiteX52" fmla="*/ 8088822 w 12192000"/>
              <a:gd name="connsiteY52" fmla="*/ 2914844 h 6858000"/>
              <a:gd name="connsiteX53" fmla="*/ 8079459 w 12192000"/>
              <a:gd name="connsiteY53" fmla="*/ 2951128 h 6858000"/>
              <a:gd name="connsiteX54" fmla="*/ 8070095 w 12192000"/>
              <a:gd name="connsiteY54" fmla="*/ 2986242 h 6858000"/>
              <a:gd name="connsiteX55" fmla="*/ 8059561 w 12192000"/>
              <a:gd name="connsiteY55" fmla="*/ 3021355 h 6858000"/>
              <a:gd name="connsiteX56" fmla="*/ 8047856 w 12192000"/>
              <a:gd name="connsiteY56" fmla="*/ 3055299 h 6858000"/>
              <a:gd name="connsiteX57" fmla="*/ 8033811 w 12192000"/>
              <a:gd name="connsiteY57" fmla="*/ 3086901 h 6858000"/>
              <a:gd name="connsiteX58" fmla="*/ 8017424 w 12192000"/>
              <a:gd name="connsiteY58" fmla="*/ 3116162 h 6858000"/>
              <a:gd name="connsiteX59" fmla="*/ 7996356 w 12192000"/>
              <a:gd name="connsiteY59" fmla="*/ 3141913 h 6858000"/>
              <a:gd name="connsiteX60" fmla="*/ 7972947 w 12192000"/>
              <a:gd name="connsiteY60" fmla="*/ 3168833 h 6858000"/>
              <a:gd name="connsiteX61" fmla="*/ 7946026 w 12192000"/>
              <a:gd name="connsiteY61" fmla="*/ 3192242 h 6858000"/>
              <a:gd name="connsiteX62" fmla="*/ 7916765 w 12192000"/>
              <a:gd name="connsiteY62" fmla="*/ 3214481 h 6858000"/>
              <a:gd name="connsiteX63" fmla="*/ 7887503 w 12192000"/>
              <a:gd name="connsiteY63" fmla="*/ 3236720 h 6858000"/>
              <a:gd name="connsiteX64" fmla="*/ 7858242 w 12192000"/>
              <a:gd name="connsiteY64" fmla="*/ 3258958 h 6858000"/>
              <a:gd name="connsiteX65" fmla="*/ 7830151 w 12192000"/>
              <a:gd name="connsiteY65" fmla="*/ 3281197 h 6858000"/>
              <a:gd name="connsiteX66" fmla="*/ 7803230 w 12192000"/>
              <a:gd name="connsiteY66" fmla="*/ 3305777 h 6858000"/>
              <a:gd name="connsiteX67" fmla="*/ 7779821 w 12192000"/>
              <a:gd name="connsiteY67" fmla="*/ 3330356 h 6858000"/>
              <a:gd name="connsiteX68" fmla="*/ 7759923 w 12192000"/>
              <a:gd name="connsiteY68" fmla="*/ 3358447 h 6858000"/>
              <a:gd name="connsiteX69" fmla="*/ 7744708 w 12192000"/>
              <a:gd name="connsiteY69" fmla="*/ 3387709 h 6858000"/>
              <a:gd name="connsiteX70" fmla="*/ 7734173 w 12192000"/>
              <a:gd name="connsiteY70" fmla="*/ 3422822 h 6858000"/>
              <a:gd name="connsiteX71" fmla="*/ 7729492 w 12192000"/>
              <a:gd name="connsiteY71" fmla="*/ 3459107 h 6858000"/>
              <a:gd name="connsiteX72" fmla="*/ 7728321 w 12192000"/>
              <a:gd name="connsiteY72" fmla="*/ 3496561 h 6858000"/>
              <a:gd name="connsiteX73" fmla="*/ 7731832 w 12192000"/>
              <a:gd name="connsiteY73" fmla="*/ 3536357 h 6858000"/>
              <a:gd name="connsiteX74" fmla="*/ 7736514 w 12192000"/>
              <a:gd name="connsiteY74" fmla="*/ 3576152 h 6858000"/>
              <a:gd name="connsiteX75" fmla="*/ 7742367 w 12192000"/>
              <a:gd name="connsiteY75" fmla="*/ 3615948 h 6858000"/>
              <a:gd name="connsiteX76" fmla="*/ 7747048 w 12192000"/>
              <a:gd name="connsiteY76" fmla="*/ 3655744 h 6858000"/>
              <a:gd name="connsiteX77" fmla="*/ 7749389 w 12192000"/>
              <a:gd name="connsiteY77" fmla="*/ 3695539 h 6858000"/>
              <a:gd name="connsiteX78" fmla="*/ 7749389 w 12192000"/>
              <a:gd name="connsiteY78" fmla="*/ 3734164 h 6858000"/>
              <a:gd name="connsiteX79" fmla="*/ 7744708 w 12192000"/>
              <a:gd name="connsiteY79" fmla="*/ 3770449 h 6858000"/>
              <a:gd name="connsiteX80" fmla="*/ 7735344 w 12192000"/>
              <a:gd name="connsiteY80" fmla="*/ 3806733 h 6858000"/>
              <a:gd name="connsiteX81" fmla="*/ 7721298 w 12192000"/>
              <a:gd name="connsiteY81" fmla="*/ 3840676 h 6858000"/>
              <a:gd name="connsiteX82" fmla="*/ 7703741 w 12192000"/>
              <a:gd name="connsiteY82" fmla="*/ 3875790 h 6858000"/>
              <a:gd name="connsiteX83" fmla="*/ 7683844 w 12192000"/>
              <a:gd name="connsiteY83" fmla="*/ 3910903 h 6858000"/>
              <a:gd name="connsiteX84" fmla="*/ 7662775 w 12192000"/>
              <a:gd name="connsiteY84" fmla="*/ 3946017 h 6858000"/>
              <a:gd name="connsiteX85" fmla="*/ 7642878 w 12192000"/>
              <a:gd name="connsiteY85" fmla="*/ 3979961 h 6858000"/>
              <a:gd name="connsiteX86" fmla="*/ 7625321 w 12192000"/>
              <a:gd name="connsiteY86" fmla="*/ 4016245 h 6858000"/>
              <a:gd name="connsiteX87" fmla="*/ 7611275 w 12192000"/>
              <a:gd name="connsiteY87" fmla="*/ 4051358 h 6858000"/>
              <a:gd name="connsiteX88" fmla="*/ 7601912 w 12192000"/>
              <a:gd name="connsiteY88" fmla="*/ 4087643 h 6858000"/>
              <a:gd name="connsiteX89" fmla="*/ 7598400 w 12192000"/>
              <a:gd name="connsiteY89" fmla="*/ 4125097 h 6858000"/>
              <a:gd name="connsiteX90" fmla="*/ 7601912 w 12192000"/>
              <a:gd name="connsiteY90" fmla="*/ 4162552 h 6858000"/>
              <a:gd name="connsiteX91" fmla="*/ 7611275 w 12192000"/>
              <a:gd name="connsiteY91" fmla="*/ 4198836 h 6858000"/>
              <a:gd name="connsiteX92" fmla="*/ 7625321 w 12192000"/>
              <a:gd name="connsiteY92" fmla="*/ 4233950 h 6858000"/>
              <a:gd name="connsiteX93" fmla="*/ 7642878 w 12192000"/>
              <a:gd name="connsiteY93" fmla="*/ 4270234 h 6858000"/>
              <a:gd name="connsiteX94" fmla="*/ 7662775 w 12192000"/>
              <a:gd name="connsiteY94" fmla="*/ 4304177 h 6858000"/>
              <a:gd name="connsiteX95" fmla="*/ 7683844 w 12192000"/>
              <a:gd name="connsiteY95" fmla="*/ 4339291 h 6858000"/>
              <a:gd name="connsiteX96" fmla="*/ 7703741 w 12192000"/>
              <a:gd name="connsiteY96" fmla="*/ 4374405 h 6858000"/>
              <a:gd name="connsiteX97" fmla="*/ 7721298 w 12192000"/>
              <a:gd name="connsiteY97" fmla="*/ 4409519 h 6858000"/>
              <a:gd name="connsiteX98" fmla="*/ 7735344 w 12192000"/>
              <a:gd name="connsiteY98" fmla="*/ 4443462 h 6858000"/>
              <a:gd name="connsiteX99" fmla="*/ 7744708 w 12192000"/>
              <a:gd name="connsiteY99" fmla="*/ 4479746 h 6858000"/>
              <a:gd name="connsiteX100" fmla="*/ 7749389 w 12192000"/>
              <a:gd name="connsiteY100" fmla="*/ 4516030 h 6858000"/>
              <a:gd name="connsiteX101" fmla="*/ 7749389 w 12192000"/>
              <a:gd name="connsiteY101" fmla="*/ 4554655 h 6858000"/>
              <a:gd name="connsiteX102" fmla="*/ 7747048 w 12192000"/>
              <a:gd name="connsiteY102" fmla="*/ 4594451 h 6858000"/>
              <a:gd name="connsiteX103" fmla="*/ 7742367 w 12192000"/>
              <a:gd name="connsiteY103" fmla="*/ 4634247 h 6858000"/>
              <a:gd name="connsiteX104" fmla="*/ 7736514 w 12192000"/>
              <a:gd name="connsiteY104" fmla="*/ 4674042 h 6858000"/>
              <a:gd name="connsiteX105" fmla="*/ 7731832 w 12192000"/>
              <a:gd name="connsiteY105" fmla="*/ 4713838 h 6858000"/>
              <a:gd name="connsiteX106" fmla="*/ 7728321 w 12192000"/>
              <a:gd name="connsiteY106" fmla="*/ 4753633 h 6858000"/>
              <a:gd name="connsiteX107" fmla="*/ 7729492 w 12192000"/>
              <a:gd name="connsiteY107" fmla="*/ 4791088 h 6858000"/>
              <a:gd name="connsiteX108" fmla="*/ 7734173 w 12192000"/>
              <a:gd name="connsiteY108" fmla="*/ 4827372 h 6858000"/>
              <a:gd name="connsiteX109" fmla="*/ 7744708 w 12192000"/>
              <a:gd name="connsiteY109" fmla="*/ 4862486 h 6858000"/>
              <a:gd name="connsiteX110" fmla="*/ 7759923 w 12192000"/>
              <a:gd name="connsiteY110" fmla="*/ 4891747 h 6858000"/>
              <a:gd name="connsiteX111" fmla="*/ 7779821 w 12192000"/>
              <a:gd name="connsiteY111" fmla="*/ 4919838 h 6858000"/>
              <a:gd name="connsiteX112" fmla="*/ 7803230 w 12192000"/>
              <a:gd name="connsiteY112" fmla="*/ 4944418 h 6858000"/>
              <a:gd name="connsiteX113" fmla="*/ 7830151 w 12192000"/>
              <a:gd name="connsiteY113" fmla="*/ 4968998 h 6858000"/>
              <a:gd name="connsiteX114" fmla="*/ 7858242 w 12192000"/>
              <a:gd name="connsiteY114" fmla="*/ 4991236 h 6858000"/>
              <a:gd name="connsiteX115" fmla="*/ 7887503 w 12192000"/>
              <a:gd name="connsiteY115" fmla="*/ 5013475 h 6858000"/>
              <a:gd name="connsiteX116" fmla="*/ 7916765 w 12192000"/>
              <a:gd name="connsiteY116" fmla="*/ 5035714 h 6858000"/>
              <a:gd name="connsiteX117" fmla="*/ 7946026 w 12192000"/>
              <a:gd name="connsiteY117" fmla="*/ 5057952 h 6858000"/>
              <a:gd name="connsiteX118" fmla="*/ 7972947 w 12192000"/>
              <a:gd name="connsiteY118" fmla="*/ 5081362 h 6858000"/>
              <a:gd name="connsiteX119" fmla="*/ 7996356 w 12192000"/>
              <a:gd name="connsiteY119" fmla="*/ 5108282 h 6858000"/>
              <a:gd name="connsiteX120" fmla="*/ 8017424 w 12192000"/>
              <a:gd name="connsiteY120" fmla="*/ 5134032 h 6858000"/>
              <a:gd name="connsiteX121" fmla="*/ 8033811 w 12192000"/>
              <a:gd name="connsiteY121" fmla="*/ 5163294 h 6858000"/>
              <a:gd name="connsiteX122" fmla="*/ 8047856 w 12192000"/>
              <a:gd name="connsiteY122" fmla="*/ 5194896 h 6858000"/>
              <a:gd name="connsiteX123" fmla="*/ 8059561 w 12192000"/>
              <a:gd name="connsiteY123" fmla="*/ 5228839 h 6858000"/>
              <a:gd name="connsiteX124" fmla="*/ 8070095 w 12192000"/>
              <a:gd name="connsiteY124" fmla="*/ 5263953 h 6858000"/>
              <a:gd name="connsiteX125" fmla="*/ 8079459 w 12192000"/>
              <a:gd name="connsiteY125" fmla="*/ 5299067 h 6858000"/>
              <a:gd name="connsiteX126" fmla="*/ 8088822 w 12192000"/>
              <a:gd name="connsiteY126" fmla="*/ 5335351 h 6858000"/>
              <a:gd name="connsiteX127" fmla="*/ 8099356 w 12192000"/>
              <a:gd name="connsiteY127" fmla="*/ 5369294 h 6858000"/>
              <a:gd name="connsiteX128" fmla="*/ 8111061 w 12192000"/>
              <a:gd name="connsiteY128" fmla="*/ 5403238 h 6858000"/>
              <a:gd name="connsiteX129" fmla="*/ 8125106 w 12192000"/>
              <a:gd name="connsiteY129" fmla="*/ 5434840 h 6858000"/>
              <a:gd name="connsiteX130" fmla="*/ 8142663 w 12192000"/>
              <a:gd name="connsiteY130" fmla="*/ 5462931 h 6858000"/>
              <a:gd name="connsiteX131" fmla="*/ 8163732 w 12192000"/>
              <a:gd name="connsiteY131" fmla="*/ 5488681 h 6858000"/>
              <a:gd name="connsiteX132" fmla="*/ 8189482 w 12192000"/>
              <a:gd name="connsiteY132" fmla="*/ 5509749 h 6858000"/>
              <a:gd name="connsiteX133" fmla="*/ 8217573 w 12192000"/>
              <a:gd name="connsiteY133" fmla="*/ 5527306 h 6858000"/>
              <a:gd name="connsiteX134" fmla="*/ 8249175 w 12192000"/>
              <a:gd name="connsiteY134" fmla="*/ 5541352 h 6858000"/>
              <a:gd name="connsiteX135" fmla="*/ 8283118 w 12192000"/>
              <a:gd name="connsiteY135" fmla="*/ 5553056 h 6858000"/>
              <a:gd name="connsiteX136" fmla="*/ 8317062 w 12192000"/>
              <a:gd name="connsiteY136" fmla="*/ 5563590 h 6858000"/>
              <a:gd name="connsiteX137" fmla="*/ 8353346 w 12192000"/>
              <a:gd name="connsiteY137" fmla="*/ 5572954 h 6858000"/>
              <a:gd name="connsiteX138" fmla="*/ 8388459 w 12192000"/>
              <a:gd name="connsiteY138" fmla="*/ 5582318 h 6858000"/>
              <a:gd name="connsiteX139" fmla="*/ 8423573 w 12192000"/>
              <a:gd name="connsiteY139" fmla="*/ 5592852 h 6858000"/>
              <a:gd name="connsiteX140" fmla="*/ 8457516 w 12192000"/>
              <a:gd name="connsiteY140" fmla="*/ 5604556 h 6858000"/>
              <a:gd name="connsiteX141" fmla="*/ 8489119 w 12192000"/>
              <a:gd name="connsiteY141" fmla="*/ 5618602 h 6858000"/>
              <a:gd name="connsiteX142" fmla="*/ 8518380 w 12192000"/>
              <a:gd name="connsiteY142" fmla="*/ 5634988 h 6858000"/>
              <a:gd name="connsiteX143" fmla="*/ 8544130 w 12192000"/>
              <a:gd name="connsiteY143" fmla="*/ 5656057 h 6858000"/>
              <a:gd name="connsiteX144" fmla="*/ 8571051 w 12192000"/>
              <a:gd name="connsiteY144" fmla="*/ 5679466 h 6858000"/>
              <a:gd name="connsiteX145" fmla="*/ 8594460 w 12192000"/>
              <a:gd name="connsiteY145" fmla="*/ 5706386 h 6858000"/>
              <a:gd name="connsiteX146" fmla="*/ 8616699 w 12192000"/>
              <a:gd name="connsiteY146" fmla="*/ 5734477 h 6858000"/>
              <a:gd name="connsiteX147" fmla="*/ 8638937 w 12192000"/>
              <a:gd name="connsiteY147" fmla="*/ 5763739 h 6858000"/>
              <a:gd name="connsiteX148" fmla="*/ 8661176 w 12192000"/>
              <a:gd name="connsiteY148" fmla="*/ 5793000 h 6858000"/>
              <a:gd name="connsiteX149" fmla="*/ 8683415 w 12192000"/>
              <a:gd name="connsiteY149" fmla="*/ 5821091 h 6858000"/>
              <a:gd name="connsiteX150" fmla="*/ 8707994 w 12192000"/>
              <a:gd name="connsiteY150" fmla="*/ 5848012 h 6858000"/>
              <a:gd name="connsiteX151" fmla="*/ 8732574 w 12192000"/>
              <a:gd name="connsiteY151" fmla="*/ 5871421 h 6858000"/>
              <a:gd name="connsiteX152" fmla="*/ 8760665 w 12192000"/>
              <a:gd name="connsiteY152" fmla="*/ 5891319 h 6858000"/>
              <a:gd name="connsiteX153" fmla="*/ 8789926 w 12192000"/>
              <a:gd name="connsiteY153" fmla="*/ 5906535 h 6858000"/>
              <a:gd name="connsiteX154" fmla="*/ 8825040 w 12192000"/>
              <a:gd name="connsiteY154" fmla="*/ 5917069 h 6858000"/>
              <a:gd name="connsiteX155" fmla="*/ 8861324 w 12192000"/>
              <a:gd name="connsiteY155" fmla="*/ 5921751 h 6858000"/>
              <a:gd name="connsiteX156" fmla="*/ 8898779 w 12192000"/>
              <a:gd name="connsiteY156" fmla="*/ 5922921 h 6858000"/>
              <a:gd name="connsiteX157" fmla="*/ 8938575 w 12192000"/>
              <a:gd name="connsiteY157" fmla="*/ 5919410 h 6858000"/>
              <a:gd name="connsiteX158" fmla="*/ 8978370 w 12192000"/>
              <a:gd name="connsiteY158" fmla="*/ 5914728 h 6858000"/>
              <a:gd name="connsiteX159" fmla="*/ 9018166 w 12192000"/>
              <a:gd name="connsiteY159" fmla="*/ 5908876 h 6858000"/>
              <a:gd name="connsiteX160" fmla="*/ 9057961 w 12192000"/>
              <a:gd name="connsiteY160" fmla="*/ 5904194 h 6858000"/>
              <a:gd name="connsiteX161" fmla="*/ 9097757 w 12192000"/>
              <a:gd name="connsiteY161" fmla="*/ 5901853 h 6858000"/>
              <a:gd name="connsiteX162" fmla="*/ 9136382 w 12192000"/>
              <a:gd name="connsiteY162" fmla="*/ 5901853 h 6858000"/>
              <a:gd name="connsiteX163" fmla="*/ 9172666 w 12192000"/>
              <a:gd name="connsiteY163" fmla="*/ 5906535 h 6858000"/>
              <a:gd name="connsiteX164" fmla="*/ 9208950 w 12192000"/>
              <a:gd name="connsiteY164" fmla="*/ 5915898 h 6858000"/>
              <a:gd name="connsiteX165" fmla="*/ 9244064 w 12192000"/>
              <a:gd name="connsiteY165" fmla="*/ 5929944 h 6858000"/>
              <a:gd name="connsiteX166" fmla="*/ 9279178 w 12192000"/>
              <a:gd name="connsiteY166" fmla="*/ 5948671 h 6858000"/>
              <a:gd name="connsiteX167" fmla="*/ 9314292 w 12192000"/>
              <a:gd name="connsiteY167" fmla="*/ 5967398 h 6858000"/>
              <a:gd name="connsiteX168" fmla="*/ 9349405 w 12192000"/>
              <a:gd name="connsiteY168" fmla="*/ 5988467 h 6858000"/>
              <a:gd name="connsiteX169" fmla="*/ 9383349 w 12192000"/>
              <a:gd name="connsiteY169" fmla="*/ 6008364 h 6858000"/>
              <a:gd name="connsiteX170" fmla="*/ 9419633 w 12192000"/>
              <a:gd name="connsiteY170" fmla="*/ 6025921 h 6858000"/>
              <a:gd name="connsiteX171" fmla="*/ 9454747 w 12192000"/>
              <a:gd name="connsiteY171" fmla="*/ 6039967 h 6858000"/>
              <a:gd name="connsiteX172" fmla="*/ 9491031 w 12192000"/>
              <a:gd name="connsiteY172" fmla="*/ 6049331 h 6858000"/>
              <a:gd name="connsiteX173" fmla="*/ 9528486 w 12192000"/>
              <a:gd name="connsiteY173" fmla="*/ 6052842 h 6858000"/>
              <a:gd name="connsiteX174" fmla="*/ 9565940 w 12192000"/>
              <a:gd name="connsiteY174" fmla="*/ 6049331 h 6858000"/>
              <a:gd name="connsiteX175" fmla="*/ 9602224 w 12192000"/>
              <a:gd name="connsiteY175" fmla="*/ 6039967 h 6858000"/>
              <a:gd name="connsiteX176" fmla="*/ 9637338 w 12192000"/>
              <a:gd name="connsiteY176" fmla="*/ 6025921 h 6858000"/>
              <a:gd name="connsiteX177" fmla="*/ 9673622 w 12192000"/>
              <a:gd name="connsiteY177" fmla="*/ 6008364 h 6858000"/>
              <a:gd name="connsiteX178" fmla="*/ 9707566 w 12192000"/>
              <a:gd name="connsiteY178" fmla="*/ 5988467 h 6858000"/>
              <a:gd name="connsiteX179" fmla="*/ 9742679 w 12192000"/>
              <a:gd name="connsiteY179" fmla="*/ 5967398 h 6858000"/>
              <a:gd name="connsiteX180" fmla="*/ 9777793 w 12192000"/>
              <a:gd name="connsiteY180" fmla="*/ 5948671 h 6858000"/>
              <a:gd name="connsiteX181" fmla="*/ 9812907 w 12192000"/>
              <a:gd name="connsiteY181" fmla="*/ 5929944 h 6858000"/>
              <a:gd name="connsiteX182" fmla="*/ 9846850 w 12192000"/>
              <a:gd name="connsiteY182" fmla="*/ 5915898 h 6858000"/>
              <a:gd name="connsiteX183" fmla="*/ 9884305 w 12192000"/>
              <a:gd name="connsiteY183" fmla="*/ 5906535 h 6858000"/>
              <a:gd name="connsiteX184" fmla="*/ 9920589 w 12192000"/>
              <a:gd name="connsiteY184" fmla="*/ 5901853 h 6858000"/>
              <a:gd name="connsiteX185" fmla="*/ 9959214 w 12192000"/>
              <a:gd name="connsiteY185" fmla="*/ 5901853 h 6858000"/>
              <a:gd name="connsiteX186" fmla="*/ 9999010 w 12192000"/>
              <a:gd name="connsiteY186" fmla="*/ 5904194 h 6858000"/>
              <a:gd name="connsiteX187" fmla="*/ 10038805 w 12192000"/>
              <a:gd name="connsiteY187" fmla="*/ 5908876 h 6858000"/>
              <a:gd name="connsiteX188" fmla="*/ 10078601 w 12192000"/>
              <a:gd name="connsiteY188" fmla="*/ 5914728 h 6858000"/>
              <a:gd name="connsiteX189" fmla="*/ 10118396 w 12192000"/>
              <a:gd name="connsiteY189" fmla="*/ 5919410 h 6858000"/>
              <a:gd name="connsiteX190" fmla="*/ 10158192 w 12192000"/>
              <a:gd name="connsiteY190" fmla="*/ 5922921 h 6858000"/>
              <a:gd name="connsiteX191" fmla="*/ 10195647 w 12192000"/>
              <a:gd name="connsiteY191" fmla="*/ 5921751 h 6858000"/>
              <a:gd name="connsiteX192" fmla="*/ 10231931 w 12192000"/>
              <a:gd name="connsiteY192" fmla="*/ 5917069 h 6858000"/>
              <a:gd name="connsiteX193" fmla="*/ 10267044 w 12192000"/>
              <a:gd name="connsiteY193" fmla="*/ 5906535 h 6858000"/>
              <a:gd name="connsiteX194" fmla="*/ 10296306 w 12192000"/>
              <a:gd name="connsiteY194" fmla="*/ 5891319 h 6858000"/>
              <a:gd name="connsiteX195" fmla="*/ 10324397 w 12192000"/>
              <a:gd name="connsiteY195" fmla="*/ 5871421 h 6858000"/>
              <a:gd name="connsiteX196" fmla="*/ 10348977 w 12192000"/>
              <a:gd name="connsiteY196" fmla="*/ 5848012 h 6858000"/>
              <a:gd name="connsiteX197" fmla="*/ 10373556 w 12192000"/>
              <a:gd name="connsiteY197" fmla="*/ 5821091 h 6858000"/>
              <a:gd name="connsiteX198" fmla="*/ 10395795 w 12192000"/>
              <a:gd name="connsiteY198" fmla="*/ 5793000 h 6858000"/>
              <a:gd name="connsiteX199" fmla="*/ 10418034 w 12192000"/>
              <a:gd name="connsiteY199" fmla="*/ 5763739 h 6858000"/>
              <a:gd name="connsiteX200" fmla="*/ 10440272 w 12192000"/>
              <a:gd name="connsiteY200" fmla="*/ 5734477 h 6858000"/>
              <a:gd name="connsiteX201" fmla="*/ 10462511 w 12192000"/>
              <a:gd name="connsiteY201" fmla="*/ 5706386 h 6858000"/>
              <a:gd name="connsiteX202" fmla="*/ 10485920 w 12192000"/>
              <a:gd name="connsiteY202" fmla="*/ 5679466 h 6858000"/>
              <a:gd name="connsiteX203" fmla="*/ 10512841 w 12192000"/>
              <a:gd name="connsiteY203" fmla="*/ 5656057 h 6858000"/>
              <a:gd name="connsiteX204" fmla="*/ 10538591 w 12192000"/>
              <a:gd name="connsiteY204" fmla="*/ 5634988 h 6858000"/>
              <a:gd name="connsiteX205" fmla="*/ 10567852 w 12192000"/>
              <a:gd name="connsiteY205" fmla="*/ 5618602 h 6858000"/>
              <a:gd name="connsiteX206" fmla="*/ 10599455 w 12192000"/>
              <a:gd name="connsiteY206" fmla="*/ 5604556 h 6858000"/>
              <a:gd name="connsiteX207" fmla="*/ 10633398 w 12192000"/>
              <a:gd name="connsiteY207" fmla="*/ 5592852 h 6858000"/>
              <a:gd name="connsiteX208" fmla="*/ 10668512 w 12192000"/>
              <a:gd name="connsiteY208" fmla="*/ 5582318 h 6858000"/>
              <a:gd name="connsiteX209" fmla="*/ 10703626 w 12192000"/>
              <a:gd name="connsiteY209" fmla="*/ 5572954 h 6858000"/>
              <a:gd name="connsiteX210" fmla="*/ 10739910 w 12192000"/>
              <a:gd name="connsiteY210" fmla="*/ 5563590 h 6858000"/>
              <a:gd name="connsiteX211" fmla="*/ 10773853 w 12192000"/>
              <a:gd name="connsiteY211" fmla="*/ 5553056 h 6858000"/>
              <a:gd name="connsiteX212" fmla="*/ 10807796 w 12192000"/>
              <a:gd name="connsiteY212" fmla="*/ 5541352 h 6858000"/>
              <a:gd name="connsiteX213" fmla="*/ 10839399 w 12192000"/>
              <a:gd name="connsiteY213" fmla="*/ 5527306 h 6858000"/>
              <a:gd name="connsiteX214" fmla="*/ 10867490 w 12192000"/>
              <a:gd name="connsiteY214" fmla="*/ 5509749 h 6858000"/>
              <a:gd name="connsiteX215" fmla="*/ 10893240 w 12192000"/>
              <a:gd name="connsiteY215" fmla="*/ 5488681 h 6858000"/>
              <a:gd name="connsiteX216" fmla="*/ 10914308 w 12192000"/>
              <a:gd name="connsiteY216" fmla="*/ 5462931 h 6858000"/>
              <a:gd name="connsiteX217" fmla="*/ 10931865 w 12192000"/>
              <a:gd name="connsiteY217" fmla="*/ 5434840 h 6858000"/>
              <a:gd name="connsiteX218" fmla="*/ 10945910 w 12192000"/>
              <a:gd name="connsiteY218" fmla="*/ 5403238 h 6858000"/>
              <a:gd name="connsiteX219" fmla="*/ 10957615 w 12192000"/>
              <a:gd name="connsiteY219" fmla="*/ 5369294 h 6858000"/>
              <a:gd name="connsiteX220" fmla="*/ 10968149 w 12192000"/>
              <a:gd name="connsiteY220" fmla="*/ 5335351 h 6858000"/>
              <a:gd name="connsiteX221" fmla="*/ 10977513 w 12192000"/>
              <a:gd name="connsiteY221" fmla="*/ 5299067 h 6858000"/>
              <a:gd name="connsiteX222" fmla="*/ 10986876 w 12192000"/>
              <a:gd name="connsiteY222" fmla="*/ 5263953 h 6858000"/>
              <a:gd name="connsiteX223" fmla="*/ 10997410 w 12192000"/>
              <a:gd name="connsiteY223" fmla="*/ 5228839 h 6858000"/>
              <a:gd name="connsiteX224" fmla="*/ 11009115 w 12192000"/>
              <a:gd name="connsiteY224" fmla="*/ 5194896 h 6858000"/>
              <a:gd name="connsiteX225" fmla="*/ 11023160 w 12192000"/>
              <a:gd name="connsiteY225" fmla="*/ 5163294 h 6858000"/>
              <a:gd name="connsiteX226" fmla="*/ 11039547 w 12192000"/>
              <a:gd name="connsiteY226" fmla="*/ 5134032 h 6858000"/>
              <a:gd name="connsiteX227" fmla="*/ 11060615 w 12192000"/>
              <a:gd name="connsiteY227" fmla="*/ 5108282 h 6858000"/>
              <a:gd name="connsiteX228" fmla="*/ 11084024 w 12192000"/>
              <a:gd name="connsiteY228" fmla="*/ 5081362 h 6858000"/>
              <a:gd name="connsiteX229" fmla="*/ 11110945 w 12192000"/>
              <a:gd name="connsiteY229" fmla="*/ 5057952 h 6858000"/>
              <a:gd name="connsiteX230" fmla="*/ 11139036 w 12192000"/>
              <a:gd name="connsiteY230" fmla="*/ 5035714 h 6858000"/>
              <a:gd name="connsiteX231" fmla="*/ 11169468 w 12192000"/>
              <a:gd name="connsiteY231" fmla="*/ 5013475 h 6858000"/>
              <a:gd name="connsiteX232" fmla="*/ 11198729 w 12192000"/>
              <a:gd name="connsiteY232" fmla="*/ 4991236 h 6858000"/>
              <a:gd name="connsiteX233" fmla="*/ 11226820 w 12192000"/>
              <a:gd name="connsiteY233" fmla="*/ 4968998 h 6858000"/>
              <a:gd name="connsiteX234" fmla="*/ 11253741 w 12192000"/>
              <a:gd name="connsiteY234" fmla="*/ 4944418 h 6858000"/>
              <a:gd name="connsiteX235" fmla="*/ 11277150 w 12192000"/>
              <a:gd name="connsiteY235" fmla="*/ 4919838 h 6858000"/>
              <a:gd name="connsiteX236" fmla="*/ 11297048 w 12192000"/>
              <a:gd name="connsiteY236" fmla="*/ 4891747 h 6858000"/>
              <a:gd name="connsiteX237" fmla="*/ 11312264 w 12192000"/>
              <a:gd name="connsiteY237" fmla="*/ 4862486 h 6858000"/>
              <a:gd name="connsiteX238" fmla="*/ 11322798 w 12192000"/>
              <a:gd name="connsiteY238" fmla="*/ 4827372 h 6858000"/>
              <a:gd name="connsiteX239" fmla="*/ 11327480 w 12192000"/>
              <a:gd name="connsiteY239" fmla="*/ 4791088 h 6858000"/>
              <a:gd name="connsiteX240" fmla="*/ 11328650 w 12192000"/>
              <a:gd name="connsiteY240" fmla="*/ 4753633 h 6858000"/>
              <a:gd name="connsiteX241" fmla="*/ 11325139 w 12192000"/>
              <a:gd name="connsiteY241" fmla="*/ 4713838 h 6858000"/>
              <a:gd name="connsiteX242" fmla="*/ 11320457 w 12192000"/>
              <a:gd name="connsiteY242" fmla="*/ 4674042 h 6858000"/>
              <a:gd name="connsiteX243" fmla="*/ 11314605 w 12192000"/>
              <a:gd name="connsiteY243" fmla="*/ 4634247 h 6858000"/>
              <a:gd name="connsiteX244" fmla="*/ 11309923 w 12192000"/>
              <a:gd name="connsiteY244" fmla="*/ 4594451 h 6858000"/>
              <a:gd name="connsiteX245" fmla="*/ 11307582 w 12192000"/>
              <a:gd name="connsiteY245" fmla="*/ 4554655 h 6858000"/>
              <a:gd name="connsiteX246" fmla="*/ 11307582 w 12192000"/>
              <a:gd name="connsiteY246" fmla="*/ 4516030 h 6858000"/>
              <a:gd name="connsiteX247" fmla="*/ 11312264 w 12192000"/>
              <a:gd name="connsiteY247" fmla="*/ 4479746 h 6858000"/>
              <a:gd name="connsiteX248" fmla="*/ 11321628 w 12192000"/>
              <a:gd name="connsiteY248" fmla="*/ 4443462 h 6858000"/>
              <a:gd name="connsiteX249" fmla="*/ 11335673 w 12192000"/>
              <a:gd name="connsiteY249" fmla="*/ 4409519 h 6858000"/>
              <a:gd name="connsiteX250" fmla="*/ 11354400 w 12192000"/>
              <a:gd name="connsiteY250" fmla="*/ 4374405 h 6858000"/>
              <a:gd name="connsiteX251" fmla="*/ 11373128 w 12192000"/>
              <a:gd name="connsiteY251" fmla="*/ 4339291 h 6858000"/>
              <a:gd name="connsiteX252" fmla="*/ 11394196 w 12192000"/>
              <a:gd name="connsiteY252" fmla="*/ 4304177 h 6858000"/>
              <a:gd name="connsiteX253" fmla="*/ 11414094 w 12192000"/>
              <a:gd name="connsiteY253" fmla="*/ 4270234 h 6858000"/>
              <a:gd name="connsiteX254" fmla="*/ 11431650 w 12192000"/>
              <a:gd name="connsiteY254" fmla="*/ 4233950 h 6858000"/>
              <a:gd name="connsiteX255" fmla="*/ 11445696 w 12192000"/>
              <a:gd name="connsiteY255" fmla="*/ 4198836 h 6858000"/>
              <a:gd name="connsiteX256" fmla="*/ 11455060 w 12192000"/>
              <a:gd name="connsiteY256" fmla="*/ 4162552 h 6858000"/>
              <a:gd name="connsiteX257" fmla="*/ 11458571 w 12192000"/>
              <a:gd name="connsiteY257" fmla="*/ 4125097 h 6858000"/>
              <a:gd name="connsiteX258" fmla="*/ 11455060 w 12192000"/>
              <a:gd name="connsiteY258" fmla="*/ 4087643 h 6858000"/>
              <a:gd name="connsiteX259" fmla="*/ 11445696 w 12192000"/>
              <a:gd name="connsiteY259" fmla="*/ 4051358 h 6858000"/>
              <a:gd name="connsiteX260" fmla="*/ 11431650 w 12192000"/>
              <a:gd name="connsiteY260" fmla="*/ 4016245 h 6858000"/>
              <a:gd name="connsiteX261" fmla="*/ 11414094 w 12192000"/>
              <a:gd name="connsiteY261" fmla="*/ 3979961 h 6858000"/>
              <a:gd name="connsiteX262" fmla="*/ 11394196 w 12192000"/>
              <a:gd name="connsiteY262" fmla="*/ 3946017 h 6858000"/>
              <a:gd name="connsiteX263" fmla="*/ 11373128 w 12192000"/>
              <a:gd name="connsiteY263" fmla="*/ 3910903 h 6858000"/>
              <a:gd name="connsiteX264" fmla="*/ 11354400 w 12192000"/>
              <a:gd name="connsiteY264" fmla="*/ 3875790 h 6858000"/>
              <a:gd name="connsiteX265" fmla="*/ 11335673 w 12192000"/>
              <a:gd name="connsiteY265" fmla="*/ 3840676 h 6858000"/>
              <a:gd name="connsiteX266" fmla="*/ 11321628 w 12192000"/>
              <a:gd name="connsiteY266" fmla="*/ 3806733 h 6858000"/>
              <a:gd name="connsiteX267" fmla="*/ 11312264 w 12192000"/>
              <a:gd name="connsiteY267" fmla="*/ 3770449 h 6858000"/>
              <a:gd name="connsiteX268" fmla="*/ 11307582 w 12192000"/>
              <a:gd name="connsiteY268" fmla="*/ 3734164 h 6858000"/>
              <a:gd name="connsiteX269" fmla="*/ 11307582 w 12192000"/>
              <a:gd name="connsiteY269" fmla="*/ 3695539 h 6858000"/>
              <a:gd name="connsiteX270" fmla="*/ 11309923 w 12192000"/>
              <a:gd name="connsiteY270" fmla="*/ 3655744 h 6858000"/>
              <a:gd name="connsiteX271" fmla="*/ 11314605 w 12192000"/>
              <a:gd name="connsiteY271" fmla="*/ 3615948 h 6858000"/>
              <a:gd name="connsiteX272" fmla="*/ 11320457 w 12192000"/>
              <a:gd name="connsiteY272" fmla="*/ 3576152 h 6858000"/>
              <a:gd name="connsiteX273" fmla="*/ 11325139 w 12192000"/>
              <a:gd name="connsiteY273" fmla="*/ 3536357 h 6858000"/>
              <a:gd name="connsiteX274" fmla="*/ 11328650 w 12192000"/>
              <a:gd name="connsiteY274" fmla="*/ 3496561 h 6858000"/>
              <a:gd name="connsiteX275" fmla="*/ 11327480 w 12192000"/>
              <a:gd name="connsiteY275" fmla="*/ 3459107 h 6858000"/>
              <a:gd name="connsiteX276" fmla="*/ 11322798 w 12192000"/>
              <a:gd name="connsiteY276" fmla="*/ 3422822 h 6858000"/>
              <a:gd name="connsiteX277" fmla="*/ 11312264 w 12192000"/>
              <a:gd name="connsiteY277" fmla="*/ 3387709 h 6858000"/>
              <a:gd name="connsiteX278" fmla="*/ 11297048 w 12192000"/>
              <a:gd name="connsiteY278" fmla="*/ 3358447 h 6858000"/>
              <a:gd name="connsiteX279" fmla="*/ 11277150 w 12192000"/>
              <a:gd name="connsiteY279" fmla="*/ 3330356 h 6858000"/>
              <a:gd name="connsiteX280" fmla="*/ 11253741 w 12192000"/>
              <a:gd name="connsiteY280" fmla="*/ 3305777 h 6858000"/>
              <a:gd name="connsiteX281" fmla="*/ 11226820 w 12192000"/>
              <a:gd name="connsiteY281" fmla="*/ 3281197 h 6858000"/>
              <a:gd name="connsiteX282" fmla="*/ 11198729 w 12192000"/>
              <a:gd name="connsiteY282" fmla="*/ 3258958 h 6858000"/>
              <a:gd name="connsiteX283" fmla="*/ 11169468 w 12192000"/>
              <a:gd name="connsiteY283" fmla="*/ 3236720 h 6858000"/>
              <a:gd name="connsiteX284" fmla="*/ 11139036 w 12192000"/>
              <a:gd name="connsiteY284" fmla="*/ 3214481 h 6858000"/>
              <a:gd name="connsiteX285" fmla="*/ 11110945 w 12192000"/>
              <a:gd name="connsiteY285" fmla="*/ 3192242 h 6858000"/>
              <a:gd name="connsiteX286" fmla="*/ 11084024 w 12192000"/>
              <a:gd name="connsiteY286" fmla="*/ 3168833 h 6858000"/>
              <a:gd name="connsiteX287" fmla="*/ 11060615 w 12192000"/>
              <a:gd name="connsiteY287" fmla="*/ 3141913 h 6858000"/>
              <a:gd name="connsiteX288" fmla="*/ 11039547 w 12192000"/>
              <a:gd name="connsiteY288" fmla="*/ 3116162 h 6858000"/>
              <a:gd name="connsiteX289" fmla="*/ 11023160 w 12192000"/>
              <a:gd name="connsiteY289" fmla="*/ 3086901 h 6858000"/>
              <a:gd name="connsiteX290" fmla="*/ 11009115 w 12192000"/>
              <a:gd name="connsiteY290" fmla="*/ 3055299 h 6858000"/>
              <a:gd name="connsiteX291" fmla="*/ 10997410 w 12192000"/>
              <a:gd name="connsiteY291" fmla="*/ 3021355 h 6858000"/>
              <a:gd name="connsiteX292" fmla="*/ 10986876 w 12192000"/>
              <a:gd name="connsiteY292" fmla="*/ 2986242 h 6858000"/>
              <a:gd name="connsiteX293" fmla="*/ 10977513 w 12192000"/>
              <a:gd name="connsiteY293" fmla="*/ 2951128 h 6858000"/>
              <a:gd name="connsiteX294" fmla="*/ 10968149 w 12192000"/>
              <a:gd name="connsiteY294" fmla="*/ 2914844 h 6858000"/>
              <a:gd name="connsiteX295" fmla="*/ 10957615 w 12192000"/>
              <a:gd name="connsiteY295" fmla="*/ 2880900 h 6858000"/>
              <a:gd name="connsiteX296" fmla="*/ 10945910 w 12192000"/>
              <a:gd name="connsiteY296" fmla="*/ 2846957 h 6858000"/>
              <a:gd name="connsiteX297" fmla="*/ 10931865 w 12192000"/>
              <a:gd name="connsiteY297" fmla="*/ 2815355 h 6858000"/>
              <a:gd name="connsiteX298" fmla="*/ 10914308 w 12192000"/>
              <a:gd name="connsiteY298" fmla="*/ 2787264 h 6858000"/>
              <a:gd name="connsiteX299" fmla="*/ 10893240 w 12192000"/>
              <a:gd name="connsiteY299" fmla="*/ 2761514 h 6858000"/>
              <a:gd name="connsiteX300" fmla="*/ 10867490 w 12192000"/>
              <a:gd name="connsiteY300" fmla="*/ 2740445 h 6858000"/>
              <a:gd name="connsiteX301" fmla="*/ 10839399 w 12192000"/>
              <a:gd name="connsiteY301" fmla="*/ 2722888 h 6858000"/>
              <a:gd name="connsiteX302" fmla="*/ 10807796 w 12192000"/>
              <a:gd name="connsiteY302" fmla="*/ 2708843 h 6858000"/>
              <a:gd name="connsiteX303" fmla="*/ 10773853 w 12192000"/>
              <a:gd name="connsiteY303" fmla="*/ 2697138 h 6858000"/>
              <a:gd name="connsiteX304" fmla="*/ 10739910 w 12192000"/>
              <a:gd name="connsiteY304" fmla="*/ 2686604 h 6858000"/>
              <a:gd name="connsiteX305" fmla="*/ 10703626 w 12192000"/>
              <a:gd name="connsiteY305" fmla="*/ 2677241 h 6858000"/>
              <a:gd name="connsiteX306" fmla="*/ 10668512 w 12192000"/>
              <a:gd name="connsiteY306" fmla="*/ 2667877 h 6858000"/>
              <a:gd name="connsiteX307" fmla="*/ 10633398 w 12192000"/>
              <a:gd name="connsiteY307" fmla="*/ 2657343 h 6858000"/>
              <a:gd name="connsiteX308" fmla="*/ 10599455 w 12192000"/>
              <a:gd name="connsiteY308" fmla="*/ 2645638 h 6858000"/>
              <a:gd name="connsiteX309" fmla="*/ 10567852 w 12192000"/>
              <a:gd name="connsiteY309" fmla="*/ 2631593 h 6858000"/>
              <a:gd name="connsiteX310" fmla="*/ 10538591 w 12192000"/>
              <a:gd name="connsiteY310" fmla="*/ 2615206 h 6858000"/>
              <a:gd name="connsiteX311" fmla="*/ 10512841 w 12192000"/>
              <a:gd name="connsiteY311" fmla="*/ 2594138 h 6858000"/>
              <a:gd name="connsiteX312" fmla="*/ 10485920 w 12192000"/>
              <a:gd name="connsiteY312" fmla="*/ 2570729 h 6858000"/>
              <a:gd name="connsiteX313" fmla="*/ 10462511 w 12192000"/>
              <a:gd name="connsiteY313" fmla="*/ 2543808 h 6858000"/>
              <a:gd name="connsiteX314" fmla="*/ 10440272 w 12192000"/>
              <a:gd name="connsiteY314" fmla="*/ 2515717 h 6858000"/>
              <a:gd name="connsiteX315" fmla="*/ 10418034 w 12192000"/>
              <a:gd name="connsiteY315" fmla="*/ 2486456 h 6858000"/>
              <a:gd name="connsiteX316" fmla="*/ 10395795 w 12192000"/>
              <a:gd name="connsiteY316" fmla="*/ 2457194 h 6858000"/>
              <a:gd name="connsiteX317" fmla="*/ 10373556 w 12192000"/>
              <a:gd name="connsiteY317" fmla="*/ 2429103 h 6858000"/>
              <a:gd name="connsiteX318" fmla="*/ 10348977 w 12192000"/>
              <a:gd name="connsiteY318" fmla="*/ 2402183 h 6858000"/>
              <a:gd name="connsiteX319" fmla="*/ 10324397 w 12192000"/>
              <a:gd name="connsiteY319" fmla="*/ 2378774 h 6858000"/>
              <a:gd name="connsiteX320" fmla="*/ 10296306 w 12192000"/>
              <a:gd name="connsiteY320" fmla="*/ 2358876 h 6858000"/>
              <a:gd name="connsiteX321" fmla="*/ 10267044 w 12192000"/>
              <a:gd name="connsiteY321" fmla="*/ 2343660 h 6858000"/>
              <a:gd name="connsiteX322" fmla="*/ 10231931 w 12192000"/>
              <a:gd name="connsiteY322" fmla="*/ 2333126 h 6858000"/>
              <a:gd name="connsiteX323" fmla="*/ 10195647 w 12192000"/>
              <a:gd name="connsiteY323" fmla="*/ 2328444 h 6858000"/>
              <a:gd name="connsiteX324" fmla="*/ 10158192 w 12192000"/>
              <a:gd name="connsiteY324" fmla="*/ 2327274 h 6858000"/>
              <a:gd name="connsiteX325" fmla="*/ 10118396 w 12192000"/>
              <a:gd name="connsiteY325" fmla="*/ 2330785 h 6858000"/>
              <a:gd name="connsiteX326" fmla="*/ 10078601 w 12192000"/>
              <a:gd name="connsiteY326" fmla="*/ 2335467 h 6858000"/>
              <a:gd name="connsiteX327" fmla="*/ 10038805 w 12192000"/>
              <a:gd name="connsiteY327" fmla="*/ 2341319 h 6858000"/>
              <a:gd name="connsiteX328" fmla="*/ 9999010 w 12192000"/>
              <a:gd name="connsiteY328" fmla="*/ 2346001 h 6858000"/>
              <a:gd name="connsiteX329" fmla="*/ 9959214 w 12192000"/>
              <a:gd name="connsiteY329" fmla="*/ 2348342 h 6858000"/>
              <a:gd name="connsiteX330" fmla="*/ 9920589 w 12192000"/>
              <a:gd name="connsiteY330" fmla="*/ 2348342 h 6858000"/>
              <a:gd name="connsiteX331" fmla="*/ 9884305 w 12192000"/>
              <a:gd name="connsiteY331" fmla="*/ 2343660 h 6858000"/>
              <a:gd name="connsiteX332" fmla="*/ 9846850 w 12192000"/>
              <a:gd name="connsiteY332" fmla="*/ 2334296 h 6858000"/>
              <a:gd name="connsiteX333" fmla="*/ 9812907 w 12192000"/>
              <a:gd name="connsiteY333" fmla="*/ 2320251 h 6858000"/>
              <a:gd name="connsiteX334" fmla="*/ 9777793 w 12192000"/>
              <a:gd name="connsiteY334" fmla="*/ 2301524 h 6858000"/>
              <a:gd name="connsiteX335" fmla="*/ 9742679 w 12192000"/>
              <a:gd name="connsiteY335" fmla="*/ 2282796 h 6858000"/>
              <a:gd name="connsiteX336" fmla="*/ 9707566 w 12192000"/>
              <a:gd name="connsiteY336" fmla="*/ 2261728 h 6858000"/>
              <a:gd name="connsiteX337" fmla="*/ 9673622 w 12192000"/>
              <a:gd name="connsiteY337" fmla="*/ 2241830 h 6858000"/>
              <a:gd name="connsiteX338" fmla="*/ 9637338 w 12192000"/>
              <a:gd name="connsiteY338" fmla="*/ 2224273 h 6858000"/>
              <a:gd name="connsiteX339" fmla="*/ 9602224 w 12192000"/>
              <a:gd name="connsiteY339" fmla="*/ 2210228 h 6858000"/>
              <a:gd name="connsiteX340" fmla="*/ 9565940 w 12192000"/>
              <a:gd name="connsiteY340" fmla="*/ 2200864 h 6858000"/>
              <a:gd name="connsiteX341" fmla="*/ 9528486 w 12192000"/>
              <a:gd name="connsiteY341" fmla="*/ 21973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2192000" h="6858000">
                <a:moveTo>
                  <a:pt x="0" y="0"/>
                </a:moveTo>
                <a:lnTo>
                  <a:pt x="12192000" y="0"/>
                </a:lnTo>
                <a:lnTo>
                  <a:pt x="12192000" y="6858000"/>
                </a:lnTo>
                <a:lnTo>
                  <a:pt x="0" y="6858000"/>
                </a:lnTo>
                <a:lnTo>
                  <a:pt x="0" y="0"/>
                </a:lnTo>
                <a:close/>
                <a:moveTo>
                  <a:pt x="9528486" y="2197353"/>
                </a:moveTo>
                <a:lnTo>
                  <a:pt x="9491031" y="2200864"/>
                </a:lnTo>
                <a:lnTo>
                  <a:pt x="9454747" y="2210228"/>
                </a:lnTo>
                <a:lnTo>
                  <a:pt x="9419633" y="2224273"/>
                </a:lnTo>
                <a:lnTo>
                  <a:pt x="9383349" y="2241830"/>
                </a:lnTo>
                <a:lnTo>
                  <a:pt x="9349405" y="2261728"/>
                </a:lnTo>
                <a:lnTo>
                  <a:pt x="9314292" y="2282796"/>
                </a:lnTo>
                <a:lnTo>
                  <a:pt x="9279178" y="2301524"/>
                </a:lnTo>
                <a:lnTo>
                  <a:pt x="9244064" y="2320251"/>
                </a:lnTo>
                <a:lnTo>
                  <a:pt x="9208950" y="2334296"/>
                </a:lnTo>
                <a:lnTo>
                  <a:pt x="9172666" y="2343660"/>
                </a:lnTo>
                <a:lnTo>
                  <a:pt x="9136382" y="2348342"/>
                </a:lnTo>
                <a:lnTo>
                  <a:pt x="9097757" y="2348342"/>
                </a:lnTo>
                <a:lnTo>
                  <a:pt x="9057961" y="2346001"/>
                </a:lnTo>
                <a:lnTo>
                  <a:pt x="9018166" y="2341319"/>
                </a:lnTo>
                <a:lnTo>
                  <a:pt x="8978370" y="2335467"/>
                </a:lnTo>
                <a:lnTo>
                  <a:pt x="8938575" y="2330785"/>
                </a:lnTo>
                <a:lnTo>
                  <a:pt x="8898779" y="2327274"/>
                </a:lnTo>
                <a:lnTo>
                  <a:pt x="8861324" y="2328444"/>
                </a:lnTo>
                <a:lnTo>
                  <a:pt x="8825040" y="2333126"/>
                </a:lnTo>
                <a:lnTo>
                  <a:pt x="8789926" y="2343660"/>
                </a:lnTo>
                <a:lnTo>
                  <a:pt x="8760665" y="2358876"/>
                </a:lnTo>
                <a:lnTo>
                  <a:pt x="8732574" y="2378774"/>
                </a:lnTo>
                <a:lnTo>
                  <a:pt x="8707994" y="2402183"/>
                </a:lnTo>
                <a:lnTo>
                  <a:pt x="8683415" y="2429103"/>
                </a:lnTo>
                <a:lnTo>
                  <a:pt x="8661176" y="2457194"/>
                </a:lnTo>
                <a:lnTo>
                  <a:pt x="8638937" y="2486456"/>
                </a:lnTo>
                <a:lnTo>
                  <a:pt x="8616699" y="2515717"/>
                </a:lnTo>
                <a:lnTo>
                  <a:pt x="8594460" y="2543808"/>
                </a:lnTo>
                <a:lnTo>
                  <a:pt x="8571051" y="2570729"/>
                </a:lnTo>
                <a:lnTo>
                  <a:pt x="8544130" y="2594138"/>
                </a:lnTo>
                <a:lnTo>
                  <a:pt x="8518380" y="2615206"/>
                </a:lnTo>
                <a:lnTo>
                  <a:pt x="8489119" y="2631593"/>
                </a:lnTo>
                <a:lnTo>
                  <a:pt x="8457516" y="2645638"/>
                </a:lnTo>
                <a:lnTo>
                  <a:pt x="8423573" y="2657343"/>
                </a:lnTo>
                <a:lnTo>
                  <a:pt x="8388459" y="2667877"/>
                </a:lnTo>
                <a:lnTo>
                  <a:pt x="8353346" y="2677241"/>
                </a:lnTo>
                <a:lnTo>
                  <a:pt x="8317062" y="2686604"/>
                </a:lnTo>
                <a:lnTo>
                  <a:pt x="8283118" y="2697138"/>
                </a:lnTo>
                <a:lnTo>
                  <a:pt x="8249175" y="2708843"/>
                </a:lnTo>
                <a:lnTo>
                  <a:pt x="8217573" y="2722888"/>
                </a:lnTo>
                <a:lnTo>
                  <a:pt x="8189482" y="2740445"/>
                </a:lnTo>
                <a:lnTo>
                  <a:pt x="8163732" y="2761514"/>
                </a:lnTo>
                <a:lnTo>
                  <a:pt x="8142663" y="2787264"/>
                </a:lnTo>
                <a:lnTo>
                  <a:pt x="8125106" y="2815355"/>
                </a:lnTo>
                <a:lnTo>
                  <a:pt x="8111061" y="2846957"/>
                </a:lnTo>
                <a:lnTo>
                  <a:pt x="8099356" y="2880900"/>
                </a:lnTo>
                <a:lnTo>
                  <a:pt x="8088822" y="2914844"/>
                </a:lnTo>
                <a:lnTo>
                  <a:pt x="8079459" y="2951128"/>
                </a:lnTo>
                <a:lnTo>
                  <a:pt x="8070095" y="2986242"/>
                </a:lnTo>
                <a:lnTo>
                  <a:pt x="8059561" y="3021355"/>
                </a:lnTo>
                <a:lnTo>
                  <a:pt x="8047856" y="3055299"/>
                </a:lnTo>
                <a:lnTo>
                  <a:pt x="8033811" y="3086901"/>
                </a:lnTo>
                <a:lnTo>
                  <a:pt x="8017424" y="3116162"/>
                </a:lnTo>
                <a:lnTo>
                  <a:pt x="7996356" y="3141913"/>
                </a:lnTo>
                <a:lnTo>
                  <a:pt x="7972947" y="3168833"/>
                </a:lnTo>
                <a:lnTo>
                  <a:pt x="7946026" y="3192242"/>
                </a:lnTo>
                <a:lnTo>
                  <a:pt x="7916765" y="3214481"/>
                </a:lnTo>
                <a:lnTo>
                  <a:pt x="7887503" y="3236720"/>
                </a:lnTo>
                <a:lnTo>
                  <a:pt x="7858242" y="3258958"/>
                </a:lnTo>
                <a:lnTo>
                  <a:pt x="7830151" y="3281197"/>
                </a:lnTo>
                <a:lnTo>
                  <a:pt x="7803230" y="3305777"/>
                </a:lnTo>
                <a:lnTo>
                  <a:pt x="7779821" y="3330356"/>
                </a:lnTo>
                <a:lnTo>
                  <a:pt x="7759923" y="3358447"/>
                </a:lnTo>
                <a:lnTo>
                  <a:pt x="7744708" y="3387709"/>
                </a:lnTo>
                <a:lnTo>
                  <a:pt x="7734173" y="3422822"/>
                </a:lnTo>
                <a:lnTo>
                  <a:pt x="7729492" y="3459107"/>
                </a:lnTo>
                <a:lnTo>
                  <a:pt x="7728321" y="3496561"/>
                </a:lnTo>
                <a:lnTo>
                  <a:pt x="7731832" y="3536357"/>
                </a:lnTo>
                <a:lnTo>
                  <a:pt x="7736514" y="3576152"/>
                </a:lnTo>
                <a:lnTo>
                  <a:pt x="7742367" y="3615948"/>
                </a:lnTo>
                <a:lnTo>
                  <a:pt x="7747048" y="3655744"/>
                </a:lnTo>
                <a:lnTo>
                  <a:pt x="7749389" y="3695539"/>
                </a:lnTo>
                <a:lnTo>
                  <a:pt x="7749389" y="3734164"/>
                </a:lnTo>
                <a:lnTo>
                  <a:pt x="7744708" y="3770449"/>
                </a:lnTo>
                <a:lnTo>
                  <a:pt x="7735344" y="3806733"/>
                </a:lnTo>
                <a:lnTo>
                  <a:pt x="7721298" y="3840676"/>
                </a:lnTo>
                <a:lnTo>
                  <a:pt x="7703741" y="3875790"/>
                </a:lnTo>
                <a:lnTo>
                  <a:pt x="7683844" y="3910903"/>
                </a:lnTo>
                <a:lnTo>
                  <a:pt x="7662775" y="3946017"/>
                </a:lnTo>
                <a:lnTo>
                  <a:pt x="7642878" y="3979961"/>
                </a:lnTo>
                <a:lnTo>
                  <a:pt x="7625321" y="4016245"/>
                </a:lnTo>
                <a:lnTo>
                  <a:pt x="7611275" y="4051358"/>
                </a:lnTo>
                <a:lnTo>
                  <a:pt x="7601912" y="4087643"/>
                </a:lnTo>
                <a:lnTo>
                  <a:pt x="7598400" y="4125097"/>
                </a:lnTo>
                <a:lnTo>
                  <a:pt x="7601912" y="4162552"/>
                </a:lnTo>
                <a:lnTo>
                  <a:pt x="7611275" y="4198836"/>
                </a:lnTo>
                <a:lnTo>
                  <a:pt x="7625321" y="4233950"/>
                </a:lnTo>
                <a:lnTo>
                  <a:pt x="7642878" y="4270234"/>
                </a:lnTo>
                <a:lnTo>
                  <a:pt x="7662775" y="4304177"/>
                </a:lnTo>
                <a:lnTo>
                  <a:pt x="7683844" y="4339291"/>
                </a:lnTo>
                <a:lnTo>
                  <a:pt x="7703741" y="4374405"/>
                </a:lnTo>
                <a:lnTo>
                  <a:pt x="7721298" y="4409519"/>
                </a:lnTo>
                <a:lnTo>
                  <a:pt x="7735344" y="4443462"/>
                </a:lnTo>
                <a:lnTo>
                  <a:pt x="7744708" y="4479746"/>
                </a:lnTo>
                <a:lnTo>
                  <a:pt x="7749389" y="4516030"/>
                </a:lnTo>
                <a:lnTo>
                  <a:pt x="7749389" y="4554655"/>
                </a:lnTo>
                <a:lnTo>
                  <a:pt x="7747048" y="4594451"/>
                </a:lnTo>
                <a:lnTo>
                  <a:pt x="7742367" y="4634247"/>
                </a:lnTo>
                <a:lnTo>
                  <a:pt x="7736514" y="4674042"/>
                </a:lnTo>
                <a:lnTo>
                  <a:pt x="7731832" y="4713838"/>
                </a:lnTo>
                <a:lnTo>
                  <a:pt x="7728321" y="4753633"/>
                </a:lnTo>
                <a:lnTo>
                  <a:pt x="7729492" y="4791088"/>
                </a:lnTo>
                <a:lnTo>
                  <a:pt x="7734173" y="4827372"/>
                </a:lnTo>
                <a:lnTo>
                  <a:pt x="7744708" y="4862486"/>
                </a:lnTo>
                <a:lnTo>
                  <a:pt x="7759923" y="4891747"/>
                </a:lnTo>
                <a:lnTo>
                  <a:pt x="7779821" y="4919838"/>
                </a:lnTo>
                <a:lnTo>
                  <a:pt x="7803230" y="4944418"/>
                </a:lnTo>
                <a:lnTo>
                  <a:pt x="7830151" y="4968998"/>
                </a:lnTo>
                <a:lnTo>
                  <a:pt x="7858242" y="4991236"/>
                </a:lnTo>
                <a:lnTo>
                  <a:pt x="7887503" y="5013475"/>
                </a:lnTo>
                <a:lnTo>
                  <a:pt x="7916765" y="5035714"/>
                </a:lnTo>
                <a:lnTo>
                  <a:pt x="7946026" y="5057952"/>
                </a:lnTo>
                <a:lnTo>
                  <a:pt x="7972947" y="5081362"/>
                </a:lnTo>
                <a:lnTo>
                  <a:pt x="7996356" y="5108282"/>
                </a:lnTo>
                <a:lnTo>
                  <a:pt x="8017424" y="5134032"/>
                </a:lnTo>
                <a:lnTo>
                  <a:pt x="8033811" y="5163294"/>
                </a:lnTo>
                <a:lnTo>
                  <a:pt x="8047856" y="5194896"/>
                </a:lnTo>
                <a:lnTo>
                  <a:pt x="8059561" y="5228839"/>
                </a:lnTo>
                <a:lnTo>
                  <a:pt x="8070095" y="5263953"/>
                </a:lnTo>
                <a:lnTo>
                  <a:pt x="8079459" y="5299067"/>
                </a:lnTo>
                <a:lnTo>
                  <a:pt x="8088822" y="5335351"/>
                </a:lnTo>
                <a:lnTo>
                  <a:pt x="8099356" y="5369294"/>
                </a:lnTo>
                <a:lnTo>
                  <a:pt x="8111061" y="5403238"/>
                </a:lnTo>
                <a:lnTo>
                  <a:pt x="8125106" y="5434840"/>
                </a:lnTo>
                <a:lnTo>
                  <a:pt x="8142663" y="5462931"/>
                </a:lnTo>
                <a:lnTo>
                  <a:pt x="8163732" y="5488681"/>
                </a:lnTo>
                <a:lnTo>
                  <a:pt x="8189482" y="5509749"/>
                </a:lnTo>
                <a:lnTo>
                  <a:pt x="8217573" y="5527306"/>
                </a:lnTo>
                <a:lnTo>
                  <a:pt x="8249175" y="5541352"/>
                </a:lnTo>
                <a:lnTo>
                  <a:pt x="8283118" y="5553056"/>
                </a:lnTo>
                <a:lnTo>
                  <a:pt x="8317062" y="5563590"/>
                </a:lnTo>
                <a:lnTo>
                  <a:pt x="8353346" y="5572954"/>
                </a:lnTo>
                <a:lnTo>
                  <a:pt x="8388459" y="5582318"/>
                </a:lnTo>
                <a:lnTo>
                  <a:pt x="8423573" y="5592852"/>
                </a:lnTo>
                <a:lnTo>
                  <a:pt x="8457516" y="5604556"/>
                </a:lnTo>
                <a:lnTo>
                  <a:pt x="8489119" y="5618602"/>
                </a:lnTo>
                <a:lnTo>
                  <a:pt x="8518380" y="5634988"/>
                </a:lnTo>
                <a:lnTo>
                  <a:pt x="8544130" y="5656057"/>
                </a:lnTo>
                <a:lnTo>
                  <a:pt x="8571051" y="5679466"/>
                </a:lnTo>
                <a:lnTo>
                  <a:pt x="8594460" y="5706386"/>
                </a:lnTo>
                <a:lnTo>
                  <a:pt x="8616699" y="5734477"/>
                </a:lnTo>
                <a:lnTo>
                  <a:pt x="8638937" y="5763739"/>
                </a:lnTo>
                <a:lnTo>
                  <a:pt x="8661176" y="5793000"/>
                </a:lnTo>
                <a:lnTo>
                  <a:pt x="8683415" y="5821091"/>
                </a:lnTo>
                <a:lnTo>
                  <a:pt x="8707994" y="5848012"/>
                </a:lnTo>
                <a:lnTo>
                  <a:pt x="8732574" y="5871421"/>
                </a:lnTo>
                <a:lnTo>
                  <a:pt x="8760665" y="5891319"/>
                </a:lnTo>
                <a:lnTo>
                  <a:pt x="8789926" y="5906535"/>
                </a:lnTo>
                <a:lnTo>
                  <a:pt x="8825040" y="5917069"/>
                </a:lnTo>
                <a:lnTo>
                  <a:pt x="8861324" y="5921751"/>
                </a:lnTo>
                <a:lnTo>
                  <a:pt x="8898779" y="5922921"/>
                </a:lnTo>
                <a:lnTo>
                  <a:pt x="8938575" y="5919410"/>
                </a:lnTo>
                <a:lnTo>
                  <a:pt x="8978370" y="5914728"/>
                </a:lnTo>
                <a:lnTo>
                  <a:pt x="9018166" y="5908876"/>
                </a:lnTo>
                <a:lnTo>
                  <a:pt x="9057961" y="5904194"/>
                </a:lnTo>
                <a:lnTo>
                  <a:pt x="9097757" y="5901853"/>
                </a:lnTo>
                <a:lnTo>
                  <a:pt x="9136382" y="5901853"/>
                </a:lnTo>
                <a:lnTo>
                  <a:pt x="9172666" y="5906535"/>
                </a:lnTo>
                <a:lnTo>
                  <a:pt x="9208950" y="5915898"/>
                </a:lnTo>
                <a:lnTo>
                  <a:pt x="9244064" y="5929944"/>
                </a:lnTo>
                <a:lnTo>
                  <a:pt x="9279178" y="5948671"/>
                </a:lnTo>
                <a:lnTo>
                  <a:pt x="9314292" y="5967398"/>
                </a:lnTo>
                <a:lnTo>
                  <a:pt x="9349405" y="5988467"/>
                </a:lnTo>
                <a:lnTo>
                  <a:pt x="9383349" y="6008364"/>
                </a:lnTo>
                <a:lnTo>
                  <a:pt x="9419633" y="6025921"/>
                </a:lnTo>
                <a:lnTo>
                  <a:pt x="9454747" y="6039967"/>
                </a:lnTo>
                <a:lnTo>
                  <a:pt x="9491031" y="6049331"/>
                </a:lnTo>
                <a:lnTo>
                  <a:pt x="9528486" y="6052842"/>
                </a:lnTo>
                <a:lnTo>
                  <a:pt x="9565940" y="6049331"/>
                </a:lnTo>
                <a:lnTo>
                  <a:pt x="9602224" y="6039967"/>
                </a:lnTo>
                <a:lnTo>
                  <a:pt x="9637338" y="6025921"/>
                </a:lnTo>
                <a:lnTo>
                  <a:pt x="9673622" y="6008364"/>
                </a:lnTo>
                <a:lnTo>
                  <a:pt x="9707566" y="5988467"/>
                </a:lnTo>
                <a:lnTo>
                  <a:pt x="9742679" y="5967398"/>
                </a:lnTo>
                <a:lnTo>
                  <a:pt x="9777793" y="5948671"/>
                </a:lnTo>
                <a:lnTo>
                  <a:pt x="9812907" y="5929944"/>
                </a:lnTo>
                <a:lnTo>
                  <a:pt x="9846850" y="5915898"/>
                </a:lnTo>
                <a:lnTo>
                  <a:pt x="9884305" y="5906535"/>
                </a:lnTo>
                <a:lnTo>
                  <a:pt x="9920589" y="5901853"/>
                </a:lnTo>
                <a:lnTo>
                  <a:pt x="9959214" y="5901853"/>
                </a:lnTo>
                <a:lnTo>
                  <a:pt x="9999010" y="5904194"/>
                </a:lnTo>
                <a:lnTo>
                  <a:pt x="10038805" y="5908876"/>
                </a:lnTo>
                <a:lnTo>
                  <a:pt x="10078601" y="5914728"/>
                </a:lnTo>
                <a:lnTo>
                  <a:pt x="10118396" y="5919410"/>
                </a:lnTo>
                <a:lnTo>
                  <a:pt x="10158192" y="5922921"/>
                </a:lnTo>
                <a:lnTo>
                  <a:pt x="10195647" y="5921751"/>
                </a:lnTo>
                <a:lnTo>
                  <a:pt x="10231931" y="5917069"/>
                </a:lnTo>
                <a:lnTo>
                  <a:pt x="10267044" y="5906535"/>
                </a:lnTo>
                <a:lnTo>
                  <a:pt x="10296306" y="5891319"/>
                </a:lnTo>
                <a:lnTo>
                  <a:pt x="10324397" y="5871421"/>
                </a:lnTo>
                <a:lnTo>
                  <a:pt x="10348977" y="5848012"/>
                </a:lnTo>
                <a:lnTo>
                  <a:pt x="10373556" y="5821091"/>
                </a:lnTo>
                <a:lnTo>
                  <a:pt x="10395795" y="5793000"/>
                </a:lnTo>
                <a:lnTo>
                  <a:pt x="10418034" y="5763739"/>
                </a:lnTo>
                <a:lnTo>
                  <a:pt x="10440272" y="5734477"/>
                </a:lnTo>
                <a:lnTo>
                  <a:pt x="10462511" y="5706386"/>
                </a:lnTo>
                <a:lnTo>
                  <a:pt x="10485920" y="5679466"/>
                </a:lnTo>
                <a:lnTo>
                  <a:pt x="10512841" y="5656057"/>
                </a:lnTo>
                <a:lnTo>
                  <a:pt x="10538591" y="5634988"/>
                </a:lnTo>
                <a:lnTo>
                  <a:pt x="10567852" y="5618602"/>
                </a:lnTo>
                <a:lnTo>
                  <a:pt x="10599455" y="5604556"/>
                </a:lnTo>
                <a:lnTo>
                  <a:pt x="10633398" y="5592852"/>
                </a:lnTo>
                <a:lnTo>
                  <a:pt x="10668512" y="5582318"/>
                </a:lnTo>
                <a:lnTo>
                  <a:pt x="10703626" y="5572954"/>
                </a:lnTo>
                <a:lnTo>
                  <a:pt x="10739910" y="5563590"/>
                </a:lnTo>
                <a:lnTo>
                  <a:pt x="10773853" y="5553056"/>
                </a:lnTo>
                <a:lnTo>
                  <a:pt x="10807796" y="5541352"/>
                </a:lnTo>
                <a:lnTo>
                  <a:pt x="10839399" y="5527306"/>
                </a:lnTo>
                <a:lnTo>
                  <a:pt x="10867490" y="5509749"/>
                </a:lnTo>
                <a:lnTo>
                  <a:pt x="10893240" y="5488681"/>
                </a:lnTo>
                <a:lnTo>
                  <a:pt x="10914308" y="5462931"/>
                </a:lnTo>
                <a:lnTo>
                  <a:pt x="10931865" y="5434840"/>
                </a:lnTo>
                <a:lnTo>
                  <a:pt x="10945910" y="5403238"/>
                </a:lnTo>
                <a:lnTo>
                  <a:pt x="10957615" y="5369294"/>
                </a:lnTo>
                <a:lnTo>
                  <a:pt x="10968149" y="5335351"/>
                </a:lnTo>
                <a:lnTo>
                  <a:pt x="10977513" y="5299067"/>
                </a:lnTo>
                <a:lnTo>
                  <a:pt x="10986876" y="5263953"/>
                </a:lnTo>
                <a:lnTo>
                  <a:pt x="10997410" y="5228839"/>
                </a:lnTo>
                <a:lnTo>
                  <a:pt x="11009115" y="5194896"/>
                </a:lnTo>
                <a:lnTo>
                  <a:pt x="11023160" y="5163294"/>
                </a:lnTo>
                <a:lnTo>
                  <a:pt x="11039547" y="5134032"/>
                </a:lnTo>
                <a:lnTo>
                  <a:pt x="11060615" y="5108282"/>
                </a:lnTo>
                <a:lnTo>
                  <a:pt x="11084024" y="5081362"/>
                </a:lnTo>
                <a:lnTo>
                  <a:pt x="11110945" y="5057952"/>
                </a:lnTo>
                <a:lnTo>
                  <a:pt x="11139036" y="5035714"/>
                </a:lnTo>
                <a:lnTo>
                  <a:pt x="11169468" y="5013475"/>
                </a:lnTo>
                <a:lnTo>
                  <a:pt x="11198729" y="4991236"/>
                </a:lnTo>
                <a:lnTo>
                  <a:pt x="11226820" y="4968998"/>
                </a:lnTo>
                <a:lnTo>
                  <a:pt x="11253741" y="4944418"/>
                </a:lnTo>
                <a:lnTo>
                  <a:pt x="11277150" y="4919838"/>
                </a:lnTo>
                <a:lnTo>
                  <a:pt x="11297048" y="4891747"/>
                </a:lnTo>
                <a:lnTo>
                  <a:pt x="11312264" y="4862486"/>
                </a:lnTo>
                <a:lnTo>
                  <a:pt x="11322798" y="4827372"/>
                </a:lnTo>
                <a:lnTo>
                  <a:pt x="11327480" y="4791088"/>
                </a:lnTo>
                <a:lnTo>
                  <a:pt x="11328650" y="4753633"/>
                </a:lnTo>
                <a:lnTo>
                  <a:pt x="11325139" y="4713838"/>
                </a:lnTo>
                <a:lnTo>
                  <a:pt x="11320457" y="4674042"/>
                </a:lnTo>
                <a:lnTo>
                  <a:pt x="11314605" y="4634247"/>
                </a:lnTo>
                <a:lnTo>
                  <a:pt x="11309923" y="4594451"/>
                </a:lnTo>
                <a:lnTo>
                  <a:pt x="11307582" y="4554655"/>
                </a:lnTo>
                <a:lnTo>
                  <a:pt x="11307582" y="4516030"/>
                </a:lnTo>
                <a:lnTo>
                  <a:pt x="11312264" y="4479746"/>
                </a:lnTo>
                <a:lnTo>
                  <a:pt x="11321628" y="4443462"/>
                </a:lnTo>
                <a:lnTo>
                  <a:pt x="11335673" y="4409519"/>
                </a:lnTo>
                <a:lnTo>
                  <a:pt x="11354400" y="4374405"/>
                </a:lnTo>
                <a:lnTo>
                  <a:pt x="11373128" y="4339291"/>
                </a:lnTo>
                <a:lnTo>
                  <a:pt x="11394196" y="4304177"/>
                </a:lnTo>
                <a:lnTo>
                  <a:pt x="11414094" y="4270234"/>
                </a:lnTo>
                <a:lnTo>
                  <a:pt x="11431650" y="4233950"/>
                </a:lnTo>
                <a:lnTo>
                  <a:pt x="11445696" y="4198836"/>
                </a:lnTo>
                <a:lnTo>
                  <a:pt x="11455060" y="4162552"/>
                </a:lnTo>
                <a:lnTo>
                  <a:pt x="11458571" y="4125097"/>
                </a:lnTo>
                <a:lnTo>
                  <a:pt x="11455060" y="4087643"/>
                </a:lnTo>
                <a:lnTo>
                  <a:pt x="11445696" y="4051358"/>
                </a:lnTo>
                <a:lnTo>
                  <a:pt x="11431650" y="4016245"/>
                </a:lnTo>
                <a:lnTo>
                  <a:pt x="11414094" y="3979961"/>
                </a:lnTo>
                <a:lnTo>
                  <a:pt x="11394196" y="3946017"/>
                </a:lnTo>
                <a:lnTo>
                  <a:pt x="11373128" y="3910903"/>
                </a:lnTo>
                <a:lnTo>
                  <a:pt x="11354400" y="3875790"/>
                </a:lnTo>
                <a:lnTo>
                  <a:pt x="11335673" y="3840676"/>
                </a:lnTo>
                <a:lnTo>
                  <a:pt x="11321628" y="3806733"/>
                </a:lnTo>
                <a:lnTo>
                  <a:pt x="11312264" y="3770449"/>
                </a:lnTo>
                <a:lnTo>
                  <a:pt x="11307582" y="3734164"/>
                </a:lnTo>
                <a:lnTo>
                  <a:pt x="11307582" y="3695539"/>
                </a:lnTo>
                <a:lnTo>
                  <a:pt x="11309923" y="3655744"/>
                </a:lnTo>
                <a:lnTo>
                  <a:pt x="11314605" y="3615948"/>
                </a:lnTo>
                <a:lnTo>
                  <a:pt x="11320457" y="3576152"/>
                </a:lnTo>
                <a:lnTo>
                  <a:pt x="11325139" y="3536357"/>
                </a:lnTo>
                <a:lnTo>
                  <a:pt x="11328650" y="3496561"/>
                </a:lnTo>
                <a:lnTo>
                  <a:pt x="11327480" y="3459107"/>
                </a:lnTo>
                <a:lnTo>
                  <a:pt x="11322798" y="3422822"/>
                </a:lnTo>
                <a:lnTo>
                  <a:pt x="11312264" y="3387709"/>
                </a:lnTo>
                <a:lnTo>
                  <a:pt x="11297048" y="3358447"/>
                </a:lnTo>
                <a:lnTo>
                  <a:pt x="11277150" y="3330356"/>
                </a:lnTo>
                <a:lnTo>
                  <a:pt x="11253741" y="3305777"/>
                </a:lnTo>
                <a:lnTo>
                  <a:pt x="11226820" y="3281197"/>
                </a:lnTo>
                <a:lnTo>
                  <a:pt x="11198729" y="3258958"/>
                </a:lnTo>
                <a:lnTo>
                  <a:pt x="11169468" y="3236720"/>
                </a:lnTo>
                <a:lnTo>
                  <a:pt x="11139036" y="3214481"/>
                </a:lnTo>
                <a:lnTo>
                  <a:pt x="11110945" y="3192242"/>
                </a:lnTo>
                <a:lnTo>
                  <a:pt x="11084024" y="3168833"/>
                </a:lnTo>
                <a:lnTo>
                  <a:pt x="11060615" y="3141913"/>
                </a:lnTo>
                <a:lnTo>
                  <a:pt x="11039547" y="3116162"/>
                </a:lnTo>
                <a:lnTo>
                  <a:pt x="11023160" y="3086901"/>
                </a:lnTo>
                <a:lnTo>
                  <a:pt x="11009115" y="3055299"/>
                </a:lnTo>
                <a:lnTo>
                  <a:pt x="10997410" y="3021355"/>
                </a:lnTo>
                <a:lnTo>
                  <a:pt x="10986876" y="2986242"/>
                </a:lnTo>
                <a:lnTo>
                  <a:pt x="10977513" y="2951128"/>
                </a:lnTo>
                <a:lnTo>
                  <a:pt x="10968149" y="2914844"/>
                </a:lnTo>
                <a:lnTo>
                  <a:pt x="10957615" y="2880900"/>
                </a:lnTo>
                <a:lnTo>
                  <a:pt x="10945910" y="2846957"/>
                </a:lnTo>
                <a:lnTo>
                  <a:pt x="10931865" y="2815355"/>
                </a:lnTo>
                <a:lnTo>
                  <a:pt x="10914308" y="2787264"/>
                </a:lnTo>
                <a:lnTo>
                  <a:pt x="10893240" y="2761514"/>
                </a:lnTo>
                <a:lnTo>
                  <a:pt x="10867490" y="2740445"/>
                </a:lnTo>
                <a:lnTo>
                  <a:pt x="10839399" y="2722888"/>
                </a:lnTo>
                <a:lnTo>
                  <a:pt x="10807796" y="2708843"/>
                </a:lnTo>
                <a:lnTo>
                  <a:pt x="10773853" y="2697138"/>
                </a:lnTo>
                <a:lnTo>
                  <a:pt x="10739910" y="2686604"/>
                </a:lnTo>
                <a:lnTo>
                  <a:pt x="10703626" y="2677241"/>
                </a:lnTo>
                <a:lnTo>
                  <a:pt x="10668512" y="2667877"/>
                </a:lnTo>
                <a:lnTo>
                  <a:pt x="10633398" y="2657343"/>
                </a:lnTo>
                <a:lnTo>
                  <a:pt x="10599455" y="2645638"/>
                </a:lnTo>
                <a:lnTo>
                  <a:pt x="10567852" y="2631593"/>
                </a:lnTo>
                <a:lnTo>
                  <a:pt x="10538591" y="2615206"/>
                </a:lnTo>
                <a:lnTo>
                  <a:pt x="10512841" y="2594138"/>
                </a:lnTo>
                <a:lnTo>
                  <a:pt x="10485920" y="2570729"/>
                </a:lnTo>
                <a:lnTo>
                  <a:pt x="10462511" y="2543808"/>
                </a:lnTo>
                <a:lnTo>
                  <a:pt x="10440272" y="2515717"/>
                </a:lnTo>
                <a:lnTo>
                  <a:pt x="10418034" y="2486456"/>
                </a:lnTo>
                <a:lnTo>
                  <a:pt x="10395795" y="2457194"/>
                </a:lnTo>
                <a:lnTo>
                  <a:pt x="10373556" y="2429103"/>
                </a:lnTo>
                <a:lnTo>
                  <a:pt x="10348977" y="2402183"/>
                </a:lnTo>
                <a:lnTo>
                  <a:pt x="10324397" y="2378774"/>
                </a:lnTo>
                <a:lnTo>
                  <a:pt x="10296306" y="2358876"/>
                </a:lnTo>
                <a:lnTo>
                  <a:pt x="10267044" y="2343660"/>
                </a:lnTo>
                <a:lnTo>
                  <a:pt x="10231931" y="2333126"/>
                </a:lnTo>
                <a:lnTo>
                  <a:pt x="10195647" y="2328444"/>
                </a:lnTo>
                <a:lnTo>
                  <a:pt x="10158192" y="2327274"/>
                </a:lnTo>
                <a:lnTo>
                  <a:pt x="10118396" y="2330785"/>
                </a:lnTo>
                <a:lnTo>
                  <a:pt x="10078601" y="2335467"/>
                </a:lnTo>
                <a:lnTo>
                  <a:pt x="10038805" y="2341319"/>
                </a:lnTo>
                <a:lnTo>
                  <a:pt x="9999010" y="2346001"/>
                </a:lnTo>
                <a:lnTo>
                  <a:pt x="9959214" y="2348342"/>
                </a:lnTo>
                <a:lnTo>
                  <a:pt x="9920589" y="2348342"/>
                </a:lnTo>
                <a:lnTo>
                  <a:pt x="9884305" y="2343660"/>
                </a:lnTo>
                <a:lnTo>
                  <a:pt x="9846850" y="2334296"/>
                </a:lnTo>
                <a:lnTo>
                  <a:pt x="9812907" y="2320251"/>
                </a:lnTo>
                <a:lnTo>
                  <a:pt x="9777793" y="2301524"/>
                </a:lnTo>
                <a:lnTo>
                  <a:pt x="9742679" y="2282796"/>
                </a:lnTo>
                <a:lnTo>
                  <a:pt x="9707566" y="2261728"/>
                </a:lnTo>
                <a:lnTo>
                  <a:pt x="9673622" y="2241830"/>
                </a:lnTo>
                <a:lnTo>
                  <a:pt x="9637338" y="2224273"/>
                </a:lnTo>
                <a:lnTo>
                  <a:pt x="9602224" y="2210228"/>
                </a:lnTo>
                <a:lnTo>
                  <a:pt x="9565940" y="2200864"/>
                </a:lnTo>
                <a:lnTo>
                  <a:pt x="9528486" y="2197353"/>
                </a:lnTo>
                <a:close/>
              </a:path>
            </a:pathLst>
          </a:custGeom>
          <a:solidFill>
            <a:schemeClr val="bg2"/>
          </a:solidFill>
          <a:ln w="101600">
            <a:noFill/>
            <a:prstDash val="solid"/>
            <a:round/>
            <a:headEnd/>
            <a:tailEnd/>
          </a:ln>
        </p:spPr>
      </p:sp>
      <p:sp>
        <p:nvSpPr>
          <p:cNvPr id="2" name="Title 1">
            <a:extLst>
              <a:ext uri="{FF2B5EF4-FFF2-40B4-BE49-F238E27FC236}">
                <a16:creationId xmlns:a16="http://schemas.microsoft.com/office/drawing/2014/main" id="{665FAB14-C0A3-A048-86DD-3EB4D9C1B9A8}"/>
              </a:ext>
            </a:extLst>
          </p:cNvPr>
          <p:cNvSpPr>
            <a:spLocks noGrp="1"/>
          </p:cNvSpPr>
          <p:nvPr>
            <p:ph type="title"/>
          </p:nvPr>
        </p:nvSpPr>
        <p:spPr>
          <a:xfrm>
            <a:off x="1251678" y="382385"/>
            <a:ext cx="10178322" cy="1492132"/>
          </a:xfrm>
        </p:spPr>
        <p:txBody>
          <a:bodyPr>
            <a:normAutofit/>
          </a:bodyPr>
          <a:lstStyle/>
          <a:p>
            <a:r>
              <a:rPr lang="en-US"/>
              <a:t>Deleting is Not Quite Enough</a:t>
            </a:r>
          </a:p>
        </p:txBody>
      </p:sp>
      <p:sp>
        <p:nvSpPr>
          <p:cNvPr id="13" name="Freeform 6">
            <a:extLst>
              <a:ext uri="{FF2B5EF4-FFF2-40B4-BE49-F238E27FC236}">
                <a16:creationId xmlns:a16="http://schemas.microsoft.com/office/drawing/2014/main" id="{CBA85B1C-8413-4C7D-98D0-7956747E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16A9DC56-516B-B847-8C64-C707BD0E639F}"/>
              </a:ext>
            </a:extLst>
          </p:cNvPr>
          <p:cNvSpPr>
            <a:spLocks noGrp="1"/>
          </p:cNvSpPr>
          <p:nvPr>
            <p:ph idx="1"/>
          </p:nvPr>
        </p:nvSpPr>
        <p:spPr>
          <a:xfrm>
            <a:off x="1251678" y="2286001"/>
            <a:ext cx="6015897" cy="3593591"/>
          </a:xfrm>
        </p:spPr>
        <p:txBody>
          <a:bodyPr>
            <a:normAutofit/>
          </a:bodyPr>
          <a:lstStyle/>
          <a:p>
            <a:r>
              <a:rPr lang="en-US"/>
              <a:t>Deleting memory returns the dynamic memory to the heap</a:t>
            </a:r>
          </a:p>
          <a:p>
            <a:r>
              <a:rPr lang="en-US"/>
              <a:t>But what about the pointer?</a:t>
            </a:r>
          </a:p>
          <a:p>
            <a:r>
              <a:rPr lang="en-US"/>
              <a:t>The pointer still has a value</a:t>
            </a:r>
          </a:p>
          <a:p>
            <a:r>
              <a:rPr lang="en-US"/>
              <a:t>But the memory at that address “no longer exists”</a:t>
            </a:r>
          </a:p>
          <a:p>
            <a:r>
              <a:rPr lang="en-US"/>
              <a:t>What happens if we try to de-reference that pointer?</a:t>
            </a:r>
          </a:p>
          <a:p>
            <a:r>
              <a:rPr lang="en-US"/>
              <a:t>The C++ bogeyman, undefined behavior</a:t>
            </a:r>
          </a:p>
          <a:p>
            <a:pPr lvl="1"/>
            <a:r>
              <a:rPr lang="en-US"/>
              <a:t>Typically a compile or runtime error</a:t>
            </a:r>
          </a:p>
        </p:txBody>
      </p:sp>
      <p:sp>
        <p:nvSpPr>
          <p:cNvPr id="15" name="Rectangle 14">
            <a:extLst>
              <a:ext uri="{FF2B5EF4-FFF2-40B4-BE49-F238E27FC236}">
                <a16:creationId xmlns:a16="http://schemas.microsoft.com/office/drawing/2014/main" id="{A649C214-D583-4DF7-88CA-1EE5EA0DD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F674346A-4324-614B-A92F-86AE3587C91B}"/>
              </a:ext>
            </a:extLst>
          </p:cNvPr>
          <p:cNvSpPr txBox="1"/>
          <p:nvPr/>
        </p:nvSpPr>
        <p:spPr>
          <a:xfrm>
            <a:off x="9014173" y="5900288"/>
            <a:ext cx="262123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oetry4kids.wordpress.com/page/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53039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AF5D-5C53-7D4A-BCEB-8B249650DA2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074DEEE-9842-AF45-88E0-17A8747BC216}"/>
              </a:ext>
            </a:extLst>
          </p:cNvPr>
          <p:cNvSpPr>
            <a:spLocks noGrp="1"/>
          </p:cNvSpPr>
          <p:nvPr>
            <p:ph idx="1"/>
          </p:nvPr>
        </p:nvSpPr>
        <p:spPr/>
        <p:txBody>
          <a:bodyPr/>
          <a:lstStyle/>
          <a:p>
            <a:r>
              <a:rPr lang="en-US" dirty="0"/>
              <a:t>What is a pointer?</a:t>
            </a:r>
          </a:p>
          <a:p>
            <a:r>
              <a:rPr lang="en-US" dirty="0"/>
              <a:t>How to declare a pointer</a:t>
            </a:r>
          </a:p>
          <a:p>
            <a:r>
              <a:rPr lang="en-US" dirty="0"/>
              <a:t>How to use a pointer</a:t>
            </a:r>
          </a:p>
          <a:p>
            <a:r>
              <a:rPr lang="en-US" dirty="0"/>
              <a:t>The real power of pointers</a:t>
            </a:r>
          </a:p>
        </p:txBody>
      </p:sp>
    </p:spTree>
    <p:extLst>
      <p:ext uri="{BB962C8B-B14F-4D97-AF65-F5344CB8AC3E}">
        <p14:creationId xmlns:p14="http://schemas.microsoft.com/office/powerpoint/2010/main" val="3907336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7065-4C17-8948-B9E0-7EE53D212BE5}"/>
              </a:ext>
            </a:extLst>
          </p:cNvPr>
          <p:cNvSpPr>
            <a:spLocks noGrp="1"/>
          </p:cNvSpPr>
          <p:nvPr>
            <p:ph type="title"/>
          </p:nvPr>
        </p:nvSpPr>
        <p:spPr/>
        <p:txBody>
          <a:bodyPr/>
          <a:lstStyle/>
          <a:p>
            <a:r>
              <a:rPr lang="en-US" dirty="0"/>
              <a:t>Don’t Leave Me </a:t>
            </a:r>
            <a:r>
              <a:rPr lang="en-US" dirty="0" err="1"/>
              <a:t>Hangin</a:t>
            </a:r>
            <a:r>
              <a:rPr lang="en-US" dirty="0"/>
              <a:t>’</a:t>
            </a:r>
          </a:p>
        </p:txBody>
      </p:sp>
      <p:sp>
        <p:nvSpPr>
          <p:cNvPr id="3" name="Content Placeholder 2">
            <a:extLst>
              <a:ext uri="{FF2B5EF4-FFF2-40B4-BE49-F238E27FC236}">
                <a16:creationId xmlns:a16="http://schemas.microsoft.com/office/drawing/2014/main" id="{C18ED775-5603-B14E-9BBE-BD45997E06BD}"/>
              </a:ext>
            </a:extLst>
          </p:cNvPr>
          <p:cNvSpPr>
            <a:spLocks noGrp="1"/>
          </p:cNvSpPr>
          <p:nvPr>
            <p:ph idx="1"/>
          </p:nvPr>
        </p:nvSpPr>
        <p:spPr/>
        <p:txBody>
          <a:bodyPr/>
          <a:lstStyle/>
          <a:p>
            <a:r>
              <a:rPr lang="en-US" dirty="0"/>
              <a:t>A pointer in this state is called a dangling pointer</a:t>
            </a:r>
          </a:p>
          <a:p>
            <a:r>
              <a:rPr lang="en-US" dirty="0"/>
              <a:t>It is our responsibility as programmers to make sure pointers don’t dangle</a:t>
            </a:r>
            <a:br>
              <a:rPr lang="en-US" dirty="0"/>
            </a:br>
            <a:br>
              <a:rPr lang="en-US" dirty="0"/>
            </a:b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dynInt</a:t>
            </a:r>
            <a:r>
              <a:rPr lang="en-US" dirty="0">
                <a:latin typeface="Consolas" panose="020B0609020204030204" pitchFamily="49" charset="0"/>
                <a:cs typeface="Consolas" panose="020B0609020204030204" pitchFamily="49" charset="0"/>
              </a:rPr>
              <a:t> = new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DO STUFF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delete </a:t>
            </a:r>
            <a:r>
              <a:rPr lang="en-US" dirty="0" err="1">
                <a:latin typeface="Consolas" panose="020B0609020204030204" pitchFamily="49" charset="0"/>
                <a:cs typeface="Consolas" panose="020B0609020204030204" pitchFamily="49" charset="0"/>
              </a:rPr>
              <a:t>dynInt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dynInt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nullptr</a:t>
            </a:r>
            <a:r>
              <a:rPr lang="en-US" dirty="0">
                <a:latin typeface="Consolas" panose="020B0609020204030204" pitchFamily="49" charset="0"/>
                <a:cs typeface="Consolas" panose="020B0609020204030204" pitchFamily="49" charset="0"/>
              </a:rPr>
              <a:t>;</a:t>
            </a:r>
          </a:p>
          <a:p>
            <a:endParaRPr lang="en-US" dirty="0"/>
          </a:p>
          <a:p>
            <a:r>
              <a:rPr lang="en-US" dirty="0"/>
              <a:t>You might see other syntax; don’t use it</a:t>
            </a:r>
          </a:p>
        </p:txBody>
      </p:sp>
    </p:spTree>
    <p:extLst>
      <p:ext uri="{BB962C8B-B14F-4D97-AF65-F5344CB8AC3E}">
        <p14:creationId xmlns:p14="http://schemas.microsoft.com/office/powerpoint/2010/main" val="2808546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71FE-574A-474D-BA56-B9F7520D10BF}"/>
              </a:ext>
            </a:extLst>
          </p:cNvPr>
          <p:cNvSpPr>
            <a:spLocks noGrp="1"/>
          </p:cNvSpPr>
          <p:nvPr>
            <p:ph type="title"/>
          </p:nvPr>
        </p:nvSpPr>
        <p:spPr/>
        <p:txBody>
          <a:bodyPr/>
          <a:lstStyle/>
          <a:p>
            <a:r>
              <a:rPr lang="en-US" dirty="0"/>
              <a:t>Good Practices (For Intro)</a:t>
            </a:r>
          </a:p>
        </p:txBody>
      </p:sp>
      <p:sp>
        <p:nvSpPr>
          <p:cNvPr id="3" name="Content Placeholder 2">
            <a:extLst>
              <a:ext uri="{FF2B5EF4-FFF2-40B4-BE49-F238E27FC236}">
                <a16:creationId xmlns:a16="http://schemas.microsoft.com/office/drawing/2014/main" id="{F132B003-C8C2-2049-95F0-3B0E08406C02}"/>
              </a:ext>
            </a:extLst>
          </p:cNvPr>
          <p:cNvSpPr>
            <a:spLocks noGrp="1"/>
          </p:cNvSpPr>
          <p:nvPr>
            <p:ph idx="1"/>
          </p:nvPr>
        </p:nvSpPr>
        <p:spPr/>
        <p:txBody>
          <a:bodyPr/>
          <a:lstStyle/>
          <a:p>
            <a:r>
              <a:rPr lang="en-US" dirty="0"/>
              <a:t>If you request heap memory using the keyword new, immediately write the delete and set-to-</a:t>
            </a:r>
            <a:r>
              <a:rPr lang="en-US" dirty="0" err="1"/>
              <a:t>nullptr</a:t>
            </a:r>
            <a:r>
              <a:rPr lang="en-US" dirty="0"/>
              <a:t> statements</a:t>
            </a:r>
          </a:p>
          <a:p>
            <a:r>
              <a:rPr lang="en-US" dirty="0"/>
              <a:t>Write your code between the allocation and de-allocation</a:t>
            </a:r>
          </a:p>
          <a:p>
            <a:r>
              <a:rPr lang="en-US" dirty="0"/>
              <a:t>When you’re done with the memory, you don’t have to remember to delete it, since it’s been done already</a:t>
            </a:r>
          </a:p>
          <a:p>
            <a:r>
              <a:rPr lang="en-US" dirty="0"/>
              <a:t>Once you start writing Object-Oriented (or functional) programs, this is neatly handled in other ways</a:t>
            </a:r>
          </a:p>
        </p:txBody>
      </p:sp>
    </p:spTree>
    <p:extLst>
      <p:ext uri="{BB962C8B-B14F-4D97-AF65-F5344CB8AC3E}">
        <p14:creationId xmlns:p14="http://schemas.microsoft.com/office/powerpoint/2010/main" val="163046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91B5-7B6A-6A4E-AAAF-5AF6347B2882}"/>
              </a:ext>
            </a:extLst>
          </p:cNvPr>
          <p:cNvSpPr>
            <a:spLocks noGrp="1"/>
          </p:cNvSpPr>
          <p:nvPr>
            <p:ph type="title"/>
          </p:nvPr>
        </p:nvSpPr>
        <p:spPr/>
        <p:txBody>
          <a:bodyPr/>
          <a:lstStyle/>
          <a:p>
            <a:r>
              <a:rPr lang="en-US" dirty="0"/>
              <a:t>What is a pointer?</a:t>
            </a:r>
          </a:p>
        </p:txBody>
      </p:sp>
      <p:sp>
        <p:nvSpPr>
          <p:cNvPr id="3" name="Text Placeholder 2">
            <a:extLst>
              <a:ext uri="{FF2B5EF4-FFF2-40B4-BE49-F238E27FC236}">
                <a16:creationId xmlns:a16="http://schemas.microsoft.com/office/drawing/2014/main" id="{D2DC2CEB-C582-F84A-BBBB-24A25D9AC9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60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8018-5013-6546-86ED-84AC33DEBF57}"/>
              </a:ext>
            </a:extLst>
          </p:cNvPr>
          <p:cNvSpPr>
            <a:spLocks noGrp="1"/>
          </p:cNvSpPr>
          <p:nvPr>
            <p:ph type="title"/>
          </p:nvPr>
        </p:nvSpPr>
        <p:spPr/>
        <p:txBody>
          <a:bodyPr/>
          <a:lstStyle/>
          <a:p>
            <a:r>
              <a:rPr lang="en-US" dirty="0"/>
              <a:t>What even is a pointer?</a:t>
            </a:r>
          </a:p>
        </p:txBody>
      </p:sp>
      <p:sp>
        <p:nvSpPr>
          <p:cNvPr id="3" name="Content Placeholder 2">
            <a:extLst>
              <a:ext uri="{FF2B5EF4-FFF2-40B4-BE49-F238E27FC236}">
                <a16:creationId xmlns:a16="http://schemas.microsoft.com/office/drawing/2014/main" id="{7848BA47-B5C3-FA43-B538-4C7178ACA363}"/>
              </a:ext>
            </a:extLst>
          </p:cNvPr>
          <p:cNvSpPr>
            <a:spLocks noGrp="1"/>
          </p:cNvSpPr>
          <p:nvPr>
            <p:ph idx="1"/>
          </p:nvPr>
        </p:nvSpPr>
        <p:spPr/>
        <p:txBody>
          <a:bodyPr/>
          <a:lstStyle/>
          <a:p>
            <a:r>
              <a:rPr lang="en-US" dirty="0"/>
              <a:t>A pointer is a variable</a:t>
            </a:r>
          </a:p>
          <a:p>
            <a:r>
              <a:rPr lang="en-US" dirty="0"/>
              <a:t>Its value is always a memory address</a:t>
            </a:r>
          </a:p>
          <a:p>
            <a:r>
              <a:rPr lang="en-US" dirty="0"/>
              <a:t>What is the data type for a pointer?</a:t>
            </a:r>
          </a:p>
          <a:p>
            <a:pPr lvl="1"/>
            <a:r>
              <a:rPr lang="en-US" dirty="0"/>
              <a:t>It depends what it’s pointing to</a:t>
            </a:r>
          </a:p>
          <a:p>
            <a:r>
              <a:rPr lang="en-US" dirty="0"/>
              <a:t>We NEVER have “just” a pointer</a:t>
            </a:r>
          </a:p>
          <a:p>
            <a:pPr lvl="1"/>
            <a:r>
              <a:rPr lang="en-US" dirty="0"/>
              <a:t>Pointer to an </a:t>
            </a:r>
            <a:r>
              <a:rPr lang="en-US" dirty="0" err="1">
                <a:latin typeface="Consolas" panose="020B0609020204030204" pitchFamily="49" charset="0"/>
                <a:cs typeface="Consolas" panose="020B0609020204030204" pitchFamily="49" charset="0"/>
              </a:rPr>
              <a:t>int</a:t>
            </a:r>
            <a:endParaRPr lang="en-US" dirty="0">
              <a:latin typeface="Consolas" panose="020B0609020204030204" pitchFamily="49" charset="0"/>
              <a:cs typeface="Consolas" panose="020B0609020204030204" pitchFamily="49" charset="0"/>
            </a:endParaRPr>
          </a:p>
          <a:p>
            <a:pPr lvl="1"/>
            <a:r>
              <a:rPr lang="en-US" dirty="0"/>
              <a:t>Pointer to a </a:t>
            </a:r>
            <a:r>
              <a:rPr lang="en-US" dirty="0">
                <a:latin typeface="Consolas" panose="020B0609020204030204" pitchFamily="49" charset="0"/>
                <a:cs typeface="Consolas" panose="020B0609020204030204" pitchFamily="49" charset="0"/>
              </a:rPr>
              <a:t>double</a:t>
            </a:r>
          </a:p>
          <a:p>
            <a:pPr lvl="1"/>
            <a:r>
              <a:rPr lang="en-US" dirty="0"/>
              <a:t>…etc.</a:t>
            </a:r>
          </a:p>
        </p:txBody>
      </p:sp>
    </p:spTree>
    <p:extLst>
      <p:ext uri="{BB962C8B-B14F-4D97-AF65-F5344CB8AC3E}">
        <p14:creationId xmlns:p14="http://schemas.microsoft.com/office/powerpoint/2010/main" val="429241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2ADA-44FE-F74F-9A9F-5B00A3E1C1BA}"/>
              </a:ext>
            </a:extLst>
          </p:cNvPr>
          <p:cNvSpPr>
            <a:spLocks noGrp="1"/>
          </p:cNvSpPr>
          <p:nvPr>
            <p:ph type="title"/>
          </p:nvPr>
        </p:nvSpPr>
        <p:spPr/>
        <p:txBody>
          <a:bodyPr/>
          <a:lstStyle/>
          <a:p>
            <a:r>
              <a:rPr lang="en-US" dirty="0"/>
              <a:t>How We Access Computer Memory</a:t>
            </a:r>
          </a:p>
        </p:txBody>
      </p:sp>
      <p:sp>
        <p:nvSpPr>
          <p:cNvPr id="3" name="Content Placeholder 2">
            <a:extLst>
              <a:ext uri="{FF2B5EF4-FFF2-40B4-BE49-F238E27FC236}">
                <a16:creationId xmlns:a16="http://schemas.microsoft.com/office/drawing/2014/main" id="{5768696B-A768-4346-ACBA-1ED8DCA3B46B}"/>
              </a:ext>
            </a:extLst>
          </p:cNvPr>
          <p:cNvSpPr>
            <a:spLocks noGrp="1"/>
          </p:cNvSpPr>
          <p:nvPr>
            <p:ph idx="1"/>
          </p:nvPr>
        </p:nvSpPr>
        <p:spPr/>
        <p:txBody>
          <a:bodyPr/>
          <a:lstStyle/>
          <a:p>
            <a:r>
              <a:rPr lang="en-US" dirty="0"/>
              <a:t>We visualize RAM as a series of bytes</a:t>
            </a:r>
          </a:p>
          <a:p>
            <a:r>
              <a:rPr lang="en-US" dirty="0"/>
              <a:t>When a variable is declared, a properly sized piece of memory is set aside for that variable</a:t>
            </a:r>
          </a:p>
          <a:p>
            <a:r>
              <a:rPr lang="en-US" dirty="0"/>
              <a:t>We access that memory by using the name of the variable</a:t>
            </a:r>
          </a:p>
          <a:p>
            <a:pPr lvl="1"/>
            <a:r>
              <a:rPr lang="en-US" dirty="0"/>
              <a:t>We know that every byte has an address</a:t>
            </a:r>
          </a:p>
          <a:p>
            <a:pPr lvl="1"/>
            <a:r>
              <a:rPr lang="en-US" dirty="0"/>
              <a:t>If we know the address of a variable, we can use it to gain access as well</a:t>
            </a:r>
          </a:p>
          <a:p>
            <a:r>
              <a:rPr lang="en-US" dirty="0"/>
              <a:t>Pass-by-reference uses memory addresses to pass variables to functions</a:t>
            </a:r>
          </a:p>
          <a:p>
            <a:pPr marL="0" indent="0">
              <a:buNone/>
            </a:pPr>
            <a:endParaRPr lang="en-US" dirty="0"/>
          </a:p>
        </p:txBody>
      </p:sp>
    </p:spTree>
    <p:extLst>
      <p:ext uri="{BB962C8B-B14F-4D97-AF65-F5344CB8AC3E}">
        <p14:creationId xmlns:p14="http://schemas.microsoft.com/office/powerpoint/2010/main" val="10393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0F56-924C-0F46-9833-2ACC37B7EDCB}"/>
              </a:ext>
            </a:extLst>
          </p:cNvPr>
          <p:cNvSpPr>
            <a:spLocks noGrp="1"/>
          </p:cNvSpPr>
          <p:nvPr>
            <p:ph type="title"/>
          </p:nvPr>
        </p:nvSpPr>
        <p:spPr/>
        <p:txBody>
          <a:bodyPr/>
          <a:lstStyle/>
          <a:p>
            <a:r>
              <a:rPr lang="en-US" dirty="0"/>
              <a:t>Looking Behind the Curtain</a:t>
            </a:r>
          </a:p>
        </p:txBody>
      </p:sp>
      <p:sp>
        <p:nvSpPr>
          <p:cNvPr id="3" name="Content Placeholder 2">
            <a:extLst>
              <a:ext uri="{FF2B5EF4-FFF2-40B4-BE49-F238E27FC236}">
                <a16:creationId xmlns:a16="http://schemas.microsoft.com/office/drawing/2014/main" id="{993C0A4D-FF2C-5D47-9058-B9B89D33EC73}"/>
              </a:ext>
            </a:extLst>
          </p:cNvPr>
          <p:cNvSpPr>
            <a:spLocks noGrp="1"/>
          </p:cNvSpPr>
          <p:nvPr>
            <p:ph idx="1"/>
          </p:nvPr>
        </p:nvSpPr>
        <p:spPr/>
        <p:txBody>
          <a:bodyPr/>
          <a:lstStyle/>
          <a:p>
            <a:r>
              <a:rPr lang="en-US" dirty="0"/>
              <a:t>Using variable names or pass by reference hide their memory access abilities from us</a:t>
            </a:r>
          </a:p>
          <a:p>
            <a:pPr lvl="1"/>
            <a:r>
              <a:rPr lang="en-US" dirty="0"/>
              <a:t>The concept they give us is more important</a:t>
            </a:r>
          </a:p>
          <a:p>
            <a:r>
              <a:rPr lang="en-US" dirty="0"/>
              <a:t>But now we will dive in ourselves</a:t>
            </a:r>
          </a:p>
        </p:txBody>
      </p:sp>
    </p:spTree>
    <p:extLst>
      <p:ext uri="{BB962C8B-B14F-4D97-AF65-F5344CB8AC3E}">
        <p14:creationId xmlns:p14="http://schemas.microsoft.com/office/powerpoint/2010/main" val="426701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CBE2-F864-404D-B8A7-335B3C36FD15}"/>
              </a:ext>
            </a:extLst>
          </p:cNvPr>
          <p:cNvSpPr>
            <a:spLocks noGrp="1"/>
          </p:cNvSpPr>
          <p:nvPr>
            <p:ph type="title"/>
          </p:nvPr>
        </p:nvSpPr>
        <p:spPr/>
        <p:txBody>
          <a:bodyPr/>
          <a:lstStyle/>
          <a:p>
            <a:r>
              <a:rPr lang="en-US" dirty="0"/>
              <a:t>A Pitfall</a:t>
            </a:r>
          </a:p>
        </p:txBody>
      </p:sp>
      <p:sp>
        <p:nvSpPr>
          <p:cNvPr id="3" name="Content Placeholder 2">
            <a:extLst>
              <a:ext uri="{FF2B5EF4-FFF2-40B4-BE49-F238E27FC236}">
                <a16:creationId xmlns:a16="http://schemas.microsoft.com/office/drawing/2014/main" id="{EF31D98E-1769-9F46-AF56-C684C0120ED4}"/>
              </a:ext>
            </a:extLst>
          </p:cNvPr>
          <p:cNvSpPr>
            <a:spLocks noGrp="1"/>
          </p:cNvSpPr>
          <p:nvPr>
            <p:ph idx="1"/>
          </p:nvPr>
        </p:nvSpPr>
        <p:spPr/>
        <p:txBody>
          <a:bodyPr/>
          <a:lstStyle/>
          <a:p>
            <a:r>
              <a:rPr lang="en-US" dirty="0"/>
              <a:t>The value of a pointer variable is a memory address</a:t>
            </a:r>
          </a:p>
          <a:p>
            <a:r>
              <a:rPr lang="en-US" dirty="0"/>
              <a:t>A memory address is an integer</a:t>
            </a:r>
          </a:p>
          <a:p>
            <a:r>
              <a:rPr lang="en-US" b="1" dirty="0"/>
              <a:t>A pointer is not an integer</a:t>
            </a:r>
          </a:p>
          <a:p>
            <a:r>
              <a:rPr lang="en-US" dirty="0"/>
              <a:t>This is intended</a:t>
            </a:r>
          </a:p>
          <a:p>
            <a:r>
              <a:rPr lang="en-US" dirty="0"/>
              <a:t>When we deal with pointers, we are expected to deal in pointers</a:t>
            </a:r>
          </a:p>
          <a:p>
            <a:r>
              <a:rPr lang="en-US" dirty="0"/>
              <a:t>Unlike </a:t>
            </a:r>
            <a:r>
              <a:rPr lang="en-US" dirty="0">
                <a:latin typeface="Consolas" panose="020B0609020204030204" pitchFamily="49" charset="0"/>
                <a:cs typeface="Consolas" panose="020B0609020204030204" pitchFamily="49" charset="0"/>
              </a:rPr>
              <a:t>char</a:t>
            </a:r>
            <a:r>
              <a:rPr lang="en-US" dirty="0"/>
              <a:t> </a:t>
            </a:r>
            <a:r>
              <a:rPr lang="en-US" dirty="0">
                <a:latin typeface="Consolas" panose="020B0609020204030204" pitchFamily="49" charset="0"/>
                <a:cs typeface="Consolas" panose="020B0609020204030204" pitchFamily="49" charset="0"/>
              </a:rPr>
              <a:t>and </a:t>
            </a:r>
            <a:r>
              <a:rPr lang="en-US" dirty="0" err="1">
                <a:latin typeface="Consolas" panose="020B0609020204030204" pitchFamily="49" charset="0"/>
                <a:cs typeface="Consolas" panose="020B0609020204030204" pitchFamily="49" charset="0"/>
              </a:rPr>
              <a:t>int</a:t>
            </a:r>
            <a:r>
              <a:rPr lang="en-US" dirty="0"/>
              <a:t>, it is not possible to mix types</a:t>
            </a:r>
          </a:p>
        </p:txBody>
      </p:sp>
    </p:spTree>
    <p:extLst>
      <p:ext uri="{BB962C8B-B14F-4D97-AF65-F5344CB8AC3E}">
        <p14:creationId xmlns:p14="http://schemas.microsoft.com/office/powerpoint/2010/main" val="168226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FEB6-2883-9B42-B87C-36148219B657}"/>
              </a:ext>
            </a:extLst>
          </p:cNvPr>
          <p:cNvSpPr>
            <a:spLocks noGrp="1"/>
          </p:cNvSpPr>
          <p:nvPr>
            <p:ph type="title"/>
          </p:nvPr>
        </p:nvSpPr>
        <p:spPr/>
        <p:txBody>
          <a:bodyPr/>
          <a:lstStyle/>
          <a:p>
            <a:r>
              <a:rPr lang="en-US" dirty="0"/>
              <a:t>How to Declare a Pointer</a:t>
            </a:r>
          </a:p>
        </p:txBody>
      </p:sp>
      <p:sp>
        <p:nvSpPr>
          <p:cNvPr id="3" name="Text Placeholder 2">
            <a:extLst>
              <a:ext uri="{FF2B5EF4-FFF2-40B4-BE49-F238E27FC236}">
                <a16:creationId xmlns:a16="http://schemas.microsoft.com/office/drawing/2014/main" id="{2B5F963A-0303-8F49-974F-52BA0C3444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807426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1605</Words>
  <Application>Microsoft Macintosh PowerPoint</Application>
  <PresentationFormat>Widescreen</PresentationFormat>
  <Paragraphs>157</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Gill Sans MT</vt:lpstr>
      <vt:lpstr>Impact</vt:lpstr>
      <vt:lpstr>Badge</vt:lpstr>
      <vt:lpstr>”Do not mistake the pointing finger for the moon.” – Zen Saying</vt:lpstr>
      <vt:lpstr>Introduction</vt:lpstr>
      <vt:lpstr>Agenda</vt:lpstr>
      <vt:lpstr>What is a pointer?</vt:lpstr>
      <vt:lpstr>What even is a pointer?</vt:lpstr>
      <vt:lpstr>How We Access Computer Memory</vt:lpstr>
      <vt:lpstr>Looking Behind the Curtain</vt:lpstr>
      <vt:lpstr>A Pitfall</vt:lpstr>
      <vt:lpstr>How to Declare a Pointer</vt:lpstr>
      <vt:lpstr>It’s Not So Bad</vt:lpstr>
      <vt:lpstr>Now Let’s Actually Point to Something</vt:lpstr>
      <vt:lpstr>Actually Pointing</vt:lpstr>
      <vt:lpstr>Operators for Dealing with Pointers</vt:lpstr>
      <vt:lpstr>How to Use a Pointer</vt:lpstr>
      <vt:lpstr>Using Pointers</vt:lpstr>
      <vt:lpstr>A Couple Questions</vt:lpstr>
      <vt:lpstr>The Real Power of Pointers</vt:lpstr>
      <vt:lpstr>It’s Over 9000!</vt:lpstr>
      <vt:lpstr>The Stack</vt:lpstr>
      <vt:lpstr>Stack Memory</vt:lpstr>
      <vt:lpstr>The Heap</vt:lpstr>
      <vt:lpstr>Heap Memory</vt:lpstr>
      <vt:lpstr>Accessing Heap Memory</vt:lpstr>
      <vt:lpstr>About That Borrowed Memory</vt:lpstr>
      <vt:lpstr>Returning Memory to the Heap</vt:lpstr>
      <vt:lpstr>Borrowing Memory Requires Manners</vt:lpstr>
      <vt:lpstr>The Heap is (Somewhat) Limited</vt:lpstr>
      <vt:lpstr>The Heap is Passive</vt:lpstr>
      <vt:lpstr>Deleting is Not Quite Enough</vt:lpstr>
      <vt:lpstr>Don’t Leave Me Hangin’</vt:lpstr>
      <vt:lpstr>Good Practices (For Intro)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not mistake the pointing finger for the moon.” – Zen Saying</dc:title>
  <dc:creator>Sweeney, Adam</dc:creator>
  <cp:lastModifiedBy>Sweeney, Adam</cp:lastModifiedBy>
  <cp:revision>8</cp:revision>
  <cp:lastPrinted>2018-10-18T01:42:05Z</cp:lastPrinted>
  <dcterms:created xsi:type="dcterms:W3CDTF">2018-10-18T01:40:38Z</dcterms:created>
  <dcterms:modified xsi:type="dcterms:W3CDTF">2020-10-16T02:36:32Z</dcterms:modified>
</cp:coreProperties>
</file>