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0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61" r:id="rId20"/>
    <p:sldId id="277" r:id="rId21"/>
    <p:sldId id="262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0"/>
    <p:restoredTop sz="83042"/>
  </p:normalViewPr>
  <p:slideViewPr>
    <p:cSldViewPr snapToGrid="0" snapToObjects="1">
      <p:cViewPr varScale="1">
        <p:scale>
          <a:sx n="101" d="100"/>
          <a:sy n="101" d="100"/>
        </p:scale>
        <p:origin x="232" y="1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27D49-E1C9-1B46-B8D0-063B5C09C2AB}" type="datetimeFigureOut">
              <a:rPr lang="en-US" smtClean="0"/>
              <a:t>11/8/20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025EF-6ABB-FF43-9E39-6E065C060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62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at </a:t>
            </a:r>
            <a:r>
              <a:rPr lang="en-US" dirty="0" err="1"/>
              <a:t>ctors</a:t>
            </a:r>
            <a:r>
              <a:rPr lang="en-US" dirty="0"/>
              <a:t> in example 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025EF-6ABB-FF43-9E39-6E065C060DE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77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Pop over to look at Money class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025EF-6ABB-FF43-9E39-6E065C060DE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28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Pop over to </a:t>
            </a:r>
            <a:r>
              <a:rPr lang="en-US" dirty="0" err="1"/>
              <a:t>main.cpp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025EF-6ABB-FF43-9E39-6E065C060DE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46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3593571-3594-B94E-BA5D-E9FA5DB3A12F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61AED99-457B-5849-B6E8-E8319D218AC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3110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3571-3594-B94E-BA5D-E9FA5DB3A12F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ED99-457B-5849-B6E8-E8319D21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45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3571-3594-B94E-BA5D-E9FA5DB3A12F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ED99-457B-5849-B6E8-E8319D21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8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3571-3594-B94E-BA5D-E9FA5DB3A12F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ED99-457B-5849-B6E8-E8319D21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63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3593571-3594-B94E-BA5D-E9FA5DB3A12F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61AED99-457B-5849-B6E8-E8319D218AC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88998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3571-3594-B94E-BA5D-E9FA5DB3A12F}" type="datetimeFigureOut">
              <a:rPr lang="en-US" smtClean="0"/>
              <a:t>11/8/20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ED99-457B-5849-B6E8-E8319D21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331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3571-3594-B94E-BA5D-E9FA5DB3A12F}" type="datetimeFigureOut">
              <a:rPr lang="en-US" smtClean="0"/>
              <a:t>11/8/20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ED99-457B-5849-B6E8-E8319D21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376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3571-3594-B94E-BA5D-E9FA5DB3A12F}" type="datetimeFigureOut">
              <a:rPr lang="en-US" smtClean="0"/>
              <a:t>11/8/20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ED99-457B-5849-B6E8-E8319D21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9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3571-3594-B94E-BA5D-E9FA5DB3A12F}" type="datetimeFigureOut">
              <a:rPr lang="en-US" smtClean="0"/>
              <a:t>11/8/20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ED99-457B-5849-B6E8-E8319D21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15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D3593571-3594-B94E-BA5D-E9FA5DB3A12F}" type="datetimeFigureOut">
              <a:rPr lang="en-US" smtClean="0"/>
              <a:t>11/8/20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061AED99-457B-5849-B6E8-E8319D218AC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22366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D3593571-3594-B94E-BA5D-E9FA5DB3A12F}" type="datetimeFigureOut">
              <a:rPr lang="en-US" smtClean="0"/>
              <a:t>11/8/20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061AED99-457B-5849-B6E8-E8319D21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36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3593571-3594-B94E-BA5D-E9FA5DB3A12F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61AED99-457B-5849-B6E8-E8319D218AC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4956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178A0-81C4-7649-8173-DCDCEF802F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BEE38C-3084-7541-B810-DB6FF60595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Adam Sweeney</a:t>
            </a:r>
          </a:p>
          <a:p>
            <a:r>
              <a:rPr lang="en-US" dirty="0"/>
              <a:t>CS 211</a:t>
            </a:r>
          </a:p>
        </p:txBody>
      </p:sp>
    </p:spTree>
    <p:extLst>
      <p:ext uri="{BB962C8B-B14F-4D97-AF65-F5344CB8AC3E}">
        <p14:creationId xmlns:p14="http://schemas.microsoft.com/office/powerpoint/2010/main" val="2447631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DC82D-5672-7D44-ADB5-826F619CB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Bit of Vocabulary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2F439-8497-3D41-95CC-2B5470A5A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class definition is called the… </a:t>
            </a:r>
            <a:r>
              <a:rPr lang="en-US" i="1" dirty="0"/>
              <a:t>definition</a:t>
            </a:r>
          </a:p>
          <a:p>
            <a:r>
              <a:rPr lang="en-US" dirty="0"/>
              <a:t>The collected function bodies are called the </a:t>
            </a:r>
            <a:r>
              <a:rPr lang="en-US" i="1" dirty="0"/>
              <a:t>implementation</a:t>
            </a:r>
          </a:p>
          <a:p>
            <a:r>
              <a:rPr lang="en-US" dirty="0"/>
              <a:t>Any function that belongs to a class is called a </a:t>
            </a:r>
            <a:r>
              <a:rPr lang="en-US" i="1" dirty="0"/>
              <a:t>member</a:t>
            </a:r>
          </a:p>
          <a:p>
            <a:pPr lvl="1"/>
            <a:r>
              <a:rPr lang="en-US" dirty="0"/>
              <a:t>Can have member data or member functions</a:t>
            </a:r>
          </a:p>
          <a:p>
            <a:r>
              <a:rPr lang="en-US" dirty="0"/>
              <a:t>Classes are defined, and we call variables of a class type </a:t>
            </a:r>
            <a:r>
              <a:rPr lang="en-US" i="1" dirty="0"/>
              <a:t>objects</a:t>
            </a:r>
          </a:p>
          <a:p>
            <a:r>
              <a:rPr lang="en-US" dirty="0"/>
              <a:t>Recall procedural abstraction from functions</a:t>
            </a:r>
          </a:p>
          <a:p>
            <a:pPr lvl="1"/>
            <a:r>
              <a:rPr lang="en-US" dirty="0"/>
              <a:t>With classes, the same idea is called encapsulation</a:t>
            </a:r>
          </a:p>
          <a:p>
            <a:pPr lvl="1"/>
            <a:r>
              <a:rPr lang="en-US" dirty="0"/>
              <a:t>We have a new term because there are differences</a:t>
            </a:r>
          </a:p>
          <a:p>
            <a:pPr lvl="2"/>
            <a:r>
              <a:rPr lang="en-US" dirty="0"/>
              <a:t>Both in a what a class is vs. a function, and the scope of the term</a:t>
            </a:r>
          </a:p>
        </p:txBody>
      </p:sp>
    </p:spTree>
    <p:extLst>
      <p:ext uri="{BB962C8B-B14F-4D97-AF65-F5344CB8AC3E}">
        <p14:creationId xmlns:p14="http://schemas.microsoft.com/office/powerpoint/2010/main" val="986386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118B9-0493-134B-A8F8-504CD1C3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&amp; implementing classes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BB5E9-6E39-CE40-BC4C-733B6CCB65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44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847F4-6E2C-E747-88DB-6E3B93A26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61DA7-33E9-D34D-8362-29CDFA4B6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declare objects, we expect them to valid, usable, and consistent</a:t>
            </a:r>
          </a:p>
          <a:p>
            <a:r>
              <a:rPr lang="en-US" dirty="0"/>
              <a:t>We can think of objects as being built when declared</a:t>
            </a:r>
          </a:p>
          <a:p>
            <a:r>
              <a:rPr lang="en-US" dirty="0"/>
              <a:t>We can (and should) control that process</a:t>
            </a:r>
          </a:p>
        </p:txBody>
      </p:sp>
    </p:spTree>
    <p:extLst>
      <p:ext uri="{BB962C8B-B14F-4D97-AF65-F5344CB8AC3E}">
        <p14:creationId xmlns:p14="http://schemas.microsoft.com/office/powerpoint/2010/main" val="1268245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AFECE5-09A3-714B-99BA-EAFCD325F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997A96-83D5-234A-A1A0-02C416B8AC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class Money {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Money();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Money(int d, int c);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void print();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private: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int 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m_cents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FC1F05-0A26-7F4A-BDE9-6FF995A196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first two functions are called constructors</a:t>
            </a:r>
          </a:p>
          <a:p>
            <a:pPr lvl="1"/>
            <a:r>
              <a:rPr lang="en-US" dirty="0"/>
              <a:t>No return</a:t>
            </a:r>
          </a:p>
          <a:p>
            <a:pPr lvl="1"/>
            <a:r>
              <a:rPr lang="en-US" dirty="0"/>
              <a:t>Named after the class</a:t>
            </a:r>
          </a:p>
          <a:p>
            <a:r>
              <a:rPr lang="en-US" dirty="0"/>
              <a:t>Constructors are special class member functions that build objects</a:t>
            </a:r>
          </a:p>
        </p:txBody>
      </p:sp>
    </p:spTree>
    <p:extLst>
      <p:ext uri="{BB962C8B-B14F-4D97-AF65-F5344CB8AC3E}">
        <p14:creationId xmlns:p14="http://schemas.microsoft.com/office/powerpoint/2010/main" val="468016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AFECE5-09A3-714B-99BA-EAFCD325F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Constructors, cont.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997A96-83D5-234A-A1A0-02C416B8AC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class Money {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Money();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Money(int d, int c);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void print();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private: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int 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m_cents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FC1F05-0A26-7F4A-BDE9-6FF995A196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first constructor is also known as the default constructor</a:t>
            </a:r>
          </a:p>
          <a:p>
            <a:pPr lvl="1"/>
            <a:r>
              <a:rPr lang="en-US" dirty="0"/>
              <a:t>The default constructor never has parameters</a:t>
            </a:r>
          </a:p>
          <a:p>
            <a:r>
              <a:rPr lang="en-US" dirty="0"/>
              <a:t>If we do not declare </a:t>
            </a:r>
            <a:r>
              <a:rPr lang="en-US" b="1" dirty="0"/>
              <a:t>any</a:t>
            </a:r>
            <a:r>
              <a:rPr lang="en-US" dirty="0"/>
              <a:t> constructors, the compiler will provide a default for us</a:t>
            </a:r>
          </a:p>
          <a:p>
            <a:r>
              <a:rPr lang="en-US" dirty="0"/>
              <a:t>Generally better to define it ourselves</a:t>
            </a:r>
          </a:p>
        </p:txBody>
      </p:sp>
    </p:spTree>
    <p:extLst>
      <p:ext uri="{BB962C8B-B14F-4D97-AF65-F5344CB8AC3E}">
        <p14:creationId xmlns:p14="http://schemas.microsoft.com/office/powerpoint/2010/main" val="2529501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AFECE5-09A3-714B-99BA-EAFCD325F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Constructors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997A96-83D5-234A-A1A0-02C416B8AC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class Money {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Money();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Money(int d, int c);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void print();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private: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int 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m_cents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FC1F05-0A26-7F4A-BDE9-6FF995A196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second constructor is called a parameterized constructor</a:t>
            </a:r>
          </a:p>
          <a:p>
            <a:r>
              <a:rPr lang="en-US" dirty="0"/>
              <a:t>As the name implies, the parameter lists are populated</a:t>
            </a:r>
          </a:p>
          <a:p>
            <a:pPr lvl="1"/>
            <a:r>
              <a:rPr lang="en-US" dirty="0"/>
              <a:t>Allows us to initialize with specific values</a:t>
            </a:r>
          </a:p>
        </p:txBody>
      </p:sp>
    </p:spTree>
    <p:extLst>
      <p:ext uri="{BB962C8B-B14F-4D97-AF65-F5344CB8AC3E}">
        <p14:creationId xmlns:p14="http://schemas.microsoft.com/office/powerpoint/2010/main" val="545585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3180A-523B-F14D-A5C7-02BD7EA79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Other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AA14-FC66-DE45-A4A7-30C211531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 couple other types of constructors, but they are beyond the scope of this course</a:t>
            </a:r>
          </a:p>
        </p:txBody>
      </p:sp>
    </p:spTree>
    <p:extLst>
      <p:ext uri="{BB962C8B-B14F-4D97-AF65-F5344CB8AC3E}">
        <p14:creationId xmlns:p14="http://schemas.microsoft.com/office/powerpoint/2010/main" val="3378899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79E03-7BA7-6F41-81CE-63263C79F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Constructors, Concluded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A46BA-11D3-DB4C-90C7-486DCC0C9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likely that you will define more than one constructor for a class</a:t>
            </a:r>
          </a:p>
          <a:p>
            <a:r>
              <a:rPr lang="en-US" dirty="0"/>
              <a:t>It is good practice to always provide the default constructor yourself</a:t>
            </a:r>
          </a:p>
          <a:p>
            <a:pPr lvl="1"/>
            <a:r>
              <a:rPr lang="en-US" dirty="0"/>
              <a:t>Made less tedious when using default member initialization and 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 default</a:t>
            </a:r>
          </a:p>
          <a:p>
            <a:r>
              <a:rPr lang="en-US" dirty="0"/>
              <a:t> The amount of constructors you write depends on how many valid ways you wish to allow for initializing objects</a:t>
            </a:r>
          </a:p>
        </p:txBody>
      </p:sp>
    </p:spTree>
    <p:extLst>
      <p:ext uri="{BB962C8B-B14F-4D97-AF65-F5344CB8AC3E}">
        <p14:creationId xmlns:p14="http://schemas.microsoft.com/office/powerpoint/2010/main" val="198262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AFECE5-09A3-714B-99BA-EAFCD325F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Class Functions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997A96-83D5-234A-A1A0-02C416B8AC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class Money {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Money();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Money(int d, int c);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void print();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private: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int 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m_cents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FC1F05-0A26-7F4A-BDE9-6FF995A196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print()</a:t>
            </a:r>
            <a:r>
              <a:rPr lang="en-US" dirty="0"/>
              <a:t> looks a lot more like a function that we’re familiar with</a:t>
            </a:r>
          </a:p>
          <a:p>
            <a:r>
              <a:rPr lang="en-US" dirty="0"/>
              <a:t>When writing class member functions, we need to think about them a little bit differently</a:t>
            </a:r>
          </a:p>
          <a:p>
            <a:r>
              <a:rPr lang="en-US" dirty="0"/>
              <a:t>We need to consider whether it belongs in the class</a:t>
            </a:r>
          </a:p>
          <a:p>
            <a:r>
              <a:rPr lang="en-US" dirty="0"/>
              <a:t>We need to keep in mind the calling-object</a:t>
            </a:r>
          </a:p>
        </p:txBody>
      </p:sp>
    </p:spTree>
    <p:extLst>
      <p:ext uri="{BB962C8B-B14F-4D97-AF65-F5344CB8AC3E}">
        <p14:creationId xmlns:p14="http://schemas.microsoft.com/office/powerpoint/2010/main" val="1092040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118B9-0493-134B-A8F8-504CD1C3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classes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BB5E9-6E39-CE40-BC4C-733B6CCB65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15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1E402-75CD-9349-A226-8BD4B31A3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C632C-9DDD-7746-AADB-9DE5E0D64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saw with structures, relevant data can be gathered together even if they are of different types</a:t>
            </a:r>
          </a:p>
          <a:p>
            <a:r>
              <a:rPr lang="en-US" dirty="0"/>
              <a:t>But we ended up with some functions that now go with the structure wherever it goes, leaving us in the same predicament</a:t>
            </a:r>
          </a:p>
          <a:p>
            <a:pPr lvl="1"/>
            <a:r>
              <a:rPr lang="en-US" dirty="0"/>
              <a:t>Having to cart around disparate items</a:t>
            </a:r>
          </a:p>
          <a:p>
            <a:pPr lvl="1"/>
            <a:r>
              <a:rPr lang="en-US" dirty="0"/>
              <a:t>Keeping track of many distinct things</a:t>
            </a:r>
          </a:p>
          <a:p>
            <a:r>
              <a:rPr lang="en-US" dirty="0"/>
              <a:t>Turns out we can package the functions as well</a:t>
            </a:r>
          </a:p>
        </p:txBody>
      </p:sp>
    </p:spTree>
    <p:extLst>
      <p:ext uri="{BB962C8B-B14F-4D97-AF65-F5344CB8AC3E}">
        <p14:creationId xmlns:p14="http://schemas.microsoft.com/office/powerpoint/2010/main" val="2137598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94354-BDFE-D442-BABB-B3DE76FA7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So Bad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195C9-A5AE-9C41-ACFC-A3927A249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you’ve defined and implemented a class, using it is not so bad</a:t>
            </a:r>
          </a:p>
          <a:p>
            <a:r>
              <a:rPr lang="en-US" dirty="0"/>
              <a:t>A class creates a new type you can use</a:t>
            </a:r>
          </a:p>
          <a:p>
            <a:r>
              <a:rPr lang="en-US" dirty="0"/>
              <a:t>Not so different from using 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 or 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dirty="0"/>
              <a:t> at this point</a:t>
            </a:r>
          </a:p>
        </p:txBody>
      </p:sp>
    </p:spTree>
    <p:extLst>
      <p:ext uri="{BB962C8B-B14F-4D97-AF65-F5344CB8AC3E}">
        <p14:creationId xmlns:p14="http://schemas.microsoft.com/office/powerpoint/2010/main" val="32841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118B9-0493-134B-A8F8-504CD1C3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Collecting the basic principles of classes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BB5E9-6E39-CE40-BC4C-733B6CCB65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14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40857-3F5D-914A-BC59-F5B2ED94C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62BC3-7EA4-2C47-95F8-4584F85F6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Beginning to learn about Object-Oriented Programming (OOP) included a lot of new vocabulary and theory</a:t>
            </a:r>
          </a:p>
          <a:p>
            <a:r>
              <a:rPr lang="en-US" dirty="0"/>
              <a:t>Up to this point, we’ve discussed some best practices when writing code</a:t>
            </a:r>
          </a:p>
          <a:p>
            <a:pPr lvl="1"/>
            <a:r>
              <a:rPr lang="en-US" dirty="0"/>
              <a:t>OOP takes this to a new level</a:t>
            </a:r>
          </a:p>
          <a:p>
            <a:r>
              <a:rPr lang="en-US" dirty="0"/>
              <a:t>This section just gathers the OOP principles and advice we’ve seen so far</a:t>
            </a:r>
          </a:p>
          <a:p>
            <a:pPr lvl="1"/>
            <a:r>
              <a:rPr lang="en-US" dirty="0"/>
              <a:t>Adds one new practice, as well</a:t>
            </a:r>
          </a:p>
        </p:txBody>
      </p:sp>
    </p:spTree>
    <p:extLst>
      <p:ext uri="{BB962C8B-B14F-4D97-AF65-F5344CB8AC3E}">
        <p14:creationId xmlns:p14="http://schemas.microsoft.com/office/powerpoint/2010/main" val="866077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515BE-D3C0-1D4E-A2B8-5CC74C387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BFBE5-F641-854E-B8E7-C292090B0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Encapsulation is to OOP as Procedural Abstraction is to functions</a:t>
            </a:r>
          </a:p>
          <a:p>
            <a:r>
              <a:rPr lang="en-US" dirty="0"/>
              <a:t>Our classes should be self-contained, independent entities</a:t>
            </a:r>
          </a:p>
          <a:p>
            <a:r>
              <a:rPr lang="en-US" dirty="0"/>
              <a:t>Encapsulation guides nearly all other OOP principles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869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C3978-F606-3B4D-8C72-2E283318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Members Should be Private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5D6E7-A884-254F-A957-609900C6F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are storing data, the class should retain 100% control</a:t>
            </a:r>
          </a:p>
          <a:p>
            <a:pPr lvl="1"/>
            <a:r>
              <a:rPr lang="en-US" dirty="0"/>
              <a:t>This means not allowing direct access to the data</a:t>
            </a:r>
          </a:p>
          <a:p>
            <a:r>
              <a:rPr lang="en-US" dirty="0"/>
              <a:t>Some functions may also be private</a:t>
            </a:r>
          </a:p>
          <a:p>
            <a:pPr lvl="1"/>
            <a:r>
              <a:rPr lang="en-US" dirty="0"/>
              <a:t>Depends on how you want/need the class to be accessed/manipulated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445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C39AE-F63F-B74C-AC13-6A5B74E4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How Does the Data Change?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3A7EA-C8F1-4740-AD93-1BF558FCD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question, specific to our example, could be “How do I know how much money I have?”</a:t>
            </a:r>
          </a:p>
          <a:p>
            <a:r>
              <a:rPr lang="en-US" dirty="0"/>
              <a:t>The answer is through specific public functions</a:t>
            </a:r>
          </a:p>
          <a:p>
            <a:r>
              <a:rPr lang="en-US" dirty="0"/>
              <a:t>Accessors and Mutators</a:t>
            </a:r>
          </a:p>
          <a:p>
            <a:pPr lvl="1"/>
            <a:r>
              <a:rPr lang="en-US" dirty="0"/>
              <a:t>Also called getters and setters</a:t>
            </a:r>
          </a:p>
          <a:p>
            <a:r>
              <a:rPr lang="en-US" dirty="0"/>
              <a:t>These are public functions that allow the private data to be directly manipulated</a:t>
            </a:r>
          </a:p>
          <a:p>
            <a:pPr lvl="1"/>
            <a:r>
              <a:rPr lang="en-US" dirty="0"/>
              <a:t>Being forced to go through a public function allows the class to exert control over the process</a:t>
            </a:r>
          </a:p>
          <a:p>
            <a:pPr lvl="1"/>
            <a:r>
              <a:rPr lang="en-US" dirty="0"/>
              <a:t>Validate changes, perform sanitization, etc.</a:t>
            </a:r>
          </a:p>
        </p:txBody>
      </p:sp>
    </p:spTree>
    <p:extLst>
      <p:ext uri="{BB962C8B-B14F-4D97-AF65-F5344CB8AC3E}">
        <p14:creationId xmlns:p14="http://schemas.microsoft.com/office/powerpoint/2010/main" val="38916021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09107-6137-F549-9FF8-37130F9B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the Default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5EFEE-0109-5C4F-863C-FEDC4CD2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Relying on the compiler-generated default can be dangerous</a:t>
            </a:r>
          </a:p>
          <a:p>
            <a:pPr lvl="1"/>
            <a:r>
              <a:rPr lang="en-US" dirty="0"/>
              <a:t>If we ever add another constructor, it’s likely that we will forget about the default</a:t>
            </a:r>
          </a:p>
          <a:p>
            <a:pPr lvl="2"/>
            <a:r>
              <a:rPr lang="en-US" dirty="0"/>
              <a:t>Things will likely break</a:t>
            </a:r>
          </a:p>
          <a:p>
            <a:pPr lvl="1"/>
            <a:r>
              <a:rPr lang="en-US" dirty="0"/>
              <a:t>The compiler can’t read our minds and doesn’t know what good default values are</a:t>
            </a:r>
          </a:p>
          <a:p>
            <a:r>
              <a:rPr lang="en-US" dirty="0"/>
              <a:t>Unless you require that all objects must be initialized, write the default constructor yourself</a:t>
            </a:r>
          </a:p>
        </p:txBody>
      </p:sp>
    </p:spTree>
    <p:extLst>
      <p:ext uri="{BB962C8B-B14F-4D97-AF65-F5344CB8AC3E}">
        <p14:creationId xmlns:p14="http://schemas.microsoft.com/office/powerpoint/2010/main" val="41680006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DCA2-7C0B-E445-8349-613BBA542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468A4-39CE-5D4F-92A9-D94FE3D43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won’t get far in OOP if this evades you</a:t>
            </a:r>
          </a:p>
          <a:p>
            <a:r>
              <a:rPr lang="en-US" dirty="0"/>
              <a:t>Class functions can only be accessed through an object</a:t>
            </a:r>
          </a:p>
          <a:p>
            <a:r>
              <a:rPr lang="en-US" dirty="0"/>
              <a:t>The object being used to call a class function is known as the calling object</a:t>
            </a:r>
          </a:p>
          <a:p>
            <a:r>
              <a:rPr lang="en-US" dirty="0"/>
              <a:t>…Since it’s the object calling the function</a:t>
            </a:r>
          </a:p>
          <a:p>
            <a:r>
              <a:rPr lang="en-US" dirty="0"/>
              <a:t>Understanding this allows us to write our classes</a:t>
            </a:r>
          </a:p>
        </p:txBody>
      </p:sp>
    </p:spTree>
    <p:extLst>
      <p:ext uri="{BB962C8B-B14F-4D97-AF65-F5344CB8AC3E}">
        <p14:creationId xmlns:p14="http://schemas.microsoft.com/office/powerpoint/2010/main" val="2277086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962F1-00CA-0C43-B09E-6B30A5EB8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BCB69-4156-024E-AF97-F1F8FAB2D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  <a:p>
            <a:r>
              <a:rPr lang="en-US" dirty="0"/>
              <a:t>Defining &amp; implementing classes</a:t>
            </a:r>
          </a:p>
          <a:p>
            <a:r>
              <a:rPr lang="en-US" dirty="0"/>
              <a:t>Using classes</a:t>
            </a:r>
          </a:p>
          <a:p>
            <a:r>
              <a:rPr lang="en-US" dirty="0"/>
              <a:t>Collecting the basic principles of classes</a:t>
            </a:r>
          </a:p>
        </p:txBody>
      </p:sp>
    </p:spTree>
    <p:extLst>
      <p:ext uri="{BB962C8B-B14F-4D97-AF65-F5344CB8AC3E}">
        <p14:creationId xmlns:p14="http://schemas.microsoft.com/office/powerpoint/2010/main" val="1665292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118B9-0493-134B-A8F8-504CD1C3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BB5E9-6E39-CE40-BC4C-733B6CCB65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25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69A9B-3352-DE4D-9575-520722ED8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Difference (-</a:t>
            </a:r>
            <a:r>
              <a:rPr lang="en-US" dirty="0" err="1"/>
              <a:t>ish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78F30-06D5-114A-B249-1597008C0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allows us to collect data AND functions under a common name</a:t>
            </a:r>
          </a:p>
          <a:p>
            <a:r>
              <a:rPr lang="en-US" dirty="0"/>
              <a:t>The addition of functions changes the way we approach our code writing a bit</a:t>
            </a:r>
          </a:p>
        </p:txBody>
      </p:sp>
    </p:spTree>
    <p:extLst>
      <p:ext uri="{BB962C8B-B14F-4D97-AF65-F5344CB8AC3E}">
        <p14:creationId xmlns:p14="http://schemas.microsoft.com/office/powerpoint/2010/main" val="807127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AFECE5-09A3-714B-99BA-EAFCD325F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Basic Money Class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997A96-83D5-234A-A1A0-02C416B8AC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class Money {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Money();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Money(int d, int c);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void print();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private: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int 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m_cents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FC1F05-0A26-7F4A-BDE9-6FF995A196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We can see some 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/>
              <a:t>-</a:t>
            </a:r>
            <a:r>
              <a:rPr lang="en-US" dirty="0" err="1"/>
              <a:t>ural</a:t>
            </a:r>
            <a:r>
              <a:rPr lang="en-US" dirty="0"/>
              <a:t> similarities between a 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/>
              <a:t> and 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</a:p>
          <a:p>
            <a:r>
              <a:rPr lang="en-US" dirty="0"/>
              <a:t>But there’s a lot of new stuff going on as well</a:t>
            </a:r>
          </a:p>
        </p:txBody>
      </p:sp>
    </p:spTree>
    <p:extLst>
      <p:ext uri="{BB962C8B-B14F-4D97-AF65-F5344CB8AC3E}">
        <p14:creationId xmlns:p14="http://schemas.microsoft.com/office/powerpoint/2010/main" val="1667428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AFECE5-09A3-714B-99BA-EAFCD325F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the Outside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997A96-83D5-234A-A1A0-02C416B8AC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class Money {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Money();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Money(int d, int c);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void print();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private: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int 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m_cents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FC1F05-0A26-7F4A-BDE9-6FF995A196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We’ll start on the outside</a:t>
            </a:r>
          </a:p>
          <a:p>
            <a:r>
              <a:rPr lang="en-US" dirty="0"/>
              <a:t>If it said 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/>
              <a:t> instead of 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/>
              <a:t>, it would be identical</a:t>
            </a:r>
          </a:p>
        </p:txBody>
      </p:sp>
    </p:spTree>
    <p:extLst>
      <p:ext uri="{BB962C8B-B14F-4D97-AF65-F5344CB8AC3E}">
        <p14:creationId xmlns:p14="http://schemas.microsoft.com/office/powerpoint/2010/main" val="4282899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AFECE5-09A3-714B-99BA-EAFCD325F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Inside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997A96-83D5-234A-A1A0-02C416B8AC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class Money {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Money();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Money(int d, int c);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void print();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private: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int 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m_cents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FC1F05-0A26-7F4A-BDE9-6FF995A196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We see the data under the word private</a:t>
            </a:r>
          </a:p>
          <a:p>
            <a:r>
              <a:rPr lang="en-US" dirty="0"/>
              <a:t>Indentation suggests that the data ”belongs” to private</a:t>
            </a:r>
          </a:p>
          <a:p>
            <a:r>
              <a:rPr lang="en-US" dirty="0"/>
              <a:t>The functions must then “belong” to public</a:t>
            </a:r>
          </a:p>
          <a:p>
            <a:r>
              <a:rPr lang="en-US" dirty="0"/>
              <a:t>Two of the functions have a name but no return type</a:t>
            </a:r>
          </a:p>
        </p:txBody>
      </p:sp>
    </p:spTree>
    <p:extLst>
      <p:ext uri="{BB962C8B-B14F-4D97-AF65-F5344CB8AC3E}">
        <p14:creationId xmlns:p14="http://schemas.microsoft.com/office/powerpoint/2010/main" val="925704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75E22-7544-2046-B7FA-73F1F1B36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and Private?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122B1-3215-B048-B3BC-5E679F92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nutshell, the public section is accessible outside of the class and the private section is not</a:t>
            </a:r>
          </a:p>
          <a:p>
            <a:r>
              <a:rPr lang="en-US" dirty="0"/>
              <a:t>If data is worth keeping in a class, it is worth keeping safe</a:t>
            </a:r>
          </a:p>
          <a:p>
            <a:r>
              <a:rPr lang="en-US" dirty="0"/>
              <a:t>Class data should only be accessed and manipulated in a controlled manner</a:t>
            </a:r>
          </a:p>
          <a:p>
            <a:pPr lvl="1"/>
            <a:r>
              <a:rPr lang="en-US" dirty="0"/>
              <a:t>This ensures that objects always contain meaningful data</a:t>
            </a:r>
          </a:p>
          <a:p>
            <a:pPr lvl="1"/>
            <a:r>
              <a:rPr lang="en-US" dirty="0"/>
              <a:t>Also known as ‘preserving the class invariant’</a:t>
            </a:r>
          </a:p>
          <a:p>
            <a:r>
              <a:rPr lang="en-US" dirty="0"/>
              <a:t>The public section how the class can be used</a:t>
            </a:r>
          </a:p>
          <a:p>
            <a:pPr lvl="1"/>
            <a:r>
              <a:rPr lang="en-US" dirty="0"/>
              <a:t>Essentially the API (Application Programming Interface)</a:t>
            </a:r>
          </a:p>
        </p:txBody>
      </p:sp>
    </p:spTree>
    <p:extLst>
      <p:ext uri="{BB962C8B-B14F-4D97-AF65-F5344CB8AC3E}">
        <p14:creationId xmlns:p14="http://schemas.microsoft.com/office/powerpoint/2010/main" val="148040246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{75CE69FA-61F2-764D-B29F-8C528B670BF7}tf10001071</Template>
  <TotalTime>1454</TotalTime>
  <Words>1244</Words>
  <Application>Microsoft Macintosh PowerPoint</Application>
  <PresentationFormat>Widescreen</PresentationFormat>
  <Paragraphs>181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Consolas</vt:lpstr>
      <vt:lpstr>Gill Sans MT</vt:lpstr>
      <vt:lpstr>Impact</vt:lpstr>
      <vt:lpstr>Badge</vt:lpstr>
      <vt:lpstr>Classy</vt:lpstr>
      <vt:lpstr>Introduction</vt:lpstr>
      <vt:lpstr>Agenda</vt:lpstr>
      <vt:lpstr>Classes</vt:lpstr>
      <vt:lpstr>The Difference (-ish)</vt:lpstr>
      <vt:lpstr>A Basic Money Class</vt:lpstr>
      <vt:lpstr>Looking at the Outside</vt:lpstr>
      <vt:lpstr>Looking Inside</vt:lpstr>
      <vt:lpstr>Public and Private?</vt:lpstr>
      <vt:lpstr>A Bit of Vocabulary</vt:lpstr>
      <vt:lpstr>Defining &amp; implementing classes</vt:lpstr>
      <vt:lpstr>Building a Class</vt:lpstr>
      <vt:lpstr>Constructors</vt:lpstr>
      <vt:lpstr>Constructors, cont.</vt:lpstr>
      <vt:lpstr>Other Constructors</vt:lpstr>
      <vt:lpstr>More Other Constructors</vt:lpstr>
      <vt:lpstr>Constructors, Concluded</vt:lpstr>
      <vt:lpstr>Other Class Functions</vt:lpstr>
      <vt:lpstr>Using classes</vt:lpstr>
      <vt:lpstr>Not So Bad</vt:lpstr>
      <vt:lpstr>Collecting the basic principles of classes</vt:lpstr>
      <vt:lpstr>OOP</vt:lpstr>
      <vt:lpstr>Encapsulation</vt:lpstr>
      <vt:lpstr>Data Members Should be Private</vt:lpstr>
      <vt:lpstr>So How Does the Data Change?</vt:lpstr>
      <vt:lpstr>Write the Default Constructor</vt:lpstr>
      <vt:lpstr>Calling Object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Classy</dc:title>
  <dc:creator>Sweeney, Adam</dc:creator>
  <cp:lastModifiedBy>Sweeney, Adam</cp:lastModifiedBy>
  <cp:revision>20</cp:revision>
  <dcterms:created xsi:type="dcterms:W3CDTF">2020-11-06T02:26:46Z</dcterms:created>
  <dcterms:modified xsi:type="dcterms:W3CDTF">2020-11-09T14:28:56Z</dcterms:modified>
</cp:coreProperties>
</file>