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9" r:id="rId2"/>
    <p:sldId id="1446" r:id="rId3"/>
    <p:sldId id="1411" r:id="rId4"/>
    <p:sldId id="1453" r:id="rId5"/>
    <p:sldId id="1457" r:id="rId6"/>
    <p:sldId id="1410" r:id="rId7"/>
    <p:sldId id="1454" r:id="rId8"/>
    <p:sldId id="1441" r:id="rId9"/>
    <p:sldId id="1406" r:id="rId10"/>
    <p:sldId id="1409" r:id="rId11"/>
    <p:sldId id="1407" r:id="rId12"/>
    <p:sldId id="1442" r:id="rId13"/>
    <p:sldId id="1443" r:id="rId14"/>
    <p:sldId id="1455" r:id="rId15"/>
    <p:sldId id="1444" r:id="rId16"/>
    <p:sldId id="1456" r:id="rId17"/>
    <p:sldId id="1445" r:id="rId18"/>
    <p:sldId id="1413" r:id="rId19"/>
    <p:sldId id="1414" r:id="rId20"/>
    <p:sldId id="1416" r:id="rId21"/>
    <p:sldId id="1419" r:id="rId22"/>
    <p:sldId id="1421" r:id="rId23"/>
    <p:sldId id="1422" r:id="rId24"/>
    <p:sldId id="1450" r:id="rId25"/>
    <p:sldId id="1451" r:id="rId26"/>
    <p:sldId id="1452" r:id="rId27"/>
    <p:sldId id="1423" r:id="rId28"/>
    <p:sldId id="143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B4"/>
    <a:srgbClr val="FFFF00"/>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8712" autoAdjust="0"/>
  </p:normalViewPr>
  <p:slideViewPr>
    <p:cSldViewPr snapToGrid="0" showGuides="1">
      <p:cViewPr varScale="1">
        <p:scale>
          <a:sx n="78" d="100"/>
          <a:sy n="78" d="100"/>
        </p:scale>
        <p:origin x="110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A02F9-1510-4B8F-B6DD-9FB8CD2E483C}"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6D4CB-3025-45C3-95A0-85E8B632B68E}" type="slidenum">
              <a:rPr lang="en-US" smtClean="0"/>
              <a:t>‹#›</a:t>
            </a:fld>
            <a:endParaRPr lang="en-US"/>
          </a:p>
        </p:txBody>
      </p:sp>
    </p:spTree>
    <p:extLst>
      <p:ext uri="{BB962C8B-B14F-4D97-AF65-F5344CB8AC3E}">
        <p14:creationId xmlns:p14="http://schemas.microsoft.com/office/powerpoint/2010/main" val="2674911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edium.com/@meghamohan/everything-you-want-to-know-about-gcc-fa5805452f96#:~:text=GCC%20is%20an%20integrated%20distribution,Java%2C%20Fortran%2C%20and%20Ada.&amp;text=The%20goal%20is%20to%20make,language%20that%20the%20system%20understand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omputerhope.com/jargon/s/software.ht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computerhope.com/jargon/h/hardware.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computerhope.com/jargon/a/amd.htm" TargetMode="External"/><Relationship Id="rId13" Type="http://schemas.openxmlformats.org/officeDocument/2006/relationships/hyperlink" Target="https://en.wikipedia.org/wiki/Athlon" TargetMode="External"/><Relationship Id="rId3" Type="http://schemas.openxmlformats.org/officeDocument/2006/relationships/hyperlink" Target="https://www.computerhope.com/jargon/c/circuit.htm" TargetMode="External"/><Relationship Id="rId7" Type="http://schemas.openxmlformats.org/officeDocument/2006/relationships/hyperlink" Target="https://www.computerhope.com/comp/intel.htm" TargetMode="External"/><Relationship Id="rId12" Type="http://schemas.openxmlformats.org/officeDocument/2006/relationships/hyperlink" Target="https://en.wikipedia.org/wiki/Advanced_Micro_Device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computerhope.com/jargon/d/desktopc.htm" TargetMode="External"/><Relationship Id="rId11" Type="http://schemas.openxmlformats.org/officeDocument/2006/relationships/hyperlink" Target="https://en.wikipedia.org/wiki/P5_(microarchitecture)" TargetMode="External"/><Relationship Id="rId5" Type="http://schemas.openxmlformats.org/officeDocument/2006/relationships/hyperlink" Target="https://www.computerhope.com/jargon/l/laptop.htm" TargetMode="External"/><Relationship Id="rId10" Type="http://schemas.openxmlformats.org/officeDocument/2006/relationships/hyperlink" Target="https://en.wikipedia.org/wiki/Intel" TargetMode="External"/><Relationship Id="rId4" Type="http://schemas.openxmlformats.org/officeDocument/2006/relationships/hyperlink" Target="https://www.computerhope.com/jargon/a/amd64.htm" TargetMode="External"/><Relationship Id="rId9" Type="http://schemas.openxmlformats.org/officeDocument/2006/relationships/hyperlink" Target="https://www.computerhope.com/jargon/c/compile.htm" TargetMode="External"/><Relationship Id="rId14" Type="http://schemas.openxmlformats.org/officeDocument/2006/relationships/hyperlink" Target="https://en.wikipedia.org/wiki/X86_instruction_s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embedded system there is hardware and software. We look at it from various point of view or abstraction. From software abstraction, you will find three main components: Application programs, operating system, compiler. </a:t>
            </a:r>
          </a:p>
          <a:p>
            <a:endParaRPr lang="en-US" dirty="0"/>
          </a:p>
          <a:p>
            <a:r>
              <a:rPr lang="en-US" dirty="0"/>
              <a:t>From hardware abstraction, you have many ways to think about embedded system. The primary hardware component is a microprocessor or microcontroller. The highest abstraction for the processor is its architecture. Computer architecture concept is the combination of microarchitecture and instruction set architecture.  Many different architectures exist, such as ARM, x86, MIPS, SPARC, and PowerPC. </a:t>
            </a:r>
          </a:p>
          <a:p>
            <a:endParaRPr lang="en-US" dirty="0"/>
          </a:p>
          <a:p>
            <a:endParaRPr lang="en-US" dirty="0"/>
          </a:p>
          <a:p>
            <a:r>
              <a:rPr lang="en-US" dirty="0"/>
              <a:t>To run a high level application program on a given architecture, the code has to be transformed to the machine language or executable binary. If two device have different ISA, their machine code will be different for the same high-level code. </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323CEC48-3B11-4E13-816F-74A75F87831F}" type="slidenum">
              <a:rPr lang="en-US" smtClean="0"/>
              <a:t>3</a:t>
            </a:fld>
            <a:endParaRPr lang="en-US"/>
          </a:p>
        </p:txBody>
      </p:sp>
    </p:spTree>
    <p:extLst>
      <p:ext uri="{BB962C8B-B14F-4D97-AF65-F5344CB8AC3E}">
        <p14:creationId xmlns:p14="http://schemas.microsoft.com/office/powerpoint/2010/main" val="996070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202124"/>
                </a:solidFill>
                <a:effectLst/>
                <a:latin typeface="Roboto"/>
              </a:rPr>
              <a:t>stdio</a:t>
            </a:r>
            <a:r>
              <a:rPr lang="en-US" b="0" i="0" dirty="0">
                <a:solidFill>
                  <a:srgbClr val="202124"/>
                </a:solidFill>
                <a:effectLst/>
                <a:latin typeface="Roboto"/>
              </a:rPr>
              <a:t>. </a:t>
            </a:r>
            <a:r>
              <a:rPr lang="en-US" b="1" i="0" dirty="0">
                <a:solidFill>
                  <a:srgbClr val="202124"/>
                </a:solidFill>
                <a:effectLst/>
                <a:latin typeface="Roboto"/>
              </a:rPr>
              <a:t>h</a:t>
            </a:r>
            <a:r>
              <a:rPr lang="en-US" b="0" i="0" dirty="0">
                <a:solidFill>
                  <a:srgbClr val="202124"/>
                </a:solidFill>
                <a:effectLst/>
                <a:latin typeface="Roboto"/>
              </a:rPr>
              <a:t> is the header file for standard input and output. This is useful for getting the input from the user(Keyboard) and output result text to the monitor(screen)</a:t>
            </a:r>
          </a:p>
          <a:p>
            <a:endParaRPr lang="en-US" b="0" i="0" dirty="0">
              <a:solidFill>
                <a:srgbClr val="202124"/>
              </a:solidFill>
              <a:effectLst/>
              <a:latin typeface="Roboto"/>
            </a:endParaRPr>
          </a:p>
          <a:p>
            <a:pPr algn="l"/>
            <a:r>
              <a:rPr lang="en-US" b="0" i="0" dirty="0">
                <a:solidFill>
                  <a:srgbClr val="292929"/>
                </a:solidFill>
                <a:effectLst/>
                <a:latin typeface="charter"/>
              </a:rPr>
              <a:t>In preprocessor stage those included header files and defined macros are expanded and merged within the source file to produce a transitory source file.</a:t>
            </a:r>
          </a:p>
          <a:p>
            <a:pPr algn="l"/>
            <a:r>
              <a:rPr lang="en-US" b="0" i="0" dirty="0">
                <a:solidFill>
                  <a:srgbClr val="292929"/>
                </a:solidFill>
                <a:effectLst/>
                <a:latin typeface="charter"/>
              </a:rPr>
              <a:t>By using </a:t>
            </a:r>
            <a:r>
              <a:rPr lang="en-US" b="0" i="0" dirty="0" err="1">
                <a:solidFill>
                  <a:srgbClr val="292929"/>
                </a:solidFill>
                <a:effectLst/>
                <a:latin typeface="charter"/>
              </a:rPr>
              <a:t>gcc’s</a:t>
            </a:r>
            <a:r>
              <a:rPr lang="en-US" b="0" i="0" dirty="0">
                <a:solidFill>
                  <a:srgbClr val="292929"/>
                </a:solidFill>
                <a:effectLst/>
                <a:latin typeface="charter"/>
              </a:rPr>
              <a:t> “</a:t>
            </a:r>
            <a:r>
              <a:rPr lang="en-US" b="1" i="0" dirty="0">
                <a:solidFill>
                  <a:srgbClr val="292929"/>
                </a:solidFill>
                <a:effectLst/>
                <a:latin typeface="charter"/>
              </a:rPr>
              <a:t>-E</a:t>
            </a:r>
            <a:r>
              <a:rPr lang="en-US" b="0" i="0" dirty="0">
                <a:solidFill>
                  <a:srgbClr val="292929"/>
                </a:solidFill>
                <a:effectLst/>
                <a:latin typeface="charter"/>
              </a:rPr>
              <a:t>” flag we can directly do the pre-processing operation.</a:t>
            </a:r>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13</a:t>
            </a:fld>
            <a:endParaRPr lang="en-US"/>
          </a:p>
        </p:txBody>
      </p:sp>
    </p:spTree>
    <p:extLst>
      <p:ext uri="{BB962C8B-B14F-4D97-AF65-F5344CB8AC3E}">
        <p14:creationId xmlns:p14="http://schemas.microsoft.com/office/powerpoint/2010/main" val="1989180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14</a:t>
            </a:fld>
            <a:endParaRPr lang="en-US"/>
          </a:p>
        </p:txBody>
      </p:sp>
    </p:spTree>
    <p:extLst>
      <p:ext uri="{BB962C8B-B14F-4D97-AF65-F5344CB8AC3E}">
        <p14:creationId xmlns:p14="http://schemas.microsoft.com/office/powerpoint/2010/main" val="167988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https://medium.com/@meghamohan/everything-you-want-to-know-about-gcc-fa5805452f96#:~:text=GCC%20is%20an%20integrated%20distribution,Java%2C%20Fortran%2C%20and%20Ada.&amp;text=The%20goal%20is%20to%20make,language%20that%20the%20system%20understands.</a:t>
            </a:r>
          </a:p>
          <a:p>
            <a:endParaRPr lang="en-US" dirty="0"/>
          </a:p>
          <a:p>
            <a:r>
              <a:rPr lang="en-US" dirty="0"/>
              <a:t>By using “-S” flag with </a:t>
            </a:r>
            <a:r>
              <a:rPr lang="en-US" dirty="0" err="1"/>
              <a:t>gcc</a:t>
            </a:r>
            <a:r>
              <a:rPr lang="en-US" dirty="0"/>
              <a:t> we can convert the preprocessed C source code into assembly language</a:t>
            </a:r>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15</a:t>
            </a:fld>
            <a:endParaRPr lang="en-US"/>
          </a:p>
        </p:txBody>
      </p:sp>
    </p:spTree>
    <p:extLst>
      <p:ext uri="{BB962C8B-B14F-4D97-AF65-F5344CB8AC3E}">
        <p14:creationId xmlns:p14="http://schemas.microsoft.com/office/powerpoint/2010/main" val="238021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16</a:t>
            </a:fld>
            <a:endParaRPr lang="en-US"/>
          </a:p>
        </p:txBody>
      </p:sp>
    </p:spTree>
    <p:extLst>
      <p:ext uri="{BB962C8B-B14F-4D97-AF65-F5344CB8AC3E}">
        <p14:creationId xmlns:p14="http://schemas.microsoft.com/office/powerpoint/2010/main" val="3584070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a:hlinkClick r:id="rId3"/>
              </a:rPr>
              <a:t>Link</a:t>
            </a:r>
            <a:endParaRPr lang="en-US" dirty="0"/>
          </a:p>
          <a:p>
            <a:pPr algn="l"/>
            <a:endParaRPr lang="en-US" b="1" i="0" dirty="0">
              <a:solidFill>
                <a:srgbClr val="292929"/>
              </a:solidFill>
              <a:effectLst/>
              <a:latin typeface="sohne"/>
            </a:endParaRPr>
          </a:p>
          <a:p>
            <a:pPr algn="l"/>
            <a:r>
              <a:rPr lang="en-US" b="1" i="0" dirty="0">
                <a:solidFill>
                  <a:srgbClr val="292929"/>
                </a:solidFill>
                <a:effectLst/>
                <a:latin typeface="sohne"/>
              </a:rPr>
              <a:t>Assembly</a:t>
            </a:r>
            <a:endParaRPr lang="en-US" b="0" i="0" dirty="0">
              <a:solidFill>
                <a:srgbClr val="292929"/>
              </a:solidFill>
              <a:effectLst/>
              <a:latin typeface="sohne"/>
            </a:endParaRPr>
          </a:p>
          <a:p>
            <a:pPr algn="l"/>
            <a:r>
              <a:rPr lang="en-US" b="0" i="0" dirty="0">
                <a:solidFill>
                  <a:srgbClr val="292929"/>
                </a:solidFill>
                <a:effectLst/>
                <a:latin typeface="charter"/>
              </a:rPr>
              <a:t>As we all know ,machines can understand only binary language, so now we require an </a:t>
            </a:r>
            <a:r>
              <a:rPr lang="en-US" b="1" i="0" dirty="0">
                <a:solidFill>
                  <a:srgbClr val="292929"/>
                </a:solidFill>
                <a:effectLst/>
                <a:latin typeface="charter"/>
              </a:rPr>
              <a:t>ASSEMBLER</a:t>
            </a:r>
            <a:r>
              <a:rPr lang="en-US" b="0" i="0" dirty="0">
                <a:solidFill>
                  <a:srgbClr val="292929"/>
                </a:solidFill>
                <a:effectLst/>
                <a:latin typeface="charter"/>
              </a:rPr>
              <a:t> that converts assembly code into </a:t>
            </a:r>
            <a:r>
              <a:rPr lang="en-US" b="1" i="0" dirty="0">
                <a:solidFill>
                  <a:srgbClr val="292929"/>
                </a:solidFill>
                <a:effectLst/>
                <a:latin typeface="charter"/>
              </a:rPr>
              <a:t>object code. </a:t>
            </a:r>
          </a:p>
          <a:p>
            <a:pPr algn="l"/>
            <a:r>
              <a:rPr lang="en-US" b="0" i="0" dirty="0">
                <a:solidFill>
                  <a:srgbClr val="292929"/>
                </a:solidFill>
                <a:effectLst/>
                <a:latin typeface="charter"/>
              </a:rPr>
              <a:t>If there are any calls to external functions in the assembly code, the Assembler leaves the addresses of the external functions undefined, to be filled in later by the Linker.</a:t>
            </a:r>
          </a:p>
          <a:p>
            <a:pPr algn="l"/>
            <a:endParaRPr lang="en-US" b="0" i="0" dirty="0">
              <a:solidFill>
                <a:srgbClr val="292929"/>
              </a:solidFill>
              <a:effectLst/>
              <a:latin typeface="charter"/>
            </a:endParaRPr>
          </a:p>
          <a:p>
            <a:pPr algn="l"/>
            <a:r>
              <a:rPr lang="en-US" b="0" i="0" dirty="0" err="1">
                <a:solidFill>
                  <a:srgbClr val="292929"/>
                </a:solidFill>
                <a:effectLst/>
                <a:latin typeface="charter"/>
              </a:rPr>
              <a:t>a.out</a:t>
            </a:r>
            <a:r>
              <a:rPr lang="en-US" b="0" i="0" dirty="0">
                <a:solidFill>
                  <a:srgbClr val="292929"/>
                </a:solidFill>
                <a:effectLst/>
                <a:latin typeface="charter"/>
              </a:rPr>
              <a:t>  The oldest and `classic' </a:t>
            </a:r>
            <a:r>
              <a:rPr lang="en-US" b="0" i="0" dirty="0" err="1">
                <a:solidFill>
                  <a:srgbClr val="292929"/>
                </a:solidFill>
                <a:effectLst/>
                <a:latin typeface="charter"/>
              </a:rPr>
              <a:t>unix</a:t>
            </a:r>
            <a:r>
              <a:rPr lang="en-US" b="0" i="0" dirty="0">
                <a:solidFill>
                  <a:srgbClr val="292929"/>
                </a:solidFill>
                <a:effectLst/>
                <a:latin typeface="charter"/>
              </a:rPr>
              <a:t> object format. </a:t>
            </a:r>
            <a:r>
              <a:rPr lang="en-US" b="1" i="1" dirty="0">
                <a:solidFill>
                  <a:srgbClr val="292929"/>
                </a:solidFill>
                <a:effectLst/>
                <a:latin typeface="charter"/>
              </a:rPr>
              <a:t>An object file and an executable file come in several new formats such as ELF (Executable and Linking Format) and COFF (Common Object-File Format). For example, ELF is used on Linux systems, while COFF is used on Windows systems.</a:t>
            </a:r>
          </a:p>
          <a:p>
            <a:pPr algn="l"/>
            <a:endParaRPr lang="en-US" b="0" i="1" dirty="0">
              <a:solidFill>
                <a:srgbClr val="292929"/>
              </a:solidFill>
              <a:effectLst/>
              <a:latin typeface="charter"/>
            </a:endParaRPr>
          </a:p>
          <a:p>
            <a:pPr algn="l"/>
            <a:r>
              <a:rPr lang="en-US" b="0" i="1" dirty="0">
                <a:solidFill>
                  <a:srgbClr val="292929"/>
                </a:solidFill>
                <a:effectLst/>
                <a:latin typeface="charter"/>
              </a:rPr>
              <a:t>If you compile your code without specifying the name of the output file, the output file produced has name ‘</a:t>
            </a:r>
            <a:r>
              <a:rPr lang="en-US" b="0" i="1" dirty="0" err="1">
                <a:solidFill>
                  <a:srgbClr val="292929"/>
                </a:solidFill>
                <a:effectLst/>
                <a:latin typeface="charter"/>
              </a:rPr>
              <a:t>a.out</a:t>
            </a:r>
            <a:r>
              <a:rPr lang="en-US" b="0" i="1" dirty="0">
                <a:solidFill>
                  <a:srgbClr val="292929"/>
                </a:solidFill>
                <a:effectLst/>
                <a:latin typeface="charter"/>
              </a:rPr>
              <a:t>’ but the format now have changed to ELF. It is just that the default executable file name remains the same.</a:t>
            </a:r>
            <a:endParaRPr lang="en-US" b="0" i="0" dirty="0">
              <a:solidFill>
                <a:srgbClr val="292929"/>
              </a:solidFill>
              <a:effectLst/>
              <a:latin typeface="charter"/>
            </a:endParaRPr>
          </a:p>
          <a:p>
            <a:endParaRPr lang="en-US" dirty="0"/>
          </a:p>
          <a:p>
            <a:endParaRPr lang="en-US" dirty="0"/>
          </a:p>
          <a:p>
            <a:endParaRPr lang="en-US" b="0" i="0" dirty="0">
              <a:solidFill>
                <a:srgbClr val="242729"/>
              </a:solidFill>
              <a:effectLst/>
              <a:latin typeface="Arial" panose="020B0604020202020204" pitchFamily="34" charset="0"/>
            </a:endParaRPr>
          </a:p>
          <a:p>
            <a:r>
              <a:rPr lang="en-US" b="1" i="0" dirty="0">
                <a:solidFill>
                  <a:srgbClr val="242729"/>
                </a:solidFill>
                <a:effectLst/>
                <a:latin typeface="Arial" panose="020B0604020202020204" pitchFamily="34" charset="0"/>
              </a:rPr>
              <a:t>Object code</a:t>
            </a:r>
            <a:r>
              <a:rPr lang="en-US" b="0" i="0" dirty="0">
                <a:solidFill>
                  <a:srgbClr val="242729"/>
                </a:solidFill>
                <a:effectLst/>
                <a:latin typeface="Arial" panose="020B0604020202020204" pitchFamily="34" charset="0"/>
              </a:rPr>
              <a:t> is a portion of machine code/executable not yet linked into a complete program. It's the machine code for one particular library or module that will make up the completed product. It may also contain placeholders or offsets not found in the machine code of a completed program. The </a:t>
            </a:r>
            <a:r>
              <a:rPr lang="en-US" b="1" i="0" dirty="0">
                <a:solidFill>
                  <a:srgbClr val="242729"/>
                </a:solidFill>
                <a:effectLst/>
                <a:latin typeface="Arial" panose="020B0604020202020204" pitchFamily="34" charset="0"/>
              </a:rPr>
              <a:t>linker</a:t>
            </a:r>
            <a:r>
              <a:rPr lang="en-US" b="0" i="0" dirty="0">
                <a:solidFill>
                  <a:srgbClr val="242729"/>
                </a:solidFill>
                <a:effectLst/>
                <a:latin typeface="Arial" panose="020B0604020202020204" pitchFamily="34" charset="0"/>
              </a:rPr>
              <a:t> will use these placeholders and offsets to connect everything together.</a:t>
            </a:r>
          </a:p>
          <a:p>
            <a:endParaRPr lang="en-US" b="0" i="0" dirty="0">
              <a:solidFill>
                <a:srgbClr val="242729"/>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729"/>
                </a:solidFill>
                <a:effectLst/>
                <a:latin typeface="Arial" panose="020B0604020202020204" pitchFamily="34" charset="0"/>
              </a:rPr>
              <a:t>Executable</a:t>
            </a:r>
            <a:r>
              <a:rPr lang="en-US" b="0" i="0" dirty="0">
                <a:solidFill>
                  <a:srgbClr val="242729"/>
                </a:solidFill>
                <a:effectLst/>
                <a:latin typeface="Arial" panose="020B0604020202020204" pitchFamily="34" charset="0"/>
              </a:rPr>
              <a:t> is binary (1's and 0's) code that can be executed directly by the CPU. If you were to open a machine code file in a text editor you would see garbage, including unprintable characters (no, not </a:t>
            </a:r>
            <a:r>
              <a:rPr lang="en-US" b="0" i="1" dirty="0">
                <a:solidFill>
                  <a:srgbClr val="242729"/>
                </a:solidFill>
                <a:effectLst/>
                <a:latin typeface="Arial" panose="020B0604020202020204" pitchFamily="34" charset="0"/>
              </a:rPr>
              <a:t>those</a:t>
            </a:r>
            <a:r>
              <a:rPr lang="en-US" b="0" i="0" dirty="0">
                <a:solidFill>
                  <a:srgbClr val="242729"/>
                </a:solidFill>
                <a:effectLst/>
                <a:latin typeface="Arial" panose="020B0604020202020204" pitchFamily="34" charset="0"/>
              </a:rPr>
              <a:t> unprintable characters ;) ).</a:t>
            </a:r>
          </a:p>
          <a:p>
            <a:endParaRPr lang="en-US" b="0" i="0" dirty="0">
              <a:solidFill>
                <a:srgbClr val="242729"/>
              </a:solidFill>
              <a:effectLst/>
              <a:latin typeface="Arial" panose="020B0604020202020204" pitchFamily="34" charset="0"/>
            </a:endParaRPr>
          </a:p>
          <a:p>
            <a:endParaRPr lang="en-US" dirty="0">
              <a:solidFill>
                <a:srgbClr val="A0A1A7"/>
              </a:solidFill>
              <a:effectLst/>
            </a:endParaRPr>
          </a:p>
          <a:p>
            <a:pPr algn="l"/>
            <a:r>
              <a:rPr lang="en-US" b="1" i="0" dirty="0">
                <a:solidFill>
                  <a:srgbClr val="292929"/>
                </a:solidFill>
                <a:effectLst/>
                <a:latin typeface="sohne"/>
              </a:rPr>
              <a:t>Linking</a:t>
            </a:r>
            <a:endParaRPr lang="en-US" b="0" i="0" dirty="0">
              <a:solidFill>
                <a:srgbClr val="292929"/>
              </a:solidFill>
              <a:effectLst/>
              <a:latin typeface="sohne"/>
            </a:endParaRPr>
          </a:p>
          <a:p>
            <a:pPr algn="l"/>
            <a:r>
              <a:rPr lang="en-US" b="0" i="0" dirty="0">
                <a:solidFill>
                  <a:srgbClr val="292929"/>
                </a:solidFill>
                <a:effectLst/>
                <a:latin typeface="charter"/>
              </a:rPr>
              <a:t>This is the final phase in which all the linking of function calls with their definitions are done. Linker knows where all these functions are implemented (Assembler has left the address of all the external functions to be called). Till this stage GCC doesn't know about the function like </a:t>
            </a:r>
            <a:r>
              <a:rPr lang="en-US" b="0" i="0" dirty="0" err="1">
                <a:solidFill>
                  <a:srgbClr val="292929"/>
                </a:solidFill>
                <a:effectLst/>
                <a:latin typeface="charter"/>
              </a:rPr>
              <a:t>printf</a:t>
            </a:r>
            <a:r>
              <a:rPr lang="en-US" b="0" i="0" dirty="0">
                <a:solidFill>
                  <a:srgbClr val="292929"/>
                </a:solidFill>
                <a:effectLst/>
                <a:latin typeface="charter"/>
              </a:rPr>
              <a:t>() .The Assembler would have left the address of the functions to be called and Linker does the final process of filling in these addresses with the actual definitions. The linker also does a few additional tasks for us. It combines our program with some standard routines that are needed to make our program run. So the final executable size is way more than the input file!</a:t>
            </a:r>
          </a:p>
          <a:p>
            <a:pPr algn="l"/>
            <a:endParaRPr lang="en-US" b="0" i="0" dirty="0">
              <a:solidFill>
                <a:srgbClr val="292929"/>
              </a:solidFill>
              <a:effectLst/>
              <a:latin typeface="charter"/>
            </a:endParaRPr>
          </a:p>
          <a:p>
            <a:pPr algn="l" rtl="0"/>
            <a:r>
              <a:rPr lang="en-US" b="0" i="0" dirty="0">
                <a:solidFill>
                  <a:srgbClr val="282829"/>
                </a:solidFill>
                <a:effectLst/>
                <a:latin typeface="-apple-system"/>
              </a:rPr>
              <a:t>Machine code is a direct representation of CPU instructions for some CPU architecture.</a:t>
            </a:r>
          </a:p>
          <a:p>
            <a:pPr algn="l" rtl="0"/>
            <a:r>
              <a:rPr lang="en-US" b="0" i="0" dirty="0">
                <a:solidFill>
                  <a:srgbClr val="282829"/>
                </a:solidFill>
                <a:effectLst/>
                <a:latin typeface="-apple-system"/>
              </a:rPr>
              <a:t>An executable file can contain machine code in a format suitable for the operating system to load it into memory and transfer direct CPU instruction to.</a:t>
            </a:r>
          </a:p>
          <a:p>
            <a:pPr algn="l"/>
            <a:endParaRPr lang="en-US" b="0" i="0" dirty="0">
              <a:solidFill>
                <a:srgbClr val="292929"/>
              </a:solidFill>
              <a:effectLst/>
              <a:latin typeface="charter"/>
            </a:endParaRPr>
          </a:p>
          <a:p>
            <a:endParaRPr lang="en-US" dirty="0"/>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17</a:t>
            </a:fld>
            <a:endParaRPr lang="en-US"/>
          </a:p>
        </p:txBody>
      </p:sp>
    </p:spTree>
    <p:extLst>
      <p:ext uri="{BB962C8B-B14F-4D97-AF65-F5344CB8AC3E}">
        <p14:creationId xmlns:p14="http://schemas.microsoft.com/office/powerpoint/2010/main" val="1571653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C program. It shows the sum of two variable. </a:t>
            </a:r>
          </a:p>
          <a:p>
            <a:r>
              <a:rPr lang="en-US" dirty="0"/>
              <a:t>This is compiled for RISC 5 ISA. </a:t>
            </a:r>
          </a:p>
          <a:p>
            <a:r>
              <a:rPr lang="en-US" dirty="0"/>
              <a:t>The assembly code is shown in the middle</a:t>
            </a:r>
          </a:p>
          <a:p>
            <a:r>
              <a:rPr lang="en-US" dirty="0"/>
              <a:t>The assembly code is further </a:t>
            </a:r>
            <a:r>
              <a:rPr lang="en-US" dirty="0" err="1"/>
              <a:t>coverted</a:t>
            </a:r>
            <a:r>
              <a:rPr lang="en-US" dirty="0"/>
              <a:t> to executable binary and it looks like the hex file</a:t>
            </a:r>
          </a:p>
          <a:p>
            <a:endParaRPr lang="en-US" dirty="0"/>
          </a:p>
          <a:p>
            <a:pPr algn="l"/>
            <a:endParaRPr lang="en-US" b="0" i="0" dirty="0">
              <a:solidFill>
                <a:srgbClr val="292929"/>
              </a:solidFill>
              <a:effectLst/>
              <a:latin typeface="charter"/>
            </a:endParaRPr>
          </a:p>
          <a:p>
            <a:pPr algn="l" rtl="0"/>
            <a:r>
              <a:rPr lang="en-US" b="0" i="0" dirty="0">
                <a:solidFill>
                  <a:srgbClr val="282829"/>
                </a:solidFill>
                <a:effectLst/>
                <a:latin typeface="-apple-system"/>
              </a:rPr>
              <a:t>Machine code  or binary is a direct representation of CPU instructions for some CPU architecture.</a:t>
            </a:r>
          </a:p>
          <a:p>
            <a:pPr algn="l" rtl="0"/>
            <a:r>
              <a:rPr lang="en-US" b="0" i="0" dirty="0">
                <a:solidFill>
                  <a:srgbClr val="282829"/>
                </a:solidFill>
                <a:effectLst/>
                <a:latin typeface="-apple-system"/>
              </a:rPr>
              <a:t>An executable file can contain machine code in a format suitable for the operating system to load it into memory and transfer direct CPU instruction to.</a:t>
            </a:r>
          </a:p>
          <a:p>
            <a:pPr algn="l"/>
            <a:endParaRPr lang="en-US" b="0" i="0" dirty="0">
              <a:solidFill>
                <a:srgbClr val="292929"/>
              </a:solidFill>
              <a:effectLst/>
              <a:latin typeface="charter"/>
            </a:endParaRPr>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18</a:t>
            </a:fld>
            <a:endParaRPr lang="en-US"/>
          </a:p>
        </p:txBody>
      </p:sp>
    </p:spTree>
    <p:extLst>
      <p:ext uri="{BB962C8B-B14F-4D97-AF65-F5344CB8AC3E}">
        <p14:creationId xmlns:p14="http://schemas.microsoft.com/office/powerpoint/2010/main" val="1981597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compile a code to run on the host machine, it is called native compilation. Say you wrote a script to automate some tasks</a:t>
            </a:r>
          </a:p>
          <a:p>
            <a:r>
              <a:rPr lang="en-US" dirty="0"/>
              <a:t>On your computer.  You will do native compilation to generate the executable. </a:t>
            </a:r>
          </a:p>
        </p:txBody>
      </p:sp>
      <p:sp>
        <p:nvSpPr>
          <p:cNvPr id="4" name="Slide Number Placeholder 3"/>
          <p:cNvSpPr>
            <a:spLocks noGrp="1"/>
          </p:cNvSpPr>
          <p:nvPr>
            <p:ph type="sldNum" sz="quarter" idx="5"/>
          </p:nvPr>
        </p:nvSpPr>
        <p:spPr/>
        <p:txBody>
          <a:bodyPr/>
          <a:lstStyle/>
          <a:p>
            <a:fld id="{323CEC48-3B11-4E13-816F-74A75F87831F}" type="slidenum">
              <a:rPr lang="en-US" smtClean="0"/>
              <a:t>19</a:t>
            </a:fld>
            <a:endParaRPr lang="en-US"/>
          </a:p>
        </p:txBody>
      </p:sp>
    </p:spTree>
    <p:extLst>
      <p:ext uri="{BB962C8B-B14F-4D97-AF65-F5344CB8AC3E}">
        <p14:creationId xmlns:p14="http://schemas.microsoft.com/office/powerpoint/2010/main" val="2272473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you are planning to a run a code on a different machine or hardware (e.g. embedded processor) that has a different ISA from your host computer, you have to cross compilation. </a:t>
            </a:r>
          </a:p>
        </p:txBody>
      </p:sp>
      <p:sp>
        <p:nvSpPr>
          <p:cNvPr id="4" name="Slide Number Placeholder 3"/>
          <p:cNvSpPr>
            <a:spLocks noGrp="1"/>
          </p:cNvSpPr>
          <p:nvPr>
            <p:ph type="sldNum" sz="quarter" idx="5"/>
          </p:nvPr>
        </p:nvSpPr>
        <p:spPr/>
        <p:txBody>
          <a:bodyPr/>
          <a:lstStyle/>
          <a:p>
            <a:fld id="{323CEC48-3B11-4E13-816F-74A75F87831F}" type="slidenum">
              <a:rPr lang="en-US" smtClean="0"/>
              <a:t>20</a:t>
            </a:fld>
            <a:endParaRPr lang="en-US"/>
          </a:p>
        </p:txBody>
      </p:sp>
    </p:spTree>
    <p:extLst>
      <p:ext uri="{BB962C8B-B14F-4D97-AF65-F5344CB8AC3E}">
        <p14:creationId xmlns:p14="http://schemas.microsoft.com/office/powerpoint/2010/main" val="2611335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lot of source files, it is hard to compile the C program by typing manually on the command line. </a:t>
            </a:r>
          </a:p>
          <a:p>
            <a:r>
              <a:rPr lang="en-US" dirty="0"/>
              <a:t>The project may have several source files, and sometime we only alter a few source files before re-generating an executable. </a:t>
            </a:r>
          </a:p>
          <a:p>
            <a:r>
              <a:rPr lang="en-US" dirty="0"/>
              <a:t>If we recompile everything, each time we generate an executable, it will take a lot of time. Ideally, we only want to recompile the</a:t>
            </a:r>
          </a:p>
          <a:p>
            <a:r>
              <a:rPr lang="en-US" dirty="0"/>
              <a:t>Source codes that have been altered. </a:t>
            </a:r>
          </a:p>
          <a:p>
            <a:endParaRPr lang="en-US" dirty="0"/>
          </a:p>
          <a:p>
            <a:r>
              <a:rPr lang="en-US" dirty="0"/>
              <a:t>More reading: https://www.srcmake.com/home/make </a:t>
            </a:r>
          </a:p>
        </p:txBody>
      </p:sp>
      <p:sp>
        <p:nvSpPr>
          <p:cNvPr id="4" name="Slide Number Placeholder 3"/>
          <p:cNvSpPr>
            <a:spLocks noGrp="1"/>
          </p:cNvSpPr>
          <p:nvPr>
            <p:ph type="sldNum" sz="quarter" idx="5"/>
          </p:nvPr>
        </p:nvSpPr>
        <p:spPr/>
        <p:txBody>
          <a:bodyPr/>
          <a:lstStyle/>
          <a:p>
            <a:fld id="{323CEC48-3B11-4E13-816F-74A75F87831F}" type="slidenum">
              <a:rPr lang="en-US" smtClean="0"/>
              <a:t>21</a:t>
            </a:fld>
            <a:endParaRPr lang="en-US"/>
          </a:p>
        </p:txBody>
      </p:sp>
    </p:spTree>
    <p:extLst>
      <p:ext uri="{BB962C8B-B14F-4D97-AF65-F5344CB8AC3E}">
        <p14:creationId xmlns:p14="http://schemas.microsoft.com/office/powerpoint/2010/main" val="2332595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why we can use GNU Make where we can write a make file to systematically compile large projects</a:t>
            </a:r>
          </a:p>
          <a:p>
            <a:r>
              <a:rPr lang="en-US" dirty="0"/>
              <a:t> </a:t>
            </a:r>
          </a:p>
        </p:txBody>
      </p:sp>
      <p:sp>
        <p:nvSpPr>
          <p:cNvPr id="4" name="Slide Number Placeholder 3"/>
          <p:cNvSpPr>
            <a:spLocks noGrp="1"/>
          </p:cNvSpPr>
          <p:nvPr>
            <p:ph type="sldNum" sz="quarter" idx="5"/>
          </p:nvPr>
        </p:nvSpPr>
        <p:spPr/>
        <p:txBody>
          <a:bodyPr/>
          <a:lstStyle/>
          <a:p>
            <a:fld id="{323CEC48-3B11-4E13-816F-74A75F87831F}" type="slidenum">
              <a:rPr lang="en-US" smtClean="0"/>
              <a:t>22</a:t>
            </a:fld>
            <a:endParaRPr lang="en-US"/>
          </a:p>
        </p:txBody>
      </p:sp>
    </p:spTree>
    <p:extLst>
      <p:ext uri="{BB962C8B-B14F-4D97-AF65-F5344CB8AC3E}">
        <p14:creationId xmlns:p14="http://schemas.microsoft.com/office/powerpoint/2010/main" val="125592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embedded system there is hardware and software. We look at it from various point of view or abstraction. From software abstraction, you will find three main components: Application programs, operating system, compiler. </a:t>
            </a:r>
          </a:p>
          <a:p>
            <a:endParaRPr lang="en-US" dirty="0"/>
          </a:p>
          <a:p>
            <a:r>
              <a:rPr lang="en-US" dirty="0"/>
              <a:t>From hardware abstraction, you have many ways to think about embedded system. The primary hardware component is a microprocessor or microcontroller. The highest abstraction for the processor is its architecture. Computer architecture concept is the combination of microarchitecture and instruction set architecture.  Many different architectures exist, such as ARM, x86, MIPS, SPARC, and PowerPC. </a:t>
            </a:r>
          </a:p>
          <a:p>
            <a:endParaRPr lang="en-US" dirty="0"/>
          </a:p>
          <a:p>
            <a:endParaRPr lang="en-US" dirty="0"/>
          </a:p>
          <a:p>
            <a:r>
              <a:rPr lang="en-US" dirty="0"/>
              <a:t>To run a high level application program on a given architecture, the code has to be transformed to the machine language or executable binary. If two device have different ISA, their machine code will be different for the same high-level code. </a:t>
            </a:r>
          </a:p>
          <a:p>
            <a:endParaRPr lang="en-US" dirty="0"/>
          </a:p>
          <a:p>
            <a:r>
              <a:rPr lang="en-US" dirty="0"/>
              <a:t> </a:t>
            </a:r>
          </a:p>
        </p:txBody>
      </p:sp>
      <p:sp>
        <p:nvSpPr>
          <p:cNvPr id="4" name="Slide Number Placeholder 3"/>
          <p:cNvSpPr>
            <a:spLocks noGrp="1"/>
          </p:cNvSpPr>
          <p:nvPr>
            <p:ph type="sldNum" sz="quarter" idx="5"/>
          </p:nvPr>
        </p:nvSpPr>
        <p:spPr/>
        <p:txBody>
          <a:bodyPr/>
          <a:lstStyle/>
          <a:p>
            <a:fld id="{323CEC48-3B11-4E13-816F-74A75F87831F}" type="slidenum">
              <a:rPr lang="en-US" smtClean="0"/>
              <a:t>4</a:t>
            </a:fld>
            <a:endParaRPr lang="en-US"/>
          </a:p>
        </p:txBody>
      </p:sp>
    </p:spTree>
    <p:extLst>
      <p:ext uri="{BB962C8B-B14F-4D97-AF65-F5344CB8AC3E}">
        <p14:creationId xmlns:p14="http://schemas.microsoft.com/office/powerpoint/2010/main" val="2999689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project we have assembly files. </a:t>
            </a:r>
            <a:r>
              <a:rPr lang="en-US" dirty="0" err="1"/>
              <a:t>Libraies</a:t>
            </a:r>
            <a:r>
              <a:rPr lang="en-US" dirty="0"/>
              <a:t>, </a:t>
            </a:r>
          </a:p>
          <a:p>
            <a:endParaRPr lang="en-US" dirty="0"/>
          </a:p>
          <a:p>
            <a:endParaRPr lang="en-US" dirty="0"/>
          </a:p>
          <a:p>
            <a:r>
              <a:rPr lang="en-US" dirty="0"/>
              <a:t>More reading: https://www.cs.colby.edu/maxwell/courses/tutorials/maketutor/</a:t>
            </a:r>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23</a:t>
            </a:fld>
            <a:endParaRPr lang="en-US"/>
          </a:p>
        </p:txBody>
      </p:sp>
    </p:spTree>
    <p:extLst>
      <p:ext uri="{BB962C8B-B14F-4D97-AF65-F5344CB8AC3E}">
        <p14:creationId xmlns:p14="http://schemas.microsoft.com/office/powerpoint/2010/main" val="419176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we are not likely to need </a:t>
            </a:r>
            <a:r>
              <a:rPr lang="en-US" dirty="0" err="1"/>
              <a:t>makefile</a:t>
            </a:r>
            <a:endParaRPr lang="en-US" dirty="0"/>
          </a:p>
          <a:p>
            <a:r>
              <a:rPr lang="en-US" dirty="0"/>
              <a:t>Show this one instead: https://www.srcmake.com/home/make </a:t>
            </a:r>
          </a:p>
          <a:p>
            <a:endParaRPr lang="en-US" dirty="0"/>
          </a:p>
          <a:p>
            <a:r>
              <a:rPr lang="en-US" dirty="0"/>
              <a:t>Header file: </a:t>
            </a:r>
          </a:p>
          <a:p>
            <a:r>
              <a:rPr lang="en-US" b="0" i="0" dirty="0">
                <a:solidFill>
                  <a:srgbClr val="F1ECEB"/>
                </a:solidFill>
                <a:effectLst/>
                <a:latin typeface="charter"/>
              </a:rPr>
              <a:t>To find header files compiler checks default header file directory, for </a:t>
            </a:r>
            <a:r>
              <a:rPr lang="en-US" b="0" i="0" dirty="0" err="1">
                <a:solidFill>
                  <a:srgbClr val="F1ECEB"/>
                </a:solidFill>
                <a:effectLst/>
                <a:latin typeface="charter"/>
              </a:rPr>
              <a:t>linux</a:t>
            </a:r>
            <a:r>
              <a:rPr lang="en-US" b="0" i="0" dirty="0">
                <a:solidFill>
                  <a:srgbClr val="F1ECEB"/>
                </a:solidFill>
                <a:effectLst/>
                <a:latin typeface="charter"/>
              </a:rPr>
              <a:t> systems it is “/</a:t>
            </a:r>
            <a:r>
              <a:rPr lang="en-US" b="0" i="0" dirty="0" err="1">
                <a:solidFill>
                  <a:srgbClr val="F1ECEB"/>
                </a:solidFill>
                <a:effectLst/>
                <a:latin typeface="charter"/>
              </a:rPr>
              <a:t>usr</a:t>
            </a:r>
            <a:r>
              <a:rPr lang="en-US" b="0" i="0" dirty="0">
                <a:solidFill>
                  <a:srgbClr val="F1ECEB"/>
                </a:solidFill>
                <a:effectLst/>
                <a:latin typeface="charter"/>
              </a:rPr>
              <a:t>/include”. In above example our compiler is not going to find “</a:t>
            </a:r>
            <a:r>
              <a:rPr lang="en-US" b="0" i="0" dirty="0" err="1">
                <a:solidFill>
                  <a:srgbClr val="F1ECEB"/>
                </a:solidFill>
                <a:effectLst/>
                <a:latin typeface="charter"/>
              </a:rPr>
              <a:t>myheader.h</a:t>
            </a:r>
            <a:r>
              <a:rPr lang="en-US" b="0" i="0" dirty="0">
                <a:solidFill>
                  <a:srgbClr val="F1ECEB"/>
                </a:solidFill>
                <a:effectLst/>
                <a:latin typeface="charter"/>
              </a:rPr>
              <a:t>” because it’s not a standard c header file. To help compiler we use “</a:t>
            </a:r>
            <a:r>
              <a:rPr lang="en-US" b="0" i="0" dirty="0" err="1">
                <a:solidFill>
                  <a:srgbClr val="F1ECEB"/>
                </a:solidFill>
                <a:effectLst/>
                <a:latin typeface="charter"/>
              </a:rPr>
              <a:t>myheader.h</a:t>
            </a:r>
            <a:r>
              <a:rPr lang="en-US" b="0" i="0" dirty="0">
                <a:solidFill>
                  <a:srgbClr val="F1ECEB"/>
                </a:solidFill>
                <a:effectLst/>
                <a:latin typeface="charter"/>
              </a:rPr>
              <a:t>” instead of &lt;</a:t>
            </a:r>
            <a:r>
              <a:rPr lang="en-US" b="0" i="0" dirty="0" err="1">
                <a:solidFill>
                  <a:srgbClr val="F1ECEB"/>
                </a:solidFill>
                <a:effectLst/>
                <a:latin typeface="charter"/>
              </a:rPr>
              <a:t>myheader.h</a:t>
            </a:r>
            <a:r>
              <a:rPr lang="en-US" b="0" i="0" dirty="0">
                <a:solidFill>
                  <a:srgbClr val="F1ECEB"/>
                </a:solidFill>
                <a:effectLst/>
                <a:latin typeface="charter"/>
              </a:rPr>
              <a:t>&gt; which tells compiler that compiler should check for the header in same directory where the source file exists.</a:t>
            </a:r>
          </a:p>
          <a:p>
            <a:r>
              <a:rPr lang="en-US" dirty="0"/>
              <a:t>https://devansh42.medium.com/why-we-use-header-files-in-c-and-c-60642c392bcf</a:t>
            </a:r>
          </a:p>
        </p:txBody>
      </p:sp>
      <p:sp>
        <p:nvSpPr>
          <p:cNvPr id="4" name="Slide Number Placeholder 3"/>
          <p:cNvSpPr>
            <a:spLocks noGrp="1"/>
          </p:cNvSpPr>
          <p:nvPr>
            <p:ph type="sldNum" sz="quarter" idx="5"/>
          </p:nvPr>
        </p:nvSpPr>
        <p:spPr/>
        <p:txBody>
          <a:bodyPr/>
          <a:lstStyle/>
          <a:p>
            <a:fld id="{323CEC48-3B11-4E13-816F-74A75F87831F}" type="slidenum">
              <a:rPr lang="en-US" smtClean="0"/>
              <a:t>24</a:t>
            </a:fld>
            <a:endParaRPr lang="en-US"/>
          </a:p>
        </p:txBody>
      </p:sp>
    </p:spTree>
    <p:extLst>
      <p:ext uri="{BB962C8B-B14F-4D97-AF65-F5344CB8AC3E}">
        <p14:creationId xmlns:p14="http://schemas.microsoft.com/office/powerpoint/2010/main" val="532430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25</a:t>
            </a:fld>
            <a:endParaRPr lang="en-US"/>
          </a:p>
        </p:txBody>
      </p:sp>
    </p:spTree>
    <p:extLst>
      <p:ext uri="{BB962C8B-B14F-4D97-AF65-F5344CB8AC3E}">
        <p14:creationId xmlns:p14="http://schemas.microsoft.com/office/powerpoint/2010/main" val="261227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Integrated development environments are designed to maximize programmer productivity.  IDEs present a single program in which all development is done. This program typically provides many features for authoring, modifying, compiling, deploying and debugging software. In the lab we are using IDE.</a:t>
            </a:r>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27</a:t>
            </a:fld>
            <a:endParaRPr lang="en-US"/>
          </a:p>
        </p:txBody>
      </p:sp>
    </p:spTree>
    <p:extLst>
      <p:ext uri="{BB962C8B-B14F-4D97-AF65-F5344CB8AC3E}">
        <p14:creationId xmlns:p14="http://schemas.microsoft.com/office/powerpoint/2010/main" val="1429665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dirty="0">
                <a:solidFill>
                  <a:srgbClr val="454545"/>
                </a:solidFill>
                <a:effectLst/>
                <a:latin typeface="Verdana" panose="020B0604030504040204" pitchFamily="34" charset="0"/>
              </a:rPr>
              <a:t> </a:t>
            </a:r>
          </a:p>
          <a:p>
            <a:r>
              <a:rPr lang="en-US" b="0" i="0" dirty="0">
                <a:solidFill>
                  <a:srgbClr val="000000"/>
                </a:solidFill>
                <a:effectLst/>
                <a:latin typeface="times new roman" panose="02020603050405020304" pitchFamily="18" charset="0"/>
              </a:rPr>
              <a:t>The ISA specifies all the information about the computer that the software has to be aware of. In other words, the ISA specifies everything in the computer that is available to a programmer when he/she writes programs in the computer’s own machine language.</a:t>
            </a:r>
            <a:endParaRPr lang="en-US" b="0" i="0" dirty="0">
              <a:solidFill>
                <a:srgbClr val="454545"/>
              </a:solidFill>
              <a:effectLst/>
              <a:latin typeface="Verdana" panose="020B0604030504040204" pitchFamily="34" charset="0"/>
            </a:endParaRPr>
          </a:p>
          <a:p>
            <a:r>
              <a:rPr lang="en-US" b="0" i="0" dirty="0">
                <a:solidFill>
                  <a:srgbClr val="454545"/>
                </a:solidFill>
                <a:effectLst/>
                <a:latin typeface="Verdana" panose="020B0604030504040204" pitchFamily="34" charset="0"/>
              </a:rPr>
              <a:t>ISA is a structure of commands and operations used by </a:t>
            </a:r>
            <a:r>
              <a:rPr lang="en-US" b="0" i="0" u="none" strike="noStrike" dirty="0">
                <a:solidFill>
                  <a:srgbClr val="2C87F0"/>
                </a:solidFill>
                <a:effectLst/>
                <a:latin typeface="Verdana" panose="020B0604030504040204" pitchFamily="34" charset="0"/>
                <a:hlinkClick r:id="rId3"/>
              </a:rPr>
              <a:t>software</a:t>
            </a:r>
            <a:r>
              <a:rPr lang="en-US" b="0" i="0" dirty="0">
                <a:solidFill>
                  <a:srgbClr val="454545"/>
                </a:solidFill>
                <a:effectLst/>
                <a:latin typeface="Verdana" panose="020B0604030504040204" pitchFamily="34" charset="0"/>
              </a:rPr>
              <a:t> to communicate with </a:t>
            </a:r>
            <a:r>
              <a:rPr lang="en-US" b="0" i="0" u="none" strike="noStrike" dirty="0">
                <a:solidFill>
                  <a:srgbClr val="2C87F0"/>
                </a:solidFill>
                <a:effectLst/>
                <a:latin typeface="Verdana" panose="020B0604030504040204" pitchFamily="34" charset="0"/>
                <a:hlinkClick r:id="rId4"/>
              </a:rPr>
              <a:t>hardware</a:t>
            </a:r>
            <a:r>
              <a:rPr lang="en-US" b="0" i="0" dirty="0">
                <a:solidFill>
                  <a:srgbClr val="454545"/>
                </a:solidFill>
                <a:effectLst/>
                <a:latin typeface="Verdana" panose="020B0604030504040204" pitchFamily="34" charset="0"/>
              </a:rPr>
              <a:t>. </a:t>
            </a:r>
            <a:r>
              <a:rPr lang="en-US" b="0" i="0" dirty="0">
                <a:solidFill>
                  <a:srgbClr val="000000"/>
                </a:solidFill>
                <a:effectLst/>
                <a:latin typeface="times new roman" panose="02020603050405020304" pitchFamily="18" charset="0"/>
              </a:rPr>
              <a:t>The ISA specifies the memory organization, register set, and instruction set, including the opcodes, data types, and addressing modes of the instructions in the instruction set.</a:t>
            </a:r>
            <a:endParaRPr lang="en-US" b="0" i="0" dirty="0">
              <a:solidFill>
                <a:srgbClr val="454545"/>
              </a:solidFill>
              <a:effectLst/>
              <a:latin typeface="Verdana" panose="020B0604030504040204" pitchFamily="34" charset="0"/>
            </a:endParaRPr>
          </a:p>
          <a:p>
            <a:endParaRPr lang="en-US" b="0" i="0" dirty="0">
              <a:solidFill>
                <a:srgbClr val="454545"/>
              </a:solidFill>
              <a:effectLs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54545"/>
                </a:solidFill>
                <a:effectLst/>
                <a:latin typeface="Verdana" panose="020B0604030504040204" pitchFamily="34" charset="0"/>
              </a:rPr>
              <a:t>More reading: </a:t>
            </a:r>
            <a:r>
              <a:rPr lang="en-US" b="1" i="0" dirty="0">
                <a:solidFill>
                  <a:srgbClr val="000000"/>
                </a:solidFill>
                <a:effectLst/>
                <a:latin typeface="Arial" panose="020B0604020202020204" pitchFamily="34" charset="0"/>
              </a:rPr>
              <a:t>1.7.4 The ISA: </a:t>
            </a:r>
            <a:r>
              <a:rPr lang="en-US" sz="1200" dirty="0">
                <a:solidFill>
                  <a:srgbClr val="000000"/>
                </a:solidFill>
                <a:effectLst/>
                <a:latin typeface="Arial" panose="020B0604020202020204" pitchFamily="34" charset="0"/>
                <a:ea typeface="Times New Roman" panose="02020603050405020304" pitchFamily="18" charset="0"/>
              </a:rPr>
              <a:t>Introduction to Computing Systems, 3/e Yale N. </a:t>
            </a:r>
            <a:r>
              <a:rPr lang="en-US" sz="1200" dirty="0" err="1">
                <a:solidFill>
                  <a:srgbClr val="000000"/>
                </a:solidFill>
                <a:effectLst/>
                <a:latin typeface="Arial" panose="020B0604020202020204" pitchFamily="34" charset="0"/>
                <a:ea typeface="Times New Roman" panose="02020603050405020304" pitchFamily="18" charset="0"/>
              </a:rPr>
              <a:t>Patt</a:t>
            </a:r>
            <a:r>
              <a:rPr lang="en-US" sz="1200" dirty="0">
                <a:solidFill>
                  <a:srgbClr val="000000"/>
                </a:solidFill>
                <a:effectLst/>
                <a:latin typeface="Arial" panose="020B0604020202020204" pitchFamily="34" charset="0"/>
                <a:ea typeface="Times New Roman" panose="02020603050405020304" pitchFamily="18" charset="0"/>
              </a:rPr>
              <a:t>, </a:t>
            </a:r>
            <a:endParaRPr lang="en-US" b="1" i="0" dirty="0">
              <a:solidFill>
                <a:srgbClr val="000000"/>
              </a:solidFill>
              <a:effectLst/>
              <a:latin typeface="Arial" panose="020B0604020202020204" pitchFamily="34" charset="0"/>
            </a:endParaRPr>
          </a:p>
          <a:p>
            <a:endParaRPr lang="en-US" b="0" i="0" dirty="0">
              <a:solidFill>
                <a:srgbClr val="454545"/>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323CEC48-3B11-4E13-816F-74A75F87831F}" type="slidenum">
              <a:rPr lang="en-US" smtClean="0"/>
              <a:t>6</a:t>
            </a:fld>
            <a:endParaRPr lang="en-US"/>
          </a:p>
        </p:txBody>
      </p:sp>
    </p:spTree>
    <p:extLst>
      <p:ext uri="{BB962C8B-B14F-4D97-AF65-F5344CB8AC3E}">
        <p14:creationId xmlns:p14="http://schemas.microsoft.com/office/powerpoint/2010/main" val="214786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ISA of a computer lets the programmer knows the required information to control the hardware by writing a program, the ISA of a car describes what the driver needs to know to make the car carry out the driver’s wishes</a:t>
            </a:r>
          </a:p>
        </p:txBody>
      </p:sp>
      <p:sp>
        <p:nvSpPr>
          <p:cNvPr id="4" name="Slide Number Placeholder 3"/>
          <p:cNvSpPr>
            <a:spLocks noGrp="1"/>
          </p:cNvSpPr>
          <p:nvPr>
            <p:ph type="sldNum" sz="quarter" idx="5"/>
          </p:nvPr>
        </p:nvSpPr>
        <p:spPr/>
        <p:txBody>
          <a:bodyPr/>
          <a:lstStyle/>
          <a:p>
            <a:fld id="{323CEC48-3B11-4E13-816F-74A75F87831F}" type="slidenum">
              <a:rPr lang="en-US" smtClean="0"/>
              <a:t>7</a:t>
            </a:fld>
            <a:endParaRPr lang="en-US"/>
          </a:p>
        </p:txBody>
      </p:sp>
    </p:spTree>
    <p:extLst>
      <p:ext uri="{BB962C8B-B14F-4D97-AF65-F5344CB8AC3E}">
        <p14:creationId xmlns:p14="http://schemas.microsoft.com/office/powerpoint/2010/main" val="2297678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microarchitecture of a machine is usually represented as (more or less detailed) diagrams that describe the interconnections of the various microarchitectural elements of the machine, which may be anything from single gates and registers, to complete arithmetic logic units (ALUs) and even larger elements.</a:t>
            </a:r>
          </a:p>
          <a:p>
            <a:endParaRPr lang="en-US" dirty="0"/>
          </a:p>
          <a:p>
            <a:r>
              <a:rPr lang="en-US" b="0" i="0" dirty="0">
                <a:solidFill>
                  <a:srgbClr val="454545"/>
                </a:solidFill>
                <a:effectLst/>
                <a:latin typeface="Verdana" panose="020B0604030504040204" pitchFamily="34" charset="0"/>
              </a:rPr>
              <a:t>A microarchitecture is the hardware </a:t>
            </a:r>
            <a:r>
              <a:rPr lang="en-US" b="0" i="0" u="none" strike="noStrike" dirty="0">
                <a:solidFill>
                  <a:srgbClr val="2C87F0"/>
                </a:solidFill>
                <a:effectLst/>
                <a:latin typeface="Verdana" panose="020B0604030504040204" pitchFamily="34" charset="0"/>
                <a:hlinkClick r:id="rId3"/>
              </a:rPr>
              <a:t>circuitry</a:t>
            </a:r>
            <a:r>
              <a:rPr lang="en-US" b="0" i="0" dirty="0">
                <a:solidFill>
                  <a:srgbClr val="454545"/>
                </a:solidFill>
                <a:effectLst/>
                <a:latin typeface="Verdana" panose="020B0604030504040204" pitchFamily="34" charset="0"/>
              </a:rPr>
              <a:t> that implements one particular ISA.</a:t>
            </a:r>
            <a:r>
              <a:rPr lang="en-US" dirty="0"/>
              <a:t>. A given ISA may be implemented with different microarchitectures.</a:t>
            </a:r>
          </a:p>
          <a:p>
            <a:endParaRPr lang="en-US" b="0" i="0" dirty="0">
              <a:solidFill>
                <a:srgbClr val="454545"/>
              </a:solidFill>
              <a:effectLst/>
              <a:latin typeface="Verdana" panose="020B0604030504040204" pitchFamily="34" charset="0"/>
            </a:endParaRPr>
          </a:p>
          <a:p>
            <a:endParaRPr lang="en-US" b="0" i="0" dirty="0">
              <a:solidFill>
                <a:srgbClr val="454545"/>
              </a:solidFill>
              <a:effectLst/>
              <a:latin typeface="Verdana" panose="020B0604030504040204" pitchFamily="34" charset="0"/>
            </a:endParaRPr>
          </a:p>
          <a:p>
            <a:pPr algn="l"/>
            <a:r>
              <a:rPr lang="en-US" b="0" i="0" dirty="0">
                <a:solidFill>
                  <a:srgbClr val="454545"/>
                </a:solidFill>
                <a:effectLst/>
                <a:latin typeface="Verdana" panose="020B0604030504040204" pitchFamily="34" charset="0"/>
              </a:rPr>
              <a:t>For example, </a:t>
            </a:r>
            <a:r>
              <a:rPr lang="en-US" b="0" i="0" u="none" strike="noStrike" dirty="0">
                <a:solidFill>
                  <a:srgbClr val="2C87F0"/>
                </a:solidFill>
                <a:effectLst/>
                <a:latin typeface="Verdana" panose="020B0604030504040204" pitchFamily="34" charset="0"/>
                <a:hlinkClick r:id="rId4"/>
              </a:rPr>
              <a:t>x86-64</a:t>
            </a:r>
            <a:r>
              <a:rPr lang="en-US" b="0" i="0" dirty="0">
                <a:solidFill>
                  <a:srgbClr val="454545"/>
                </a:solidFill>
                <a:effectLst/>
                <a:latin typeface="Verdana" panose="020B0604030504040204" pitchFamily="34" charset="0"/>
              </a:rPr>
              <a:t> is the ISA used by most modern </a:t>
            </a:r>
            <a:r>
              <a:rPr lang="en-US" b="0" i="0" u="none" strike="noStrike" dirty="0">
                <a:solidFill>
                  <a:srgbClr val="2C87F0"/>
                </a:solidFill>
                <a:effectLst/>
                <a:latin typeface="Verdana" panose="020B0604030504040204" pitchFamily="34" charset="0"/>
                <a:hlinkClick r:id="rId5"/>
              </a:rPr>
              <a:t>laptop</a:t>
            </a:r>
            <a:r>
              <a:rPr lang="en-US" b="0" i="0" dirty="0">
                <a:solidFill>
                  <a:srgbClr val="454545"/>
                </a:solidFill>
                <a:effectLst/>
                <a:latin typeface="Verdana" panose="020B0604030504040204" pitchFamily="34" charset="0"/>
              </a:rPr>
              <a:t> and </a:t>
            </a:r>
            <a:r>
              <a:rPr lang="en-US" b="0" i="0" u="none" strike="noStrike" dirty="0">
                <a:solidFill>
                  <a:srgbClr val="2C87F0"/>
                </a:solidFill>
                <a:effectLst/>
                <a:latin typeface="Verdana" panose="020B0604030504040204" pitchFamily="34" charset="0"/>
                <a:hlinkClick r:id="rId6"/>
              </a:rPr>
              <a:t>desktop computers</a:t>
            </a:r>
            <a:r>
              <a:rPr lang="en-US" b="0" i="0" dirty="0">
                <a:solidFill>
                  <a:srgbClr val="454545"/>
                </a:solidFill>
                <a:effectLst/>
                <a:latin typeface="Verdana" panose="020B0604030504040204" pitchFamily="34" charset="0"/>
              </a:rPr>
              <a:t>. It is implemented by various microarchitectures, including those designed by </a:t>
            </a:r>
            <a:r>
              <a:rPr lang="en-US" b="0" i="0" u="none" strike="noStrike" dirty="0">
                <a:solidFill>
                  <a:srgbClr val="2C87F0"/>
                </a:solidFill>
                <a:effectLst/>
                <a:latin typeface="Verdana" panose="020B0604030504040204" pitchFamily="34" charset="0"/>
                <a:hlinkClick r:id="rId7"/>
              </a:rPr>
              <a:t>Intel</a:t>
            </a:r>
            <a:r>
              <a:rPr lang="en-US" b="0" i="0" dirty="0">
                <a:solidFill>
                  <a:srgbClr val="454545"/>
                </a:solidFill>
                <a:effectLst/>
                <a:latin typeface="Verdana" panose="020B0604030504040204" pitchFamily="34" charset="0"/>
              </a:rPr>
              <a:t> and </a:t>
            </a:r>
            <a:r>
              <a:rPr lang="en-US" b="0" i="0" u="none" strike="noStrike" dirty="0">
                <a:solidFill>
                  <a:srgbClr val="2C87F0"/>
                </a:solidFill>
                <a:effectLst/>
                <a:latin typeface="Verdana" panose="020B0604030504040204" pitchFamily="34" charset="0"/>
                <a:hlinkClick r:id="rId8"/>
              </a:rPr>
              <a:t>AMD</a:t>
            </a:r>
            <a:r>
              <a:rPr lang="en-US" b="0" i="0" dirty="0">
                <a:solidFill>
                  <a:srgbClr val="454545"/>
                </a:solidFill>
                <a:effectLst/>
                <a:latin typeface="Verdana" panose="020B0604030504040204" pitchFamily="34" charset="0"/>
              </a:rPr>
              <a:t>. Software that is </a:t>
            </a:r>
            <a:r>
              <a:rPr lang="en-US" b="0" i="0" u="none" strike="noStrike" dirty="0">
                <a:solidFill>
                  <a:srgbClr val="2C87F0"/>
                </a:solidFill>
                <a:effectLst/>
                <a:latin typeface="Verdana" panose="020B0604030504040204" pitchFamily="34" charset="0"/>
                <a:hlinkClick r:id="rId9"/>
              </a:rPr>
              <a:t>compiled</a:t>
            </a:r>
            <a:r>
              <a:rPr lang="en-US" b="0" i="0" dirty="0">
                <a:solidFill>
                  <a:srgbClr val="454545"/>
                </a:solidFill>
                <a:effectLst/>
                <a:latin typeface="Verdana" panose="020B0604030504040204" pitchFamily="34" charset="0"/>
              </a:rPr>
              <a:t> for the x86-64 ISA can run on any microarchitecture designed to use the x86-64 instruction set.</a:t>
            </a:r>
          </a:p>
          <a:p>
            <a:pPr algn="l"/>
            <a:endParaRPr lang="en-US" b="0" i="0" dirty="0">
              <a:solidFill>
                <a:srgbClr val="454545"/>
              </a:solidFill>
              <a:effectLst/>
              <a:latin typeface="Verdana" panose="020B0604030504040204" pitchFamily="34" charset="0"/>
            </a:endParaRPr>
          </a:p>
          <a:p>
            <a:endParaRPr lang="en-US" dirty="0"/>
          </a:p>
          <a:p>
            <a:r>
              <a:rPr lang="en-US" b="0" i="0" dirty="0">
                <a:solidFill>
                  <a:srgbClr val="202122"/>
                </a:solidFill>
                <a:effectLst/>
                <a:latin typeface="Arial" panose="020B0604020202020204" pitchFamily="34" charset="0"/>
              </a:rPr>
              <a:t>While </a:t>
            </a:r>
            <a:r>
              <a:rPr lang="en-US" b="0" i="0" u="none" strike="noStrike" dirty="0">
                <a:solidFill>
                  <a:srgbClr val="0645AD"/>
                </a:solidFill>
                <a:effectLst/>
                <a:latin typeface="Arial" panose="020B0604020202020204" pitchFamily="34" charset="0"/>
                <a:hlinkClick r:id="rId10" tooltip="Intel"/>
              </a:rPr>
              <a:t>Intel</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1" tooltip="P5 (microarchitecture)"/>
              </a:rPr>
              <a:t>Pentium</a:t>
            </a:r>
            <a:r>
              <a:rPr lang="en-US" b="0" i="0" dirty="0">
                <a:solidFill>
                  <a:srgbClr val="202122"/>
                </a:solidFill>
                <a:effectLst/>
                <a:latin typeface="Arial" panose="020B0604020202020204" pitchFamily="34" charset="0"/>
              </a:rPr>
              <a:t> and the </a:t>
            </a:r>
            <a:r>
              <a:rPr lang="en-US" b="0" i="0" u="none" strike="noStrike" dirty="0">
                <a:solidFill>
                  <a:srgbClr val="0645AD"/>
                </a:solidFill>
                <a:effectLst/>
                <a:latin typeface="Arial" panose="020B0604020202020204" pitchFamily="34" charset="0"/>
                <a:hlinkClick r:id="rId12" tooltip="Advanced Micro Devices"/>
              </a:rPr>
              <a:t>AMD</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13" tooltip="Athlon"/>
              </a:rPr>
              <a:t>Athlon</a:t>
            </a:r>
            <a:r>
              <a:rPr lang="en-US" b="0" i="0" dirty="0">
                <a:solidFill>
                  <a:srgbClr val="202122"/>
                </a:solidFill>
                <a:effectLst/>
                <a:latin typeface="Arial" panose="020B0604020202020204" pitchFamily="34" charset="0"/>
              </a:rPr>
              <a:t> have very similar versions of the </a:t>
            </a:r>
            <a:r>
              <a:rPr lang="en-US" b="0" i="0" u="none" strike="noStrike" dirty="0">
                <a:solidFill>
                  <a:srgbClr val="0645AD"/>
                </a:solidFill>
                <a:effectLst/>
                <a:latin typeface="Arial" panose="020B0604020202020204" pitchFamily="34" charset="0"/>
                <a:hlinkClick r:id="rId14" tooltip="X86 instruction set"/>
              </a:rPr>
              <a:t>x86 instruction set</a:t>
            </a:r>
            <a:r>
              <a:rPr lang="en-US" b="0" i="0" dirty="0">
                <a:solidFill>
                  <a:srgbClr val="202122"/>
                </a:solidFill>
                <a:effectLst/>
                <a:latin typeface="Arial" panose="020B0604020202020204" pitchFamily="34" charset="0"/>
              </a:rPr>
              <a:t>, their internal microarchitectures is very different. A company can buy the license of an ISA and then implement the microarchitectures on their own. For example, Apple and Qualcomm uses ISA developed by ARM, but they implement the microarchitectures in different ways.</a:t>
            </a:r>
            <a:endParaRPr lang="en-US" dirty="0"/>
          </a:p>
          <a:p>
            <a:endParaRPr lang="en-US" dirty="0"/>
          </a:p>
          <a:p>
            <a:pPr algn="l"/>
            <a:endParaRPr lang="en-US" b="0" i="0" dirty="0">
              <a:solidFill>
                <a:srgbClr val="454545"/>
              </a:solidFill>
              <a:effectLst/>
              <a:latin typeface="Verdana" panose="020B0604030504040204" pitchFamily="34" charset="0"/>
            </a:endParaRPr>
          </a:p>
          <a:p>
            <a:pPr algn="l"/>
            <a:endParaRPr lang="en-US" dirty="0"/>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8</a:t>
            </a:fld>
            <a:endParaRPr lang="en-US"/>
          </a:p>
        </p:txBody>
      </p:sp>
    </p:spTree>
    <p:extLst>
      <p:ext uri="{BB962C8B-B14F-4D97-AF65-F5344CB8AC3E}">
        <p14:creationId xmlns:p14="http://schemas.microsoft.com/office/powerpoint/2010/main" val="370505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want to program an embedded system, you first write the application program (in C) on a host machine. The host machine has a compiler that generates the machine code. This machine code will only run on this specific device or other devices with the same architecture. </a:t>
            </a:r>
          </a:p>
          <a:p>
            <a:endParaRPr lang="en-US" dirty="0"/>
          </a:p>
          <a:p>
            <a:r>
              <a:rPr lang="en-US" dirty="0"/>
              <a:t>Using a hardware called programmer or debugger the machine code is transferred to the target device.  </a:t>
            </a:r>
          </a:p>
        </p:txBody>
      </p:sp>
      <p:sp>
        <p:nvSpPr>
          <p:cNvPr id="4" name="Slide Number Placeholder 3"/>
          <p:cNvSpPr>
            <a:spLocks noGrp="1"/>
          </p:cNvSpPr>
          <p:nvPr>
            <p:ph type="sldNum" sz="quarter" idx="5"/>
          </p:nvPr>
        </p:nvSpPr>
        <p:spPr/>
        <p:txBody>
          <a:bodyPr/>
          <a:lstStyle/>
          <a:p>
            <a:fld id="{323CEC48-3B11-4E13-816F-74A75F87831F}" type="slidenum">
              <a:rPr lang="en-US" smtClean="0"/>
              <a:t>9</a:t>
            </a:fld>
            <a:endParaRPr lang="en-US"/>
          </a:p>
        </p:txBody>
      </p:sp>
    </p:spTree>
    <p:extLst>
      <p:ext uri="{BB962C8B-B14F-4D97-AF65-F5344CB8AC3E}">
        <p14:creationId xmlns:p14="http://schemas.microsoft.com/office/powerpoint/2010/main" val="207845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more details on what happens on the host machine. We usually prepare the binary on a host machine. The host machine has a compiler that takes the C code and coverts to binary. GCC is one specific compiler. There are others also. </a:t>
            </a:r>
          </a:p>
        </p:txBody>
      </p:sp>
      <p:sp>
        <p:nvSpPr>
          <p:cNvPr id="4" name="Slide Number Placeholder 3"/>
          <p:cNvSpPr>
            <a:spLocks noGrp="1"/>
          </p:cNvSpPr>
          <p:nvPr>
            <p:ph type="sldNum" sz="quarter" idx="5"/>
          </p:nvPr>
        </p:nvSpPr>
        <p:spPr/>
        <p:txBody>
          <a:bodyPr/>
          <a:lstStyle/>
          <a:p>
            <a:fld id="{323CEC48-3B11-4E13-816F-74A75F87831F}" type="slidenum">
              <a:rPr lang="en-US" smtClean="0"/>
              <a:t>10</a:t>
            </a:fld>
            <a:endParaRPr lang="en-US"/>
          </a:p>
        </p:txBody>
      </p:sp>
    </p:spTree>
    <p:extLst>
      <p:ext uri="{BB962C8B-B14F-4D97-AF65-F5344CB8AC3E}">
        <p14:creationId xmlns:p14="http://schemas.microsoft.com/office/powerpoint/2010/main" val="368625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More Reading: </a:t>
            </a:r>
            <a:r>
              <a:rPr lang="en-US" dirty="0"/>
              <a:t>https://medium.com/@meghamohan/everything-you-want-to-know-about-gcc-fa5805452f96#:~:text=GCC%20is%20an%20integrated%20distribution,Java%2C%20Fortran%2C%20and%20Ada.&amp;text=The%20goal%20is%20to%20make,language%20that%20the%20system%20understands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1" dirty="0"/>
          </a:p>
          <a:p>
            <a:r>
              <a:rPr lang="en-US" b="1" dirty="0"/>
              <a:t>Background notes:</a:t>
            </a:r>
          </a:p>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header file</a:t>
            </a:r>
            <a:r>
              <a:rPr lang="en-US" b="0" i="0" dirty="0">
                <a:solidFill>
                  <a:srgbClr val="202124"/>
                </a:solidFill>
                <a:effectLst/>
                <a:latin typeface="arial" panose="020B0604020202020204" pitchFamily="34" charset="0"/>
              </a:rPr>
              <a:t> is a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with extension . </a:t>
            </a:r>
            <a:r>
              <a:rPr lang="en-US" b="1" i="0" dirty="0">
                <a:solidFill>
                  <a:srgbClr val="202124"/>
                </a:solidFill>
                <a:effectLst/>
                <a:latin typeface="arial" panose="020B0604020202020204" pitchFamily="34" charset="0"/>
              </a:rPr>
              <a:t>h</a:t>
            </a:r>
            <a:r>
              <a:rPr lang="en-US" b="0" i="0" dirty="0">
                <a:solidFill>
                  <a:srgbClr val="202124"/>
                </a:solidFill>
                <a:effectLst/>
                <a:latin typeface="arial" panose="020B0604020202020204" pitchFamily="34" charset="0"/>
              </a:rPr>
              <a:t> which contains C function declarations and macro definitions</a:t>
            </a:r>
            <a:endParaRPr lang="en-US" b="1" dirty="0"/>
          </a:p>
          <a:p>
            <a:endParaRPr lang="en-US" b="1" dirty="0"/>
          </a:p>
          <a:p>
            <a:r>
              <a:rPr lang="en-US" b="0" i="0" dirty="0">
                <a:effectLst/>
                <a:latin typeface="euclid_circular_a"/>
              </a:rPr>
              <a:t>All preprocessing directives begin with a </a:t>
            </a:r>
            <a:r>
              <a:rPr lang="en-US" dirty="0"/>
              <a:t>#</a:t>
            </a:r>
            <a:r>
              <a:rPr lang="en-US" b="0" i="0" dirty="0">
                <a:effectLst/>
                <a:latin typeface="euclid_circular_a"/>
              </a:rPr>
              <a:t> symbol in your program</a:t>
            </a:r>
            <a:endParaRPr lang="en-US" dirty="0"/>
          </a:p>
          <a:p>
            <a:endParaRPr lang="en-US" dirty="0"/>
          </a:p>
          <a:p>
            <a:pPr algn="l"/>
            <a:r>
              <a:rPr lang="en-US" b="0" i="0" dirty="0">
                <a:effectLst/>
                <a:latin typeface="euclid_circular_a"/>
              </a:rPr>
              <a:t>The #include preprocessor is used to include header files to C programs. For example,</a:t>
            </a:r>
          </a:p>
          <a:p>
            <a:pPr algn="l"/>
            <a:r>
              <a:rPr lang="en-US" dirty="0">
                <a:solidFill>
                  <a:srgbClr val="4078F2"/>
                </a:solidFill>
                <a:effectLst/>
              </a:rPr>
              <a:t>#include </a:t>
            </a:r>
            <a:r>
              <a:rPr lang="en-US" dirty="0">
                <a:solidFill>
                  <a:srgbClr val="50A14F"/>
                </a:solidFill>
                <a:effectLst/>
              </a:rPr>
              <a:t>&lt;</a:t>
            </a:r>
            <a:r>
              <a:rPr lang="en-US" dirty="0" err="1">
                <a:solidFill>
                  <a:srgbClr val="50A14F"/>
                </a:solidFill>
                <a:effectLst/>
              </a:rPr>
              <a:t>stdio.h</a:t>
            </a:r>
            <a:r>
              <a:rPr lang="en-US" dirty="0">
                <a:solidFill>
                  <a:srgbClr val="50A14F"/>
                </a:solidFill>
                <a:effectLst/>
              </a:rPr>
              <a:t>&gt;</a:t>
            </a:r>
            <a:r>
              <a:rPr lang="en-US" b="0" i="0" dirty="0">
                <a:effectLst/>
                <a:latin typeface="euclid_circular_a"/>
              </a:rPr>
              <a:t>Here, </a:t>
            </a:r>
            <a:r>
              <a:rPr lang="en-US" b="0" i="0" dirty="0" err="1">
                <a:effectLst/>
                <a:latin typeface="euclid_circular_a"/>
              </a:rPr>
              <a:t>stdio.h</a:t>
            </a:r>
            <a:r>
              <a:rPr lang="en-US" b="0" i="0" dirty="0">
                <a:effectLst/>
                <a:latin typeface="euclid_circular_a"/>
              </a:rPr>
              <a:t> is a header file. The #include preprocessor directive replaces the above line with the contents of </a:t>
            </a:r>
            <a:r>
              <a:rPr lang="en-US" b="0" i="0" dirty="0" err="1">
                <a:effectLst/>
                <a:latin typeface="euclid_circular_a"/>
              </a:rPr>
              <a:t>stdio.h</a:t>
            </a:r>
            <a:r>
              <a:rPr lang="en-US" b="0" i="0" dirty="0">
                <a:effectLst/>
                <a:latin typeface="euclid_circular_a"/>
              </a:rPr>
              <a:t> header file.</a:t>
            </a:r>
          </a:p>
          <a:p>
            <a:endParaRPr lang="en-US" dirty="0"/>
          </a:p>
          <a:p>
            <a:r>
              <a:rPr lang="en-US" b="0" i="0" dirty="0">
                <a:effectLst/>
                <a:latin typeface="euclid_circular_a"/>
              </a:rPr>
              <a:t>A macro is a fragment of code that is given a name. You can define a macro in C using the </a:t>
            </a:r>
            <a:r>
              <a:rPr lang="en-US" dirty="0"/>
              <a:t>#define</a:t>
            </a:r>
            <a:r>
              <a:rPr lang="en-US" b="0" i="0" dirty="0">
                <a:effectLst/>
                <a:latin typeface="euclid_circular_a"/>
              </a:rPr>
              <a:t> preprocessor directive. </a:t>
            </a:r>
          </a:p>
          <a:p>
            <a:pPr algn="l"/>
            <a:r>
              <a:rPr lang="en-US" b="0" i="0" dirty="0">
                <a:effectLst/>
                <a:latin typeface="euclid_circular_a"/>
              </a:rPr>
              <a:t>Here's an example.</a:t>
            </a:r>
          </a:p>
          <a:p>
            <a:r>
              <a:rPr lang="en-US" dirty="0">
                <a:solidFill>
                  <a:srgbClr val="4078F2"/>
                </a:solidFill>
                <a:effectLst/>
              </a:rPr>
              <a:t>#define c 299792458 </a:t>
            </a:r>
            <a:r>
              <a:rPr lang="en-US" dirty="0">
                <a:solidFill>
                  <a:srgbClr val="A0A1A7"/>
                </a:solidFill>
                <a:effectLst/>
              </a:rPr>
              <a:t>// speed of light</a:t>
            </a:r>
          </a:p>
          <a:p>
            <a:endParaRPr lang="en-US" dirty="0"/>
          </a:p>
          <a:p>
            <a:r>
              <a:rPr lang="en-US" b="1" dirty="0"/>
              <a:t>Slide content: </a:t>
            </a:r>
          </a:p>
          <a:p>
            <a:endParaRPr lang="en-US" dirty="0"/>
          </a:p>
          <a:p>
            <a:r>
              <a:rPr lang="en-US" dirty="0"/>
              <a:t>Inside the compiler (for instance GCC), the C code and all the header files first goes to a preprocessor. </a:t>
            </a:r>
          </a:p>
          <a:p>
            <a:pPr algn="l"/>
            <a:r>
              <a:rPr lang="en-US" b="1" i="0" dirty="0">
                <a:solidFill>
                  <a:srgbClr val="292929"/>
                </a:solidFill>
                <a:effectLst/>
                <a:latin typeface="sohne"/>
              </a:rPr>
              <a:t>Preprocessing</a:t>
            </a:r>
            <a:endParaRPr lang="en-US" b="0" i="0" dirty="0">
              <a:solidFill>
                <a:srgbClr val="292929"/>
              </a:solidFill>
              <a:effectLst/>
              <a:latin typeface="sohne"/>
            </a:endParaRPr>
          </a:p>
          <a:p>
            <a:pPr algn="l"/>
            <a:r>
              <a:rPr lang="en-US" b="0" i="0" dirty="0">
                <a:solidFill>
                  <a:srgbClr val="292929"/>
                </a:solidFill>
                <a:effectLst/>
                <a:latin typeface="charter"/>
              </a:rPr>
              <a:t>This steps does the following : Removal of Comments, Expansion of Macros, Expansion of the included files.</a:t>
            </a:r>
          </a:p>
          <a:p>
            <a:pPr algn="l"/>
            <a:r>
              <a:rPr lang="en-US" b="0" i="0" dirty="0">
                <a:solidFill>
                  <a:srgbClr val="292929"/>
                </a:solidFill>
                <a:effectLst/>
                <a:latin typeface="charter"/>
              </a:rPr>
              <a:t>The lines in our code that begin with the “</a:t>
            </a:r>
            <a:r>
              <a:rPr lang="en-US" b="1" i="0" dirty="0">
                <a:solidFill>
                  <a:srgbClr val="292929"/>
                </a:solidFill>
                <a:effectLst/>
                <a:latin typeface="charter"/>
              </a:rPr>
              <a:t>#</a:t>
            </a:r>
            <a:r>
              <a:rPr lang="en-US" b="0" i="0" dirty="0">
                <a:solidFill>
                  <a:srgbClr val="292929"/>
                </a:solidFill>
                <a:effectLst/>
                <a:latin typeface="charter"/>
              </a:rPr>
              <a:t>” character are preprocessor directives. In our “</a:t>
            </a:r>
            <a:r>
              <a:rPr lang="en-US" b="0" i="0" dirty="0" err="1">
                <a:solidFill>
                  <a:srgbClr val="292929"/>
                </a:solidFill>
                <a:effectLst/>
                <a:latin typeface="charter"/>
              </a:rPr>
              <a:t>HelloWorld.c</a:t>
            </a:r>
            <a:r>
              <a:rPr lang="en-US" b="0" i="0" dirty="0">
                <a:solidFill>
                  <a:srgbClr val="292929"/>
                </a:solidFill>
                <a:effectLst/>
                <a:latin typeface="charter"/>
              </a:rPr>
              <a:t>” program the first preprocessor directive (#include &lt;</a:t>
            </a:r>
            <a:r>
              <a:rPr lang="en-US" b="0" i="0" dirty="0" err="1">
                <a:solidFill>
                  <a:srgbClr val="292929"/>
                </a:solidFill>
                <a:effectLst/>
                <a:latin typeface="charter"/>
              </a:rPr>
              <a:t>stdio.h</a:t>
            </a:r>
            <a:r>
              <a:rPr lang="en-US" b="0" i="0" dirty="0">
                <a:solidFill>
                  <a:srgbClr val="292929"/>
                </a:solidFill>
                <a:effectLst/>
                <a:latin typeface="charter"/>
              </a:rPr>
              <a:t>&gt;) requests a standard header file, </a:t>
            </a:r>
            <a:r>
              <a:rPr lang="en-US" b="0" i="0" dirty="0" err="1">
                <a:solidFill>
                  <a:srgbClr val="292929"/>
                </a:solidFill>
                <a:effectLst/>
                <a:latin typeface="charter"/>
              </a:rPr>
              <a:t>stdio.h</a:t>
            </a:r>
            <a:r>
              <a:rPr lang="en-US" b="0" i="0" dirty="0">
                <a:solidFill>
                  <a:srgbClr val="292929"/>
                </a:solidFill>
                <a:effectLst/>
                <a:latin typeface="charter"/>
              </a:rPr>
              <a:t>, to be included into our source file. If you use macros in your program , this is the stage where it gets substituted by the corresponding value.  </a:t>
            </a:r>
          </a:p>
          <a:p>
            <a:pPr algn="l"/>
            <a:endParaRPr lang="en-US" b="0" i="0" dirty="0">
              <a:solidFill>
                <a:srgbClr val="292929"/>
              </a:solidFill>
              <a:effectLst/>
              <a:latin typeface="charter"/>
            </a:endParaRPr>
          </a:p>
          <a:p>
            <a:pPr algn="l"/>
            <a:r>
              <a:rPr lang="en-US" dirty="0"/>
              <a:t>This step generates an *.</a:t>
            </a:r>
            <a:r>
              <a:rPr lang="en-US" dirty="0" err="1"/>
              <a:t>i</a:t>
            </a:r>
            <a:r>
              <a:rPr lang="en-US" dirty="0"/>
              <a:t> file. </a:t>
            </a:r>
            <a:endParaRPr lang="en-US" b="0" i="0" dirty="0">
              <a:solidFill>
                <a:srgbClr val="292929"/>
              </a:solidFill>
              <a:effectLst/>
              <a:latin typeface="charter"/>
            </a:endParaRPr>
          </a:p>
          <a:p>
            <a:endParaRPr lang="en-US" dirty="0"/>
          </a:p>
          <a:p>
            <a:pPr algn="l"/>
            <a:r>
              <a:rPr lang="en-US" b="1" i="0" dirty="0">
                <a:solidFill>
                  <a:srgbClr val="292929"/>
                </a:solidFill>
                <a:effectLst/>
                <a:latin typeface="sohne"/>
              </a:rPr>
              <a:t>Compilation</a:t>
            </a:r>
            <a:endParaRPr lang="en-US" b="0" i="0" dirty="0">
              <a:solidFill>
                <a:srgbClr val="292929"/>
              </a:solidFill>
              <a:effectLst/>
              <a:latin typeface="sohne"/>
            </a:endParaRPr>
          </a:p>
          <a:p>
            <a:pPr algn="l"/>
            <a:r>
              <a:rPr lang="en-US" b="0" i="0" dirty="0">
                <a:solidFill>
                  <a:srgbClr val="292929"/>
                </a:solidFill>
                <a:effectLst/>
                <a:latin typeface="charter"/>
              </a:rPr>
              <a:t>The next step is to take the Preprocessed *.</a:t>
            </a:r>
            <a:r>
              <a:rPr lang="en-US" b="0" i="0" dirty="0" err="1">
                <a:solidFill>
                  <a:srgbClr val="292929"/>
                </a:solidFill>
                <a:effectLst/>
                <a:latin typeface="charter"/>
              </a:rPr>
              <a:t>i</a:t>
            </a:r>
            <a:r>
              <a:rPr lang="en-US" b="0" i="0" dirty="0">
                <a:solidFill>
                  <a:srgbClr val="292929"/>
                </a:solidFill>
                <a:effectLst/>
                <a:latin typeface="charter"/>
              </a:rPr>
              <a:t> file as input, compile it and produce Assembly code which is machine dependent.</a:t>
            </a:r>
          </a:p>
          <a:p>
            <a:endParaRPr lang="en-US" dirty="0"/>
          </a:p>
          <a:p>
            <a:pPr algn="l"/>
            <a:r>
              <a:rPr lang="en-US" b="1" i="0" dirty="0">
                <a:solidFill>
                  <a:srgbClr val="292929"/>
                </a:solidFill>
                <a:effectLst/>
                <a:latin typeface="sohne"/>
              </a:rPr>
              <a:t>Assembly</a:t>
            </a:r>
            <a:endParaRPr lang="en-US" b="0" i="0" dirty="0">
              <a:solidFill>
                <a:srgbClr val="292929"/>
              </a:solidFill>
              <a:effectLst/>
              <a:latin typeface="sohne"/>
            </a:endParaRPr>
          </a:p>
          <a:p>
            <a:pPr algn="l"/>
            <a:r>
              <a:rPr lang="en-US" b="0" i="0" dirty="0">
                <a:solidFill>
                  <a:srgbClr val="292929"/>
                </a:solidFill>
                <a:effectLst/>
                <a:latin typeface="charter"/>
              </a:rPr>
              <a:t>As we all know ,machines can understand only binary language, so now we require an </a:t>
            </a:r>
            <a:r>
              <a:rPr lang="en-US" b="1" i="0" dirty="0">
                <a:solidFill>
                  <a:srgbClr val="292929"/>
                </a:solidFill>
                <a:effectLst/>
                <a:latin typeface="charter"/>
              </a:rPr>
              <a:t>ASSEMBLER</a:t>
            </a:r>
            <a:r>
              <a:rPr lang="en-US" b="0" i="0" dirty="0">
                <a:solidFill>
                  <a:srgbClr val="292929"/>
                </a:solidFill>
                <a:effectLst/>
                <a:latin typeface="charter"/>
              </a:rPr>
              <a:t> that converts assembly code into binary code. </a:t>
            </a:r>
          </a:p>
          <a:p>
            <a:pPr algn="l"/>
            <a:r>
              <a:rPr lang="en-US" b="0" i="0" dirty="0">
                <a:solidFill>
                  <a:srgbClr val="292929"/>
                </a:solidFill>
                <a:effectLst/>
                <a:latin typeface="charter"/>
              </a:rPr>
              <a:t>If there are any calls to external functions in the assembly code, the Assembler leaves the addresses of the external functions undefined, to be filled in later by the Linker.</a:t>
            </a:r>
          </a:p>
          <a:p>
            <a:pPr algn="l"/>
            <a:endParaRPr lang="en-US" b="0" i="0" dirty="0">
              <a:solidFill>
                <a:srgbClr val="292929"/>
              </a:solidFill>
              <a:effectLst/>
              <a:latin typeface="charter"/>
            </a:endParaRPr>
          </a:p>
          <a:p>
            <a:pPr algn="l"/>
            <a:r>
              <a:rPr lang="en-US" b="0" i="0" dirty="0" err="1">
                <a:solidFill>
                  <a:srgbClr val="292929"/>
                </a:solidFill>
                <a:effectLst/>
                <a:latin typeface="charter"/>
              </a:rPr>
              <a:t>a.out</a:t>
            </a:r>
            <a:r>
              <a:rPr lang="en-US" b="0" i="0" dirty="0">
                <a:solidFill>
                  <a:srgbClr val="292929"/>
                </a:solidFill>
                <a:effectLst/>
                <a:latin typeface="charter"/>
              </a:rPr>
              <a:t> The oldest and `classic' </a:t>
            </a:r>
            <a:r>
              <a:rPr lang="en-US" b="0" i="0" dirty="0" err="1">
                <a:solidFill>
                  <a:srgbClr val="292929"/>
                </a:solidFill>
                <a:effectLst/>
                <a:latin typeface="charter"/>
              </a:rPr>
              <a:t>unix</a:t>
            </a:r>
            <a:r>
              <a:rPr lang="en-US" b="0" i="0" dirty="0">
                <a:solidFill>
                  <a:srgbClr val="292929"/>
                </a:solidFill>
                <a:effectLst/>
                <a:latin typeface="charter"/>
              </a:rPr>
              <a:t> object format. </a:t>
            </a:r>
            <a:r>
              <a:rPr lang="en-US" b="0" i="1" dirty="0">
                <a:solidFill>
                  <a:srgbClr val="292929"/>
                </a:solidFill>
                <a:effectLst/>
                <a:latin typeface="charter"/>
              </a:rPr>
              <a:t>An object file and an executable file come in several new formats such as ELF (Executable and Linking Format) and COFF (Common Object-File Format). For example, ELF is used on Linux systems, while COFF is used on Windows systems.</a:t>
            </a:r>
          </a:p>
          <a:p>
            <a:pPr algn="l"/>
            <a:endParaRPr lang="en-US" b="0" i="1" dirty="0">
              <a:solidFill>
                <a:srgbClr val="292929"/>
              </a:solidFill>
              <a:effectLst/>
              <a:latin typeface="charter"/>
            </a:endParaRPr>
          </a:p>
          <a:p>
            <a:pPr algn="l"/>
            <a:r>
              <a:rPr lang="en-US" b="0" i="1" dirty="0">
                <a:solidFill>
                  <a:srgbClr val="292929"/>
                </a:solidFill>
                <a:effectLst/>
                <a:latin typeface="charter"/>
              </a:rPr>
              <a:t>If you compile your code without specifying the name of the output file, the output file produced has name ‘</a:t>
            </a:r>
            <a:r>
              <a:rPr lang="en-US" b="0" i="1" dirty="0" err="1">
                <a:solidFill>
                  <a:srgbClr val="292929"/>
                </a:solidFill>
                <a:effectLst/>
                <a:latin typeface="charter"/>
              </a:rPr>
              <a:t>a.out</a:t>
            </a:r>
            <a:r>
              <a:rPr lang="en-US" b="0" i="1" dirty="0">
                <a:solidFill>
                  <a:srgbClr val="292929"/>
                </a:solidFill>
                <a:effectLst/>
                <a:latin typeface="charter"/>
              </a:rPr>
              <a:t>’ but the format now have changed to ELF. It is just that the default executable file name remains the same.</a:t>
            </a:r>
            <a:endParaRPr lang="en-US" b="0" i="0" dirty="0">
              <a:solidFill>
                <a:srgbClr val="292929"/>
              </a:solidFill>
              <a:effectLst/>
              <a:latin typeface="charter"/>
            </a:endParaRPr>
          </a:p>
          <a:p>
            <a:endParaRPr lang="en-US" dirty="0"/>
          </a:p>
          <a:p>
            <a:endParaRPr lang="en-US" dirty="0">
              <a:solidFill>
                <a:srgbClr val="A0A1A7"/>
              </a:solidFill>
              <a:effectLst/>
            </a:endParaRPr>
          </a:p>
          <a:p>
            <a:pPr algn="l"/>
            <a:r>
              <a:rPr lang="en-US" b="1" i="0" dirty="0">
                <a:solidFill>
                  <a:srgbClr val="292929"/>
                </a:solidFill>
                <a:effectLst/>
                <a:latin typeface="sohne"/>
              </a:rPr>
              <a:t>Linking</a:t>
            </a:r>
            <a:endParaRPr lang="en-US" b="0" i="0" dirty="0">
              <a:solidFill>
                <a:srgbClr val="292929"/>
              </a:solidFill>
              <a:effectLst/>
              <a:latin typeface="sohne"/>
            </a:endParaRPr>
          </a:p>
          <a:p>
            <a:pPr algn="l"/>
            <a:r>
              <a:rPr lang="en-US" b="0" i="0" dirty="0">
                <a:solidFill>
                  <a:srgbClr val="292929"/>
                </a:solidFill>
                <a:effectLst/>
                <a:latin typeface="charter"/>
              </a:rPr>
              <a:t>This is the final phase in which all the linking of function calls with their definitions are done. Linker knows where all these functions are implemented (Assembler has left the address of all the external functions to be called). Till this stage GCC doesn't know about the function like </a:t>
            </a:r>
            <a:r>
              <a:rPr lang="en-US" b="0" i="0" dirty="0" err="1">
                <a:solidFill>
                  <a:srgbClr val="292929"/>
                </a:solidFill>
                <a:effectLst/>
                <a:latin typeface="charter"/>
              </a:rPr>
              <a:t>printf</a:t>
            </a:r>
            <a:r>
              <a:rPr lang="en-US" b="0" i="0" dirty="0">
                <a:solidFill>
                  <a:srgbClr val="292929"/>
                </a:solidFill>
                <a:effectLst/>
                <a:latin typeface="charter"/>
              </a:rPr>
              <a:t>() .The Assembler would have left the address of the functions to be called and Linker does the final process of filling in these addresses with the actual definitions. The linker also does a few additional tasks for us. It combines our program with some standard routines that are needed to make our program run. So the final executable size is way more than the input file!</a:t>
            </a:r>
          </a:p>
          <a:p>
            <a:endParaRPr lang="en-US" dirty="0">
              <a:solidFill>
                <a:srgbClr val="A0A1A7"/>
              </a:solidFill>
              <a:effectLst/>
            </a:endParaRPr>
          </a:p>
          <a:p>
            <a:endParaRPr lang="en-US" dirty="0">
              <a:solidFill>
                <a:srgbClr val="A0A1A7"/>
              </a:solidFill>
              <a:effectLst/>
            </a:endParaRPr>
          </a:p>
          <a:p>
            <a:endParaRPr lang="en-US" dirty="0"/>
          </a:p>
        </p:txBody>
      </p:sp>
      <p:sp>
        <p:nvSpPr>
          <p:cNvPr id="4" name="Slide Number Placeholder 3"/>
          <p:cNvSpPr>
            <a:spLocks noGrp="1"/>
          </p:cNvSpPr>
          <p:nvPr>
            <p:ph type="sldNum" sz="quarter" idx="5"/>
          </p:nvPr>
        </p:nvSpPr>
        <p:spPr/>
        <p:txBody>
          <a:bodyPr/>
          <a:lstStyle/>
          <a:p>
            <a:fld id="{323CEC48-3B11-4E13-816F-74A75F87831F}" type="slidenum">
              <a:rPr lang="en-US" smtClean="0"/>
              <a:t>11</a:t>
            </a:fld>
            <a:endParaRPr lang="en-US"/>
          </a:p>
        </p:txBody>
      </p:sp>
    </p:spTree>
    <p:extLst>
      <p:ext uri="{BB962C8B-B14F-4D97-AF65-F5344CB8AC3E}">
        <p14:creationId xmlns:p14="http://schemas.microsoft.com/office/powerpoint/2010/main" val="756557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Background notes:</a:t>
            </a:r>
          </a:p>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header file</a:t>
            </a:r>
            <a:r>
              <a:rPr lang="en-US" b="0" i="0" dirty="0">
                <a:solidFill>
                  <a:srgbClr val="202124"/>
                </a:solidFill>
                <a:effectLst/>
                <a:latin typeface="arial" panose="020B0604020202020204" pitchFamily="34" charset="0"/>
              </a:rPr>
              <a:t> is a </a:t>
            </a:r>
            <a:r>
              <a:rPr lang="en-US" b="1" i="0" dirty="0">
                <a:solidFill>
                  <a:srgbClr val="202124"/>
                </a:solidFill>
                <a:effectLst/>
                <a:latin typeface="arial" panose="020B0604020202020204" pitchFamily="34" charset="0"/>
              </a:rPr>
              <a:t>file</a:t>
            </a:r>
            <a:r>
              <a:rPr lang="en-US" b="0" i="0" dirty="0">
                <a:solidFill>
                  <a:srgbClr val="202124"/>
                </a:solidFill>
                <a:effectLst/>
                <a:latin typeface="arial" panose="020B0604020202020204" pitchFamily="34" charset="0"/>
              </a:rPr>
              <a:t> with extension . </a:t>
            </a:r>
            <a:r>
              <a:rPr lang="en-US" b="1" i="0" dirty="0">
                <a:solidFill>
                  <a:srgbClr val="202124"/>
                </a:solidFill>
                <a:effectLst/>
                <a:latin typeface="arial" panose="020B0604020202020204" pitchFamily="34" charset="0"/>
              </a:rPr>
              <a:t>h</a:t>
            </a:r>
            <a:r>
              <a:rPr lang="en-US" b="0" i="0" dirty="0">
                <a:solidFill>
                  <a:srgbClr val="202124"/>
                </a:solidFill>
                <a:effectLst/>
                <a:latin typeface="arial" panose="020B0604020202020204" pitchFamily="34" charset="0"/>
              </a:rPr>
              <a:t> which contains C function declarations and macro definitions</a:t>
            </a:r>
            <a:endParaRPr lang="en-US" b="1" dirty="0"/>
          </a:p>
          <a:p>
            <a:endParaRPr lang="en-US" b="1" dirty="0"/>
          </a:p>
          <a:p>
            <a:r>
              <a:rPr lang="en-US" b="0" i="0" dirty="0">
                <a:effectLst/>
                <a:latin typeface="euclid_circular_a"/>
              </a:rPr>
              <a:t>All preprocessing directives begin with a </a:t>
            </a:r>
            <a:r>
              <a:rPr lang="en-US" dirty="0"/>
              <a:t>#</a:t>
            </a:r>
            <a:r>
              <a:rPr lang="en-US" b="0" i="0" dirty="0">
                <a:effectLst/>
                <a:latin typeface="euclid_circular_a"/>
              </a:rPr>
              <a:t> symbol in your program</a:t>
            </a:r>
            <a:endParaRPr lang="en-US" dirty="0"/>
          </a:p>
          <a:p>
            <a:endParaRPr lang="en-US" dirty="0"/>
          </a:p>
          <a:p>
            <a:pPr algn="l"/>
            <a:r>
              <a:rPr lang="en-US" b="0" i="0" dirty="0">
                <a:effectLst/>
                <a:latin typeface="euclid_circular_a"/>
              </a:rPr>
              <a:t>The #include preprocessor is used to include header files to C programs. For example,</a:t>
            </a:r>
          </a:p>
          <a:p>
            <a:pPr algn="l"/>
            <a:r>
              <a:rPr lang="en-US" dirty="0">
                <a:solidFill>
                  <a:srgbClr val="4078F2"/>
                </a:solidFill>
                <a:effectLst/>
              </a:rPr>
              <a:t>#include </a:t>
            </a:r>
            <a:r>
              <a:rPr lang="en-US" dirty="0">
                <a:solidFill>
                  <a:srgbClr val="50A14F"/>
                </a:solidFill>
                <a:effectLst/>
              </a:rPr>
              <a:t>&lt;</a:t>
            </a:r>
            <a:r>
              <a:rPr lang="en-US" dirty="0" err="1">
                <a:solidFill>
                  <a:srgbClr val="50A14F"/>
                </a:solidFill>
                <a:effectLst/>
              </a:rPr>
              <a:t>stdio.h</a:t>
            </a:r>
            <a:r>
              <a:rPr lang="en-US" dirty="0">
                <a:solidFill>
                  <a:srgbClr val="50A14F"/>
                </a:solidFill>
                <a:effectLst/>
              </a:rPr>
              <a:t>&gt;</a:t>
            </a:r>
            <a:r>
              <a:rPr lang="en-US" b="0" i="0" dirty="0">
                <a:effectLst/>
                <a:latin typeface="euclid_circular_a"/>
              </a:rPr>
              <a:t>Here, </a:t>
            </a:r>
            <a:r>
              <a:rPr lang="en-US" b="0" i="0" dirty="0" err="1">
                <a:effectLst/>
                <a:latin typeface="euclid_circular_a"/>
              </a:rPr>
              <a:t>stdio.h</a:t>
            </a:r>
            <a:r>
              <a:rPr lang="en-US" b="0" i="0" dirty="0">
                <a:effectLst/>
                <a:latin typeface="euclid_circular_a"/>
              </a:rPr>
              <a:t> is a header file. The #include preprocessor directive replaces the above line with the contents of </a:t>
            </a:r>
            <a:r>
              <a:rPr lang="en-US" b="0" i="0" dirty="0" err="1">
                <a:effectLst/>
                <a:latin typeface="euclid_circular_a"/>
              </a:rPr>
              <a:t>stdio.h</a:t>
            </a:r>
            <a:r>
              <a:rPr lang="en-US" b="0" i="0" dirty="0">
                <a:effectLst/>
                <a:latin typeface="euclid_circular_a"/>
              </a:rPr>
              <a:t> header file.</a:t>
            </a:r>
          </a:p>
          <a:p>
            <a:endParaRPr lang="en-US" dirty="0"/>
          </a:p>
          <a:p>
            <a:r>
              <a:rPr lang="en-US" b="0" i="0" dirty="0">
                <a:effectLst/>
                <a:latin typeface="euclid_circular_a"/>
              </a:rPr>
              <a:t>A macro is a fragment of code that is given a name. You can define a macro in C using the </a:t>
            </a:r>
            <a:r>
              <a:rPr lang="en-US" dirty="0"/>
              <a:t>#define</a:t>
            </a:r>
            <a:r>
              <a:rPr lang="en-US" b="0" i="0" dirty="0">
                <a:effectLst/>
                <a:latin typeface="euclid_circular_a"/>
              </a:rPr>
              <a:t> preprocessor directive. </a:t>
            </a:r>
          </a:p>
          <a:p>
            <a:pPr algn="l"/>
            <a:r>
              <a:rPr lang="en-US" b="0" i="0" dirty="0">
                <a:effectLst/>
                <a:latin typeface="euclid_circular_a"/>
              </a:rPr>
              <a:t>Here's an example.</a:t>
            </a:r>
          </a:p>
          <a:p>
            <a:r>
              <a:rPr lang="en-US" dirty="0">
                <a:solidFill>
                  <a:srgbClr val="4078F2"/>
                </a:solidFill>
                <a:effectLst/>
              </a:rPr>
              <a:t>#define c 299792458 </a:t>
            </a:r>
            <a:r>
              <a:rPr lang="en-US" dirty="0">
                <a:solidFill>
                  <a:srgbClr val="A0A1A7"/>
                </a:solidFill>
                <a:effectLst/>
              </a:rPr>
              <a:t>// speed of light</a:t>
            </a:r>
          </a:p>
          <a:p>
            <a:endParaRPr lang="en-US" dirty="0"/>
          </a:p>
          <a:p>
            <a:r>
              <a:rPr lang="en-US" b="1" dirty="0"/>
              <a:t>Slide content: </a:t>
            </a:r>
          </a:p>
          <a:p>
            <a:endParaRPr lang="en-US" dirty="0"/>
          </a:p>
          <a:p>
            <a:r>
              <a:rPr lang="en-US" dirty="0"/>
              <a:t>Inside the compiler (for instance GCC), the C code and all the header files first goes to a preprocessor. </a:t>
            </a:r>
          </a:p>
          <a:p>
            <a:pPr algn="l"/>
            <a:r>
              <a:rPr lang="en-US" b="1" i="0" dirty="0">
                <a:solidFill>
                  <a:srgbClr val="292929"/>
                </a:solidFill>
                <a:effectLst/>
                <a:latin typeface="sohne"/>
              </a:rPr>
              <a:t>Preprocessing</a:t>
            </a:r>
            <a:endParaRPr lang="en-US" b="0" i="0" dirty="0">
              <a:solidFill>
                <a:srgbClr val="292929"/>
              </a:solidFill>
              <a:effectLst/>
              <a:latin typeface="sohne"/>
            </a:endParaRPr>
          </a:p>
          <a:p>
            <a:pPr algn="l"/>
            <a:r>
              <a:rPr lang="en-US" b="0" i="0" dirty="0">
                <a:solidFill>
                  <a:srgbClr val="292929"/>
                </a:solidFill>
                <a:effectLst/>
                <a:latin typeface="charter"/>
              </a:rPr>
              <a:t>This steps does the following : Removal of Comments, Expansion of Macros, Expansion of the included files.</a:t>
            </a:r>
          </a:p>
          <a:p>
            <a:pPr algn="l"/>
            <a:r>
              <a:rPr lang="en-US" b="0" i="0" dirty="0">
                <a:solidFill>
                  <a:srgbClr val="292929"/>
                </a:solidFill>
                <a:effectLst/>
                <a:latin typeface="charter"/>
              </a:rPr>
              <a:t>The lines in our code that begin with the “</a:t>
            </a:r>
            <a:r>
              <a:rPr lang="en-US" b="1" i="0" dirty="0">
                <a:solidFill>
                  <a:srgbClr val="292929"/>
                </a:solidFill>
                <a:effectLst/>
                <a:latin typeface="charter"/>
              </a:rPr>
              <a:t>#</a:t>
            </a:r>
            <a:r>
              <a:rPr lang="en-US" b="0" i="0" dirty="0">
                <a:solidFill>
                  <a:srgbClr val="292929"/>
                </a:solidFill>
                <a:effectLst/>
                <a:latin typeface="charter"/>
              </a:rPr>
              <a:t>” character are preprocessor directives. In our “</a:t>
            </a:r>
            <a:r>
              <a:rPr lang="en-US" b="0" i="0" dirty="0" err="1">
                <a:solidFill>
                  <a:srgbClr val="292929"/>
                </a:solidFill>
                <a:effectLst/>
                <a:latin typeface="charter"/>
              </a:rPr>
              <a:t>HelloWorld.c</a:t>
            </a:r>
            <a:r>
              <a:rPr lang="en-US" b="0" i="0" dirty="0">
                <a:solidFill>
                  <a:srgbClr val="292929"/>
                </a:solidFill>
                <a:effectLst/>
                <a:latin typeface="charter"/>
              </a:rPr>
              <a:t>” program the first preprocessor directive (#include &lt;</a:t>
            </a:r>
            <a:r>
              <a:rPr lang="en-US" b="0" i="0" dirty="0" err="1">
                <a:solidFill>
                  <a:srgbClr val="292929"/>
                </a:solidFill>
                <a:effectLst/>
                <a:latin typeface="charter"/>
              </a:rPr>
              <a:t>stdio.h</a:t>
            </a:r>
            <a:r>
              <a:rPr lang="en-US" b="0" i="0" dirty="0">
                <a:solidFill>
                  <a:srgbClr val="292929"/>
                </a:solidFill>
                <a:effectLst/>
                <a:latin typeface="charter"/>
              </a:rPr>
              <a:t>&gt;) requests a standard header file, </a:t>
            </a:r>
            <a:r>
              <a:rPr lang="en-US" b="0" i="0" dirty="0" err="1">
                <a:solidFill>
                  <a:srgbClr val="292929"/>
                </a:solidFill>
                <a:effectLst/>
                <a:latin typeface="charter"/>
              </a:rPr>
              <a:t>stdio.h</a:t>
            </a:r>
            <a:r>
              <a:rPr lang="en-US" b="0" i="0" dirty="0">
                <a:solidFill>
                  <a:srgbClr val="292929"/>
                </a:solidFill>
                <a:effectLst/>
                <a:latin typeface="charter"/>
              </a:rPr>
              <a:t>, to be included into our source file. If you use macros in your program , this is the stage where it gets substituted by the corresponding value.  </a:t>
            </a:r>
          </a:p>
          <a:p>
            <a:pPr algn="l"/>
            <a:endParaRPr lang="en-US" b="0" i="0" dirty="0">
              <a:solidFill>
                <a:srgbClr val="292929"/>
              </a:solidFill>
              <a:effectLst/>
              <a:latin typeface="charter"/>
            </a:endParaRPr>
          </a:p>
          <a:p>
            <a:pPr algn="l"/>
            <a:r>
              <a:rPr lang="en-US" dirty="0"/>
              <a:t>This step generates an *.</a:t>
            </a:r>
            <a:r>
              <a:rPr lang="en-US" dirty="0" err="1"/>
              <a:t>i</a:t>
            </a:r>
            <a:r>
              <a:rPr lang="en-US" dirty="0"/>
              <a:t> file. </a:t>
            </a:r>
          </a:p>
        </p:txBody>
      </p:sp>
      <p:sp>
        <p:nvSpPr>
          <p:cNvPr id="4" name="Slide Number Placeholder 3"/>
          <p:cNvSpPr>
            <a:spLocks noGrp="1"/>
          </p:cNvSpPr>
          <p:nvPr>
            <p:ph type="sldNum" sz="quarter" idx="5"/>
          </p:nvPr>
        </p:nvSpPr>
        <p:spPr/>
        <p:txBody>
          <a:bodyPr/>
          <a:lstStyle/>
          <a:p>
            <a:fld id="{323CEC48-3B11-4E13-816F-74A75F87831F}" type="slidenum">
              <a:rPr lang="en-US" smtClean="0"/>
              <a:t>12</a:t>
            </a:fld>
            <a:endParaRPr lang="en-US"/>
          </a:p>
        </p:txBody>
      </p:sp>
    </p:spTree>
    <p:extLst>
      <p:ext uri="{BB962C8B-B14F-4D97-AF65-F5344CB8AC3E}">
        <p14:creationId xmlns:p14="http://schemas.microsoft.com/office/powerpoint/2010/main" val="32206901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80A3-7FE0-4766-873D-468B0B1C48A0}"/>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0260696-6A57-40F1-82F3-7609AD613832}"/>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B25B8F27-346F-4296-A158-BEDA20D96A59}"/>
              </a:ext>
            </a:extLst>
          </p:cNvPr>
          <p:cNvSpPr/>
          <p:nvPr userDrawn="1"/>
        </p:nvSpPr>
        <p:spPr>
          <a:xfrm>
            <a:off x="152400" y="103909"/>
            <a:ext cx="11921836" cy="6650182"/>
          </a:xfrm>
          <a:prstGeom prst="rect">
            <a:avLst/>
          </a:prstGeom>
          <a:noFill/>
          <a:ln w="92075">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aculty | Electrical Engineering and Computer Science">
            <a:extLst>
              <a:ext uri="{FF2B5EF4-FFF2-40B4-BE49-F238E27FC236}">
                <a16:creationId xmlns:a16="http://schemas.microsoft.com/office/drawing/2014/main" id="{D83803D9-B09A-471E-8BB3-5FB9C33724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25278" y="4711415"/>
            <a:ext cx="2176080" cy="186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8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80A3-7FE0-4766-873D-468B0B1C48A0}"/>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0260696-6A57-40F1-82F3-7609AD613832}"/>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9F226BED-3BE4-4415-B3F1-5DACE4D3AF7C}"/>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2BE5B650-4DBA-4B0F-9FC8-0B4B974B642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E50D7063-E1B7-4171-85E1-C17E3AC9EA6F}" type="slidenum">
              <a:rPr lang="en-US" smtClean="0"/>
              <a:pPr/>
              <a:t>‹#›</a:t>
            </a:fld>
            <a:endParaRPr lang="en-US"/>
          </a:p>
        </p:txBody>
      </p:sp>
      <p:sp>
        <p:nvSpPr>
          <p:cNvPr id="7" name="Rectangle 6">
            <a:extLst>
              <a:ext uri="{FF2B5EF4-FFF2-40B4-BE49-F238E27FC236}">
                <a16:creationId xmlns:a16="http://schemas.microsoft.com/office/drawing/2014/main" id="{B25B8F27-346F-4296-A158-BEDA20D96A59}"/>
              </a:ext>
            </a:extLst>
          </p:cNvPr>
          <p:cNvSpPr/>
          <p:nvPr userDrawn="1"/>
        </p:nvSpPr>
        <p:spPr>
          <a:xfrm>
            <a:off x="152400" y="103909"/>
            <a:ext cx="11921836" cy="6650182"/>
          </a:xfrm>
          <a:prstGeom prst="rect">
            <a:avLst/>
          </a:prstGeom>
          <a:noFill/>
          <a:ln w="92075">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18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AD8B-F107-4623-A361-ACBAD49E8C71}"/>
              </a:ext>
            </a:extLst>
          </p:cNvPr>
          <p:cNvSpPr>
            <a:spLocks noGrp="1"/>
          </p:cNvSpPr>
          <p:nvPr>
            <p:ph type="title"/>
          </p:nvPr>
        </p:nvSpPr>
        <p:spPr>
          <a:xfrm>
            <a:off x="0" y="16030"/>
            <a:ext cx="12192000" cy="1095506"/>
          </a:xfrm>
          <a:solidFill>
            <a:srgbClr val="0022B4"/>
          </a:solidFill>
        </p:spPr>
        <p:txBody>
          <a:bodyPr/>
          <a:lstStyle>
            <a:lvl1pPr>
              <a:defRPr b="1">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BB99C6F-F22D-4789-B790-966E755E7420}"/>
              </a:ext>
            </a:extLst>
          </p:cNvPr>
          <p:cNvSpPr>
            <a:spLocks noGrp="1"/>
          </p:cNvSpPr>
          <p:nvPr>
            <p:ph idx="1"/>
          </p:nvPr>
        </p:nvSpPr>
        <p:spPr>
          <a:xfrm>
            <a:off x="0" y="1344326"/>
            <a:ext cx="12192000" cy="49179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16B29E2-7342-44E4-A9D5-419A1D7E1242}"/>
              </a:ext>
            </a:extLst>
          </p:cNvPr>
          <p:cNvSpPr>
            <a:spLocks noGrp="1"/>
          </p:cNvSpPr>
          <p:nvPr>
            <p:ph type="ftr" sz="quarter" idx="11"/>
          </p:nvPr>
        </p:nvSpPr>
        <p:spPr/>
        <p:txBody>
          <a:bodyPr/>
          <a:lstStyle>
            <a:lvl1pPr>
              <a:defRPr>
                <a:solidFill>
                  <a:srgbClr val="0022B4"/>
                </a:solidFill>
              </a:defRPr>
            </a:lvl1pPr>
          </a:lstStyle>
          <a:p>
            <a:endParaRPr lang="en-US" dirty="0"/>
          </a:p>
        </p:txBody>
      </p:sp>
      <p:sp>
        <p:nvSpPr>
          <p:cNvPr id="6" name="Slide Number Placeholder 5">
            <a:extLst>
              <a:ext uri="{FF2B5EF4-FFF2-40B4-BE49-F238E27FC236}">
                <a16:creationId xmlns:a16="http://schemas.microsoft.com/office/drawing/2014/main" id="{1548BB4B-3ECC-417A-A924-1C946339886A}"/>
              </a:ext>
            </a:extLst>
          </p:cNvPr>
          <p:cNvSpPr>
            <a:spLocks noGrp="1"/>
          </p:cNvSpPr>
          <p:nvPr>
            <p:ph type="sldNum" sz="quarter" idx="12"/>
          </p:nvPr>
        </p:nvSpPr>
        <p:spPr/>
        <p:txBody>
          <a:bodyPr/>
          <a:lstStyle>
            <a:lvl1pPr>
              <a:defRPr>
                <a:solidFill>
                  <a:srgbClr val="0022B4"/>
                </a:solidFill>
              </a:defRPr>
            </a:lvl1pPr>
          </a:lstStyle>
          <a:p>
            <a:fld id="{E50D7063-E1B7-4171-85E1-C17E3AC9EA6F}" type="slidenum">
              <a:rPr lang="en-US" smtClean="0"/>
              <a:pPr/>
              <a:t>‹#›</a:t>
            </a:fld>
            <a:endParaRPr lang="en-US"/>
          </a:p>
        </p:txBody>
      </p:sp>
    </p:spTree>
    <p:extLst>
      <p:ext uri="{BB962C8B-B14F-4D97-AF65-F5344CB8AC3E}">
        <p14:creationId xmlns:p14="http://schemas.microsoft.com/office/powerpoint/2010/main" val="284219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7D15-6E60-42FE-871C-80385C255A97}"/>
              </a:ext>
            </a:extLst>
          </p:cNvPr>
          <p:cNvSpPr>
            <a:spLocks noGrp="1"/>
          </p:cNvSpPr>
          <p:nvPr>
            <p:ph type="title"/>
          </p:nvPr>
        </p:nvSpPr>
        <p:spPr>
          <a:xfrm>
            <a:off x="0" y="16030"/>
            <a:ext cx="12192000" cy="1095506"/>
          </a:xfrm>
          <a:solidFill>
            <a:srgbClr val="0022B4"/>
          </a:solidFill>
        </p:spPr>
        <p:txBody>
          <a:bodyPr/>
          <a:lstStyle>
            <a:lvl1pPr>
              <a:defRPr b="1">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B13E8404-3BF4-4CDA-9EDD-D668EC95AF1B}"/>
              </a:ext>
            </a:extLst>
          </p:cNvPr>
          <p:cNvSpPr>
            <a:spLocks noGrp="1"/>
          </p:cNvSpPr>
          <p:nvPr>
            <p:ph type="ftr" sz="quarter" idx="11"/>
          </p:nvPr>
        </p:nvSpPr>
        <p:spPr/>
        <p:txBody>
          <a:bodyPr/>
          <a:lstStyle>
            <a:lvl1pPr>
              <a:defRPr>
                <a:solidFill>
                  <a:srgbClr val="0022B4"/>
                </a:solidFill>
              </a:defRPr>
            </a:lvl1pPr>
          </a:lstStyle>
          <a:p>
            <a:endParaRPr lang="en-US" dirty="0"/>
          </a:p>
        </p:txBody>
      </p:sp>
      <p:sp>
        <p:nvSpPr>
          <p:cNvPr id="5" name="Slide Number Placeholder 4">
            <a:extLst>
              <a:ext uri="{FF2B5EF4-FFF2-40B4-BE49-F238E27FC236}">
                <a16:creationId xmlns:a16="http://schemas.microsoft.com/office/drawing/2014/main" id="{613FBA08-36E2-4675-A112-43AA22877F95}"/>
              </a:ext>
            </a:extLst>
          </p:cNvPr>
          <p:cNvSpPr>
            <a:spLocks noGrp="1"/>
          </p:cNvSpPr>
          <p:nvPr>
            <p:ph type="sldNum" sz="quarter" idx="12"/>
          </p:nvPr>
        </p:nvSpPr>
        <p:spPr/>
        <p:txBody>
          <a:bodyPr/>
          <a:lstStyle>
            <a:lvl1pPr>
              <a:defRPr>
                <a:solidFill>
                  <a:srgbClr val="0022B4"/>
                </a:solidFill>
              </a:defRPr>
            </a:lvl1pPr>
          </a:lstStyle>
          <a:p>
            <a:fld id="{E50D7063-E1B7-4171-85E1-C17E3AC9EA6F}" type="slidenum">
              <a:rPr lang="en-US" smtClean="0"/>
              <a:pPr/>
              <a:t>‹#›</a:t>
            </a:fld>
            <a:endParaRPr lang="en-US" dirty="0"/>
          </a:p>
        </p:txBody>
      </p:sp>
    </p:spTree>
    <p:extLst>
      <p:ext uri="{BB962C8B-B14F-4D97-AF65-F5344CB8AC3E}">
        <p14:creationId xmlns:p14="http://schemas.microsoft.com/office/powerpoint/2010/main" val="368241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1BE7-AA66-4575-BA61-2D09F683E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55A831-277C-4D8A-BDB0-3ACB52DDA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9D35601-837D-4B0D-957A-1F516271DDFA}"/>
              </a:ext>
            </a:extLst>
          </p:cNvPr>
          <p:cNvSpPr>
            <a:spLocks noGrp="1"/>
          </p:cNvSpPr>
          <p:nvPr>
            <p:ph type="ftr" sz="quarter" idx="11"/>
          </p:nvPr>
        </p:nvSpPr>
        <p:spPr/>
        <p:txBody>
          <a:bodyPr/>
          <a:lstStyle>
            <a:lvl1pPr>
              <a:defRPr>
                <a:solidFill>
                  <a:srgbClr val="0022B4"/>
                </a:solidFill>
              </a:defRPr>
            </a:lvl1pPr>
          </a:lstStyle>
          <a:p>
            <a:endParaRPr lang="en-US" dirty="0"/>
          </a:p>
        </p:txBody>
      </p:sp>
      <p:sp>
        <p:nvSpPr>
          <p:cNvPr id="6" name="Slide Number Placeholder 5">
            <a:extLst>
              <a:ext uri="{FF2B5EF4-FFF2-40B4-BE49-F238E27FC236}">
                <a16:creationId xmlns:a16="http://schemas.microsoft.com/office/drawing/2014/main" id="{EF9D75AC-71CC-4DAA-9314-34D98A46E828}"/>
              </a:ext>
            </a:extLst>
          </p:cNvPr>
          <p:cNvSpPr>
            <a:spLocks noGrp="1"/>
          </p:cNvSpPr>
          <p:nvPr>
            <p:ph type="sldNum" sz="quarter" idx="12"/>
          </p:nvPr>
        </p:nvSpPr>
        <p:spPr/>
        <p:txBody>
          <a:bodyPr/>
          <a:lstStyle>
            <a:lvl1pPr>
              <a:defRPr>
                <a:solidFill>
                  <a:srgbClr val="0022B4"/>
                </a:solidFill>
              </a:defRPr>
            </a:lvl1pPr>
          </a:lstStyle>
          <a:p>
            <a:fld id="{E50D7063-E1B7-4171-85E1-C17E3AC9EA6F}" type="slidenum">
              <a:rPr lang="en-US" smtClean="0"/>
              <a:pPr/>
              <a:t>‹#›</a:t>
            </a:fld>
            <a:endParaRPr lang="en-US"/>
          </a:p>
        </p:txBody>
      </p:sp>
    </p:spTree>
    <p:extLst>
      <p:ext uri="{BB962C8B-B14F-4D97-AF65-F5344CB8AC3E}">
        <p14:creationId xmlns:p14="http://schemas.microsoft.com/office/powerpoint/2010/main" val="250805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C2C8-0BCA-449D-8895-4CF246645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D6D452-DE1A-481C-8BD5-85ADAB44E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0AB0E-0E39-4C37-9C6B-EAD7E01FF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68ABB-EF4A-444A-A847-545896AC8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20607-12E0-43F2-8891-4A8CE3DCE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07FF53C4-B812-425A-ACC0-8F8B0E060BC0}"/>
              </a:ext>
            </a:extLst>
          </p:cNvPr>
          <p:cNvSpPr>
            <a:spLocks noGrp="1"/>
          </p:cNvSpPr>
          <p:nvPr>
            <p:ph type="ftr" sz="quarter" idx="11"/>
          </p:nvPr>
        </p:nvSpPr>
        <p:spPr/>
        <p:txBody>
          <a:bodyPr/>
          <a:lstStyle>
            <a:lvl1pPr>
              <a:defRPr>
                <a:solidFill>
                  <a:srgbClr val="0022B4"/>
                </a:solidFill>
              </a:defRPr>
            </a:lvl1pPr>
          </a:lstStyle>
          <a:p>
            <a:endParaRPr lang="en-US" dirty="0"/>
          </a:p>
        </p:txBody>
      </p:sp>
      <p:sp>
        <p:nvSpPr>
          <p:cNvPr id="9" name="Slide Number Placeholder 8">
            <a:extLst>
              <a:ext uri="{FF2B5EF4-FFF2-40B4-BE49-F238E27FC236}">
                <a16:creationId xmlns:a16="http://schemas.microsoft.com/office/drawing/2014/main" id="{30298079-A543-4898-A275-3DCBA8A9FA47}"/>
              </a:ext>
            </a:extLst>
          </p:cNvPr>
          <p:cNvSpPr>
            <a:spLocks noGrp="1"/>
          </p:cNvSpPr>
          <p:nvPr>
            <p:ph type="sldNum" sz="quarter" idx="12"/>
          </p:nvPr>
        </p:nvSpPr>
        <p:spPr/>
        <p:txBody>
          <a:bodyPr/>
          <a:lstStyle>
            <a:lvl1pPr>
              <a:defRPr>
                <a:solidFill>
                  <a:srgbClr val="0022B4"/>
                </a:solidFill>
              </a:defRPr>
            </a:lvl1pPr>
          </a:lstStyle>
          <a:p>
            <a:fld id="{E50D7063-E1B7-4171-85E1-C17E3AC9EA6F}" type="slidenum">
              <a:rPr lang="en-US" smtClean="0"/>
              <a:pPr/>
              <a:t>‹#›</a:t>
            </a:fld>
            <a:endParaRPr lang="en-US"/>
          </a:p>
        </p:txBody>
      </p:sp>
    </p:spTree>
    <p:extLst>
      <p:ext uri="{BB962C8B-B14F-4D97-AF65-F5344CB8AC3E}">
        <p14:creationId xmlns:p14="http://schemas.microsoft.com/office/powerpoint/2010/main" val="3398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76968E1-1E60-4FA5-9F65-D8A0C2726B5F}"/>
              </a:ext>
            </a:extLst>
          </p:cNvPr>
          <p:cNvSpPr>
            <a:spLocks noGrp="1"/>
          </p:cNvSpPr>
          <p:nvPr>
            <p:ph type="ftr" sz="quarter" idx="11"/>
          </p:nvPr>
        </p:nvSpPr>
        <p:spPr/>
        <p:txBody>
          <a:bodyPr/>
          <a:lstStyle>
            <a:lvl1pPr>
              <a:defRPr>
                <a:solidFill>
                  <a:srgbClr val="0022B4"/>
                </a:solidFill>
              </a:defRPr>
            </a:lvl1pPr>
          </a:lstStyle>
          <a:p>
            <a:endParaRPr lang="en-US" dirty="0"/>
          </a:p>
        </p:txBody>
      </p:sp>
      <p:sp>
        <p:nvSpPr>
          <p:cNvPr id="4" name="Slide Number Placeholder 3">
            <a:extLst>
              <a:ext uri="{FF2B5EF4-FFF2-40B4-BE49-F238E27FC236}">
                <a16:creationId xmlns:a16="http://schemas.microsoft.com/office/drawing/2014/main" id="{0AF50FFD-E61E-48D8-8810-73C6D2F70978}"/>
              </a:ext>
            </a:extLst>
          </p:cNvPr>
          <p:cNvSpPr>
            <a:spLocks noGrp="1"/>
          </p:cNvSpPr>
          <p:nvPr>
            <p:ph type="sldNum" sz="quarter" idx="12"/>
          </p:nvPr>
        </p:nvSpPr>
        <p:spPr/>
        <p:txBody>
          <a:bodyPr/>
          <a:lstStyle>
            <a:lvl1pPr>
              <a:defRPr>
                <a:solidFill>
                  <a:srgbClr val="0022B4"/>
                </a:solidFill>
              </a:defRPr>
            </a:lvl1pPr>
          </a:lstStyle>
          <a:p>
            <a:fld id="{E50D7063-E1B7-4171-85E1-C17E3AC9EA6F}" type="slidenum">
              <a:rPr lang="en-US" smtClean="0"/>
              <a:pPr/>
              <a:t>‹#›</a:t>
            </a:fld>
            <a:endParaRPr lang="en-US"/>
          </a:p>
        </p:txBody>
      </p:sp>
    </p:spTree>
    <p:extLst>
      <p:ext uri="{BB962C8B-B14F-4D97-AF65-F5344CB8AC3E}">
        <p14:creationId xmlns:p14="http://schemas.microsoft.com/office/powerpoint/2010/main" val="365745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718"/>
            <a:ext cx="10515600" cy="5491246"/>
          </a:xfrm>
        </p:spPr>
        <p:txBody>
          <a:bodyPr/>
          <a:lstStyle>
            <a:lvl1pPr>
              <a:defRPr sz="3600"/>
            </a:lvl1pPr>
            <a:lvl2pPr>
              <a:defRPr sz="3200"/>
            </a:lvl2pPr>
            <a:lvl3pPr>
              <a:defRPr sz="28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0A91F-A1B3-44C1-9FC1-670A91959705}" type="slidenum">
              <a:rPr lang="en-US" smtClean="0"/>
              <a:pPr/>
              <a:t>‹#›</a:t>
            </a:fld>
            <a:r>
              <a:rPr lang="en-US"/>
              <a:t> </a:t>
            </a:r>
            <a:endParaRPr lang="en-US" dirty="0"/>
          </a:p>
        </p:txBody>
      </p:sp>
    </p:spTree>
    <p:extLst>
      <p:ext uri="{BB962C8B-B14F-4D97-AF65-F5344CB8AC3E}">
        <p14:creationId xmlns:p14="http://schemas.microsoft.com/office/powerpoint/2010/main" val="314550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C732D-F859-4104-9312-9642B4A0D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2649BF-D5BC-4455-8E36-1D7195F9B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F11F1B3-5F5A-43EF-9525-CDC19278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3C9BE8F6-57C4-47F2-A675-E90369C1D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E50D7063-E1B7-4171-85E1-C17E3AC9EA6F}" type="slidenum">
              <a:rPr lang="en-US" smtClean="0"/>
              <a:pPr/>
              <a:t>‹#›</a:t>
            </a:fld>
            <a:endParaRPr lang="en-US"/>
          </a:p>
        </p:txBody>
      </p:sp>
    </p:spTree>
    <p:extLst>
      <p:ext uri="{BB962C8B-B14F-4D97-AF65-F5344CB8AC3E}">
        <p14:creationId xmlns:p14="http://schemas.microsoft.com/office/powerpoint/2010/main" val="2800096845"/>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0" r:id="rId3"/>
    <p:sldLayoutId id="2147483654" r:id="rId4"/>
    <p:sldLayoutId id="2147483651" r:id="rId5"/>
    <p:sldLayoutId id="2147483653" r:id="rId6"/>
    <p:sldLayoutId id="2147483655" r:id="rId7"/>
    <p:sldLayoutId id="214748365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motherboard-cpu-i5-intel-capacitor-tech-technology-chips-wallpaper-ehcac"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hoque@ku.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medium.com/@meghamohan/everything-you-want-to-know-about-gcc-fa5805452f96#:~:text=GCC%20is%20an%20integrated%20distribution,Java%2C%20Fortran%2C%20and%20Ada.&amp;text=The%20goal%20is%20to%20make,language%20that%20the%20system%20understand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medium.com/@meghamohan/everything-you-want-to-know-about-gcc-fa5805452f96#:~:text=GCC%20is%20an%20integrated%20distribution,Java%2C%20Fortran%2C%20and%20Ada.&amp;text=The%20goal%20is%20to%20make,language%20that%20the%20system%20understand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medium.com/@meghamohan/everything-you-want-to-know-about-gcc-fa5805452f96#:~:text=GCC%20is%20an%20integrated%20distribution,Java%2C%20Fortran%2C%20and%20Ada.&amp;text=The%20goal%20is%20to%20make,language%20that%20the%20system%20understands" TargetMode="External"/><Relationship Id="rId5" Type="http://schemas.microsoft.com/office/2007/relationships/hdphoto" Target="../media/hdphoto1.wdp"/><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meghamohan/everything-you-want-to-know-about-gcc-fa5805452f96#:~:text=GCC%20is%20an%20integrated%20distribution,Java%2C%20Fortran%2C%20and%20Ada.&amp;text=The%20goal%20is%20to%20make,language%20that%20the%20system%20understand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maps.google.com/maps?q=38.957615%2C-95.252765%28EATON+HALL%29&amp;z=17"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www.srcmake.com/home/make" TargetMode="External"/><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circuit board&#10;&#10;Description automatically generated with medium confidence">
            <a:extLst>
              <a:ext uri="{FF2B5EF4-FFF2-40B4-BE49-F238E27FC236}">
                <a16:creationId xmlns:a16="http://schemas.microsoft.com/office/drawing/2014/main" id="{0A155DED-59B8-753D-E0CB-2DA63F335D1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418" r="23298" b="367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26416-FC0F-4EEA-99E1-3A73DAC6033F}"/>
              </a:ext>
            </a:extLst>
          </p:cNvPr>
          <p:cNvSpPr>
            <a:spLocks noGrp="1"/>
          </p:cNvSpPr>
          <p:nvPr>
            <p:ph type="ctrTitle"/>
          </p:nvPr>
        </p:nvSpPr>
        <p:spPr>
          <a:xfrm>
            <a:off x="466273" y="1736013"/>
            <a:ext cx="5706509" cy="2767968"/>
          </a:xfrm>
        </p:spPr>
        <p:txBody>
          <a:bodyPr anchor="b">
            <a:normAutofit fontScale="90000"/>
          </a:bodyPr>
          <a:lstStyle/>
          <a:p>
            <a:pPr algn="l"/>
            <a:br>
              <a:rPr lang="en-US" sz="3700" b="1" dirty="0">
                <a:effectLst/>
                <a:latin typeface="Arial" panose="020B0604020202020204" pitchFamily="34" charset="0"/>
                <a:ea typeface="Calibri" panose="020F0502020204030204" pitchFamily="34" charset="0"/>
                <a:cs typeface="Arial" panose="020B0604020202020204" pitchFamily="34" charset="0"/>
              </a:rPr>
            </a:br>
            <a:br>
              <a:rPr lang="en-US" sz="3700" b="1" dirty="0">
                <a:effectLst/>
                <a:latin typeface="Arial" panose="020B0604020202020204" pitchFamily="34" charset="0"/>
                <a:ea typeface="Calibri" panose="020F0502020204030204" pitchFamily="34" charset="0"/>
                <a:cs typeface="Arial" panose="020B0604020202020204" pitchFamily="34" charset="0"/>
              </a:rPr>
            </a:br>
            <a:r>
              <a:rPr lang="en-US" sz="3700" b="1" dirty="0">
                <a:effectLst/>
                <a:latin typeface="Arial" panose="020B0604020202020204" pitchFamily="34" charset="0"/>
                <a:ea typeface="Calibri" panose="020F0502020204030204" pitchFamily="34" charset="0"/>
                <a:cs typeface="Arial" panose="020B0604020202020204" pitchFamily="34" charset="0"/>
              </a:rPr>
              <a:t>EECS 388:                                                               Embedded Systems</a:t>
            </a:r>
            <a:br>
              <a:rPr lang="en-US" sz="3700" b="1" dirty="0">
                <a:effectLst/>
                <a:latin typeface="Arial" panose="020B0604020202020204" pitchFamily="34" charset="0"/>
                <a:ea typeface="Calibri" panose="020F0502020204030204" pitchFamily="34" charset="0"/>
                <a:cs typeface="Arial" panose="020B0604020202020204" pitchFamily="34" charset="0"/>
              </a:rPr>
            </a:br>
            <a:br>
              <a:rPr lang="en-US" sz="3700" b="1" dirty="0">
                <a:effectLst/>
                <a:latin typeface="Arial" panose="020B0604020202020204" pitchFamily="34" charset="0"/>
                <a:ea typeface="Calibri" panose="020F0502020204030204" pitchFamily="34" charset="0"/>
                <a:cs typeface="Arial" panose="020B0604020202020204" pitchFamily="34" charset="0"/>
              </a:rPr>
            </a:br>
            <a:r>
              <a:rPr lang="en-US" sz="3700" b="1" dirty="0">
                <a:effectLst/>
                <a:latin typeface="Arial" panose="020B0604020202020204" pitchFamily="34" charset="0"/>
                <a:ea typeface="Calibri" panose="020F0502020204030204" pitchFamily="34" charset="0"/>
                <a:cs typeface="Arial" panose="020B0604020202020204" pitchFamily="34" charset="0"/>
              </a:rPr>
              <a:t>Lecture 2: </a:t>
            </a:r>
            <a:r>
              <a:rPr lang="en-US" sz="4000" b="1" dirty="0"/>
              <a:t>Embedded Software Development</a:t>
            </a:r>
            <a:endParaRPr lang="en-US" sz="3700" dirty="0"/>
          </a:p>
        </p:txBody>
      </p:sp>
      <p:sp>
        <p:nvSpPr>
          <p:cNvPr id="3" name="Subtitle 2">
            <a:extLst>
              <a:ext uri="{FF2B5EF4-FFF2-40B4-BE49-F238E27FC236}">
                <a16:creationId xmlns:a16="http://schemas.microsoft.com/office/drawing/2014/main" id="{E94E92C6-AD72-4BF7-8A91-DDA807C252EA}"/>
              </a:ext>
            </a:extLst>
          </p:cNvPr>
          <p:cNvSpPr>
            <a:spLocks noGrp="1"/>
          </p:cNvSpPr>
          <p:nvPr>
            <p:ph type="subTitle" idx="1"/>
          </p:nvPr>
        </p:nvSpPr>
        <p:spPr>
          <a:xfrm>
            <a:off x="477980" y="4857682"/>
            <a:ext cx="4632500" cy="1208141"/>
          </a:xfrm>
        </p:spPr>
        <p:txBody>
          <a:bodyPr>
            <a:normAutofit/>
          </a:bodyPr>
          <a:lstStyle/>
          <a:p>
            <a:pPr algn="l"/>
            <a:endParaRPr lang="en-US" sz="1400" b="1" dirty="0">
              <a:latin typeface="Arial" panose="020B0604020202020204" pitchFamily="34" charset="0"/>
              <a:cs typeface="Arial" panose="020B0604020202020204" pitchFamily="34" charset="0"/>
            </a:endParaRPr>
          </a:p>
          <a:p>
            <a:pPr algn="l"/>
            <a:r>
              <a:rPr lang="en-US" sz="1400" b="1" dirty="0">
                <a:latin typeface="Arial" panose="020B0604020202020204" pitchFamily="34" charset="0"/>
                <a:cs typeface="Arial" panose="020B0604020202020204" pitchFamily="34" charset="0"/>
              </a:rPr>
              <a:t>Instructor: </a:t>
            </a:r>
            <a:r>
              <a:rPr lang="en-US" sz="1400" b="1" dirty="0">
                <a:effectLst/>
                <a:latin typeface="Arial" panose="020B0604020202020204" pitchFamily="34" charset="0"/>
                <a:ea typeface="Calibri" panose="020F0502020204030204" pitchFamily="34" charset="0"/>
                <a:cs typeface="Arial" panose="020B0604020202020204" pitchFamily="34" charset="0"/>
              </a:rPr>
              <a:t>Tamzidul Hoque, Assistant Professor, Dept. of EECS, University of Kansas (</a:t>
            </a:r>
            <a:r>
              <a:rPr lang="en-US" sz="1400" b="1" u="sng" dirty="0">
                <a:effectLst/>
                <a:latin typeface="Arial" panose="020B0604020202020204" pitchFamily="34" charset="0"/>
                <a:ea typeface="Calibri" panose="020F0502020204030204" pitchFamily="34" charset="0"/>
                <a:cs typeface="Arial" panose="020B0604020202020204" pitchFamily="34" charset="0"/>
                <a:hlinkClick r:id="rId4"/>
              </a:rPr>
              <a:t>hoque@ku.edu</a:t>
            </a:r>
            <a:r>
              <a:rPr lang="en-US" sz="1400" b="1" dirty="0">
                <a:effectLst/>
                <a:latin typeface="Arial" panose="020B0604020202020204" pitchFamily="34" charset="0"/>
                <a:ea typeface="Calibri" panose="020F0502020204030204" pitchFamily="34" charset="0"/>
                <a:cs typeface="Arial" panose="020B0604020202020204" pitchFamily="34" charset="0"/>
              </a:rPr>
              <a:t>), office: Eaton 2038</a:t>
            </a:r>
            <a:endParaRPr lang="en-US" sz="1400" b="1" dirty="0">
              <a:latin typeface="Arial" panose="020B0604020202020204" pitchFamily="34" charset="0"/>
              <a:cs typeface="Arial" panose="020B0604020202020204" pitchFamily="34" charset="0"/>
            </a:endParaRPr>
          </a:p>
          <a:p>
            <a:pPr algn="l"/>
            <a:endParaRPr lang="en-US" sz="1400" b="1"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Home | Brand Center | The University of Kansas">
            <a:extLst>
              <a:ext uri="{FF2B5EF4-FFF2-40B4-BE49-F238E27FC236}">
                <a16:creationId xmlns:a16="http://schemas.microsoft.com/office/drawing/2014/main" id="{BA09179F-40A0-4A17-2785-1C45BD9F8D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851" y="1006719"/>
            <a:ext cx="2525787" cy="55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18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4BF1318-789E-CD4D-B736-DDC2F1510294}"/>
              </a:ext>
            </a:extLst>
          </p:cNvPr>
          <p:cNvSpPr/>
          <p:nvPr/>
        </p:nvSpPr>
        <p:spPr>
          <a:xfrm>
            <a:off x="2125356" y="2817341"/>
            <a:ext cx="8231145" cy="26814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Content Placeholder 1">
            <a:extLst>
              <a:ext uri="{FF2B5EF4-FFF2-40B4-BE49-F238E27FC236}">
                <a16:creationId xmlns:a16="http://schemas.microsoft.com/office/drawing/2014/main" id="{80C509A8-470C-BB4B-ACF3-391332321B43}"/>
              </a:ext>
            </a:extLst>
          </p:cNvPr>
          <p:cNvSpPr>
            <a:spLocks noGrp="1"/>
          </p:cNvSpPr>
          <p:nvPr>
            <p:ph idx="1"/>
          </p:nvPr>
        </p:nvSpPr>
        <p:spPr/>
        <p:txBody>
          <a:bodyPr/>
          <a:lstStyle/>
          <a:p>
            <a:pPr marL="0" indent="0">
              <a:buNone/>
            </a:pPr>
            <a:r>
              <a:rPr lang="en-US" dirty="0"/>
              <a:t>Due to the limited resource of the target, host machine usually contains our build environment </a:t>
            </a:r>
          </a:p>
        </p:txBody>
      </p:sp>
      <p:sp>
        <p:nvSpPr>
          <p:cNvPr id="3" name="Slide Number Placeholder 2">
            <a:extLst>
              <a:ext uri="{FF2B5EF4-FFF2-40B4-BE49-F238E27FC236}">
                <a16:creationId xmlns:a16="http://schemas.microsoft.com/office/drawing/2014/main" id="{0F4FB1FF-8E8C-154D-B1B7-C6355A1C4BC0}"/>
              </a:ext>
            </a:extLst>
          </p:cNvPr>
          <p:cNvSpPr>
            <a:spLocks noGrp="1"/>
          </p:cNvSpPr>
          <p:nvPr>
            <p:ph type="sldNum" sz="quarter" idx="12"/>
          </p:nvPr>
        </p:nvSpPr>
        <p:spPr/>
        <p:txBody>
          <a:bodyPr/>
          <a:lstStyle/>
          <a:p>
            <a:fld id="{8840A91F-A1B3-44C1-9FC1-670A91959705}" type="slidenum">
              <a:rPr lang="en-US" smtClean="0"/>
              <a:pPr/>
              <a:t>10</a:t>
            </a:fld>
            <a:r>
              <a:rPr lang="en-US"/>
              <a:t> </a:t>
            </a:r>
            <a:endParaRPr lang="en-US" dirty="0"/>
          </a:p>
        </p:txBody>
      </p:sp>
      <p:sp>
        <p:nvSpPr>
          <p:cNvPr id="4" name="TextBox 3">
            <a:extLst>
              <a:ext uri="{FF2B5EF4-FFF2-40B4-BE49-F238E27FC236}">
                <a16:creationId xmlns:a16="http://schemas.microsoft.com/office/drawing/2014/main" id="{77F7130A-8253-ED4A-920B-DED467F958E7}"/>
              </a:ext>
            </a:extLst>
          </p:cNvPr>
          <p:cNvSpPr txBox="1"/>
          <p:nvPr/>
        </p:nvSpPr>
        <p:spPr>
          <a:xfrm>
            <a:off x="2500185" y="3429000"/>
            <a:ext cx="931665" cy="523220"/>
          </a:xfrm>
          <a:prstGeom prst="rect">
            <a:avLst/>
          </a:prstGeom>
          <a:solidFill>
            <a:schemeClr val="bg1"/>
          </a:solidFill>
          <a:ln>
            <a:solidFill>
              <a:schemeClr val="tx1"/>
            </a:solidFill>
          </a:ln>
        </p:spPr>
        <p:txBody>
          <a:bodyPr wrap="none" rtlCol="0">
            <a:spAutoFit/>
          </a:bodyPr>
          <a:lstStyle/>
          <a:p>
            <a:r>
              <a:rPr lang="en-US" sz="2800" dirty="0"/>
              <a:t>Code</a:t>
            </a:r>
          </a:p>
        </p:txBody>
      </p:sp>
      <p:sp>
        <p:nvSpPr>
          <p:cNvPr id="5" name="TextBox 4">
            <a:extLst>
              <a:ext uri="{FF2B5EF4-FFF2-40B4-BE49-F238E27FC236}">
                <a16:creationId xmlns:a16="http://schemas.microsoft.com/office/drawing/2014/main" id="{1E24B39B-63F9-1B40-B8E2-C67D388D533E}"/>
              </a:ext>
            </a:extLst>
          </p:cNvPr>
          <p:cNvSpPr txBox="1"/>
          <p:nvPr/>
        </p:nvSpPr>
        <p:spPr>
          <a:xfrm>
            <a:off x="4627579" y="3429000"/>
            <a:ext cx="2949525" cy="523220"/>
          </a:xfrm>
          <a:prstGeom prst="rect">
            <a:avLst/>
          </a:prstGeom>
          <a:solidFill>
            <a:schemeClr val="bg1"/>
          </a:solidFill>
          <a:ln>
            <a:solidFill>
              <a:schemeClr val="tx1"/>
            </a:solidFill>
          </a:ln>
        </p:spPr>
        <p:txBody>
          <a:bodyPr wrap="none" rtlCol="0">
            <a:spAutoFit/>
          </a:bodyPr>
          <a:lstStyle/>
          <a:p>
            <a:r>
              <a:rPr lang="en-US" sz="2800" dirty="0"/>
              <a:t>Compiler toolchain</a:t>
            </a:r>
          </a:p>
        </p:txBody>
      </p:sp>
      <p:sp>
        <p:nvSpPr>
          <p:cNvPr id="6" name="TextBox 5">
            <a:extLst>
              <a:ext uri="{FF2B5EF4-FFF2-40B4-BE49-F238E27FC236}">
                <a16:creationId xmlns:a16="http://schemas.microsoft.com/office/drawing/2014/main" id="{8CE014C4-34A0-BB4C-B914-3D4C9998B6B5}"/>
              </a:ext>
            </a:extLst>
          </p:cNvPr>
          <p:cNvSpPr txBox="1"/>
          <p:nvPr/>
        </p:nvSpPr>
        <p:spPr>
          <a:xfrm>
            <a:off x="8160745" y="3428999"/>
            <a:ext cx="1760995" cy="523220"/>
          </a:xfrm>
          <a:prstGeom prst="rect">
            <a:avLst/>
          </a:prstGeom>
          <a:solidFill>
            <a:schemeClr val="bg1"/>
          </a:solidFill>
          <a:ln>
            <a:solidFill>
              <a:schemeClr val="tx1"/>
            </a:solidFill>
          </a:ln>
        </p:spPr>
        <p:txBody>
          <a:bodyPr wrap="none" rtlCol="0">
            <a:spAutoFit/>
          </a:bodyPr>
          <a:lstStyle/>
          <a:p>
            <a:r>
              <a:rPr lang="en-US" sz="2800" dirty="0"/>
              <a:t>Executable</a:t>
            </a:r>
          </a:p>
        </p:txBody>
      </p:sp>
      <p:sp>
        <p:nvSpPr>
          <p:cNvPr id="7" name="TextBox 6">
            <a:extLst>
              <a:ext uri="{FF2B5EF4-FFF2-40B4-BE49-F238E27FC236}">
                <a16:creationId xmlns:a16="http://schemas.microsoft.com/office/drawing/2014/main" id="{31760E48-493D-D54D-ACC6-D8EF71804E94}"/>
              </a:ext>
            </a:extLst>
          </p:cNvPr>
          <p:cNvSpPr txBox="1"/>
          <p:nvPr/>
        </p:nvSpPr>
        <p:spPr>
          <a:xfrm>
            <a:off x="2805555" y="3951968"/>
            <a:ext cx="320922" cy="400110"/>
          </a:xfrm>
          <a:prstGeom prst="rect">
            <a:avLst/>
          </a:prstGeom>
          <a:noFill/>
        </p:spPr>
        <p:txBody>
          <a:bodyPr wrap="none" rtlCol="0">
            <a:spAutoFit/>
          </a:bodyPr>
          <a:lstStyle/>
          <a:p>
            <a:r>
              <a:rPr lang="en-US" sz="2000" b="1" dirty="0"/>
              <a:t>C</a:t>
            </a:r>
          </a:p>
        </p:txBody>
      </p:sp>
      <p:sp>
        <p:nvSpPr>
          <p:cNvPr id="8" name="TextBox 7">
            <a:extLst>
              <a:ext uri="{FF2B5EF4-FFF2-40B4-BE49-F238E27FC236}">
                <a16:creationId xmlns:a16="http://schemas.microsoft.com/office/drawing/2014/main" id="{61421AD7-11BC-E848-B5E5-9B641B62986F}"/>
              </a:ext>
            </a:extLst>
          </p:cNvPr>
          <p:cNvSpPr txBox="1"/>
          <p:nvPr/>
        </p:nvSpPr>
        <p:spPr>
          <a:xfrm>
            <a:off x="4499908" y="4013774"/>
            <a:ext cx="3482043" cy="400110"/>
          </a:xfrm>
          <a:prstGeom prst="rect">
            <a:avLst/>
          </a:prstGeom>
          <a:noFill/>
        </p:spPr>
        <p:txBody>
          <a:bodyPr wrap="none" rtlCol="0">
            <a:spAutoFit/>
          </a:bodyPr>
          <a:lstStyle/>
          <a:p>
            <a:r>
              <a:rPr lang="en-US" sz="2000" b="1" dirty="0"/>
              <a:t>GCC (GNU Compiler Collection)</a:t>
            </a:r>
          </a:p>
        </p:txBody>
      </p:sp>
      <p:sp>
        <p:nvSpPr>
          <p:cNvPr id="9" name="TextBox 8">
            <a:extLst>
              <a:ext uri="{FF2B5EF4-FFF2-40B4-BE49-F238E27FC236}">
                <a16:creationId xmlns:a16="http://schemas.microsoft.com/office/drawing/2014/main" id="{B2F49555-D704-1741-8C56-EF3F778CD0F6}"/>
              </a:ext>
            </a:extLst>
          </p:cNvPr>
          <p:cNvSpPr txBox="1"/>
          <p:nvPr/>
        </p:nvSpPr>
        <p:spPr>
          <a:xfrm>
            <a:off x="8378329" y="3957994"/>
            <a:ext cx="1264642" cy="400110"/>
          </a:xfrm>
          <a:prstGeom prst="rect">
            <a:avLst/>
          </a:prstGeom>
          <a:noFill/>
        </p:spPr>
        <p:txBody>
          <a:bodyPr wrap="none" rtlCol="0">
            <a:spAutoFit/>
          </a:bodyPr>
          <a:lstStyle/>
          <a:p>
            <a:r>
              <a:rPr lang="en-US" sz="2000" b="1" dirty="0"/>
              <a:t>Binary file</a:t>
            </a:r>
          </a:p>
        </p:txBody>
      </p:sp>
      <p:cxnSp>
        <p:nvCxnSpPr>
          <p:cNvPr id="10" name="Straight Arrow Connector 9">
            <a:extLst>
              <a:ext uri="{FF2B5EF4-FFF2-40B4-BE49-F238E27FC236}">
                <a16:creationId xmlns:a16="http://schemas.microsoft.com/office/drawing/2014/main" id="{3131CC73-6C56-5C4B-8459-7409818E1603}"/>
              </a:ext>
            </a:extLst>
          </p:cNvPr>
          <p:cNvCxnSpPr>
            <a:cxnSpLocks/>
            <a:stCxn id="4" idx="3"/>
            <a:endCxn id="5" idx="1"/>
          </p:cNvCxnSpPr>
          <p:nvPr/>
        </p:nvCxnSpPr>
        <p:spPr>
          <a:xfrm>
            <a:off x="3431850" y="3690610"/>
            <a:ext cx="11957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7561E62-00B8-7C43-83AE-0C1ED1AF9991}"/>
              </a:ext>
            </a:extLst>
          </p:cNvPr>
          <p:cNvCxnSpPr>
            <a:cxnSpLocks/>
            <a:stCxn id="5" idx="3"/>
            <a:endCxn id="6" idx="1"/>
          </p:cNvCxnSpPr>
          <p:nvPr/>
        </p:nvCxnSpPr>
        <p:spPr>
          <a:xfrm flipV="1">
            <a:off x="7577104" y="3690610"/>
            <a:ext cx="58364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C067FC9-6DC9-624E-A0C0-C5133E62230F}"/>
              </a:ext>
            </a:extLst>
          </p:cNvPr>
          <p:cNvSpPr txBox="1"/>
          <p:nvPr/>
        </p:nvSpPr>
        <p:spPr>
          <a:xfrm>
            <a:off x="5051677" y="2817342"/>
            <a:ext cx="1950919" cy="461665"/>
          </a:xfrm>
          <a:prstGeom prst="rect">
            <a:avLst/>
          </a:prstGeom>
          <a:noFill/>
        </p:spPr>
        <p:txBody>
          <a:bodyPr wrap="none" rtlCol="0">
            <a:spAutoFit/>
          </a:bodyPr>
          <a:lstStyle/>
          <a:p>
            <a:r>
              <a:rPr lang="en-US" sz="2400" b="1" dirty="0"/>
              <a:t>Host Machine</a:t>
            </a:r>
          </a:p>
        </p:txBody>
      </p:sp>
    </p:spTree>
    <p:extLst>
      <p:ext uri="{BB962C8B-B14F-4D97-AF65-F5344CB8AC3E}">
        <p14:creationId xmlns:p14="http://schemas.microsoft.com/office/powerpoint/2010/main" val="295996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4613-827D-434E-A660-3DDF710D8294}"/>
              </a:ext>
            </a:extLst>
          </p:cNvPr>
          <p:cNvSpPr>
            <a:spLocks noGrp="1"/>
          </p:cNvSpPr>
          <p:nvPr>
            <p:ph type="title"/>
          </p:nvPr>
        </p:nvSpPr>
        <p:spPr/>
        <p:txBody>
          <a:bodyPr/>
          <a:lstStyle/>
          <a:p>
            <a:r>
              <a:rPr lang="en-US" dirty="0"/>
              <a:t>Compiler Toolchain </a:t>
            </a:r>
          </a:p>
        </p:txBody>
      </p:sp>
      <p:sp>
        <p:nvSpPr>
          <p:cNvPr id="4" name="Slide Number Placeholder 3">
            <a:extLst>
              <a:ext uri="{FF2B5EF4-FFF2-40B4-BE49-F238E27FC236}">
                <a16:creationId xmlns:a16="http://schemas.microsoft.com/office/drawing/2014/main" id="{32D4E02E-BAB7-5844-BE59-1D992FF6B676}"/>
              </a:ext>
            </a:extLst>
          </p:cNvPr>
          <p:cNvSpPr>
            <a:spLocks noGrp="1"/>
          </p:cNvSpPr>
          <p:nvPr>
            <p:ph type="sldNum" sz="quarter" idx="12"/>
          </p:nvPr>
        </p:nvSpPr>
        <p:spPr/>
        <p:txBody>
          <a:bodyPr/>
          <a:lstStyle/>
          <a:p>
            <a:fld id="{8840A91F-A1B3-44C1-9FC1-670A91959705}" type="slidenum">
              <a:rPr lang="en-US" smtClean="0"/>
              <a:pPr/>
              <a:t>11</a:t>
            </a:fld>
            <a:r>
              <a:rPr lang="en-US"/>
              <a:t> </a:t>
            </a:r>
            <a:endParaRPr lang="en-US" dirty="0"/>
          </a:p>
        </p:txBody>
      </p:sp>
      <p:sp>
        <p:nvSpPr>
          <p:cNvPr id="22" name="Rectangle 21">
            <a:extLst>
              <a:ext uri="{FF2B5EF4-FFF2-40B4-BE49-F238E27FC236}">
                <a16:creationId xmlns:a16="http://schemas.microsoft.com/office/drawing/2014/main" id="{6993761F-7032-5246-8702-4C6A85EA881F}"/>
              </a:ext>
            </a:extLst>
          </p:cNvPr>
          <p:cNvSpPr/>
          <p:nvPr/>
        </p:nvSpPr>
        <p:spPr>
          <a:xfrm>
            <a:off x="1947215"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a:r>
          </a:p>
        </p:txBody>
      </p:sp>
      <p:sp>
        <p:nvSpPr>
          <p:cNvPr id="23" name="Rectangle 22">
            <a:extLst>
              <a:ext uri="{FF2B5EF4-FFF2-40B4-BE49-F238E27FC236}">
                <a16:creationId xmlns:a16="http://schemas.microsoft.com/office/drawing/2014/main" id="{13FEA456-056C-7B4C-BDBB-AEEE48289C64}"/>
              </a:ext>
            </a:extLst>
          </p:cNvPr>
          <p:cNvSpPr/>
          <p:nvPr/>
        </p:nvSpPr>
        <p:spPr>
          <a:xfrm>
            <a:off x="4971020"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4" name="Rectangle 23">
            <a:extLst>
              <a:ext uri="{FF2B5EF4-FFF2-40B4-BE49-F238E27FC236}">
                <a16:creationId xmlns:a16="http://schemas.microsoft.com/office/drawing/2014/main" id="{9A438FE1-BBDA-E047-9482-4C107B8A7BB3}"/>
              </a:ext>
            </a:extLst>
          </p:cNvPr>
          <p:cNvSpPr/>
          <p:nvPr/>
        </p:nvSpPr>
        <p:spPr>
          <a:xfrm>
            <a:off x="7683340"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27" name="Rectangle 26">
            <a:extLst>
              <a:ext uri="{FF2B5EF4-FFF2-40B4-BE49-F238E27FC236}">
                <a16:creationId xmlns:a16="http://schemas.microsoft.com/office/drawing/2014/main" id="{F05AF8F1-B68B-5348-88EE-1FBFD4703327}"/>
              </a:ext>
            </a:extLst>
          </p:cNvPr>
          <p:cNvSpPr/>
          <p:nvPr/>
        </p:nvSpPr>
        <p:spPr>
          <a:xfrm>
            <a:off x="4907530" y="4417435"/>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9" name="Rounded Rectangle 28">
            <a:extLst>
              <a:ext uri="{FF2B5EF4-FFF2-40B4-BE49-F238E27FC236}">
                <a16:creationId xmlns:a16="http://schemas.microsoft.com/office/drawing/2014/main" id="{FC0F0258-C894-3741-8739-AD0E8732FC81}"/>
              </a:ext>
            </a:extLst>
          </p:cNvPr>
          <p:cNvSpPr/>
          <p:nvPr/>
        </p:nvSpPr>
        <p:spPr>
          <a:xfrm>
            <a:off x="3127286" y="2397209"/>
            <a:ext cx="146118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30" name="Rounded Rectangle 29">
            <a:extLst>
              <a:ext uri="{FF2B5EF4-FFF2-40B4-BE49-F238E27FC236}">
                <a16:creationId xmlns:a16="http://schemas.microsoft.com/office/drawing/2014/main" id="{C1451945-D843-6C48-962B-28C1E4F11852}"/>
              </a:ext>
            </a:extLst>
          </p:cNvPr>
          <p:cNvSpPr/>
          <p:nvPr/>
        </p:nvSpPr>
        <p:spPr>
          <a:xfrm>
            <a:off x="6215452" y="2397209"/>
            <a:ext cx="108533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31" name="Rounded Rectangle 30">
            <a:extLst>
              <a:ext uri="{FF2B5EF4-FFF2-40B4-BE49-F238E27FC236}">
                <a16:creationId xmlns:a16="http://schemas.microsoft.com/office/drawing/2014/main" id="{4ED9BA59-5F00-E344-8D75-BE566E48BE20}"/>
              </a:ext>
            </a:extLst>
          </p:cNvPr>
          <p:cNvSpPr/>
          <p:nvPr/>
        </p:nvSpPr>
        <p:spPr>
          <a:xfrm>
            <a:off x="3173811" y="4647126"/>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32" name="Rounded Rectangle 31">
            <a:extLst>
              <a:ext uri="{FF2B5EF4-FFF2-40B4-BE49-F238E27FC236}">
                <a16:creationId xmlns:a16="http://schemas.microsoft.com/office/drawing/2014/main" id="{5FAD9696-805D-C949-AE2A-6A4462F02574}"/>
              </a:ext>
            </a:extLst>
          </p:cNvPr>
          <p:cNvSpPr/>
          <p:nvPr/>
        </p:nvSpPr>
        <p:spPr>
          <a:xfrm>
            <a:off x="6215451" y="4652794"/>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33" name="Rectangle 32">
            <a:extLst>
              <a:ext uri="{FF2B5EF4-FFF2-40B4-BE49-F238E27FC236}">
                <a16:creationId xmlns:a16="http://schemas.microsoft.com/office/drawing/2014/main" id="{18EFB517-8BF1-8540-BCD2-D21AF2E53EC8}"/>
              </a:ext>
            </a:extLst>
          </p:cNvPr>
          <p:cNvSpPr/>
          <p:nvPr/>
        </p:nvSpPr>
        <p:spPr>
          <a:xfrm>
            <a:off x="8148768" y="4424691"/>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a:t>
            </a:r>
          </a:p>
        </p:txBody>
      </p:sp>
      <p:cxnSp>
        <p:nvCxnSpPr>
          <p:cNvPr id="35" name="Straight Arrow Connector 34">
            <a:extLst>
              <a:ext uri="{FF2B5EF4-FFF2-40B4-BE49-F238E27FC236}">
                <a16:creationId xmlns:a16="http://schemas.microsoft.com/office/drawing/2014/main" id="{CFF9588F-FA81-0046-A976-4EF7DA327F27}"/>
              </a:ext>
            </a:extLst>
          </p:cNvPr>
          <p:cNvCxnSpPr>
            <a:stCxn id="22" idx="3"/>
            <a:endCxn id="29" idx="1"/>
          </p:cNvCxnSpPr>
          <p:nvPr/>
        </p:nvCxnSpPr>
        <p:spPr>
          <a:xfrm flipV="1">
            <a:off x="2809097" y="2625809"/>
            <a:ext cx="318188"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F2C403-39A3-F04E-8604-4B8AA88D4851}"/>
              </a:ext>
            </a:extLst>
          </p:cNvPr>
          <p:cNvCxnSpPr>
            <a:stCxn id="29" idx="3"/>
            <a:endCxn id="23" idx="1"/>
          </p:cNvCxnSpPr>
          <p:nvPr/>
        </p:nvCxnSpPr>
        <p:spPr>
          <a:xfrm>
            <a:off x="4588471"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FECE4CD-6FA2-2741-8975-FB0C2BFB1E8D}"/>
              </a:ext>
            </a:extLst>
          </p:cNvPr>
          <p:cNvCxnSpPr>
            <a:stCxn id="23" idx="3"/>
            <a:endCxn id="30" idx="1"/>
          </p:cNvCxnSpPr>
          <p:nvPr/>
        </p:nvCxnSpPr>
        <p:spPr>
          <a:xfrm flipV="1">
            <a:off x="5832903"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A57200-07D2-D94A-A3FC-464DE0D213D2}"/>
              </a:ext>
            </a:extLst>
          </p:cNvPr>
          <p:cNvCxnSpPr>
            <a:stCxn id="30" idx="3"/>
            <a:endCxn id="24" idx="1"/>
          </p:cNvCxnSpPr>
          <p:nvPr/>
        </p:nvCxnSpPr>
        <p:spPr>
          <a:xfrm>
            <a:off x="7300791"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BEE79BA3-0C67-C04A-A80C-F88B001DCD8E}"/>
              </a:ext>
            </a:extLst>
          </p:cNvPr>
          <p:cNvSpPr/>
          <p:nvPr/>
        </p:nvSpPr>
        <p:spPr>
          <a:xfrm>
            <a:off x="2160548" y="2573867"/>
            <a:ext cx="7645086" cy="2294466"/>
          </a:xfrm>
          <a:custGeom>
            <a:avLst/>
            <a:gdLst>
              <a:gd name="connsiteX0" fmla="*/ 6390785 w 7645086"/>
              <a:gd name="connsiteY0" fmla="*/ 0 h 2294466"/>
              <a:gd name="connsiteX1" fmla="*/ 7220519 w 7645086"/>
              <a:gd name="connsiteY1" fmla="*/ 491066 h 2294466"/>
              <a:gd name="connsiteX2" fmla="*/ 506452 w 7645086"/>
              <a:gd name="connsiteY2" fmla="*/ 1642533 h 2294466"/>
              <a:gd name="connsiteX3" fmla="*/ 989052 w 7645086"/>
              <a:gd name="connsiteY3" fmla="*/ 2294466 h 2294466"/>
            </a:gdLst>
            <a:ahLst/>
            <a:cxnLst>
              <a:cxn ang="0">
                <a:pos x="connsiteX0" y="connsiteY0"/>
              </a:cxn>
              <a:cxn ang="0">
                <a:pos x="connsiteX1" y="connsiteY1"/>
              </a:cxn>
              <a:cxn ang="0">
                <a:pos x="connsiteX2" y="connsiteY2"/>
              </a:cxn>
              <a:cxn ang="0">
                <a:pos x="connsiteX3" y="connsiteY3"/>
              </a:cxn>
            </a:cxnLst>
            <a:rect l="l" t="t" r="r" b="b"/>
            <a:pathLst>
              <a:path w="7645086" h="2294466">
                <a:moveTo>
                  <a:pt x="6390785" y="0"/>
                </a:moveTo>
                <a:cubicBezTo>
                  <a:pt x="7296013" y="108655"/>
                  <a:pt x="8201241" y="217311"/>
                  <a:pt x="7220519" y="491066"/>
                </a:cubicBezTo>
                <a:cubicBezTo>
                  <a:pt x="6239797" y="764821"/>
                  <a:pt x="1545030" y="1341966"/>
                  <a:pt x="506452" y="1642533"/>
                </a:cubicBezTo>
                <a:cubicBezTo>
                  <a:pt x="-532126" y="1943100"/>
                  <a:pt x="228463" y="2118783"/>
                  <a:pt x="989052" y="22944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AF3EAD0D-451D-EE44-ABF1-059ADF2A71FD}"/>
              </a:ext>
            </a:extLst>
          </p:cNvPr>
          <p:cNvCxnSpPr>
            <a:endCxn id="27" idx="1"/>
          </p:cNvCxnSpPr>
          <p:nvPr/>
        </p:nvCxnSpPr>
        <p:spPr>
          <a:xfrm>
            <a:off x="4408453" y="4868334"/>
            <a:ext cx="499076" cy="7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C223FE3-BD56-2841-A373-F6DE044DAADD}"/>
              </a:ext>
            </a:extLst>
          </p:cNvPr>
          <p:cNvCxnSpPr>
            <a:stCxn id="27" idx="3"/>
            <a:endCxn id="32" idx="1"/>
          </p:cNvCxnSpPr>
          <p:nvPr/>
        </p:nvCxnSpPr>
        <p:spPr>
          <a:xfrm>
            <a:off x="5769413" y="4875728"/>
            <a:ext cx="446039" cy="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5715E3-F1E4-5440-B896-2F9D728300D7}"/>
              </a:ext>
            </a:extLst>
          </p:cNvPr>
          <p:cNvCxnSpPr>
            <a:stCxn id="32" idx="3"/>
            <a:endCxn id="33" idx="1"/>
          </p:cNvCxnSpPr>
          <p:nvPr/>
        </p:nvCxnSpPr>
        <p:spPr>
          <a:xfrm>
            <a:off x="7450093" y="4881394"/>
            <a:ext cx="698674" cy="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97C9D2C-F9F9-2B43-B9E4-3D3F5002C076}"/>
              </a:ext>
            </a:extLst>
          </p:cNvPr>
          <p:cNvSpPr txBox="1"/>
          <p:nvPr/>
        </p:nvSpPr>
        <p:spPr>
          <a:xfrm>
            <a:off x="4588471" y="1479069"/>
            <a:ext cx="1592103" cy="646331"/>
          </a:xfrm>
          <a:prstGeom prst="rect">
            <a:avLst/>
          </a:prstGeom>
          <a:noFill/>
        </p:spPr>
        <p:txBody>
          <a:bodyPr wrap="none" rtlCol="0">
            <a:spAutoFit/>
          </a:bodyPr>
          <a:lstStyle/>
          <a:p>
            <a:r>
              <a:rPr lang="en-US" dirty="0"/>
              <a:t>Include header</a:t>
            </a:r>
          </a:p>
          <a:p>
            <a:r>
              <a:rPr lang="en-US" dirty="0"/>
              <a:t>Expand macro</a:t>
            </a:r>
          </a:p>
        </p:txBody>
      </p:sp>
      <p:sp>
        <p:nvSpPr>
          <p:cNvPr id="50" name="TextBox 49">
            <a:extLst>
              <a:ext uri="{FF2B5EF4-FFF2-40B4-BE49-F238E27FC236}">
                <a16:creationId xmlns:a16="http://schemas.microsoft.com/office/drawing/2014/main" id="{F80C030E-F735-AB41-8AC2-FA3BFF281128}"/>
              </a:ext>
            </a:extLst>
          </p:cNvPr>
          <p:cNvSpPr txBox="1"/>
          <p:nvPr/>
        </p:nvSpPr>
        <p:spPr>
          <a:xfrm>
            <a:off x="7322397" y="1645748"/>
            <a:ext cx="1583767" cy="369332"/>
          </a:xfrm>
          <a:prstGeom prst="rect">
            <a:avLst/>
          </a:prstGeom>
          <a:noFill/>
        </p:spPr>
        <p:txBody>
          <a:bodyPr wrap="none" rtlCol="0">
            <a:spAutoFit/>
          </a:bodyPr>
          <a:lstStyle/>
          <a:p>
            <a:r>
              <a:rPr lang="en-US" dirty="0"/>
              <a:t>Assembly code</a:t>
            </a:r>
          </a:p>
        </p:txBody>
      </p:sp>
      <p:sp>
        <p:nvSpPr>
          <p:cNvPr id="51" name="TextBox 50">
            <a:extLst>
              <a:ext uri="{FF2B5EF4-FFF2-40B4-BE49-F238E27FC236}">
                <a16:creationId xmlns:a16="http://schemas.microsoft.com/office/drawing/2014/main" id="{5B829339-2638-5448-9611-EE2C0F91EAD1}"/>
              </a:ext>
            </a:extLst>
          </p:cNvPr>
          <p:cNvSpPr txBox="1"/>
          <p:nvPr/>
        </p:nvSpPr>
        <p:spPr>
          <a:xfrm>
            <a:off x="4657992" y="5639220"/>
            <a:ext cx="1510029" cy="369332"/>
          </a:xfrm>
          <a:prstGeom prst="rect">
            <a:avLst/>
          </a:prstGeom>
          <a:noFill/>
        </p:spPr>
        <p:txBody>
          <a:bodyPr wrap="none" rtlCol="0">
            <a:spAutoFit/>
          </a:bodyPr>
          <a:lstStyle/>
          <a:p>
            <a:r>
              <a:rPr lang="en-US" dirty="0"/>
              <a:t>Machine code</a:t>
            </a:r>
          </a:p>
        </p:txBody>
      </p:sp>
      <p:sp>
        <p:nvSpPr>
          <p:cNvPr id="52" name="TextBox 51">
            <a:extLst>
              <a:ext uri="{FF2B5EF4-FFF2-40B4-BE49-F238E27FC236}">
                <a16:creationId xmlns:a16="http://schemas.microsoft.com/office/drawing/2014/main" id="{5F02B50D-5DBB-4448-888F-A829D80DB0BD}"/>
              </a:ext>
            </a:extLst>
          </p:cNvPr>
          <p:cNvSpPr txBox="1"/>
          <p:nvPr/>
        </p:nvSpPr>
        <p:spPr>
          <a:xfrm>
            <a:off x="7508613" y="5616575"/>
            <a:ext cx="2565511" cy="369332"/>
          </a:xfrm>
          <a:prstGeom prst="rect">
            <a:avLst/>
          </a:prstGeom>
          <a:noFill/>
        </p:spPr>
        <p:txBody>
          <a:bodyPr wrap="none" rtlCol="0">
            <a:spAutoFit/>
          </a:bodyPr>
          <a:lstStyle/>
          <a:p>
            <a:r>
              <a:rPr lang="en-US" dirty="0"/>
              <a:t>Executable machine code</a:t>
            </a:r>
          </a:p>
        </p:txBody>
      </p:sp>
      <p:sp>
        <p:nvSpPr>
          <p:cNvPr id="53" name="TextBox 52">
            <a:extLst>
              <a:ext uri="{FF2B5EF4-FFF2-40B4-BE49-F238E27FC236}">
                <a16:creationId xmlns:a16="http://schemas.microsoft.com/office/drawing/2014/main" id="{5EB5C1F5-A64A-BB4C-80EF-5294DCA66205}"/>
              </a:ext>
            </a:extLst>
          </p:cNvPr>
          <p:cNvSpPr txBox="1"/>
          <p:nvPr/>
        </p:nvSpPr>
        <p:spPr>
          <a:xfrm>
            <a:off x="6495067" y="2889925"/>
            <a:ext cx="487890" cy="369332"/>
          </a:xfrm>
          <a:prstGeom prst="rect">
            <a:avLst/>
          </a:prstGeom>
          <a:noFill/>
        </p:spPr>
        <p:txBody>
          <a:bodyPr wrap="none" rtlCol="0">
            <a:spAutoFit/>
          </a:bodyPr>
          <a:lstStyle/>
          <a:p>
            <a:r>
              <a:rPr lang="en-US" dirty="0" err="1"/>
              <a:t>gcc</a:t>
            </a:r>
            <a:endParaRPr lang="en-US" dirty="0"/>
          </a:p>
        </p:txBody>
      </p:sp>
      <p:sp>
        <p:nvSpPr>
          <p:cNvPr id="54" name="TextBox 53">
            <a:extLst>
              <a:ext uri="{FF2B5EF4-FFF2-40B4-BE49-F238E27FC236}">
                <a16:creationId xmlns:a16="http://schemas.microsoft.com/office/drawing/2014/main" id="{F4479F6F-8F7F-CC46-B759-715C57C78823}"/>
              </a:ext>
            </a:extLst>
          </p:cNvPr>
          <p:cNvSpPr txBox="1"/>
          <p:nvPr/>
        </p:nvSpPr>
        <p:spPr>
          <a:xfrm>
            <a:off x="3517104" y="5219985"/>
            <a:ext cx="385042" cy="369332"/>
          </a:xfrm>
          <a:prstGeom prst="rect">
            <a:avLst/>
          </a:prstGeom>
          <a:noFill/>
        </p:spPr>
        <p:txBody>
          <a:bodyPr wrap="none" rtlCol="0">
            <a:spAutoFit/>
          </a:bodyPr>
          <a:lstStyle/>
          <a:p>
            <a:r>
              <a:rPr lang="en-US" dirty="0"/>
              <a:t>as</a:t>
            </a:r>
          </a:p>
        </p:txBody>
      </p:sp>
      <p:sp>
        <p:nvSpPr>
          <p:cNvPr id="55" name="TextBox 54">
            <a:extLst>
              <a:ext uri="{FF2B5EF4-FFF2-40B4-BE49-F238E27FC236}">
                <a16:creationId xmlns:a16="http://schemas.microsoft.com/office/drawing/2014/main" id="{8B1A99E5-D587-D646-ABEC-EDB532B4B24F}"/>
              </a:ext>
            </a:extLst>
          </p:cNvPr>
          <p:cNvSpPr txBox="1"/>
          <p:nvPr/>
        </p:nvSpPr>
        <p:spPr>
          <a:xfrm>
            <a:off x="6640251" y="5156611"/>
            <a:ext cx="359394" cy="369332"/>
          </a:xfrm>
          <a:prstGeom prst="rect">
            <a:avLst/>
          </a:prstGeom>
          <a:noFill/>
        </p:spPr>
        <p:txBody>
          <a:bodyPr wrap="none" rtlCol="0">
            <a:spAutoFit/>
          </a:bodyPr>
          <a:lstStyle/>
          <a:p>
            <a:r>
              <a:rPr lang="en-US" dirty="0" err="1"/>
              <a:t>ld</a:t>
            </a:r>
            <a:endParaRPr lang="en-US" dirty="0"/>
          </a:p>
        </p:txBody>
      </p:sp>
      <p:sp>
        <p:nvSpPr>
          <p:cNvPr id="57" name="TextBox 56">
            <a:extLst>
              <a:ext uri="{FF2B5EF4-FFF2-40B4-BE49-F238E27FC236}">
                <a16:creationId xmlns:a16="http://schemas.microsoft.com/office/drawing/2014/main" id="{A083FC65-7A8C-EF41-BFC5-A65B38BDEC64}"/>
              </a:ext>
            </a:extLst>
          </p:cNvPr>
          <p:cNvSpPr txBox="1"/>
          <p:nvPr/>
        </p:nvSpPr>
        <p:spPr>
          <a:xfrm>
            <a:off x="6445487" y="4010467"/>
            <a:ext cx="748923" cy="369332"/>
          </a:xfrm>
          <a:prstGeom prst="rect">
            <a:avLst/>
          </a:prstGeom>
          <a:noFill/>
        </p:spPr>
        <p:txBody>
          <a:bodyPr wrap="none" rtlCol="0">
            <a:spAutoFit/>
          </a:bodyPr>
          <a:lstStyle/>
          <a:p>
            <a:r>
              <a:rPr lang="en-US" dirty="0"/>
              <a:t>.lib, .a</a:t>
            </a:r>
          </a:p>
        </p:txBody>
      </p:sp>
      <p:cxnSp>
        <p:nvCxnSpPr>
          <p:cNvPr id="59" name="Straight Arrow Connector 58">
            <a:extLst>
              <a:ext uri="{FF2B5EF4-FFF2-40B4-BE49-F238E27FC236}">
                <a16:creationId xmlns:a16="http://schemas.microsoft.com/office/drawing/2014/main" id="{6ECF244E-8DEA-C741-BDAB-1BFF8A908529}"/>
              </a:ext>
            </a:extLst>
          </p:cNvPr>
          <p:cNvCxnSpPr>
            <a:endCxn id="32" idx="0"/>
          </p:cNvCxnSpPr>
          <p:nvPr/>
        </p:nvCxnSpPr>
        <p:spPr>
          <a:xfrm>
            <a:off x="6832772" y="4379800"/>
            <a:ext cx="0" cy="27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A9844B-780B-4AB6-9BBC-D8A41C95321A}"/>
              </a:ext>
            </a:extLst>
          </p:cNvPr>
          <p:cNvSpPr txBox="1"/>
          <p:nvPr/>
        </p:nvSpPr>
        <p:spPr>
          <a:xfrm>
            <a:off x="807050" y="6051285"/>
            <a:ext cx="10051704" cy="369332"/>
          </a:xfrm>
          <a:prstGeom prst="rect">
            <a:avLst/>
          </a:prstGeom>
          <a:noFill/>
        </p:spPr>
        <p:txBody>
          <a:bodyPr wrap="square">
            <a:spAutoFit/>
          </a:bodyPr>
          <a:lstStyle/>
          <a:p>
            <a:endParaRPr lang="en-US" dirty="0"/>
          </a:p>
        </p:txBody>
      </p:sp>
      <p:sp>
        <p:nvSpPr>
          <p:cNvPr id="36" name="TextBox 35">
            <a:extLst>
              <a:ext uri="{FF2B5EF4-FFF2-40B4-BE49-F238E27FC236}">
                <a16:creationId xmlns:a16="http://schemas.microsoft.com/office/drawing/2014/main" id="{E6BDB457-AAF2-44F1-999B-E7ED73898B88}"/>
              </a:ext>
            </a:extLst>
          </p:cNvPr>
          <p:cNvSpPr txBox="1"/>
          <p:nvPr/>
        </p:nvSpPr>
        <p:spPr>
          <a:xfrm>
            <a:off x="1524000" y="6582977"/>
            <a:ext cx="8112999" cy="276999"/>
          </a:xfrm>
          <a:prstGeom prst="rect">
            <a:avLst/>
          </a:prstGeom>
          <a:noFill/>
        </p:spPr>
        <p:txBody>
          <a:bodyPr wrap="square">
            <a:spAutoFit/>
          </a:bodyPr>
          <a:lstStyle/>
          <a:p>
            <a:pPr>
              <a:defRPr/>
            </a:pPr>
            <a:r>
              <a:rPr lang="en-US" sz="1200" i="1" dirty="0">
                <a:solidFill>
                  <a:srgbClr val="454545"/>
                </a:solidFill>
                <a:latin typeface="Verdana" panose="020B0604030504040204" pitchFamily="34" charset="0"/>
              </a:rPr>
              <a:t>More reading: </a:t>
            </a:r>
            <a:r>
              <a:rPr lang="en-US" sz="1200" b="1" i="1" dirty="0">
                <a:solidFill>
                  <a:srgbClr val="000000"/>
                </a:solidFill>
                <a:latin typeface="Arial" panose="020B0604020202020204" pitchFamily="34" charset="0"/>
              </a:rPr>
              <a:t>11.4.3 The Compilation Process: </a:t>
            </a:r>
            <a:r>
              <a:rPr lang="en-US" sz="1200" i="1" dirty="0">
                <a:solidFill>
                  <a:srgbClr val="000000"/>
                </a:solidFill>
                <a:latin typeface="Arial" panose="020B0604020202020204" pitchFamily="34" charset="0"/>
                <a:ea typeface="Times New Roman" panose="02020603050405020304" pitchFamily="18" charset="0"/>
              </a:rPr>
              <a:t>Introduction to Computing Systems, 3/e Yale N. </a:t>
            </a:r>
            <a:r>
              <a:rPr lang="en-US" sz="1200" i="1" dirty="0" err="1">
                <a:solidFill>
                  <a:srgbClr val="000000"/>
                </a:solidFill>
                <a:latin typeface="Arial" panose="020B0604020202020204" pitchFamily="34" charset="0"/>
                <a:ea typeface="Times New Roman" panose="02020603050405020304" pitchFamily="18" charset="0"/>
              </a:rPr>
              <a:t>Patt</a:t>
            </a:r>
            <a:r>
              <a:rPr lang="en-US" sz="1200" i="1" dirty="0">
                <a:solidFill>
                  <a:srgbClr val="000000"/>
                </a:solidFill>
                <a:latin typeface="Arial" panose="020B0604020202020204" pitchFamily="34" charset="0"/>
                <a:ea typeface="Times New Roman" panose="02020603050405020304" pitchFamily="18" charset="0"/>
              </a:rPr>
              <a:t>, </a:t>
            </a:r>
            <a:endParaRPr lang="en-US" sz="1200" b="1"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351606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8A42-7F53-405F-845B-DF0078700784}"/>
              </a:ext>
            </a:extLst>
          </p:cNvPr>
          <p:cNvSpPr>
            <a:spLocks noGrp="1"/>
          </p:cNvSpPr>
          <p:nvPr>
            <p:ph type="title"/>
          </p:nvPr>
        </p:nvSpPr>
        <p:spPr>
          <a:xfrm>
            <a:off x="7753" y="18837"/>
            <a:ext cx="12205997" cy="995915"/>
          </a:xfrm>
        </p:spPr>
        <p:txBody>
          <a:bodyPr/>
          <a:lstStyle/>
          <a:p>
            <a:r>
              <a:rPr lang="en-US" b="1" dirty="0"/>
              <a:t>Preprocessing</a:t>
            </a:r>
          </a:p>
        </p:txBody>
      </p:sp>
      <p:sp>
        <p:nvSpPr>
          <p:cNvPr id="3" name="Content Placeholder 2">
            <a:extLst>
              <a:ext uri="{FF2B5EF4-FFF2-40B4-BE49-F238E27FC236}">
                <a16:creationId xmlns:a16="http://schemas.microsoft.com/office/drawing/2014/main" id="{6969FA6F-D189-4BA3-B115-1FA7BF6F733F}"/>
              </a:ext>
            </a:extLst>
          </p:cNvPr>
          <p:cNvSpPr>
            <a:spLocks noGrp="1"/>
          </p:cNvSpPr>
          <p:nvPr>
            <p:ph idx="1"/>
          </p:nvPr>
        </p:nvSpPr>
        <p:spPr>
          <a:xfrm>
            <a:off x="216310" y="1162051"/>
            <a:ext cx="10080215" cy="4735037"/>
          </a:xfrm>
        </p:spPr>
        <p:txBody>
          <a:bodyPr>
            <a:normAutofit/>
          </a:bodyPr>
          <a:lstStyle/>
          <a:p>
            <a:r>
              <a:rPr lang="en-US" sz="2400" dirty="0">
                <a:solidFill>
                  <a:srgbClr val="292929"/>
                </a:solidFill>
                <a:latin typeface="charter"/>
              </a:rPr>
              <a:t>Preprocessors enables the inclusion of header files, macro expansions etc.</a:t>
            </a:r>
          </a:p>
          <a:p>
            <a:r>
              <a:rPr lang="en-US" sz="2400" dirty="0">
                <a:solidFill>
                  <a:srgbClr val="292929"/>
                </a:solidFill>
                <a:latin typeface="charter"/>
              </a:rPr>
              <a:t>Sometimes it is a separate program invoked by the compiler as the first part of translation.</a:t>
            </a:r>
          </a:p>
          <a:p>
            <a:r>
              <a:rPr lang="en-US" sz="2400" dirty="0">
                <a:solidFill>
                  <a:srgbClr val="292929"/>
                </a:solidFill>
                <a:latin typeface="charter"/>
              </a:rPr>
              <a:t>What happens in preprocessing: Removal of Comments, Expansion of Macros, Expansion of the included header files</a:t>
            </a:r>
            <a:endParaRPr lang="en-US" sz="2400" dirty="0"/>
          </a:p>
        </p:txBody>
      </p:sp>
      <p:sp>
        <p:nvSpPr>
          <p:cNvPr id="4" name="Slide Number Placeholder 3">
            <a:extLst>
              <a:ext uri="{FF2B5EF4-FFF2-40B4-BE49-F238E27FC236}">
                <a16:creationId xmlns:a16="http://schemas.microsoft.com/office/drawing/2014/main" id="{8FD31D0C-321D-4C63-BF95-D395EF201595}"/>
              </a:ext>
            </a:extLst>
          </p:cNvPr>
          <p:cNvSpPr>
            <a:spLocks noGrp="1"/>
          </p:cNvSpPr>
          <p:nvPr>
            <p:ph type="sldNum" sz="quarter" idx="12"/>
          </p:nvPr>
        </p:nvSpPr>
        <p:spPr>
          <a:xfrm>
            <a:off x="7981950" y="5935438"/>
            <a:ext cx="2057400" cy="365125"/>
          </a:xfrm>
        </p:spPr>
        <p:txBody>
          <a:bodyPr/>
          <a:lstStyle/>
          <a:p>
            <a:fld id="{8840A91F-A1B3-44C1-9FC1-670A91959705}" type="slidenum">
              <a:rPr lang="en-US" smtClean="0"/>
              <a:pPr/>
              <a:t>12</a:t>
            </a:fld>
            <a:r>
              <a:rPr lang="en-US"/>
              <a:t> </a:t>
            </a:r>
            <a:endParaRPr lang="en-US" dirty="0"/>
          </a:p>
        </p:txBody>
      </p:sp>
      <p:pic>
        <p:nvPicPr>
          <p:cNvPr id="2050" name="Picture 2" descr="Image for post">
            <a:extLst>
              <a:ext uri="{FF2B5EF4-FFF2-40B4-BE49-F238E27FC236}">
                <a16:creationId xmlns:a16="http://schemas.microsoft.com/office/drawing/2014/main" id="{8C1DE29B-CD60-4943-A616-FECBDBE41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131" y="3094765"/>
            <a:ext cx="4157099" cy="23145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75E37BD-4531-499C-94D8-F63E6C74A34B}"/>
              </a:ext>
            </a:extLst>
          </p:cNvPr>
          <p:cNvCxnSpPr>
            <a:cxnSpLocks/>
          </p:cNvCxnSpPr>
          <p:nvPr/>
        </p:nvCxnSpPr>
        <p:spPr>
          <a:xfrm flipH="1">
            <a:off x="4016694" y="3232876"/>
            <a:ext cx="389572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1CBB6BD7-D193-4E21-A5D5-A2FE323F7AF5}"/>
              </a:ext>
            </a:extLst>
          </p:cNvPr>
          <p:cNvCxnSpPr>
            <a:cxnSpLocks/>
          </p:cNvCxnSpPr>
          <p:nvPr/>
        </p:nvCxnSpPr>
        <p:spPr>
          <a:xfrm flipH="1">
            <a:off x="5354956" y="3480526"/>
            <a:ext cx="220027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0434492F-B154-4D64-9C96-F0BB196920DB}"/>
              </a:ext>
            </a:extLst>
          </p:cNvPr>
          <p:cNvSpPr txBox="1"/>
          <p:nvPr/>
        </p:nvSpPr>
        <p:spPr>
          <a:xfrm>
            <a:off x="7602267" y="3353399"/>
            <a:ext cx="4572000" cy="461665"/>
          </a:xfrm>
          <a:prstGeom prst="rect">
            <a:avLst/>
          </a:prstGeom>
          <a:noFill/>
        </p:spPr>
        <p:txBody>
          <a:bodyPr wrap="square">
            <a:spAutoFit/>
          </a:bodyPr>
          <a:lstStyle/>
          <a:p>
            <a:r>
              <a:rPr lang="en-US" sz="2400" b="1" dirty="0">
                <a:solidFill>
                  <a:srgbClr val="292929"/>
                </a:solidFill>
                <a:latin typeface="charter"/>
              </a:rPr>
              <a:t>Macros</a:t>
            </a:r>
            <a:endParaRPr lang="en-US" sz="2400" b="1" dirty="0"/>
          </a:p>
        </p:txBody>
      </p:sp>
      <p:sp>
        <p:nvSpPr>
          <p:cNvPr id="16" name="TextBox 15">
            <a:extLst>
              <a:ext uri="{FF2B5EF4-FFF2-40B4-BE49-F238E27FC236}">
                <a16:creationId xmlns:a16="http://schemas.microsoft.com/office/drawing/2014/main" id="{1EBD06F4-6ED5-4138-BCED-552CCDEEB416}"/>
              </a:ext>
            </a:extLst>
          </p:cNvPr>
          <p:cNvSpPr txBox="1"/>
          <p:nvPr/>
        </p:nvSpPr>
        <p:spPr>
          <a:xfrm>
            <a:off x="7959455" y="3053659"/>
            <a:ext cx="4572000" cy="461665"/>
          </a:xfrm>
          <a:prstGeom prst="rect">
            <a:avLst/>
          </a:prstGeom>
          <a:noFill/>
        </p:spPr>
        <p:txBody>
          <a:bodyPr wrap="square">
            <a:spAutoFit/>
          </a:bodyPr>
          <a:lstStyle/>
          <a:p>
            <a:r>
              <a:rPr lang="en-US" sz="2400" b="1" dirty="0">
                <a:solidFill>
                  <a:srgbClr val="292929"/>
                </a:solidFill>
                <a:latin typeface="charter"/>
              </a:rPr>
              <a:t>Header file</a:t>
            </a:r>
            <a:endParaRPr lang="en-US" sz="2400" b="1" dirty="0"/>
          </a:p>
        </p:txBody>
      </p:sp>
      <p:sp>
        <p:nvSpPr>
          <p:cNvPr id="11" name="TextBox 10">
            <a:extLst>
              <a:ext uri="{FF2B5EF4-FFF2-40B4-BE49-F238E27FC236}">
                <a16:creationId xmlns:a16="http://schemas.microsoft.com/office/drawing/2014/main" id="{221CC6AB-EE59-48BE-A012-829C6EAEBCF8}"/>
              </a:ext>
            </a:extLst>
          </p:cNvPr>
          <p:cNvSpPr txBox="1"/>
          <p:nvPr/>
        </p:nvSpPr>
        <p:spPr>
          <a:xfrm>
            <a:off x="6038850" y="4271102"/>
            <a:ext cx="4629150"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buFont typeface="Arial" panose="020B0604020202020204" pitchFamily="34" charset="0"/>
              <a:buChar char="•"/>
            </a:pPr>
            <a:r>
              <a:rPr lang="en-US" dirty="0"/>
              <a:t>All preprocessing directives begin with a # symbol in your program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first directives (#include &lt;</a:t>
            </a:r>
            <a:r>
              <a:rPr lang="en-US" dirty="0" err="1"/>
              <a:t>stdio.h</a:t>
            </a:r>
            <a:r>
              <a:rPr lang="en-US" dirty="0"/>
              <a:t>&gt;) requests a header file (</a:t>
            </a:r>
            <a:r>
              <a:rPr lang="en-US" dirty="0" err="1"/>
              <a:t>stdio.h</a:t>
            </a:r>
            <a:r>
              <a:rPr lang="en-US" dirty="0"/>
              <a:t>), to be included into the source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euclid_circular_a"/>
              </a:rPr>
              <a:t>Macro </a:t>
            </a:r>
            <a:r>
              <a:rPr lang="en-US" dirty="0">
                <a:latin typeface="euclid_circular_a"/>
                <a:sym typeface="Wingdings" panose="05000000000000000000" pitchFamily="2" charset="2"/>
              </a:rPr>
              <a:t></a:t>
            </a:r>
            <a:r>
              <a:rPr lang="en-US" dirty="0">
                <a:latin typeface="euclid_circular_a"/>
              </a:rPr>
              <a:t>fragments of codes that is given a name</a:t>
            </a:r>
            <a:endParaRPr lang="en-US" dirty="0"/>
          </a:p>
        </p:txBody>
      </p:sp>
      <p:sp>
        <p:nvSpPr>
          <p:cNvPr id="12" name="TextBox 11">
            <a:extLst>
              <a:ext uri="{FF2B5EF4-FFF2-40B4-BE49-F238E27FC236}">
                <a16:creationId xmlns:a16="http://schemas.microsoft.com/office/drawing/2014/main" id="{E57D01B1-083D-464A-9F74-128A6FEA99A1}"/>
              </a:ext>
            </a:extLst>
          </p:cNvPr>
          <p:cNvSpPr txBox="1"/>
          <p:nvPr/>
        </p:nvSpPr>
        <p:spPr>
          <a:xfrm>
            <a:off x="1524000" y="6505639"/>
            <a:ext cx="4572000" cy="369332"/>
          </a:xfrm>
          <a:prstGeom prst="rect">
            <a:avLst/>
          </a:prstGeom>
          <a:noFill/>
        </p:spPr>
        <p:txBody>
          <a:bodyPr wrap="square">
            <a:spAutoFit/>
          </a:bodyPr>
          <a:lstStyle/>
          <a:p>
            <a:r>
              <a:rPr lang="en-US" dirty="0"/>
              <a:t>Source: </a:t>
            </a:r>
            <a:r>
              <a:rPr lang="en-US" dirty="0">
                <a:hlinkClick r:id="rId4"/>
              </a:rPr>
              <a:t>Link</a:t>
            </a:r>
            <a:endParaRPr lang="en-US" dirty="0"/>
          </a:p>
        </p:txBody>
      </p:sp>
    </p:spTree>
    <p:extLst>
      <p:ext uri="{BB962C8B-B14F-4D97-AF65-F5344CB8AC3E}">
        <p14:creationId xmlns:p14="http://schemas.microsoft.com/office/powerpoint/2010/main" val="333098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86EE-4187-4A07-A5AD-CF4503B42371}"/>
              </a:ext>
            </a:extLst>
          </p:cNvPr>
          <p:cNvSpPr>
            <a:spLocks noGrp="1"/>
          </p:cNvSpPr>
          <p:nvPr>
            <p:ph type="title"/>
          </p:nvPr>
        </p:nvSpPr>
        <p:spPr/>
        <p:txBody>
          <a:bodyPr/>
          <a:lstStyle/>
          <a:p>
            <a:r>
              <a:rPr lang="en-US" b="1" dirty="0"/>
              <a:t>Example of Preprocessing Step</a:t>
            </a:r>
          </a:p>
        </p:txBody>
      </p:sp>
      <p:sp>
        <p:nvSpPr>
          <p:cNvPr id="3" name="Slide Number Placeholder 2">
            <a:extLst>
              <a:ext uri="{FF2B5EF4-FFF2-40B4-BE49-F238E27FC236}">
                <a16:creationId xmlns:a16="http://schemas.microsoft.com/office/drawing/2014/main" id="{1D30B67A-CD18-4673-B909-6ECA539004D7}"/>
              </a:ext>
            </a:extLst>
          </p:cNvPr>
          <p:cNvSpPr>
            <a:spLocks noGrp="1"/>
          </p:cNvSpPr>
          <p:nvPr>
            <p:ph type="sldNum" sz="quarter" idx="12"/>
          </p:nvPr>
        </p:nvSpPr>
        <p:spPr/>
        <p:txBody>
          <a:bodyPr/>
          <a:lstStyle/>
          <a:p>
            <a:fld id="{8840A91F-A1B3-44C1-9FC1-670A91959705}" type="slidenum">
              <a:rPr lang="en-US" smtClean="0"/>
              <a:t>13</a:t>
            </a:fld>
            <a:endParaRPr lang="en-US"/>
          </a:p>
        </p:txBody>
      </p:sp>
      <p:pic>
        <p:nvPicPr>
          <p:cNvPr id="4" name="Picture 2" descr="Image for post">
            <a:extLst>
              <a:ext uri="{FF2B5EF4-FFF2-40B4-BE49-F238E27FC236}">
                <a16:creationId xmlns:a16="http://schemas.microsoft.com/office/drawing/2014/main" id="{D199C956-6A50-4FF5-BC3C-F0DFB31C5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072" y="3231349"/>
            <a:ext cx="3547947" cy="19754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for post">
            <a:extLst>
              <a:ext uri="{FF2B5EF4-FFF2-40B4-BE49-F238E27FC236}">
                <a16:creationId xmlns:a16="http://schemas.microsoft.com/office/drawing/2014/main" id="{4441BA31-03E1-495F-9BB6-49C1E43EF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6808" y="1682997"/>
            <a:ext cx="3829034" cy="2527162"/>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pic>
        <p:nvPicPr>
          <p:cNvPr id="6" name="Picture 6" descr="Image for post">
            <a:extLst>
              <a:ext uri="{FF2B5EF4-FFF2-40B4-BE49-F238E27FC236}">
                <a16:creationId xmlns:a16="http://schemas.microsoft.com/office/drawing/2014/main" id="{9748D4D2-8DB6-4FBE-81EC-384046D4A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296" y="4703364"/>
            <a:ext cx="3302542" cy="1914516"/>
          </a:xfrm>
          <a:prstGeom prst="rect">
            <a:avLst/>
          </a:prstGeom>
          <a:noFill/>
          <a:ln w="28575">
            <a:solidFill>
              <a:schemeClr val="accent2"/>
            </a:solidFill>
          </a:ln>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2A8274C9-74FF-478F-B6EE-67EA47F47F5E}"/>
              </a:ext>
            </a:extLst>
          </p:cNvPr>
          <p:cNvSpPr/>
          <p:nvPr/>
        </p:nvSpPr>
        <p:spPr>
          <a:xfrm>
            <a:off x="5266876" y="3833611"/>
            <a:ext cx="1409075" cy="1176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8" name="TextBox 7">
            <a:extLst>
              <a:ext uri="{FF2B5EF4-FFF2-40B4-BE49-F238E27FC236}">
                <a16:creationId xmlns:a16="http://schemas.microsoft.com/office/drawing/2014/main" id="{EFB2B1F3-3DF4-4FE9-B9E2-B040CDD814E1}"/>
              </a:ext>
            </a:extLst>
          </p:cNvPr>
          <p:cNvSpPr txBox="1"/>
          <p:nvPr/>
        </p:nvSpPr>
        <p:spPr>
          <a:xfrm>
            <a:off x="2643651" y="5123337"/>
            <a:ext cx="1368965" cy="369332"/>
          </a:xfrm>
          <a:prstGeom prst="rect">
            <a:avLst/>
          </a:prstGeom>
          <a:noFill/>
        </p:spPr>
        <p:txBody>
          <a:bodyPr wrap="none" rtlCol="0">
            <a:spAutoFit/>
          </a:bodyPr>
          <a:lstStyle/>
          <a:p>
            <a:r>
              <a:rPr lang="en-US" dirty="0"/>
              <a:t>Input C code</a:t>
            </a:r>
          </a:p>
        </p:txBody>
      </p:sp>
      <p:sp>
        <p:nvSpPr>
          <p:cNvPr id="9" name="TextBox 8">
            <a:extLst>
              <a:ext uri="{FF2B5EF4-FFF2-40B4-BE49-F238E27FC236}">
                <a16:creationId xmlns:a16="http://schemas.microsoft.com/office/drawing/2014/main" id="{90551834-AB8D-44C7-9C61-5D2D0D03C802}"/>
              </a:ext>
            </a:extLst>
          </p:cNvPr>
          <p:cNvSpPr txBox="1"/>
          <p:nvPr/>
        </p:nvSpPr>
        <p:spPr>
          <a:xfrm>
            <a:off x="7740622" y="6540101"/>
            <a:ext cx="1753493" cy="369332"/>
          </a:xfrm>
          <a:prstGeom prst="rect">
            <a:avLst/>
          </a:prstGeom>
          <a:noFill/>
        </p:spPr>
        <p:txBody>
          <a:bodyPr wrap="none" rtlCol="0">
            <a:spAutoFit/>
          </a:bodyPr>
          <a:lstStyle/>
          <a:p>
            <a:r>
              <a:rPr lang="en-US" dirty="0"/>
              <a:t>Expanded macro</a:t>
            </a:r>
          </a:p>
        </p:txBody>
      </p:sp>
      <p:sp>
        <p:nvSpPr>
          <p:cNvPr id="10" name="TextBox 9">
            <a:extLst>
              <a:ext uri="{FF2B5EF4-FFF2-40B4-BE49-F238E27FC236}">
                <a16:creationId xmlns:a16="http://schemas.microsoft.com/office/drawing/2014/main" id="{4AD0ED2D-1C3F-46C3-A528-AFF4DD273C53}"/>
              </a:ext>
            </a:extLst>
          </p:cNvPr>
          <p:cNvSpPr txBox="1"/>
          <p:nvPr/>
        </p:nvSpPr>
        <p:spPr>
          <a:xfrm>
            <a:off x="1248698" y="1745113"/>
            <a:ext cx="468075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header file and macro definition are expanded after preprocessing</a:t>
            </a:r>
          </a:p>
        </p:txBody>
      </p:sp>
      <p:sp>
        <p:nvSpPr>
          <p:cNvPr id="11" name="TextBox 10">
            <a:extLst>
              <a:ext uri="{FF2B5EF4-FFF2-40B4-BE49-F238E27FC236}">
                <a16:creationId xmlns:a16="http://schemas.microsoft.com/office/drawing/2014/main" id="{6AF37478-D260-4309-B1E9-C5B69BB92C6A}"/>
              </a:ext>
            </a:extLst>
          </p:cNvPr>
          <p:cNvSpPr txBox="1"/>
          <p:nvPr/>
        </p:nvSpPr>
        <p:spPr>
          <a:xfrm>
            <a:off x="7681065" y="4171270"/>
            <a:ext cx="2031005" cy="369332"/>
          </a:xfrm>
          <a:prstGeom prst="rect">
            <a:avLst/>
          </a:prstGeom>
          <a:noFill/>
        </p:spPr>
        <p:txBody>
          <a:bodyPr wrap="none" rtlCol="0">
            <a:spAutoFit/>
          </a:bodyPr>
          <a:lstStyle/>
          <a:p>
            <a:r>
              <a:rPr lang="en-US" dirty="0"/>
              <a:t>Expanded &lt;</a:t>
            </a:r>
            <a:r>
              <a:rPr lang="en-US" dirty="0" err="1"/>
              <a:t>stdio.h</a:t>
            </a:r>
            <a:r>
              <a:rPr lang="en-US" dirty="0"/>
              <a:t>&gt;</a:t>
            </a:r>
          </a:p>
        </p:txBody>
      </p:sp>
      <p:pic>
        <p:nvPicPr>
          <p:cNvPr id="13" name="Picture 12">
            <a:extLst>
              <a:ext uri="{FF2B5EF4-FFF2-40B4-BE49-F238E27FC236}">
                <a16:creationId xmlns:a16="http://schemas.microsoft.com/office/drawing/2014/main" id="{B416DEBD-8873-4F12-886E-96AD03CFD8E8}"/>
              </a:ext>
            </a:extLst>
          </p:cNvPr>
          <p:cNvPicPr>
            <a:picLocks noChangeAspect="1"/>
          </p:cNvPicPr>
          <p:nvPr/>
        </p:nvPicPr>
        <p:blipFill rotWithShape="1">
          <a:blip r:embed="rId6"/>
          <a:srcRect r="28882" b="5516"/>
          <a:stretch/>
        </p:blipFill>
        <p:spPr>
          <a:xfrm>
            <a:off x="1844163" y="5583643"/>
            <a:ext cx="4572001" cy="604788"/>
          </a:xfrm>
          <a:prstGeom prst="rect">
            <a:avLst/>
          </a:prstGeom>
          <a:ln w="19050">
            <a:solidFill>
              <a:schemeClr val="accent2">
                <a:lumMod val="75000"/>
              </a:schemeClr>
            </a:solidFill>
          </a:ln>
        </p:spPr>
      </p:pic>
      <p:sp>
        <p:nvSpPr>
          <p:cNvPr id="14" name="TextBox 13">
            <a:extLst>
              <a:ext uri="{FF2B5EF4-FFF2-40B4-BE49-F238E27FC236}">
                <a16:creationId xmlns:a16="http://schemas.microsoft.com/office/drawing/2014/main" id="{B6B9D6EC-7E66-4DEE-997D-9247E9FCDF6C}"/>
              </a:ext>
            </a:extLst>
          </p:cNvPr>
          <p:cNvSpPr txBox="1"/>
          <p:nvPr/>
        </p:nvSpPr>
        <p:spPr>
          <a:xfrm>
            <a:off x="2219325" y="6147909"/>
            <a:ext cx="4572000" cy="369332"/>
          </a:xfrm>
          <a:prstGeom prst="rect">
            <a:avLst/>
          </a:prstGeom>
          <a:noFill/>
        </p:spPr>
        <p:txBody>
          <a:bodyPr wrap="square">
            <a:spAutoFit/>
          </a:bodyPr>
          <a:lstStyle/>
          <a:p>
            <a:r>
              <a:rPr lang="en-US" i="1" dirty="0"/>
              <a:t>Pre-processing is done by GCC’s “-E” flag</a:t>
            </a:r>
          </a:p>
        </p:txBody>
      </p:sp>
      <p:sp>
        <p:nvSpPr>
          <p:cNvPr id="16" name="TextBox 15">
            <a:extLst>
              <a:ext uri="{FF2B5EF4-FFF2-40B4-BE49-F238E27FC236}">
                <a16:creationId xmlns:a16="http://schemas.microsoft.com/office/drawing/2014/main" id="{C675922F-464E-43A1-B4B3-FAD265F4F83D}"/>
              </a:ext>
            </a:extLst>
          </p:cNvPr>
          <p:cNvSpPr txBox="1"/>
          <p:nvPr/>
        </p:nvSpPr>
        <p:spPr>
          <a:xfrm>
            <a:off x="1524000" y="6505639"/>
            <a:ext cx="4572000" cy="369332"/>
          </a:xfrm>
          <a:prstGeom prst="rect">
            <a:avLst/>
          </a:prstGeom>
          <a:noFill/>
        </p:spPr>
        <p:txBody>
          <a:bodyPr wrap="square">
            <a:spAutoFit/>
          </a:bodyPr>
          <a:lstStyle/>
          <a:p>
            <a:r>
              <a:rPr lang="en-US" dirty="0"/>
              <a:t>Source: </a:t>
            </a:r>
            <a:r>
              <a:rPr lang="en-US" dirty="0">
                <a:hlinkClick r:id="rId7"/>
              </a:rPr>
              <a:t>Link</a:t>
            </a:r>
            <a:endParaRPr lang="en-US" dirty="0"/>
          </a:p>
        </p:txBody>
      </p:sp>
    </p:spTree>
    <p:extLst>
      <p:ext uri="{BB962C8B-B14F-4D97-AF65-F5344CB8AC3E}">
        <p14:creationId xmlns:p14="http://schemas.microsoft.com/office/powerpoint/2010/main" val="206455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4613-827D-434E-A660-3DDF710D8294}"/>
              </a:ext>
            </a:extLst>
          </p:cNvPr>
          <p:cNvSpPr>
            <a:spLocks noGrp="1"/>
          </p:cNvSpPr>
          <p:nvPr>
            <p:ph type="title"/>
          </p:nvPr>
        </p:nvSpPr>
        <p:spPr/>
        <p:txBody>
          <a:bodyPr/>
          <a:lstStyle/>
          <a:p>
            <a:r>
              <a:rPr lang="en-US" dirty="0"/>
              <a:t>Compiler Toolchain </a:t>
            </a:r>
          </a:p>
        </p:txBody>
      </p:sp>
      <p:sp>
        <p:nvSpPr>
          <p:cNvPr id="4" name="Slide Number Placeholder 3">
            <a:extLst>
              <a:ext uri="{FF2B5EF4-FFF2-40B4-BE49-F238E27FC236}">
                <a16:creationId xmlns:a16="http://schemas.microsoft.com/office/drawing/2014/main" id="{32D4E02E-BAB7-5844-BE59-1D992FF6B676}"/>
              </a:ext>
            </a:extLst>
          </p:cNvPr>
          <p:cNvSpPr>
            <a:spLocks noGrp="1"/>
          </p:cNvSpPr>
          <p:nvPr>
            <p:ph type="sldNum" sz="quarter" idx="12"/>
          </p:nvPr>
        </p:nvSpPr>
        <p:spPr/>
        <p:txBody>
          <a:bodyPr/>
          <a:lstStyle/>
          <a:p>
            <a:fld id="{8840A91F-A1B3-44C1-9FC1-670A91959705}" type="slidenum">
              <a:rPr lang="en-US" smtClean="0"/>
              <a:pPr/>
              <a:t>14</a:t>
            </a:fld>
            <a:r>
              <a:rPr lang="en-US"/>
              <a:t> </a:t>
            </a:r>
            <a:endParaRPr lang="en-US" dirty="0"/>
          </a:p>
        </p:txBody>
      </p:sp>
      <p:sp>
        <p:nvSpPr>
          <p:cNvPr id="22" name="Rectangle 21">
            <a:extLst>
              <a:ext uri="{FF2B5EF4-FFF2-40B4-BE49-F238E27FC236}">
                <a16:creationId xmlns:a16="http://schemas.microsoft.com/office/drawing/2014/main" id="{6993761F-7032-5246-8702-4C6A85EA881F}"/>
              </a:ext>
            </a:extLst>
          </p:cNvPr>
          <p:cNvSpPr/>
          <p:nvPr/>
        </p:nvSpPr>
        <p:spPr>
          <a:xfrm>
            <a:off x="1947215"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a:r>
          </a:p>
        </p:txBody>
      </p:sp>
      <p:sp>
        <p:nvSpPr>
          <p:cNvPr id="23" name="Rectangle 22">
            <a:extLst>
              <a:ext uri="{FF2B5EF4-FFF2-40B4-BE49-F238E27FC236}">
                <a16:creationId xmlns:a16="http://schemas.microsoft.com/office/drawing/2014/main" id="{13FEA456-056C-7B4C-BDBB-AEEE48289C64}"/>
              </a:ext>
            </a:extLst>
          </p:cNvPr>
          <p:cNvSpPr/>
          <p:nvPr/>
        </p:nvSpPr>
        <p:spPr>
          <a:xfrm>
            <a:off x="4971020"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4" name="Rectangle 23">
            <a:extLst>
              <a:ext uri="{FF2B5EF4-FFF2-40B4-BE49-F238E27FC236}">
                <a16:creationId xmlns:a16="http://schemas.microsoft.com/office/drawing/2014/main" id="{9A438FE1-BBDA-E047-9482-4C107B8A7BB3}"/>
              </a:ext>
            </a:extLst>
          </p:cNvPr>
          <p:cNvSpPr/>
          <p:nvPr/>
        </p:nvSpPr>
        <p:spPr>
          <a:xfrm>
            <a:off x="7683340"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27" name="Rectangle 26">
            <a:extLst>
              <a:ext uri="{FF2B5EF4-FFF2-40B4-BE49-F238E27FC236}">
                <a16:creationId xmlns:a16="http://schemas.microsoft.com/office/drawing/2014/main" id="{F05AF8F1-B68B-5348-88EE-1FBFD4703327}"/>
              </a:ext>
            </a:extLst>
          </p:cNvPr>
          <p:cNvSpPr/>
          <p:nvPr/>
        </p:nvSpPr>
        <p:spPr>
          <a:xfrm>
            <a:off x="4907530" y="4417435"/>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9" name="Rounded Rectangle 28">
            <a:extLst>
              <a:ext uri="{FF2B5EF4-FFF2-40B4-BE49-F238E27FC236}">
                <a16:creationId xmlns:a16="http://schemas.microsoft.com/office/drawing/2014/main" id="{FC0F0258-C894-3741-8739-AD0E8732FC81}"/>
              </a:ext>
            </a:extLst>
          </p:cNvPr>
          <p:cNvSpPr/>
          <p:nvPr/>
        </p:nvSpPr>
        <p:spPr>
          <a:xfrm>
            <a:off x="3127286" y="2397209"/>
            <a:ext cx="146118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30" name="Rounded Rectangle 29">
            <a:extLst>
              <a:ext uri="{FF2B5EF4-FFF2-40B4-BE49-F238E27FC236}">
                <a16:creationId xmlns:a16="http://schemas.microsoft.com/office/drawing/2014/main" id="{C1451945-D843-6C48-962B-28C1E4F11852}"/>
              </a:ext>
            </a:extLst>
          </p:cNvPr>
          <p:cNvSpPr/>
          <p:nvPr/>
        </p:nvSpPr>
        <p:spPr>
          <a:xfrm>
            <a:off x="6215452" y="2397209"/>
            <a:ext cx="108533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31" name="Rounded Rectangle 30">
            <a:extLst>
              <a:ext uri="{FF2B5EF4-FFF2-40B4-BE49-F238E27FC236}">
                <a16:creationId xmlns:a16="http://schemas.microsoft.com/office/drawing/2014/main" id="{4ED9BA59-5F00-E344-8D75-BE566E48BE20}"/>
              </a:ext>
            </a:extLst>
          </p:cNvPr>
          <p:cNvSpPr/>
          <p:nvPr/>
        </p:nvSpPr>
        <p:spPr>
          <a:xfrm>
            <a:off x="3173811" y="4647126"/>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32" name="Rounded Rectangle 31">
            <a:extLst>
              <a:ext uri="{FF2B5EF4-FFF2-40B4-BE49-F238E27FC236}">
                <a16:creationId xmlns:a16="http://schemas.microsoft.com/office/drawing/2014/main" id="{5FAD9696-805D-C949-AE2A-6A4462F02574}"/>
              </a:ext>
            </a:extLst>
          </p:cNvPr>
          <p:cNvSpPr/>
          <p:nvPr/>
        </p:nvSpPr>
        <p:spPr>
          <a:xfrm>
            <a:off x="6215451" y="4652794"/>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33" name="Rectangle 32">
            <a:extLst>
              <a:ext uri="{FF2B5EF4-FFF2-40B4-BE49-F238E27FC236}">
                <a16:creationId xmlns:a16="http://schemas.microsoft.com/office/drawing/2014/main" id="{18EFB517-8BF1-8540-BCD2-D21AF2E53EC8}"/>
              </a:ext>
            </a:extLst>
          </p:cNvPr>
          <p:cNvSpPr/>
          <p:nvPr/>
        </p:nvSpPr>
        <p:spPr>
          <a:xfrm>
            <a:off x="8148768" y="4424691"/>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a:t>
            </a:r>
          </a:p>
        </p:txBody>
      </p:sp>
      <p:cxnSp>
        <p:nvCxnSpPr>
          <p:cNvPr id="35" name="Straight Arrow Connector 34">
            <a:extLst>
              <a:ext uri="{FF2B5EF4-FFF2-40B4-BE49-F238E27FC236}">
                <a16:creationId xmlns:a16="http://schemas.microsoft.com/office/drawing/2014/main" id="{CFF9588F-FA81-0046-A976-4EF7DA327F27}"/>
              </a:ext>
            </a:extLst>
          </p:cNvPr>
          <p:cNvCxnSpPr>
            <a:stCxn id="22" idx="3"/>
            <a:endCxn id="29" idx="1"/>
          </p:cNvCxnSpPr>
          <p:nvPr/>
        </p:nvCxnSpPr>
        <p:spPr>
          <a:xfrm flipV="1">
            <a:off x="2809097" y="2625809"/>
            <a:ext cx="318188"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F2C403-39A3-F04E-8604-4B8AA88D4851}"/>
              </a:ext>
            </a:extLst>
          </p:cNvPr>
          <p:cNvCxnSpPr>
            <a:stCxn id="29" idx="3"/>
            <a:endCxn id="23" idx="1"/>
          </p:cNvCxnSpPr>
          <p:nvPr/>
        </p:nvCxnSpPr>
        <p:spPr>
          <a:xfrm>
            <a:off x="4588471"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FECE4CD-6FA2-2741-8975-FB0C2BFB1E8D}"/>
              </a:ext>
            </a:extLst>
          </p:cNvPr>
          <p:cNvCxnSpPr>
            <a:stCxn id="23" idx="3"/>
            <a:endCxn id="30" idx="1"/>
          </p:cNvCxnSpPr>
          <p:nvPr/>
        </p:nvCxnSpPr>
        <p:spPr>
          <a:xfrm flipV="1">
            <a:off x="5832903"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A57200-07D2-D94A-A3FC-464DE0D213D2}"/>
              </a:ext>
            </a:extLst>
          </p:cNvPr>
          <p:cNvCxnSpPr>
            <a:stCxn id="30" idx="3"/>
            <a:endCxn id="24" idx="1"/>
          </p:cNvCxnSpPr>
          <p:nvPr/>
        </p:nvCxnSpPr>
        <p:spPr>
          <a:xfrm>
            <a:off x="7300791"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BEE79BA3-0C67-C04A-A80C-F88B001DCD8E}"/>
              </a:ext>
            </a:extLst>
          </p:cNvPr>
          <p:cNvSpPr/>
          <p:nvPr/>
        </p:nvSpPr>
        <p:spPr>
          <a:xfrm>
            <a:off x="2160548" y="2573867"/>
            <a:ext cx="7645086" cy="2294466"/>
          </a:xfrm>
          <a:custGeom>
            <a:avLst/>
            <a:gdLst>
              <a:gd name="connsiteX0" fmla="*/ 6390785 w 7645086"/>
              <a:gd name="connsiteY0" fmla="*/ 0 h 2294466"/>
              <a:gd name="connsiteX1" fmla="*/ 7220519 w 7645086"/>
              <a:gd name="connsiteY1" fmla="*/ 491066 h 2294466"/>
              <a:gd name="connsiteX2" fmla="*/ 506452 w 7645086"/>
              <a:gd name="connsiteY2" fmla="*/ 1642533 h 2294466"/>
              <a:gd name="connsiteX3" fmla="*/ 989052 w 7645086"/>
              <a:gd name="connsiteY3" fmla="*/ 2294466 h 2294466"/>
            </a:gdLst>
            <a:ahLst/>
            <a:cxnLst>
              <a:cxn ang="0">
                <a:pos x="connsiteX0" y="connsiteY0"/>
              </a:cxn>
              <a:cxn ang="0">
                <a:pos x="connsiteX1" y="connsiteY1"/>
              </a:cxn>
              <a:cxn ang="0">
                <a:pos x="connsiteX2" y="connsiteY2"/>
              </a:cxn>
              <a:cxn ang="0">
                <a:pos x="connsiteX3" y="connsiteY3"/>
              </a:cxn>
            </a:cxnLst>
            <a:rect l="l" t="t" r="r" b="b"/>
            <a:pathLst>
              <a:path w="7645086" h="2294466">
                <a:moveTo>
                  <a:pt x="6390785" y="0"/>
                </a:moveTo>
                <a:cubicBezTo>
                  <a:pt x="7296013" y="108655"/>
                  <a:pt x="8201241" y="217311"/>
                  <a:pt x="7220519" y="491066"/>
                </a:cubicBezTo>
                <a:cubicBezTo>
                  <a:pt x="6239797" y="764821"/>
                  <a:pt x="1545030" y="1341966"/>
                  <a:pt x="506452" y="1642533"/>
                </a:cubicBezTo>
                <a:cubicBezTo>
                  <a:pt x="-532126" y="1943100"/>
                  <a:pt x="228463" y="2118783"/>
                  <a:pt x="989052" y="22944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AF3EAD0D-451D-EE44-ABF1-059ADF2A71FD}"/>
              </a:ext>
            </a:extLst>
          </p:cNvPr>
          <p:cNvCxnSpPr>
            <a:endCxn id="27" idx="1"/>
          </p:cNvCxnSpPr>
          <p:nvPr/>
        </p:nvCxnSpPr>
        <p:spPr>
          <a:xfrm>
            <a:off x="4408453" y="4868334"/>
            <a:ext cx="499076" cy="7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C223FE3-BD56-2841-A373-F6DE044DAADD}"/>
              </a:ext>
            </a:extLst>
          </p:cNvPr>
          <p:cNvCxnSpPr>
            <a:stCxn id="27" idx="3"/>
            <a:endCxn id="32" idx="1"/>
          </p:cNvCxnSpPr>
          <p:nvPr/>
        </p:nvCxnSpPr>
        <p:spPr>
          <a:xfrm>
            <a:off x="5769413" y="4875728"/>
            <a:ext cx="446039" cy="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5715E3-F1E4-5440-B896-2F9D728300D7}"/>
              </a:ext>
            </a:extLst>
          </p:cNvPr>
          <p:cNvCxnSpPr>
            <a:stCxn id="32" idx="3"/>
            <a:endCxn id="33" idx="1"/>
          </p:cNvCxnSpPr>
          <p:nvPr/>
        </p:nvCxnSpPr>
        <p:spPr>
          <a:xfrm>
            <a:off x="7450093" y="4881394"/>
            <a:ext cx="698674" cy="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97C9D2C-F9F9-2B43-B9E4-3D3F5002C076}"/>
              </a:ext>
            </a:extLst>
          </p:cNvPr>
          <p:cNvSpPr txBox="1"/>
          <p:nvPr/>
        </p:nvSpPr>
        <p:spPr>
          <a:xfrm>
            <a:off x="4588471" y="1479069"/>
            <a:ext cx="1592103" cy="646331"/>
          </a:xfrm>
          <a:prstGeom prst="rect">
            <a:avLst/>
          </a:prstGeom>
          <a:noFill/>
        </p:spPr>
        <p:txBody>
          <a:bodyPr wrap="none" rtlCol="0">
            <a:spAutoFit/>
          </a:bodyPr>
          <a:lstStyle/>
          <a:p>
            <a:r>
              <a:rPr lang="en-US" dirty="0"/>
              <a:t>Include header</a:t>
            </a:r>
          </a:p>
          <a:p>
            <a:r>
              <a:rPr lang="en-US" dirty="0"/>
              <a:t>Expand macro</a:t>
            </a:r>
          </a:p>
        </p:txBody>
      </p:sp>
      <p:sp>
        <p:nvSpPr>
          <p:cNvPr id="50" name="TextBox 49">
            <a:extLst>
              <a:ext uri="{FF2B5EF4-FFF2-40B4-BE49-F238E27FC236}">
                <a16:creationId xmlns:a16="http://schemas.microsoft.com/office/drawing/2014/main" id="{F80C030E-F735-AB41-8AC2-FA3BFF281128}"/>
              </a:ext>
            </a:extLst>
          </p:cNvPr>
          <p:cNvSpPr txBox="1"/>
          <p:nvPr/>
        </p:nvSpPr>
        <p:spPr>
          <a:xfrm>
            <a:off x="7322397" y="1645748"/>
            <a:ext cx="1583767" cy="369332"/>
          </a:xfrm>
          <a:prstGeom prst="rect">
            <a:avLst/>
          </a:prstGeom>
          <a:noFill/>
        </p:spPr>
        <p:txBody>
          <a:bodyPr wrap="none" rtlCol="0">
            <a:spAutoFit/>
          </a:bodyPr>
          <a:lstStyle/>
          <a:p>
            <a:r>
              <a:rPr lang="en-US" dirty="0"/>
              <a:t>Assembly code</a:t>
            </a:r>
          </a:p>
        </p:txBody>
      </p:sp>
      <p:sp>
        <p:nvSpPr>
          <p:cNvPr id="51" name="TextBox 50">
            <a:extLst>
              <a:ext uri="{FF2B5EF4-FFF2-40B4-BE49-F238E27FC236}">
                <a16:creationId xmlns:a16="http://schemas.microsoft.com/office/drawing/2014/main" id="{5B829339-2638-5448-9611-EE2C0F91EAD1}"/>
              </a:ext>
            </a:extLst>
          </p:cNvPr>
          <p:cNvSpPr txBox="1"/>
          <p:nvPr/>
        </p:nvSpPr>
        <p:spPr>
          <a:xfrm>
            <a:off x="4657992" y="5639220"/>
            <a:ext cx="1510029" cy="369332"/>
          </a:xfrm>
          <a:prstGeom prst="rect">
            <a:avLst/>
          </a:prstGeom>
          <a:noFill/>
        </p:spPr>
        <p:txBody>
          <a:bodyPr wrap="none" rtlCol="0">
            <a:spAutoFit/>
          </a:bodyPr>
          <a:lstStyle/>
          <a:p>
            <a:r>
              <a:rPr lang="en-US" dirty="0"/>
              <a:t>Machine code</a:t>
            </a:r>
          </a:p>
        </p:txBody>
      </p:sp>
      <p:sp>
        <p:nvSpPr>
          <p:cNvPr id="52" name="TextBox 51">
            <a:extLst>
              <a:ext uri="{FF2B5EF4-FFF2-40B4-BE49-F238E27FC236}">
                <a16:creationId xmlns:a16="http://schemas.microsoft.com/office/drawing/2014/main" id="{5F02B50D-5DBB-4448-888F-A829D80DB0BD}"/>
              </a:ext>
            </a:extLst>
          </p:cNvPr>
          <p:cNvSpPr txBox="1"/>
          <p:nvPr/>
        </p:nvSpPr>
        <p:spPr>
          <a:xfrm>
            <a:off x="7508613" y="5616575"/>
            <a:ext cx="2565511" cy="369332"/>
          </a:xfrm>
          <a:prstGeom prst="rect">
            <a:avLst/>
          </a:prstGeom>
          <a:noFill/>
        </p:spPr>
        <p:txBody>
          <a:bodyPr wrap="none" rtlCol="0">
            <a:spAutoFit/>
          </a:bodyPr>
          <a:lstStyle/>
          <a:p>
            <a:r>
              <a:rPr lang="en-US" dirty="0"/>
              <a:t>Executable machine code</a:t>
            </a:r>
          </a:p>
        </p:txBody>
      </p:sp>
      <p:sp>
        <p:nvSpPr>
          <p:cNvPr id="53" name="TextBox 52">
            <a:extLst>
              <a:ext uri="{FF2B5EF4-FFF2-40B4-BE49-F238E27FC236}">
                <a16:creationId xmlns:a16="http://schemas.microsoft.com/office/drawing/2014/main" id="{5EB5C1F5-A64A-BB4C-80EF-5294DCA66205}"/>
              </a:ext>
            </a:extLst>
          </p:cNvPr>
          <p:cNvSpPr txBox="1"/>
          <p:nvPr/>
        </p:nvSpPr>
        <p:spPr>
          <a:xfrm>
            <a:off x="6495067" y="2889925"/>
            <a:ext cx="487890" cy="369332"/>
          </a:xfrm>
          <a:prstGeom prst="rect">
            <a:avLst/>
          </a:prstGeom>
          <a:noFill/>
        </p:spPr>
        <p:txBody>
          <a:bodyPr wrap="none" rtlCol="0">
            <a:spAutoFit/>
          </a:bodyPr>
          <a:lstStyle/>
          <a:p>
            <a:r>
              <a:rPr lang="en-US" dirty="0" err="1"/>
              <a:t>gcc</a:t>
            </a:r>
            <a:endParaRPr lang="en-US" dirty="0"/>
          </a:p>
        </p:txBody>
      </p:sp>
      <p:sp>
        <p:nvSpPr>
          <p:cNvPr id="54" name="TextBox 53">
            <a:extLst>
              <a:ext uri="{FF2B5EF4-FFF2-40B4-BE49-F238E27FC236}">
                <a16:creationId xmlns:a16="http://schemas.microsoft.com/office/drawing/2014/main" id="{F4479F6F-8F7F-CC46-B759-715C57C78823}"/>
              </a:ext>
            </a:extLst>
          </p:cNvPr>
          <p:cNvSpPr txBox="1"/>
          <p:nvPr/>
        </p:nvSpPr>
        <p:spPr>
          <a:xfrm>
            <a:off x="3517104" y="5219985"/>
            <a:ext cx="385042" cy="369332"/>
          </a:xfrm>
          <a:prstGeom prst="rect">
            <a:avLst/>
          </a:prstGeom>
          <a:noFill/>
        </p:spPr>
        <p:txBody>
          <a:bodyPr wrap="none" rtlCol="0">
            <a:spAutoFit/>
          </a:bodyPr>
          <a:lstStyle/>
          <a:p>
            <a:r>
              <a:rPr lang="en-US" dirty="0"/>
              <a:t>as</a:t>
            </a:r>
          </a:p>
        </p:txBody>
      </p:sp>
      <p:sp>
        <p:nvSpPr>
          <p:cNvPr id="55" name="TextBox 54">
            <a:extLst>
              <a:ext uri="{FF2B5EF4-FFF2-40B4-BE49-F238E27FC236}">
                <a16:creationId xmlns:a16="http://schemas.microsoft.com/office/drawing/2014/main" id="{8B1A99E5-D587-D646-ABEC-EDB532B4B24F}"/>
              </a:ext>
            </a:extLst>
          </p:cNvPr>
          <p:cNvSpPr txBox="1"/>
          <p:nvPr/>
        </p:nvSpPr>
        <p:spPr>
          <a:xfrm>
            <a:off x="6640251" y="5156611"/>
            <a:ext cx="359394" cy="369332"/>
          </a:xfrm>
          <a:prstGeom prst="rect">
            <a:avLst/>
          </a:prstGeom>
          <a:noFill/>
        </p:spPr>
        <p:txBody>
          <a:bodyPr wrap="none" rtlCol="0">
            <a:spAutoFit/>
          </a:bodyPr>
          <a:lstStyle/>
          <a:p>
            <a:r>
              <a:rPr lang="en-US" dirty="0" err="1"/>
              <a:t>ld</a:t>
            </a:r>
            <a:endParaRPr lang="en-US" dirty="0"/>
          </a:p>
        </p:txBody>
      </p:sp>
      <p:sp>
        <p:nvSpPr>
          <p:cNvPr id="57" name="TextBox 56">
            <a:extLst>
              <a:ext uri="{FF2B5EF4-FFF2-40B4-BE49-F238E27FC236}">
                <a16:creationId xmlns:a16="http://schemas.microsoft.com/office/drawing/2014/main" id="{A083FC65-7A8C-EF41-BFC5-A65B38BDEC64}"/>
              </a:ext>
            </a:extLst>
          </p:cNvPr>
          <p:cNvSpPr txBox="1"/>
          <p:nvPr/>
        </p:nvSpPr>
        <p:spPr>
          <a:xfrm>
            <a:off x="6445487" y="4010467"/>
            <a:ext cx="748923" cy="369332"/>
          </a:xfrm>
          <a:prstGeom prst="rect">
            <a:avLst/>
          </a:prstGeom>
          <a:noFill/>
        </p:spPr>
        <p:txBody>
          <a:bodyPr wrap="none" rtlCol="0">
            <a:spAutoFit/>
          </a:bodyPr>
          <a:lstStyle/>
          <a:p>
            <a:r>
              <a:rPr lang="en-US" dirty="0"/>
              <a:t>.lib, .a</a:t>
            </a:r>
          </a:p>
        </p:txBody>
      </p:sp>
      <p:cxnSp>
        <p:nvCxnSpPr>
          <p:cNvPr id="59" name="Straight Arrow Connector 58">
            <a:extLst>
              <a:ext uri="{FF2B5EF4-FFF2-40B4-BE49-F238E27FC236}">
                <a16:creationId xmlns:a16="http://schemas.microsoft.com/office/drawing/2014/main" id="{6ECF244E-8DEA-C741-BDAB-1BFF8A908529}"/>
              </a:ext>
            </a:extLst>
          </p:cNvPr>
          <p:cNvCxnSpPr>
            <a:endCxn id="32" idx="0"/>
          </p:cNvCxnSpPr>
          <p:nvPr/>
        </p:nvCxnSpPr>
        <p:spPr>
          <a:xfrm>
            <a:off x="6832772" y="4379800"/>
            <a:ext cx="0" cy="27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A9844B-780B-4AB6-9BBC-D8A41C95321A}"/>
              </a:ext>
            </a:extLst>
          </p:cNvPr>
          <p:cNvSpPr txBox="1"/>
          <p:nvPr/>
        </p:nvSpPr>
        <p:spPr>
          <a:xfrm>
            <a:off x="807050" y="6051285"/>
            <a:ext cx="10051704" cy="369332"/>
          </a:xfrm>
          <a:prstGeom prst="rect">
            <a:avLst/>
          </a:prstGeom>
          <a:noFill/>
        </p:spPr>
        <p:txBody>
          <a:bodyPr wrap="square">
            <a:spAutoFit/>
          </a:bodyPr>
          <a:lstStyle/>
          <a:p>
            <a:endParaRPr lang="en-US" dirty="0"/>
          </a:p>
        </p:txBody>
      </p:sp>
      <p:sp>
        <p:nvSpPr>
          <p:cNvPr id="36" name="TextBox 35">
            <a:extLst>
              <a:ext uri="{FF2B5EF4-FFF2-40B4-BE49-F238E27FC236}">
                <a16:creationId xmlns:a16="http://schemas.microsoft.com/office/drawing/2014/main" id="{E6BDB457-AAF2-44F1-999B-E7ED73898B88}"/>
              </a:ext>
            </a:extLst>
          </p:cNvPr>
          <p:cNvSpPr txBox="1"/>
          <p:nvPr/>
        </p:nvSpPr>
        <p:spPr>
          <a:xfrm>
            <a:off x="1524000" y="6582977"/>
            <a:ext cx="8112999" cy="276999"/>
          </a:xfrm>
          <a:prstGeom prst="rect">
            <a:avLst/>
          </a:prstGeom>
          <a:noFill/>
        </p:spPr>
        <p:txBody>
          <a:bodyPr wrap="square">
            <a:spAutoFit/>
          </a:bodyPr>
          <a:lstStyle/>
          <a:p>
            <a:pPr>
              <a:defRPr/>
            </a:pPr>
            <a:r>
              <a:rPr lang="en-US" sz="1200" i="1" dirty="0">
                <a:solidFill>
                  <a:srgbClr val="454545"/>
                </a:solidFill>
                <a:latin typeface="Verdana" panose="020B0604030504040204" pitchFamily="34" charset="0"/>
              </a:rPr>
              <a:t>More reading: </a:t>
            </a:r>
            <a:r>
              <a:rPr lang="en-US" sz="1200" b="1" i="1" dirty="0">
                <a:solidFill>
                  <a:srgbClr val="000000"/>
                </a:solidFill>
                <a:latin typeface="Arial" panose="020B0604020202020204" pitchFamily="34" charset="0"/>
              </a:rPr>
              <a:t>11.4.3 The Compilation Process: </a:t>
            </a:r>
            <a:r>
              <a:rPr lang="en-US" sz="1200" i="1" dirty="0">
                <a:solidFill>
                  <a:srgbClr val="000000"/>
                </a:solidFill>
                <a:latin typeface="Arial" panose="020B0604020202020204" pitchFamily="34" charset="0"/>
                <a:ea typeface="Times New Roman" panose="02020603050405020304" pitchFamily="18" charset="0"/>
              </a:rPr>
              <a:t>Introduction to Computing Systems, 3/e Yale N. </a:t>
            </a:r>
            <a:r>
              <a:rPr lang="en-US" sz="1200" i="1" dirty="0" err="1">
                <a:solidFill>
                  <a:srgbClr val="000000"/>
                </a:solidFill>
                <a:latin typeface="Arial" panose="020B0604020202020204" pitchFamily="34" charset="0"/>
                <a:ea typeface="Times New Roman" panose="02020603050405020304" pitchFamily="18" charset="0"/>
              </a:rPr>
              <a:t>Patt</a:t>
            </a:r>
            <a:r>
              <a:rPr lang="en-US" sz="1200" i="1" dirty="0">
                <a:solidFill>
                  <a:srgbClr val="000000"/>
                </a:solidFill>
                <a:latin typeface="Arial" panose="020B0604020202020204" pitchFamily="34" charset="0"/>
                <a:ea typeface="Times New Roman" panose="02020603050405020304" pitchFamily="18" charset="0"/>
              </a:rPr>
              <a:t>, </a:t>
            </a:r>
            <a:endParaRPr lang="en-US" sz="1200" b="1" i="1" dirty="0">
              <a:solidFill>
                <a:srgbClr val="000000"/>
              </a:solidFill>
              <a:latin typeface="Arial" panose="020B0604020202020204" pitchFamily="34" charset="0"/>
            </a:endParaRPr>
          </a:p>
        </p:txBody>
      </p:sp>
      <p:sp>
        <p:nvSpPr>
          <p:cNvPr id="3" name="Rectangle 2">
            <a:extLst>
              <a:ext uri="{FF2B5EF4-FFF2-40B4-BE49-F238E27FC236}">
                <a16:creationId xmlns:a16="http://schemas.microsoft.com/office/drawing/2014/main" id="{2DB46327-CF68-4B0E-B5C4-9F209B8336E5}"/>
              </a:ext>
            </a:extLst>
          </p:cNvPr>
          <p:cNvSpPr/>
          <p:nvPr/>
        </p:nvSpPr>
        <p:spPr>
          <a:xfrm>
            <a:off x="5983091" y="2061618"/>
            <a:ext cx="1600722" cy="1310517"/>
          </a:xfrm>
          <a:prstGeom prst="rect">
            <a:avLst/>
          </a:prstGeom>
          <a:solidFill>
            <a:srgbClr val="4472C4">
              <a:alpha val="32157"/>
            </a:srgbClr>
          </a:solid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413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0746-F170-40C5-BA2C-B0F3C7568928}"/>
              </a:ext>
            </a:extLst>
          </p:cNvPr>
          <p:cNvSpPr>
            <a:spLocks noGrp="1"/>
          </p:cNvSpPr>
          <p:nvPr>
            <p:ph type="title"/>
          </p:nvPr>
        </p:nvSpPr>
        <p:spPr/>
        <p:txBody>
          <a:bodyPr/>
          <a:lstStyle/>
          <a:p>
            <a:r>
              <a:rPr lang="en-US" dirty="0"/>
              <a:t>Compilation  </a:t>
            </a:r>
          </a:p>
        </p:txBody>
      </p:sp>
      <p:sp>
        <p:nvSpPr>
          <p:cNvPr id="3" name="Content Placeholder 2">
            <a:extLst>
              <a:ext uri="{FF2B5EF4-FFF2-40B4-BE49-F238E27FC236}">
                <a16:creationId xmlns:a16="http://schemas.microsoft.com/office/drawing/2014/main" id="{1B895CE0-0B8F-4003-8EC3-E03B4C59B844}"/>
              </a:ext>
            </a:extLst>
          </p:cNvPr>
          <p:cNvSpPr>
            <a:spLocks noGrp="1"/>
          </p:cNvSpPr>
          <p:nvPr>
            <p:ph idx="1"/>
          </p:nvPr>
        </p:nvSpPr>
        <p:spPr>
          <a:xfrm>
            <a:off x="363795" y="1394222"/>
            <a:ext cx="5805440" cy="4351338"/>
          </a:xfrm>
        </p:spPr>
        <p:txBody>
          <a:bodyPr>
            <a:normAutofit/>
          </a:bodyPr>
          <a:lstStyle/>
          <a:p>
            <a:r>
              <a:rPr lang="en-US" sz="2400" dirty="0">
                <a:solidFill>
                  <a:srgbClr val="292929"/>
                </a:solidFill>
                <a:latin typeface="charter"/>
              </a:rPr>
              <a:t>Takes the Preprocessed file as input, compiles it and produces an intermediate compiled output. </a:t>
            </a:r>
          </a:p>
          <a:p>
            <a:r>
              <a:rPr lang="en-US" sz="2400" dirty="0">
                <a:solidFill>
                  <a:srgbClr val="292929"/>
                </a:solidFill>
                <a:latin typeface="charter"/>
              </a:rPr>
              <a:t>The output file for this stage produces machine dependent Assembly code.</a:t>
            </a:r>
          </a:p>
          <a:p>
            <a:r>
              <a:rPr lang="en-US" sz="2400" dirty="0">
                <a:solidFill>
                  <a:srgbClr val="292929"/>
                </a:solidFill>
                <a:latin typeface="charter"/>
              </a:rPr>
              <a:t>Invoked by –S flag</a:t>
            </a:r>
            <a:endParaRPr lang="en-US" sz="2400" dirty="0"/>
          </a:p>
        </p:txBody>
      </p:sp>
      <p:sp>
        <p:nvSpPr>
          <p:cNvPr id="4" name="Slide Number Placeholder 3">
            <a:extLst>
              <a:ext uri="{FF2B5EF4-FFF2-40B4-BE49-F238E27FC236}">
                <a16:creationId xmlns:a16="http://schemas.microsoft.com/office/drawing/2014/main" id="{F10BF8B9-E6D6-4F7E-A2B8-4BDB7ACF0593}"/>
              </a:ext>
            </a:extLst>
          </p:cNvPr>
          <p:cNvSpPr>
            <a:spLocks noGrp="1"/>
          </p:cNvSpPr>
          <p:nvPr>
            <p:ph type="sldNum" sz="quarter" idx="12"/>
          </p:nvPr>
        </p:nvSpPr>
        <p:spPr/>
        <p:txBody>
          <a:bodyPr/>
          <a:lstStyle/>
          <a:p>
            <a:fld id="{8840A91F-A1B3-44C1-9FC1-670A91959705}" type="slidenum">
              <a:rPr lang="en-US" smtClean="0"/>
              <a:pPr/>
              <a:t>15</a:t>
            </a:fld>
            <a:r>
              <a:rPr lang="en-US"/>
              <a:t> </a:t>
            </a:r>
            <a:endParaRPr lang="en-US" dirty="0"/>
          </a:p>
        </p:txBody>
      </p:sp>
      <p:pic>
        <p:nvPicPr>
          <p:cNvPr id="3074" name="Picture 2" descr="Image for post">
            <a:extLst>
              <a:ext uri="{FF2B5EF4-FFF2-40B4-BE49-F238E27FC236}">
                <a16:creationId xmlns:a16="http://schemas.microsoft.com/office/drawing/2014/main" id="{7A413C4D-C69B-4096-8376-68B5E737F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233" y="1589738"/>
            <a:ext cx="4095750" cy="42481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F601D17-9953-499F-BCCA-16B940F4197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r="35975" b="7835"/>
          <a:stretch/>
        </p:blipFill>
        <p:spPr>
          <a:xfrm>
            <a:off x="363795" y="4811172"/>
            <a:ext cx="5194866" cy="754179"/>
          </a:xfrm>
          <a:prstGeom prst="rect">
            <a:avLst/>
          </a:prstGeom>
          <a:ln w="19050">
            <a:solidFill>
              <a:schemeClr val="accent2">
                <a:lumMod val="75000"/>
              </a:schemeClr>
            </a:solidFill>
          </a:ln>
        </p:spPr>
      </p:pic>
      <p:sp>
        <p:nvSpPr>
          <p:cNvPr id="9" name="TextBox 8">
            <a:extLst>
              <a:ext uri="{FF2B5EF4-FFF2-40B4-BE49-F238E27FC236}">
                <a16:creationId xmlns:a16="http://schemas.microsoft.com/office/drawing/2014/main" id="{FD32A5BD-F808-4F90-A9EF-EFDF73A595ED}"/>
              </a:ext>
            </a:extLst>
          </p:cNvPr>
          <p:cNvSpPr txBox="1"/>
          <p:nvPr/>
        </p:nvSpPr>
        <p:spPr>
          <a:xfrm>
            <a:off x="1524000" y="6505639"/>
            <a:ext cx="4572000" cy="369332"/>
          </a:xfrm>
          <a:prstGeom prst="rect">
            <a:avLst/>
          </a:prstGeom>
          <a:noFill/>
        </p:spPr>
        <p:txBody>
          <a:bodyPr wrap="square">
            <a:spAutoFit/>
          </a:bodyPr>
          <a:lstStyle/>
          <a:p>
            <a:r>
              <a:rPr lang="en-US" dirty="0"/>
              <a:t>Source: </a:t>
            </a:r>
            <a:r>
              <a:rPr lang="en-US" dirty="0">
                <a:hlinkClick r:id="rId6"/>
              </a:rPr>
              <a:t>Link</a:t>
            </a:r>
            <a:endParaRPr lang="en-US" dirty="0"/>
          </a:p>
        </p:txBody>
      </p:sp>
    </p:spTree>
    <p:extLst>
      <p:ext uri="{BB962C8B-B14F-4D97-AF65-F5344CB8AC3E}">
        <p14:creationId xmlns:p14="http://schemas.microsoft.com/office/powerpoint/2010/main" val="199600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4613-827D-434E-A660-3DDF710D8294}"/>
              </a:ext>
            </a:extLst>
          </p:cNvPr>
          <p:cNvSpPr>
            <a:spLocks noGrp="1"/>
          </p:cNvSpPr>
          <p:nvPr>
            <p:ph type="title"/>
          </p:nvPr>
        </p:nvSpPr>
        <p:spPr/>
        <p:txBody>
          <a:bodyPr/>
          <a:lstStyle/>
          <a:p>
            <a:r>
              <a:rPr lang="en-US" dirty="0"/>
              <a:t>Compiler Toolchain </a:t>
            </a:r>
          </a:p>
        </p:txBody>
      </p:sp>
      <p:sp>
        <p:nvSpPr>
          <p:cNvPr id="4" name="Slide Number Placeholder 3">
            <a:extLst>
              <a:ext uri="{FF2B5EF4-FFF2-40B4-BE49-F238E27FC236}">
                <a16:creationId xmlns:a16="http://schemas.microsoft.com/office/drawing/2014/main" id="{32D4E02E-BAB7-5844-BE59-1D992FF6B676}"/>
              </a:ext>
            </a:extLst>
          </p:cNvPr>
          <p:cNvSpPr>
            <a:spLocks noGrp="1"/>
          </p:cNvSpPr>
          <p:nvPr>
            <p:ph type="sldNum" sz="quarter" idx="12"/>
          </p:nvPr>
        </p:nvSpPr>
        <p:spPr/>
        <p:txBody>
          <a:bodyPr/>
          <a:lstStyle/>
          <a:p>
            <a:fld id="{8840A91F-A1B3-44C1-9FC1-670A91959705}" type="slidenum">
              <a:rPr lang="en-US" smtClean="0"/>
              <a:pPr/>
              <a:t>16</a:t>
            </a:fld>
            <a:r>
              <a:rPr lang="en-US"/>
              <a:t> </a:t>
            </a:r>
            <a:endParaRPr lang="en-US" dirty="0"/>
          </a:p>
        </p:txBody>
      </p:sp>
      <p:sp>
        <p:nvSpPr>
          <p:cNvPr id="22" name="Rectangle 21">
            <a:extLst>
              <a:ext uri="{FF2B5EF4-FFF2-40B4-BE49-F238E27FC236}">
                <a16:creationId xmlns:a16="http://schemas.microsoft.com/office/drawing/2014/main" id="{6993761F-7032-5246-8702-4C6A85EA881F}"/>
              </a:ext>
            </a:extLst>
          </p:cNvPr>
          <p:cNvSpPr/>
          <p:nvPr/>
        </p:nvSpPr>
        <p:spPr>
          <a:xfrm>
            <a:off x="1947215"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a:r>
          </a:p>
        </p:txBody>
      </p:sp>
      <p:sp>
        <p:nvSpPr>
          <p:cNvPr id="23" name="Rectangle 22">
            <a:extLst>
              <a:ext uri="{FF2B5EF4-FFF2-40B4-BE49-F238E27FC236}">
                <a16:creationId xmlns:a16="http://schemas.microsoft.com/office/drawing/2014/main" id="{13FEA456-056C-7B4C-BDBB-AEEE48289C64}"/>
              </a:ext>
            </a:extLst>
          </p:cNvPr>
          <p:cNvSpPr/>
          <p:nvPr/>
        </p:nvSpPr>
        <p:spPr>
          <a:xfrm>
            <a:off x="4971020"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4" name="Rectangle 23">
            <a:extLst>
              <a:ext uri="{FF2B5EF4-FFF2-40B4-BE49-F238E27FC236}">
                <a16:creationId xmlns:a16="http://schemas.microsoft.com/office/drawing/2014/main" id="{9A438FE1-BBDA-E047-9482-4C107B8A7BB3}"/>
              </a:ext>
            </a:extLst>
          </p:cNvPr>
          <p:cNvSpPr/>
          <p:nvPr/>
        </p:nvSpPr>
        <p:spPr>
          <a:xfrm>
            <a:off x="7683340" y="2169020"/>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27" name="Rectangle 26">
            <a:extLst>
              <a:ext uri="{FF2B5EF4-FFF2-40B4-BE49-F238E27FC236}">
                <a16:creationId xmlns:a16="http://schemas.microsoft.com/office/drawing/2014/main" id="{F05AF8F1-B68B-5348-88EE-1FBFD4703327}"/>
              </a:ext>
            </a:extLst>
          </p:cNvPr>
          <p:cNvSpPr/>
          <p:nvPr/>
        </p:nvSpPr>
        <p:spPr>
          <a:xfrm>
            <a:off x="4907530" y="4417435"/>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9" name="Rounded Rectangle 28">
            <a:extLst>
              <a:ext uri="{FF2B5EF4-FFF2-40B4-BE49-F238E27FC236}">
                <a16:creationId xmlns:a16="http://schemas.microsoft.com/office/drawing/2014/main" id="{FC0F0258-C894-3741-8739-AD0E8732FC81}"/>
              </a:ext>
            </a:extLst>
          </p:cNvPr>
          <p:cNvSpPr/>
          <p:nvPr/>
        </p:nvSpPr>
        <p:spPr>
          <a:xfrm>
            <a:off x="3127286" y="2397209"/>
            <a:ext cx="146118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30" name="Rounded Rectangle 29">
            <a:extLst>
              <a:ext uri="{FF2B5EF4-FFF2-40B4-BE49-F238E27FC236}">
                <a16:creationId xmlns:a16="http://schemas.microsoft.com/office/drawing/2014/main" id="{C1451945-D843-6C48-962B-28C1E4F11852}"/>
              </a:ext>
            </a:extLst>
          </p:cNvPr>
          <p:cNvSpPr/>
          <p:nvPr/>
        </p:nvSpPr>
        <p:spPr>
          <a:xfrm>
            <a:off x="6215452" y="2397209"/>
            <a:ext cx="108533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31" name="Rounded Rectangle 30">
            <a:extLst>
              <a:ext uri="{FF2B5EF4-FFF2-40B4-BE49-F238E27FC236}">
                <a16:creationId xmlns:a16="http://schemas.microsoft.com/office/drawing/2014/main" id="{4ED9BA59-5F00-E344-8D75-BE566E48BE20}"/>
              </a:ext>
            </a:extLst>
          </p:cNvPr>
          <p:cNvSpPr/>
          <p:nvPr/>
        </p:nvSpPr>
        <p:spPr>
          <a:xfrm>
            <a:off x="3173811" y="4647126"/>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32" name="Rounded Rectangle 31">
            <a:extLst>
              <a:ext uri="{FF2B5EF4-FFF2-40B4-BE49-F238E27FC236}">
                <a16:creationId xmlns:a16="http://schemas.microsoft.com/office/drawing/2014/main" id="{5FAD9696-805D-C949-AE2A-6A4462F02574}"/>
              </a:ext>
            </a:extLst>
          </p:cNvPr>
          <p:cNvSpPr/>
          <p:nvPr/>
        </p:nvSpPr>
        <p:spPr>
          <a:xfrm>
            <a:off x="6215451" y="4652794"/>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33" name="Rectangle 32">
            <a:extLst>
              <a:ext uri="{FF2B5EF4-FFF2-40B4-BE49-F238E27FC236}">
                <a16:creationId xmlns:a16="http://schemas.microsoft.com/office/drawing/2014/main" id="{18EFB517-8BF1-8540-BCD2-D21AF2E53EC8}"/>
              </a:ext>
            </a:extLst>
          </p:cNvPr>
          <p:cNvSpPr/>
          <p:nvPr/>
        </p:nvSpPr>
        <p:spPr>
          <a:xfrm>
            <a:off x="8148768" y="4424691"/>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a:t>
            </a:r>
          </a:p>
        </p:txBody>
      </p:sp>
      <p:cxnSp>
        <p:nvCxnSpPr>
          <p:cNvPr id="35" name="Straight Arrow Connector 34">
            <a:extLst>
              <a:ext uri="{FF2B5EF4-FFF2-40B4-BE49-F238E27FC236}">
                <a16:creationId xmlns:a16="http://schemas.microsoft.com/office/drawing/2014/main" id="{CFF9588F-FA81-0046-A976-4EF7DA327F27}"/>
              </a:ext>
            </a:extLst>
          </p:cNvPr>
          <p:cNvCxnSpPr>
            <a:stCxn id="22" idx="3"/>
            <a:endCxn id="29" idx="1"/>
          </p:cNvCxnSpPr>
          <p:nvPr/>
        </p:nvCxnSpPr>
        <p:spPr>
          <a:xfrm flipV="1">
            <a:off x="2809097" y="2625809"/>
            <a:ext cx="318188"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F2C403-39A3-F04E-8604-4B8AA88D4851}"/>
              </a:ext>
            </a:extLst>
          </p:cNvPr>
          <p:cNvCxnSpPr>
            <a:stCxn id="29" idx="3"/>
            <a:endCxn id="23" idx="1"/>
          </p:cNvCxnSpPr>
          <p:nvPr/>
        </p:nvCxnSpPr>
        <p:spPr>
          <a:xfrm>
            <a:off x="4588471"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FECE4CD-6FA2-2741-8975-FB0C2BFB1E8D}"/>
              </a:ext>
            </a:extLst>
          </p:cNvPr>
          <p:cNvCxnSpPr>
            <a:stCxn id="23" idx="3"/>
            <a:endCxn id="30" idx="1"/>
          </p:cNvCxnSpPr>
          <p:nvPr/>
        </p:nvCxnSpPr>
        <p:spPr>
          <a:xfrm flipV="1">
            <a:off x="5832903"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CA57200-07D2-D94A-A3FC-464DE0D213D2}"/>
              </a:ext>
            </a:extLst>
          </p:cNvPr>
          <p:cNvCxnSpPr>
            <a:stCxn id="30" idx="3"/>
            <a:endCxn id="24" idx="1"/>
          </p:cNvCxnSpPr>
          <p:nvPr/>
        </p:nvCxnSpPr>
        <p:spPr>
          <a:xfrm>
            <a:off x="7300791" y="2625809"/>
            <a:ext cx="382549"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BEE79BA3-0C67-C04A-A80C-F88B001DCD8E}"/>
              </a:ext>
            </a:extLst>
          </p:cNvPr>
          <p:cNvSpPr/>
          <p:nvPr/>
        </p:nvSpPr>
        <p:spPr>
          <a:xfrm>
            <a:off x="2160548" y="2573867"/>
            <a:ext cx="7645086" cy="2294466"/>
          </a:xfrm>
          <a:custGeom>
            <a:avLst/>
            <a:gdLst>
              <a:gd name="connsiteX0" fmla="*/ 6390785 w 7645086"/>
              <a:gd name="connsiteY0" fmla="*/ 0 h 2294466"/>
              <a:gd name="connsiteX1" fmla="*/ 7220519 w 7645086"/>
              <a:gd name="connsiteY1" fmla="*/ 491066 h 2294466"/>
              <a:gd name="connsiteX2" fmla="*/ 506452 w 7645086"/>
              <a:gd name="connsiteY2" fmla="*/ 1642533 h 2294466"/>
              <a:gd name="connsiteX3" fmla="*/ 989052 w 7645086"/>
              <a:gd name="connsiteY3" fmla="*/ 2294466 h 2294466"/>
            </a:gdLst>
            <a:ahLst/>
            <a:cxnLst>
              <a:cxn ang="0">
                <a:pos x="connsiteX0" y="connsiteY0"/>
              </a:cxn>
              <a:cxn ang="0">
                <a:pos x="connsiteX1" y="connsiteY1"/>
              </a:cxn>
              <a:cxn ang="0">
                <a:pos x="connsiteX2" y="connsiteY2"/>
              </a:cxn>
              <a:cxn ang="0">
                <a:pos x="connsiteX3" y="connsiteY3"/>
              </a:cxn>
            </a:cxnLst>
            <a:rect l="l" t="t" r="r" b="b"/>
            <a:pathLst>
              <a:path w="7645086" h="2294466">
                <a:moveTo>
                  <a:pt x="6390785" y="0"/>
                </a:moveTo>
                <a:cubicBezTo>
                  <a:pt x="7296013" y="108655"/>
                  <a:pt x="8201241" y="217311"/>
                  <a:pt x="7220519" y="491066"/>
                </a:cubicBezTo>
                <a:cubicBezTo>
                  <a:pt x="6239797" y="764821"/>
                  <a:pt x="1545030" y="1341966"/>
                  <a:pt x="506452" y="1642533"/>
                </a:cubicBezTo>
                <a:cubicBezTo>
                  <a:pt x="-532126" y="1943100"/>
                  <a:pt x="228463" y="2118783"/>
                  <a:pt x="989052" y="22944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AF3EAD0D-451D-EE44-ABF1-059ADF2A71FD}"/>
              </a:ext>
            </a:extLst>
          </p:cNvPr>
          <p:cNvCxnSpPr>
            <a:endCxn id="27" idx="1"/>
          </p:cNvCxnSpPr>
          <p:nvPr/>
        </p:nvCxnSpPr>
        <p:spPr>
          <a:xfrm>
            <a:off x="4408453" y="4868334"/>
            <a:ext cx="499076" cy="7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C223FE3-BD56-2841-A373-F6DE044DAADD}"/>
              </a:ext>
            </a:extLst>
          </p:cNvPr>
          <p:cNvCxnSpPr>
            <a:stCxn id="27" idx="3"/>
            <a:endCxn id="32" idx="1"/>
          </p:cNvCxnSpPr>
          <p:nvPr/>
        </p:nvCxnSpPr>
        <p:spPr>
          <a:xfrm>
            <a:off x="5769413" y="4875728"/>
            <a:ext cx="446039" cy="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5715E3-F1E4-5440-B896-2F9D728300D7}"/>
              </a:ext>
            </a:extLst>
          </p:cNvPr>
          <p:cNvCxnSpPr>
            <a:stCxn id="32" idx="3"/>
            <a:endCxn id="33" idx="1"/>
          </p:cNvCxnSpPr>
          <p:nvPr/>
        </p:nvCxnSpPr>
        <p:spPr>
          <a:xfrm>
            <a:off x="7450093" y="4881394"/>
            <a:ext cx="698674" cy="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97C9D2C-F9F9-2B43-B9E4-3D3F5002C076}"/>
              </a:ext>
            </a:extLst>
          </p:cNvPr>
          <p:cNvSpPr txBox="1"/>
          <p:nvPr/>
        </p:nvSpPr>
        <p:spPr>
          <a:xfrm>
            <a:off x="4588471" y="1479069"/>
            <a:ext cx="1592103" cy="646331"/>
          </a:xfrm>
          <a:prstGeom prst="rect">
            <a:avLst/>
          </a:prstGeom>
          <a:noFill/>
        </p:spPr>
        <p:txBody>
          <a:bodyPr wrap="none" rtlCol="0">
            <a:spAutoFit/>
          </a:bodyPr>
          <a:lstStyle/>
          <a:p>
            <a:r>
              <a:rPr lang="en-US" dirty="0"/>
              <a:t>Include header</a:t>
            </a:r>
          </a:p>
          <a:p>
            <a:r>
              <a:rPr lang="en-US" dirty="0"/>
              <a:t>Expand macro</a:t>
            </a:r>
          </a:p>
        </p:txBody>
      </p:sp>
      <p:sp>
        <p:nvSpPr>
          <p:cNvPr id="50" name="TextBox 49">
            <a:extLst>
              <a:ext uri="{FF2B5EF4-FFF2-40B4-BE49-F238E27FC236}">
                <a16:creationId xmlns:a16="http://schemas.microsoft.com/office/drawing/2014/main" id="{F80C030E-F735-AB41-8AC2-FA3BFF281128}"/>
              </a:ext>
            </a:extLst>
          </p:cNvPr>
          <p:cNvSpPr txBox="1"/>
          <p:nvPr/>
        </p:nvSpPr>
        <p:spPr>
          <a:xfrm>
            <a:off x="7322397" y="1645748"/>
            <a:ext cx="1583767" cy="369332"/>
          </a:xfrm>
          <a:prstGeom prst="rect">
            <a:avLst/>
          </a:prstGeom>
          <a:noFill/>
        </p:spPr>
        <p:txBody>
          <a:bodyPr wrap="none" rtlCol="0">
            <a:spAutoFit/>
          </a:bodyPr>
          <a:lstStyle/>
          <a:p>
            <a:r>
              <a:rPr lang="en-US" dirty="0"/>
              <a:t>Assembly code</a:t>
            </a:r>
          </a:p>
        </p:txBody>
      </p:sp>
      <p:sp>
        <p:nvSpPr>
          <p:cNvPr id="51" name="TextBox 50">
            <a:extLst>
              <a:ext uri="{FF2B5EF4-FFF2-40B4-BE49-F238E27FC236}">
                <a16:creationId xmlns:a16="http://schemas.microsoft.com/office/drawing/2014/main" id="{5B829339-2638-5448-9611-EE2C0F91EAD1}"/>
              </a:ext>
            </a:extLst>
          </p:cNvPr>
          <p:cNvSpPr txBox="1"/>
          <p:nvPr/>
        </p:nvSpPr>
        <p:spPr>
          <a:xfrm>
            <a:off x="4423435" y="5603948"/>
            <a:ext cx="2691955" cy="369332"/>
          </a:xfrm>
          <a:prstGeom prst="rect">
            <a:avLst/>
          </a:prstGeom>
          <a:noFill/>
        </p:spPr>
        <p:txBody>
          <a:bodyPr wrap="none" rtlCol="0">
            <a:spAutoFit/>
          </a:bodyPr>
          <a:lstStyle/>
          <a:p>
            <a:r>
              <a:rPr lang="en-US" dirty="0"/>
              <a:t>Machine code/object code</a:t>
            </a:r>
          </a:p>
        </p:txBody>
      </p:sp>
      <p:sp>
        <p:nvSpPr>
          <p:cNvPr id="52" name="TextBox 51">
            <a:extLst>
              <a:ext uri="{FF2B5EF4-FFF2-40B4-BE49-F238E27FC236}">
                <a16:creationId xmlns:a16="http://schemas.microsoft.com/office/drawing/2014/main" id="{5F02B50D-5DBB-4448-888F-A829D80DB0BD}"/>
              </a:ext>
            </a:extLst>
          </p:cNvPr>
          <p:cNvSpPr txBox="1"/>
          <p:nvPr/>
        </p:nvSpPr>
        <p:spPr>
          <a:xfrm>
            <a:off x="7508613" y="5616575"/>
            <a:ext cx="2565511" cy="369332"/>
          </a:xfrm>
          <a:prstGeom prst="rect">
            <a:avLst/>
          </a:prstGeom>
          <a:noFill/>
        </p:spPr>
        <p:txBody>
          <a:bodyPr wrap="none" rtlCol="0">
            <a:spAutoFit/>
          </a:bodyPr>
          <a:lstStyle/>
          <a:p>
            <a:r>
              <a:rPr lang="en-US" dirty="0"/>
              <a:t>Executable machine code</a:t>
            </a:r>
          </a:p>
        </p:txBody>
      </p:sp>
      <p:sp>
        <p:nvSpPr>
          <p:cNvPr id="53" name="TextBox 52">
            <a:extLst>
              <a:ext uri="{FF2B5EF4-FFF2-40B4-BE49-F238E27FC236}">
                <a16:creationId xmlns:a16="http://schemas.microsoft.com/office/drawing/2014/main" id="{5EB5C1F5-A64A-BB4C-80EF-5294DCA66205}"/>
              </a:ext>
            </a:extLst>
          </p:cNvPr>
          <p:cNvSpPr txBox="1"/>
          <p:nvPr/>
        </p:nvSpPr>
        <p:spPr>
          <a:xfrm>
            <a:off x="6495067" y="2889925"/>
            <a:ext cx="487890" cy="369332"/>
          </a:xfrm>
          <a:prstGeom prst="rect">
            <a:avLst/>
          </a:prstGeom>
          <a:noFill/>
        </p:spPr>
        <p:txBody>
          <a:bodyPr wrap="none" rtlCol="0">
            <a:spAutoFit/>
          </a:bodyPr>
          <a:lstStyle/>
          <a:p>
            <a:r>
              <a:rPr lang="en-US" dirty="0" err="1"/>
              <a:t>gcc</a:t>
            </a:r>
            <a:endParaRPr lang="en-US" dirty="0"/>
          </a:p>
        </p:txBody>
      </p:sp>
      <p:sp>
        <p:nvSpPr>
          <p:cNvPr id="54" name="TextBox 53">
            <a:extLst>
              <a:ext uri="{FF2B5EF4-FFF2-40B4-BE49-F238E27FC236}">
                <a16:creationId xmlns:a16="http://schemas.microsoft.com/office/drawing/2014/main" id="{F4479F6F-8F7F-CC46-B759-715C57C78823}"/>
              </a:ext>
            </a:extLst>
          </p:cNvPr>
          <p:cNvSpPr txBox="1"/>
          <p:nvPr/>
        </p:nvSpPr>
        <p:spPr>
          <a:xfrm>
            <a:off x="3517104" y="5219985"/>
            <a:ext cx="385042" cy="369332"/>
          </a:xfrm>
          <a:prstGeom prst="rect">
            <a:avLst/>
          </a:prstGeom>
          <a:noFill/>
        </p:spPr>
        <p:txBody>
          <a:bodyPr wrap="none" rtlCol="0">
            <a:spAutoFit/>
          </a:bodyPr>
          <a:lstStyle/>
          <a:p>
            <a:r>
              <a:rPr lang="en-US" dirty="0"/>
              <a:t>as</a:t>
            </a:r>
          </a:p>
        </p:txBody>
      </p:sp>
      <p:sp>
        <p:nvSpPr>
          <p:cNvPr id="55" name="TextBox 54">
            <a:extLst>
              <a:ext uri="{FF2B5EF4-FFF2-40B4-BE49-F238E27FC236}">
                <a16:creationId xmlns:a16="http://schemas.microsoft.com/office/drawing/2014/main" id="{8B1A99E5-D587-D646-ABEC-EDB532B4B24F}"/>
              </a:ext>
            </a:extLst>
          </p:cNvPr>
          <p:cNvSpPr txBox="1"/>
          <p:nvPr/>
        </p:nvSpPr>
        <p:spPr>
          <a:xfrm>
            <a:off x="6640251" y="5156611"/>
            <a:ext cx="359394" cy="369332"/>
          </a:xfrm>
          <a:prstGeom prst="rect">
            <a:avLst/>
          </a:prstGeom>
          <a:noFill/>
        </p:spPr>
        <p:txBody>
          <a:bodyPr wrap="none" rtlCol="0">
            <a:spAutoFit/>
          </a:bodyPr>
          <a:lstStyle/>
          <a:p>
            <a:r>
              <a:rPr lang="en-US" dirty="0" err="1"/>
              <a:t>ld</a:t>
            </a:r>
            <a:endParaRPr lang="en-US" dirty="0"/>
          </a:p>
        </p:txBody>
      </p:sp>
      <p:sp>
        <p:nvSpPr>
          <p:cNvPr id="57" name="TextBox 56">
            <a:extLst>
              <a:ext uri="{FF2B5EF4-FFF2-40B4-BE49-F238E27FC236}">
                <a16:creationId xmlns:a16="http://schemas.microsoft.com/office/drawing/2014/main" id="{A083FC65-7A8C-EF41-BFC5-A65B38BDEC64}"/>
              </a:ext>
            </a:extLst>
          </p:cNvPr>
          <p:cNvSpPr txBox="1"/>
          <p:nvPr/>
        </p:nvSpPr>
        <p:spPr>
          <a:xfrm>
            <a:off x="6445487" y="4010467"/>
            <a:ext cx="748923" cy="369332"/>
          </a:xfrm>
          <a:prstGeom prst="rect">
            <a:avLst/>
          </a:prstGeom>
          <a:noFill/>
        </p:spPr>
        <p:txBody>
          <a:bodyPr wrap="none" rtlCol="0">
            <a:spAutoFit/>
          </a:bodyPr>
          <a:lstStyle/>
          <a:p>
            <a:r>
              <a:rPr lang="en-US" dirty="0"/>
              <a:t>.lib, .a</a:t>
            </a:r>
          </a:p>
        </p:txBody>
      </p:sp>
      <p:cxnSp>
        <p:nvCxnSpPr>
          <p:cNvPr id="59" name="Straight Arrow Connector 58">
            <a:extLst>
              <a:ext uri="{FF2B5EF4-FFF2-40B4-BE49-F238E27FC236}">
                <a16:creationId xmlns:a16="http://schemas.microsoft.com/office/drawing/2014/main" id="{6ECF244E-8DEA-C741-BDAB-1BFF8A908529}"/>
              </a:ext>
            </a:extLst>
          </p:cNvPr>
          <p:cNvCxnSpPr>
            <a:endCxn id="32" idx="0"/>
          </p:cNvCxnSpPr>
          <p:nvPr/>
        </p:nvCxnSpPr>
        <p:spPr>
          <a:xfrm>
            <a:off x="6832772" y="4379800"/>
            <a:ext cx="0" cy="27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5A9844B-780B-4AB6-9BBC-D8A41C95321A}"/>
              </a:ext>
            </a:extLst>
          </p:cNvPr>
          <p:cNvSpPr txBox="1"/>
          <p:nvPr/>
        </p:nvSpPr>
        <p:spPr>
          <a:xfrm>
            <a:off x="807050" y="6051285"/>
            <a:ext cx="10051704" cy="369332"/>
          </a:xfrm>
          <a:prstGeom prst="rect">
            <a:avLst/>
          </a:prstGeom>
          <a:noFill/>
        </p:spPr>
        <p:txBody>
          <a:bodyPr wrap="square">
            <a:spAutoFit/>
          </a:bodyPr>
          <a:lstStyle/>
          <a:p>
            <a:endParaRPr lang="en-US" dirty="0"/>
          </a:p>
        </p:txBody>
      </p:sp>
      <p:sp>
        <p:nvSpPr>
          <p:cNvPr id="36" name="TextBox 35">
            <a:extLst>
              <a:ext uri="{FF2B5EF4-FFF2-40B4-BE49-F238E27FC236}">
                <a16:creationId xmlns:a16="http://schemas.microsoft.com/office/drawing/2014/main" id="{E6BDB457-AAF2-44F1-999B-E7ED73898B88}"/>
              </a:ext>
            </a:extLst>
          </p:cNvPr>
          <p:cNvSpPr txBox="1"/>
          <p:nvPr/>
        </p:nvSpPr>
        <p:spPr>
          <a:xfrm>
            <a:off x="1524000" y="6582977"/>
            <a:ext cx="8112999" cy="276999"/>
          </a:xfrm>
          <a:prstGeom prst="rect">
            <a:avLst/>
          </a:prstGeom>
          <a:noFill/>
        </p:spPr>
        <p:txBody>
          <a:bodyPr wrap="square">
            <a:spAutoFit/>
          </a:bodyPr>
          <a:lstStyle/>
          <a:p>
            <a:pPr>
              <a:defRPr/>
            </a:pPr>
            <a:r>
              <a:rPr lang="en-US" sz="1200" i="1" dirty="0">
                <a:solidFill>
                  <a:srgbClr val="454545"/>
                </a:solidFill>
                <a:latin typeface="Verdana" panose="020B0604030504040204" pitchFamily="34" charset="0"/>
              </a:rPr>
              <a:t>More reading: </a:t>
            </a:r>
            <a:r>
              <a:rPr lang="en-US" sz="1200" b="1" i="1" dirty="0">
                <a:solidFill>
                  <a:srgbClr val="000000"/>
                </a:solidFill>
                <a:latin typeface="Arial" panose="020B0604020202020204" pitchFamily="34" charset="0"/>
              </a:rPr>
              <a:t>11.4.3 The Compilation Process: </a:t>
            </a:r>
            <a:r>
              <a:rPr lang="en-US" sz="1200" i="1" dirty="0">
                <a:solidFill>
                  <a:srgbClr val="000000"/>
                </a:solidFill>
                <a:latin typeface="Arial" panose="020B0604020202020204" pitchFamily="34" charset="0"/>
                <a:ea typeface="Times New Roman" panose="02020603050405020304" pitchFamily="18" charset="0"/>
              </a:rPr>
              <a:t>Introduction to Computing Systems, 3/e Yale N. </a:t>
            </a:r>
            <a:r>
              <a:rPr lang="en-US" sz="1200" i="1" dirty="0" err="1">
                <a:solidFill>
                  <a:srgbClr val="000000"/>
                </a:solidFill>
                <a:latin typeface="Arial" panose="020B0604020202020204" pitchFamily="34" charset="0"/>
                <a:ea typeface="Times New Roman" panose="02020603050405020304" pitchFamily="18" charset="0"/>
              </a:rPr>
              <a:t>Patt</a:t>
            </a:r>
            <a:r>
              <a:rPr lang="en-US" sz="1200" i="1" dirty="0">
                <a:solidFill>
                  <a:srgbClr val="000000"/>
                </a:solidFill>
                <a:latin typeface="Arial" panose="020B0604020202020204" pitchFamily="34" charset="0"/>
                <a:ea typeface="Times New Roman" panose="02020603050405020304" pitchFamily="18" charset="0"/>
              </a:rPr>
              <a:t>, </a:t>
            </a:r>
            <a:endParaRPr lang="en-US" sz="1200" b="1" i="1" dirty="0">
              <a:solidFill>
                <a:srgbClr val="000000"/>
              </a:solidFill>
              <a:latin typeface="Arial" panose="020B0604020202020204" pitchFamily="34" charset="0"/>
            </a:endParaRPr>
          </a:p>
        </p:txBody>
      </p:sp>
      <p:sp>
        <p:nvSpPr>
          <p:cNvPr id="3" name="Rectangle 2">
            <a:extLst>
              <a:ext uri="{FF2B5EF4-FFF2-40B4-BE49-F238E27FC236}">
                <a16:creationId xmlns:a16="http://schemas.microsoft.com/office/drawing/2014/main" id="{2DB46327-CF68-4B0E-B5C4-9F209B8336E5}"/>
              </a:ext>
            </a:extLst>
          </p:cNvPr>
          <p:cNvSpPr/>
          <p:nvPr/>
        </p:nvSpPr>
        <p:spPr>
          <a:xfrm>
            <a:off x="2917491" y="4278453"/>
            <a:ext cx="1600722" cy="1310517"/>
          </a:xfrm>
          <a:prstGeom prst="rect">
            <a:avLst/>
          </a:prstGeom>
          <a:solidFill>
            <a:srgbClr val="4472C4">
              <a:alpha val="32157"/>
            </a:srgbClr>
          </a:solid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279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5205-94AD-406C-A108-C3706A14135F}"/>
              </a:ext>
            </a:extLst>
          </p:cNvPr>
          <p:cNvSpPr>
            <a:spLocks noGrp="1"/>
          </p:cNvSpPr>
          <p:nvPr>
            <p:ph type="title"/>
          </p:nvPr>
        </p:nvSpPr>
        <p:spPr/>
        <p:txBody>
          <a:bodyPr/>
          <a:lstStyle/>
          <a:p>
            <a:r>
              <a:rPr lang="en-US" dirty="0"/>
              <a:t>Assembly </a:t>
            </a:r>
          </a:p>
        </p:txBody>
      </p:sp>
      <p:sp>
        <p:nvSpPr>
          <p:cNvPr id="3" name="Content Placeholder 2">
            <a:extLst>
              <a:ext uri="{FF2B5EF4-FFF2-40B4-BE49-F238E27FC236}">
                <a16:creationId xmlns:a16="http://schemas.microsoft.com/office/drawing/2014/main" id="{8FB0E2C1-B1D1-4E93-9E63-115B57D21336}"/>
              </a:ext>
            </a:extLst>
          </p:cNvPr>
          <p:cNvSpPr>
            <a:spLocks noGrp="1"/>
          </p:cNvSpPr>
          <p:nvPr>
            <p:ph idx="1"/>
          </p:nvPr>
        </p:nvSpPr>
        <p:spPr>
          <a:xfrm>
            <a:off x="0" y="1456293"/>
            <a:ext cx="7025640" cy="5049346"/>
          </a:xfrm>
        </p:spPr>
        <p:txBody>
          <a:bodyPr>
            <a:normAutofit/>
          </a:bodyPr>
          <a:lstStyle/>
          <a:p>
            <a:r>
              <a:rPr lang="en-US" sz="2400" dirty="0">
                <a:solidFill>
                  <a:srgbClr val="292929"/>
                </a:solidFill>
                <a:latin typeface="charter"/>
              </a:rPr>
              <a:t>Converts assembly code into object code (binary file unreadable by </a:t>
            </a:r>
            <a:r>
              <a:rPr lang="en-US" sz="2400" dirty="0" err="1">
                <a:solidFill>
                  <a:srgbClr val="292929"/>
                </a:solidFill>
                <a:latin typeface="charter"/>
              </a:rPr>
              <a:t>texteditor</a:t>
            </a:r>
            <a:r>
              <a:rPr lang="en-US" sz="2400" dirty="0">
                <a:solidFill>
                  <a:srgbClr val="292929"/>
                </a:solidFill>
                <a:latin typeface="charter"/>
              </a:rPr>
              <a:t>).</a:t>
            </a:r>
          </a:p>
          <a:p>
            <a:r>
              <a:rPr lang="en-US" sz="2400" dirty="0">
                <a:solidFill>
                  <a:srgbClr val="292929"/>
                </a:solidFill>
                <a:latin typeface="charter"/>
              </a:rPr>
              <a:t>Object code is a portion of machine code that hasn’t yet been linked into a complete program.</a:t>
            </a:r>
          </a:p>
          <a:p>
            <a:pPr algn="l"/>
            <a:r>
              <a:rPr lang="en-US" sz="2400" dirty="0">
                <a:solidFill>
                  <a:srgbClr val="292929"/>
                </a:solidFill>
                <a:latin typeface="charter"/>
              </a:rPr>
              <a:t>Assembler leaves the addresses of the external functions (if any) undefined, to be filled in later by the Linker.</a:t>
            </a:r>
          </a:p>
          <a:p>
            <a:pPr algn="l"/>
            <a:r>
              <a:rPr lang="en-US" sz="2400" dirty="0">
                <a:solidFill>
                  <a:srgbClr val="292929"/>
                </a:solidFill>
                <a:latin typeface="charter"/>
              </a:rPr>
              <a:t>After the linking is done, we get an executable file that can be executed on the CPU</a:t>
            </a:r>
          </a:p>
        </p:txBody>
      </p:sp>
      <p:sp>
        <p:nvSpPr>
          <p:cNvPr id="4" name="Slide Number Placeholder 3">
            <a:extLst>
              <a:ext uri="{FF2B5EF4-FFF2-40B4-BE49-F238E27FC236}">
                <a16:creationId xmlns:a16="http://schemas.microsoft.com/office/drawing/2014/main" id="{B3E0CFF4-2DD0-4BD0-AED2-218FB21561F3}"/>
              </a:ext>
            </a:extLst>
          </p:cNvPr>
          <p:cNvSpPr>
            <a:spLocks noGrp="1"/>
          </p:cNvSpPr>
          <p:nvPr>
            <p:ph type="sldNum" sz="quarter" idx="12"/>
          </p:nvPr>
        </p:nvSpPr>
        <p:spPr/>
        <p:txBody>
          <a:bodyPr/>
          <a:lstStyle/>
          <a:p>
            <a:fld id="{8840A91F-A1B3-44C1-9FC1-670A91959705}" type="slidenum">
              <a:rPr lang="en-US" smtClean="0"/>
              <a:pPr/>
              <a:t>17</a:t>
            </a:fld>
            <a:r>
              <a:rPr lang="en-US"/>
              <a:t> </a:t>
            </a:r>
            <a:endParaRPr lang="en-US" dirty="0"/>
          </a:p>
        </p:txBody>
      </p:sp>
      <p:sp>
        <p:nvSpPr>
          <p:cNvPr id="5" name="TextBox 4">
            <a:extLst>
              <a:ext uri="{FF2B5EF4-FFF2-40B4-BE49-F238E27FC236}">
                <a16:creationId xmlns:a16="http://schemas.microsoft.com/office/drawing/2014/main" id="{1D5BBBBA-8508-4F01-9120-CEA2C0E4D8F8}"/>
              </a:ext>
            </a:extLst>
          </p:cNvPr>
          <p:cNvSpPr txBox="1"/>
          <p:nvPr/>
        </p:nvSpPr>
        <p:spPr>
          <a:xfrm>
            <a:off x="1524000" y="6505639"/>
            <a:ext cx="4572000" cy="369332"/>
          </a:xfrm>
          <a:prstGeom prst="rect">
            <a:avLst/>
          </a:prstGeom>
          <a:noFill/>
        </p:spPr>
        <p:txBody>
          <a:bodyPr wrap="square">
            <a:spAutoFit/>
          </a:bodyPr>
          <a:lstStyle/>
          <a:p>
            <a:r>
              <a:rPr lang="en-US" dirty="0"/>
              <a:t>Source: </a:t>
            </a:r>
            <a:r>
              <a:rPr lang="en-US" dirty="0">
                <a:hlinkClick r:id="rId3"/>
              </a:rPr>
              <a:t>Link</a:t>
            </a:r>
            <a:endParaRPr lang="en-US" dirty="0"/>
          </a:p>
        </p:txBody>
      </p:sp>
      <p:pic>
        <p:nvPicPr>
          <p:cNvPr id="1026" name="Picture 2">
            <a:extLst>
              <a:ext uri="{FF2B5EF4-FFF2-40B4-BE49-F238E27FC236}">
                <a16:creationId xmlns:a16="http://schemas.microsoft.com/office/drawing/2014/main" id="{BBD58BE5-E0EB-41C3-96B6-BCB041307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0031" y="2784428"/>
            <a:ext cx="3583305" cy="2776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FC81F8-2950-4AAD-A207-B0DA555DEE45}"/>
              </a:ext>
            </a:extLst>
          </p:cNvPr>
          <p:cNvPicPr>
            <a:picLocks noChangeAspect="1"/>
          </p:cNvPicPr>
          <p:nvPr/>
        </p:nvPicPr>
        <p:blipFill>
          <a:blip r:embed="rId5"/>
          <a:stretch>
            <a:fillRect/>
          </a:stretch>
        </p:blipFill>
        <p:spPr>
          <a:xfrm>
            <a:off x="6913196" y="5593716"/>
            <a:ext cx="3696977" cy="359922"/>
          </a:xfrm>
          <a:prstGeom prst="rect">
            <a:avLst/>
          </a:prstGeom>
          <a:ln>
            <a:solidFill>
              <a:schemeClr val="accent2">
                <a:lumMod val="75000"/>
              </a:schemeClr>
            </a:solidFill>
          </a:ln>
        </p:spPr>
      </p:pic>
      <p:sp>
        <p:nvSpPr>
          <p:cNvPr id="12" name="TextBox 11">
            <a:extLst>
              <a:ext uri="{FF2B5EF4-FFF2-40B4-BE49-F238E27FC236}">
                <a16:creationId xmlns:a16="http://schemas.microsoft.com/office/drawing/2014/main" id="{C0242B53-96A8-4AB5-8296-B99E820D19B1}"/>
              </a:ext>
            </a:extLst>
          </p:cNvPr>
          <p:cNvSpPr txBox="1"/>
          <p:nvPr/>
        </p:nvSpPr>
        <p:spPr>
          <a:xfrm>
            <a:off x="7101840" y="1456293"/>
            <a:ext cx="4597400" cy="369332"/>
          </a:xfrm>
          <a:prstGeom prst="rect">
            <a:avLst/>
          </a:prstGeom>
          <a:noFill/>
        </p:spPr>
        <p:txBody>
          <a:bodyPr wrap="square">
            <a:spAutoFit/>
          </a:bodyPr>
          <a:lstStyle/>
          <a:p>
            <a:r>
              <a:rPr lang="en-US" dirty="0"/>
              <a:t>ELF: executable and linkable format.</a:t>
            </a:r>
          </a:p>
        </p:txBody>
      </p:sp>
      <p:pic>
        <p:nvPicPr>
          <p:cNvPr id="14" name="Picture 2">
            <a:extLst>
              <a:ext uri="{FF2B5EF4-FFF2-40B4-BE49-F238E27FC236}">
                <a16:creationId xmlns:a16="http://schemas.microsoft.com/office/drawing/2014/main" id="{92BEC401-2D40-4D7A-8175-DF4C662DE6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0861" b="89361"/>
          <a:stretch/>
        </p:blipFill>
        <p:spPr bwMode="auto">
          <a:xfrm>
            <a:off x="6908328" y="1793848"/>
            <a:ext cx="1909578" cy="82240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FECB3D04-4584-46D1-AE75-D63CC312781B}"/>
              </a:ext>
            </a:extLst>
          </p:cNvPr>
          <p:cNvCxnSpPr>
            <a:cxnSpLocks/>
          </p:cNvCxnSpPr>
          <p:nvPr/>
        </p:nvCxnSpPr>
        <p:spPr>
          <a:xfrm flipH="1" flipV="1">
            <a:off x="6913196" y="2616257"/>
            <a:ext cx="112444" cy="18597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E37E19E-69FB-4A9D-AFCA-13905265962A}"/>
              </a:ext>
            </a:extLst>
          </p:cNvPr>
          <p:cNvCxnSpPr>
            <a:cxnSpLocks/>
          </p:cNvCxnSpPr>
          <p:nvPr/>
        </p:nvCxnSpPr>
        <p:spPr>
          <a:xfrm flipV="1">
            <a:off x="7170420" y="2616257"/>
            <a:ext cx="1647486" cy="180042"/>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28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037D2D-7C26-7C4C-9590-BF041E60A5E1}"/>
              </a:ext>
            </a:extLst>
          </p:cNvPr>
          <p:cNvSpPr>
            <a:spLocks noGrp="1"/>
          </p:cNvSpPr>
          <p:nvPr>
            <p:ph type="sldNum" sz="quarter" idx="12"/>
          </p:nvPr>
        </p:nvSpPr>
        <p:spPr/>
        <p:txBody>
          <a:bodyPr/>
          <a:lstStyle/>
          <a:p>
            <a:fld id="{8840A91F-A1B3-44C1-9FC1-670A91959705}" type="slidenum">
              <a:rPr lang="en-US" smtClean="0"/>
              <a:pPr/>
              <a:t>18</a:t>
            </a:fld>
            <a:r>
              <a:rPr lang="en-US"/>
              <a:t> </a:t>
            </a:r>
            <a:endParaRPr lang="en-US" dirty="0"/>
          </a:p>
        </p:txBody>
      </p:sp>
      <p:sp>
        <p:nvSpPr>
          <p:cNvPr id="4" name="TextBox 3">
            <a:extLst>
              <a:ext uri="{FF2B5EF4-FFF2-40B4-BE49-F238E27FC236}">
                <a16:creationId xmlns:a16="http://schemas.microsoft.com/office/drawing/2014/main" id="{63536F44-8CDE-7B42-B36F-FE8EE559B789}"/>
              </a:ext>
            </a:extLst>
          </p:cNvPr>
          <p:cNvSpPr txBox="1"/>
          <p:nvPr/>
        </p:nvSpPr>
        <p:spPr>
          <a:xfrm>
            <a:off x="2045735" y="614501"/>
            <a:ext cx="1191608" cy="523220"/>
          </a:xfrm>
          <a:prstGeom prst="rect">
            <a:avLst/>
          </a:prstGeom>
          <a:noFill/>
        </p:spPr>
        <p:txBody>
          <a:bodyPr wrap="none" rtlCol="0">
            <a:spAutoFit/>
          </a:bodyPr>
          <a:lstStyle/>
          <a:p>
            <a:r>
              <a:rPr lang="en-US" sz="2800" dirty="0"/>
              <a:t>C-code</a:t>
            </a:r>
          </a:p>
        </p:txBody>
      </p:sp>
      <p:pic>
        <p:nvPicPr>
          <p:cNvPr id="7" name="Picture 6">
            <a:extLst>
              <a:ext uri="{FF2B5EF4-FFF2-40B4-BE49-F238E27FC236}">
                <a16:creationId xmlns:a16="http://schemas.microsoft.com/office/drawing/2014/main" id="{686D47F8-172A-5C4A-A69A-1EDD275CC081}"/>
              </a:ext>
            </a:extLst>
          </p:cNvPr>
          <p:cNvPicPr>
            <a:picLocks noChangeAspect="1"/>
          </p:cNvPicPr>
          <p:nvPr/>
        </p:nvPicPr>
        <p:blipFill rotWithShape="1">
          <a:blip r:embed="rId3"/>
          <a:srcRect t="6665" r="65881"/>
          <a:stretch/>
        </p:blipFill>
        <p:spPr>
          <a:xfrm>
            <a:off x="7943850" y="1592202"/>
            <a:ext cx="2114550" cy="3911682"/>
          </a:xfrm>
          <a:prstGeom prst="rect">
            <a:avLst/>
          </a:prstGeom>
        </p:spPr>
      </p:pic>
      <p:pic>
        <p:nvPicPr>
          <p:cNvPr id="8" name="Picture 7">
            <a:extLst>
              <a:ext uri="{FF2B5EF4-FFF2-40B4-BE49-F238E27FC236}">
                <a16:creationId xmlns:a16="http://schemas.microsoft.com/office/drawing/2014/main" id="{5DA174E5-BB9C-DC47-BBE1-F9473471E6C1}"/>
              </a:ext>
            </a:extLst>
          </p:cNvPr>
          <p:cNvPicPr>
            <a:picLocks noChangeAspect="1"/>
          </p:cNvPicPr>
          <p:nvPr/>
        </p:nvPicPr>
        <p:blipFill rotWithShape="1">
          <a:blip r:embed="rId4"/>
          <a:srcRect r="27595"/>
          <a:stretch/>
        </p:blipFill>
        <p:spPr>
          <a:xfrm>
            <a:off x="1730554" y="2493943"/>
            <a:ext cx="2078162" cy="2108200"/>
          </a:xfrm>
          <a:prstGeom prst="rect">
            <a:avLst/>
          </a:prstGeom>
        </p:spPr>
      </p:pic>
      <p:pic>
        <p:nvPicPr>
          <p:cNvPr id="9" name="Picture 8">
            <a:extLst>
              <a:ext uri="{FF2B5EF4-FFF2-40B4-BE49-F238E27FC236}">
                <a16:creationId xmlns:a16="http://schemas.microsoft.com/office/drawing/2014/main" id="{49B5831A-E18A-AA4A-9115-118838B013F7}"/>
              </a:ext>
            </a:extLst>
          </p:cNvPr>
          <p:cNvPicPr>
            <a:picLocks noChangeAspect="1"/>
          </p:cNvPicPr>
          <p:nvPr/>
        </p:nvPicPr>
        <p:blipFill rotWithShape="1">
          <a:blip r:embed="rId3"/>
          <a:srcRect l="55137" t="6665"/>
          <a:stretch/>
        </p:blipFill>
        <p:spPr>
          <a:xfrm>
            <a:off x="4953000" y="1592202"/>
            <a:ext cx="2780444" cy="3911682"/>
          </a:xfrm>
          <a:prstGeom prst="rect">
            <a:avLst/>
          </a:prstGeom>
        </p:spPr>
      </p:pic>
      <p:pic>
        <p:nvPicPr>
          <p:cNvPr id="10" name="Picture 9">
            <a:extLst>
              <a:ext uri="{FF2B5EF4-FFF2-40B4-BE49-F238E27FC236}">
                <a16:creationId xmlns:a16="http://schemas.microsoft.com/office/drawing/2014/main" id="{011BFBD5-5E77-CB43-A468-005F85147449}"/>
              </a:ext>
            </a:extLst>
          </p:cNvPr>
          <p:cNvPicPr>
            <a:picLocks noChangeAspect="1"/>
          </p:cNvPicPr>
          <p:nvPr/>
        </p:nvPicPr>
        <p:blipFill rotWithShape="1">
          <a:blip r:embed="rId3"/>
          <a:srcRect t="6665" r="87077"/>
          <a:stretch/>
        </p:blipFill>
        <p:spPr>
          <a:xfrm>
            <a:off x="4342116" y="1592202"/>
            <a:ext cx="800956" cy="3911682"/>
          </a:xfrm>
          <a:prstGeom prst="rect">
            <a:avLst/>
          </a:prstGeom>
        </p:spPr>
      </p:pic>
      <p:sp>
        <p:nvSpPr>
          <p:cNvPr id="11" name="TextBox 10">
            <a:extLst>
              <a:ext uri="{FF2B5EF4-FFF2-40B4-BE49-F238E27FC236}">
                <a16:creationId xmlns:a16="http://schemas.microsoft.com/office/drawing/2014/main" id="{AE10D1A1-A29C-9B45-B7E1-C7E6F018B55B}"/>
              </a:ext>
            </a:extLst>
          </p:cNvPr>
          <p:cNvSpPr txBox="1"/>
          <p:nvPr/>
        </p:nvSpPr>
        <p:spPr>
          <a:xfrm>
            <a:off x="5335035" y="614501"/>
            <a:ext cx="1572866" cy="523220"/>
          </a:xfrm>
          <a:prstGeom prst="rect">
            <a:avLst/>
          </a:prstGeom>
          <a:noFill/>
        </p:spPr>
        <p:txBody>
          <a:bodyPr wrap="none" rtlCol="0">
            <a:spAutoFit/>
          </a:bodyPr>
          <a:lstStyle/>
          <a:p>
            <a:r>
              <a:rPr lang="en-US" sz="2800" dirty="0"/>
              <a:t>Assembly</a:t>
            </a:r>
          </a:p>
        </p:txBody>
      </p:sp>
      <p:sp>
        <p:nvSpPr>
          <p:cNvPr id="12" name="TextBox 11">
            <a:extLst>
              <a:ext uri="{FF2B5EF4-FFF2-40B4-BE49-F238E27FC236}">
                <a16:creationId xmlns:a16="http://schemas.microsoft.com/office/drawing/2014/main" id="{FF5F373E-4C08-D247-B3A2-6FF81D6EBF81}"/>
              </a:ext>
            </a:extLst>
          </p:cNvPr>
          <p:cNvSpPr txBox="1"/>
          <p:nvPr/>
        </p:nvSpPr>
        <p:spPr>
          <a:xfrm>
            <a:off x="8405321" y="619402"/>
            <a:ext cx="1111330" cy="523220"/>
          </a:xfrm>
          <a:prstGeom prst="rect">
            <a:avLst/>
          </a:prstGeom>
          <a:noFill/>
        </p:spPr>
        <p:txBody>
          <a:bodyPr wrap="none" rtlCol="0">
            <a:spAutoFit/>
          </a:bodyPr>
          <a:lstStyle/>
          <a:p>
            <a:r>
              <a:rPr lang="en-US" sz="2800" dirty="0"/>
              <a:t>Binary</a:t>
            </a:r>
          </a:p>
        </p:txBody>
      </p:sp>
      <p:cxnSp>
        <p:nvCxnSpPr>
          <p:cNvPr id="14" name="Straight Arrow Connector 13">
            <a:extLst>
              <a:ext uri="{FF2B5EF4-FFF2-40B4-BE49-F238E27FC236}">
                <a16:creationId xmlns:a16="http://schemas.microsoft.com/office/drawing/2014/main" id="{6AE02FDD-42CE-DC4E-AED6-66B62F52206C}"/>
              </a:ext>
            </a:extLst>
          </p:cNvPr>
          <p:cNvCxnSpPr>
            <a:stCxn id="4" idx="3"/>
            <a:endCxn id="11" idx="1"/>
          </p:cNvCxnSpPr>
          <p:nvPr/>
        </p:nvCxnSpPr>
        <p:spPr>
          <a:xfrm>
            <a:off x="3237343" y="876111"/>
            <a:ext cx="20976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A24CD7-D5BC-A44B-8473-0DCB20E11C7B}"/>
              </a:ext>
            </a:extLst>
          </p:cNvPr>
          <p:cNvCxnSpPr>
            <a:cxnSpLocks/>
            <a:stCxn id="11" idx="3"/>
            <a:endCxn id="12" idx="1"/>
          </p:cNvCxnSpPr>
          <p:nvPr/>
        </p:nvCxnSpPr>
        <p:spPr>
          <a:xfrm>
            <a:off x="6907901" y="876112"/>
            <a:ext cx="1497420" cy="4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78E34A-191F-1D47-8D7B-24FC577C5A4B}"/>
              </a:ext>
            </a:extLst>
          </p:cNvPr>
          <p:cNvSpPr txBox="1"/>
          <p:nvPr/>
        </p:nvSpPr>
        <p:spPr>
          <a:xfrm>
            <a:off x="3837616" y="429835"/>
            <a:ext cx="776303" cy="400110"/>
          </a:xfrm>
          <a:prstGeom prst="rect">
            <a:avLst/>
          </a:prstGeom>
          <a:noFill/>
        </p:spPr>
        <p:txBody>
          <a:bodyPr wrap="none" rtlCol="0">
            <a:spAutoFit/>
          </a:bodyPr>
          <a:lstStyle/>
          <a:p>
            <a:r>
              <a:rPr lang="en-US" sz="2000" dirty="0" err="1"/>
              <a:t>gcc</a:t>
            </a:r>
            <a:r>
              <a:rPr lang="en-US" sz="2000" dirty="0"/>
              <a:t> -S</a:t>
            </a:r>
          </a:p>
        </p:txBody>
      </p:sp>
      <p:sp>
        <p:nvSpPr>
          <p:cNvPr id="19" name="TextBox 18">
            <a:extLst>
              <a:ext uri="{FF2B5EF4-FFF2-40B4-BE49-F238E27FC236}">
                <a16:creationId xmlns:a16="http://schemas.microsoft.com/office/drawing/2014/main" id="{8FD01DDD-F1A1-7743-A818-6CEF562B1C63}"/>
              </a:ext>
            </a:extLst>
          </p:cNvPr>
          <p:cNvSpPr txBox="1"/>
          <p:nvPr/>
        </p:nvSpPr>
        <p:spPr>
          <a:xfrm>
            <a:off x="7404488" y="438804"/>
            <a:ext cx="766685" cy="400110"/>
          </a:xfrm>
          <a:prstGeom prst="rect">
            <a:avLst/>
          </a:prstGeom>
          <a:noFill/>
        </p:spPr>
        <p:txBody>
          <a:bodyPr wrap="none" rtlCol="0">
            <a:spAutoFit/>
          </a:bodyPr>
          <a:lstStyle/>
          <a:p>
            <a:r>
              <a:rPr lang="en-US" sz="2000" dirty="0" err="1"/>
              <a:t>gcc</a:t>
            </a:r>
            <a:r>
              <a:rPr lang="en-US" sz="2000" dirty="0"/>
              <a:t> -c</a:t>
            </a:r>
          </a:p>
        </p:txBody>
      </p:sp>
    </p:spTree>
    <p:extLst>
      <p:ext uri="{BB962C8B-B14F-4D97-AF65-F5344CB8AC3E}">
        <p14:creationId xmlns:p14="http://schemas.microsoft.com/office/powerpoint/2010/main" val="2920551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35D0-6C3E-C849-AFA3-EE78939CC2D9}"/>
              </a:ext>
            </a:extLst>
          </p:cNvPr>
          <p:cNvSpPr>
            <a:spLocks noGrp="1"/>
          </p:cNvSpPr>
          <p:nvPr>
            <p:ph type="title"/>
          </p:nvPr>
        </p:nvSpPr>
        <p:spPr/>
        <p:txBody>
          <a:bodyPr/>
          <a:lstStyle/>
          <a:p>
            <a:r>
              <a:rPr lang="en-US" dirty="0"/>
              <a:t>Native Compilation</a:t>
            </a:r>
          </a:p>
        </p:txBody>
      </p:sp>
      <p:sp>
        <p:nvSpPr>
          <p:cNvPr id="3" name="Content Placeholder 2">
            <a:extLst>
              <a:ext uri="{FF2B5EF4-FFF2-40B4-BE49-F238E27FC236}">
                <a16:creationId xmlns:a16="http://schemas.microsoft.com/office/drawing/2014/main" id="{9E4786F7-6769-DF4C-8D39-6F9BA6C48F2B}"/>
              </a:ext>
            </a:extLst>
          </p:cNvPr>
          <p:cNvSpPr>
            <a:spLocks noGrp="1"/>
          </p:cNvSpPr>
          <p:nvPr>
            <p:ph idx="1"/>
          </p:nvPr>
        </p:nvSpPr>
        <p:spPr/>
        <p:txBody>
          <a:bodyPr/>
          <a:lstStyle/>
          <a:p>
            <a:r>
              <a:rPr lang="en-US" dirty="0"/>
              <a:t>Compile and run on one system</a:t>
            </a:r>
          </a:p>
          <a:p>
            <a:pPr marL="0" indent="0">
              <a:buNone/>
            </a:pPr>
            <a:endParaRPr lang="en-US" dirty="0"/>
          </a:p>
        </p:txBody>
      </p:sp>
      <p:sp>
        <p:nvSpPr>
          <p:cNvPr id="4" name="Slide Number Placeholder 3">
            <a:extLst>
              <a:ext uri="{FF2B5EF4-FFF2-40B4-BE49-F238E27FC236}">
                <a16:creationId xmlns:a16="http://schemas.microsoft.com/office/drawing/2014/main" id="{5BFD5928-DE8A-4043-A94E-455F2E7A20B6}"/>
              </a:ext>
            </a:extLst>
          </p:cNvPr>
          <p:cNvSpPr>
            <a:spLocks noGrp="1"/>
          </p:cNvSpPr>
          <p:nvPr>
            <p:ph type="sldNum" sz="quarter" idx="12"/>
          </p:nvPr>
        </p:nvSpPr>
        <p:spPr/>
        <p:txBody>
          <a:bodyPr/>
          <a:lstStyle/>
          <a:p>
            <a:fld id="{8840A91F-A1B3-44C1-9FC1-670A91959705}" type="slidenum">
              <a:rPr lang="en-US" smtClean="0"/>
              <a:pPr/>
              <a:t>19</a:t>
            </a:fld>
            <a:r>
              <a:rPr lang="en-US"/>
              <a:t> </a:t>
            </a:r>
            <a:endParaRPr lang="en-US" dirty="0"/>
          </a:p>
        </p:txBody>
      </p:sp>
      <p:sp>
        <p:nvSpPr>
          <p:cNvPr id="8" name="Rectangle 7">
            <a:extLst>
              <a:ext uri="{FF2B5EF4-FFF2-40B4-BE49-F238E27FC236}">
                <a16:creationId xmlns:a16="http://schemas.microsoft.com/office/drawing/2014/main" id="{ED6792F3-BE50-D14C-82C1-B63299F1C760}"/>
              </a:ext>
            </a:extLst>
          </p:cNvPr>
          <p:cNvSpPr/>
          <p:nvPr/>
        </p:nvSpPr>
        <p:spPr>
          <a:xfrm>
            <a:off x="1847850" y="3429001"/>
            <a:ext cx="4889500" cy="17800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7047F858-46E9-D34E-81B9-D5E4965922D2}"/>
              </a:ext>
            </a:extLst>
          </p:cNvPr>
          <p:cNvCxnSpPr>
            <a:cxnSpLocks/>
          </p:cNvCxnSpPr>
          <p:nvPr/>
        </p:nvCxnSpPr>
        <p:spPr>
          <a:xfrm>
            <a:off x="2879399" y="4302269"/>
            <a:ext cx="403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BE00883-ACED-6646-A242-48338FF1374B}"/>
              </a:ext>
            </a:extLst>
          </p:cNvPr>
          <p:cNvSpPr/>
          <p:nvPr/>
        </p:nvSpPr>
        <p:spPr>
          <a:xfrm>
            <a:off x="2011565" y="3890666"/>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 *.h</a:t>
            </a:r>
          </a:p>
        </p:txBody>
      </p:sp>
      <p:sp>
        <p:nvSpPr>
          <p:cNvPr id="22" name="Rectangle 21">
            <a:extLst>
              <a:ext uri="{FF2B5EF4-FFF2-40B4-BE49-F238E27FC236}">
                <a16:creationId xmlns:a16="http://schemas.microsoft.com/office/drawing/2014/main" id="{A7746722-1C93-B343-9848-3C1449EADDF3}"/>
              </a:ext>
            </a:extLst>
          </p:cNvPr>
          <p:cNvSpPr/>
          <p:nvPr/>
        </p:nvSpPr>
        <p:spPr>
          <a:xfrm>
            <a:off x="3278381" y="3895972"/>
            <a:ext cx="1856015"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Compiler Toolchain</a:t>
            </a:r>
          </a:p>
        </p:txBody>
      </p:sp>
      <p:sp>
        <p:nvSpPr>
          <p:cNvPr id="23" name="Rectangle 22">
            <a:extLst>
              <a:ext uri="{FF2B5EF4-FFF2-40B4-BE49-F238E27FC236}">
                <a16:creationId xmlns:a16="http://schemas.microsoft.com/office/drawing/2014/main" id="{1696D30B-2A87-A34A-AA3C-5EB340AE7E76}"/>
              </a:ext>
            </a:extLst>
          </p:cNvPr>
          <p:cNvSpPr/>
          <p:nvPr/>
        </p:nvSpPr>
        <p:spPr>
          <a:xfrm>
            <a:off x="5486871" y="3890666"/>
            <a:ext cx="1098079"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a:t>
            </a:r>
          </a:p>
        </p:txBody>
      </p:sp>
      <p:cxnSp>
        <p:nvCxnSpPr>
          <p:cNvPr id="24" name="Straight Arrow Connector 23">
            <a:extLst>
              <a:ext uri="{FF2B5EF4-FFF2-40B4-BE49-F238E27FC236}">
                <a16:creationId xmlns:a16="http://schemas.microsoft.com/office/drawing/2014/main" id="{6897FB73-321E-9F42-84A8-178F603A7778}"/>
              </a:ext>
            </a:extLst>
          </p:cNvPr>
          <p:cNvCxnSpPr>
            <a:cxnSpLocks/>
            <a:stCxn id="22" idx="3"/>
            <a:endCxn id="23" idx="1"/>
          </p:cNvCxnSpPr>
          <p:nvPr/>
        </p:nvCxnSpPr>
        <p:spPr>
          <a:xfrm flipV="1">
            <a:off x="5134396" y="4348959"/>
            <a:ext cx="352475" cy="5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CEE6426-2C82-5045-812B-4E175BB8C083}"/>
              </a:ext>
            </a:extLst>
          </p:cNvPr>
          <p:cNvSpPr txBox="1"/>
          <p:nvPr/>
        </p:nvSpPr>
        <p:spPr>
          <a:xfrm>
            <a:off x="1758010" y="5449350"/>
            <a:ext cx="7886700" cy="954107"/>
          </a:xfrm>
          <a:prstGeom prst="rect">
            <a:avLst/>
          </a:prstGeom>
          <a:noFill/>
        </p:spPr>
        <p:txBody>
          <a:bodyPr wrap="square" rtlCol="0">
            <a:spAutoFit/>
          </a:bodyPr>
          <a:lstStyle/>
          <a:p>
            <a:r>
              <a:rPr lang="en-US" sz="2800" dirty="0"/>
              <a:t>No extra hardware needed for sending/programming the .exe</a:t>
            </a:r>
          </a:p>
        </p:txBody>
      </p:sp>
      <p:sp>
        <p:nvSpPr>
          <p:cNvPr id="13" name="TextBox 12">
            <a:extLst>
              <a:ext uri="{FF2B5EF4-FFF2-40B4-BE49-F238E27FC236}">
                <a16:creationId xmlns:a16="http://schemas.microsoft.com/office/drawing/2014/main" id="{42CE7C12-A416-1340-9A17-468E43E1892B}"/>
              </a:ext>
            </a:extLst>
          </p:cNvPr>
          <p:cNvSpPr txBox="1"/>
          <p:nvPr/>
        </p:nvSpPr>
        <p:spPr>
          <a:xfrm>
            <a:off x="2340225" y="3429001"/>
            <a:ext cx="4112664" cy="461665"/>
          </a:xfrm>
          <a:prstGeom prst="rect">
            <a:avLst/>
          </a:prstGeom>
          <a:noFill/>
        </p:spPr>
        <p:txBody>
          <a:bodyPr wrap="none" rtlCol="0">
            <a:spAutoFit/>
          </a:bodyPr>
          <a:lstStyle/>
          <a:p>
            <a:r>
              <a:rPr lang="en-US" sz="2400" dirty="0">
                <a:solidFill>
                  <a:schemeClr val="bg1"/>
                </a:solidFill>
              </a:rPr>
              <a:t>Host Machine (Linux/Windows)</a:t>
            </a:r>
          </a:p>
        </p:txBody>
      </p:sp>
    </p:spTree>
    <p:extLst>
      <p:ext uri="{BB962C8B-B14F-4D97-AF65-F5344CB8AC3E}">
        <p14:creationId xmlns:p14="http://schemas.microsoft.com/office/powerpoint/2010/main" val="115487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23B4-1587-4792-9E4E-F57AC574A812}"/>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E81D3C97-A506-4236-A33B-65053838E4C9}"/>
              </a:ext>
            </a:extLst>
          </p:cNvPr>
          <p:cNvSpPr>
            <a:spLocks noGrp="1"/>
          </p:cNvSpPr>
          <p:nvPr>
            <p:ph idx="1"/>
          </p:nvPr>
        </p:nvSpPr>
        <p:spPr>
          <a:xfrm>
            <a:off x="806245" y="1373341"/>
            <a:ext cx="9792929" cy="4351338"/>
          </a:xfrm>
        </p:spPr>
        <p:txBody>
          <a:bodyPr>
            <a:noAutofit/>
          </a:bodyPr>
          <a:lstStyle/>
          <a:p>
            <a:r>
              <a:rPr lang="en-US" sz="2400" b="1" dirty="0">
                <a:latin typeface="Calibri (Body)"/>
              </a:rPr>
              <a:t>Labs and office hours start from next week </a:t>
            </a:r>
          </a:p>
          <a:p>
            <a:r>
              <a:rPr lang="en-US" sz="2400" b="1" dirty="0">
                <a:latin typeface="Calibri (Body)"/>
              </a:rPr>
              <a:t>Lab section instructors:</a:t>
            </a:r>
            <a:endParaRPr lang="en-US" sz="2000" dirty="0">
              <a:latin typeface="Calibri (Body)"/>
            </a:endParaRPr>
          </a:p>
        </p:txBody>
      </p:sp>
      <p:sp>
        <p:nvSpPr>
          <p:cNvPr id="4" name="Slide Number Placeholder 3">
            <a:extLst>
              <a:ext uri="{FF2B5EF4-FFF2-40B4-BE49-F238E27FC236}">
                <a16:creationId xmlns:a16="http://schemas.microsoft.com/office/drawing/2014/main" id="{F0CF2544-46FB-42C5-B027-6FBF558F2C65}"/>
              </a:ext>
            </a:extLst>
          </p:cNvPr>
          <p:cNvSpPr>
            <a:spLocks noGrp="1"/>
          </p:cNvSpPr>
          <p:nvPr>
            <p:ph type="sldNum" sz="quarter" idx="12"/>
          </p:nvPr>
        </p:nvSpPr>
        <p:spPr/>
        <p:txBody>
          <a:bodyPr/>
          <a:lstStyle/>
          <a:p>
            <a:fld id="{8840A91F-A1B3-44C1-9FC1-670A91959705}" type="slidenum">
              <a:rPr lang="en-US" smtClean="0"/>
              <a:pPr/>
              <a:t>2</a:t>
            </a:fld>
            <a:r>
              <a:rPr lang="en-US"/>
              <a:t> </a:t>
            </a:r>
            <a:endParaRPr lang="en-US" dirty="0"/>
          </a:p>
        </p:txBody>
      </p:sp>
      <p:graphicFrame>
        <p:nvGraphicFramePr>
          <p:cNvPr id="6" name="Table 5">
            <a:extLst>
              <a:ext uri="{FF2B5EF4-FFF2-40B4-BE49-F238E27FC236}">
                <a16:creationId xmlns:a16="http://schemas.microsoft.com/office/drawing/2014/main" id="{E52D050A-F045-692F-B1DE-C62B0E4CF08A}"/>
              </a:ext>
            </a:extLst>
          </p:cNvPr>
          <p:cNvGraphicFramePr>
            <a:graphicFrameLocks noGrp="1"/>
          </p:cNvGraphicFramePr>
          <p:nvPr>
            <p:extLst>
              <p:ext uri="{D42A27DB-BD31-4B8C-83A1-F6EECF244321}">
                <p14:modId xmlns:p14="http://schemas.microsoft.com/office/powerpoint/2010/main" val="1640054095"/>
              </p:ext>
            </p:extLst>
          </p:nvPr>
        </p:nvGraphicFramePr>
        <p:xfrm>
          <a:off x="1189703" y="2303624"/>
          <a:ext cx="8662218" cy="3682860"/>
        </p:xfrm>
        <a:graphic>
          <a:graphicData uri="http://schemas.openxmlformats.org/drawingml/2006/table">
            <a:tbl>
              <a:tblPr firstRow="1" firstCol="1" bandRow="1">
                <a:tableStyleId>{E8B1032C-EA38-4F05-BA0D-38AFFFC7BED3}</a:tableStyleId>
              </a:tblPr>
              <a:tblGrid>
                <a:gridCol w="2887406">
                  <a:extLst>
                    <a:ext uri="{9D8B030D-6E8A-4147-A177-3AD203B41FA5}">
                      <a16:colId xmlns:a16="http://schemas.microsoft.com/office/drawing/2014/main" val="1587862035"/>
                    </a:ext>
                  </a:extLst>
                </a:gridCol>
                <a:gridCol w="2887406">
                  <a:extLst>
                    <a:ext uri="{9D8B030D-6E8A-4147-A177-3AD203B41FA5}">
                      <a16:colId xmlns:a16="http://schemas.microsoft.com/office/drawing/2014/main" val="2072730467"/>
                    </a:ext>
                  </a:extLst>
                </a:gridCol>
                <a:gridCol w="2887406">
                  <a:extLst>
                    <a:ext uri="{9D8B030D-6E8A-4147-A177-3AD203B41FA5}">
                      <a16:colId xmlns:a16="http://schemas.microsoft.com/office/drawing/2014/main" val="473699971"/>
                    </a:ext>
                  </a:extLst>
                </a:gridCol>
              </a:tblGrid>
              <a:tr h="483031">
                <a:tc>
                  <a:txBody>
                    <a:bodyPr/>
                    <a:lstStyle/>
                    <a:p>
                      <a:pPr marL="0" marR="0" algn="ctr">
                        <a:lnSpc>
                          <a:spcPct val="107000"/>
                        </a:lnSpc>
                        <a:spcBef>
                          <a:spcPts val="0"/>
                        </a:spcBef>
                        <a:spcAft>
                          <a:spcPts val="800"/>
                        </a:spcAft>
                      </a:pPr>
                      <a:r>
                        <a:rPr lang="en-US" sz="2400" b="1" dirty="0">
                          <a:solidFill>
                            <a:schemeClr val="tx1"/>
                          </a:solidFill>
                          <a:effectLst/>
                        </a:rPr>
                        <a:t>Time</a:t>
                      </a:r>
                      <a:endParaRPr lang="en-US" sz="32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a:txBody>
                    <a:bodyPr/>
                    <a:lstStyle/>
                    <a:p>
                      <a:pPr algn="ctr">
                        <a:lnSpc>
                          <a:spcPct val="107000"/>
                        </a:lnSpc>
                      </a:pPr>
                      <a:endParaRPr lang="en-US" sz="3200" b="1" dirty="0">
                        <a:solidFill>
                          <a:schemeClr val="tx1"/>
                        </a:solidFill>
                        <a:effectLst/>
                        <a:latin typeface="Arial" panose="020B0604020202020204" pitchFamily="34" charset="0"/>
                        <a:cs typeface="Arial" panose="020B0604020202020204" pitchFamily="34" charset="0"/>
                      </a:endParaRPr>
                    </a:p>
                  </a:txBody>
                  <a:tcPr marL="28575" marR="28575" marT="19050" marB="19050" anchor="b"/>
                </a:tc>
                <a:tc>
                  <a:txBody>
                    <a:bodyPr/>
                    <a:lstStyle/>
                    <a:p>
                      <a:pPr marL="0" marR="0" algn="ctr">
                        <a:lnSpc>
                          <a:spcPct val="107000"/>
                        </a:lnSpc>
                        <a:spcBef>
                          <a:spcPts val="0"/>
                        </a:spcBef>
                        <a:spcAft>
                          <a:spcPts val="800"/>
                        </a:spcAft>
                      </a:pPr>
                      <a:r>
                        <a:rPr lang="en-US" sz="2400" b="1" dirty="0">
                          <a:solidFill>
                            <a:schemeClr val="tx1"/>
                          </a:solidFill>
                          <a:effectLst/>
                        </a:rPr>
                        <a:t>GTA NAME</a:t>
                      </a:r>
                      <a:endParaRPr lang="en-US" sz="32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3823107557"/>
                  </a:ext>
                </a:extLst>
              </a:tr>
              <a:tr h="646553">
                <a:tc gridSpan="2">
                  <a:txBody>
                    <a:bodyPr/>
                    <a:lstStyle/>
                    <a:p>
                      <a:pPr marL="0" marR="0" algn="ctr">
                        <a:lnSpc>
                          <a:spcPct val="107000"/>
                        </a:lnSpc>
                        <a:spcBef>
                          <a:spcPts val="0"/>
                        </a:spcBef>
                        <a:spcAft>
                          <a:spcPts val="800"/>
                        </a:spcAft>
                      </a:pPr>
                      <a:r>
                        <a:rPr lang="en-US" sz="2400" b="0" u="sng" dirty="0">
                          <a:solidFill>
                            <a:schemeClr val="tx1"/>
                          </a:solidFill>
                          <a:effectLst/>
                          <a:hlinkClick r:id="rId2">
                            <a:extLst>
                              <a:ext uri="{A12FA001-AC4F-418D-AE19-62706E023703}">
                                <ahyp:hlinkClr xmlns:ahyp="http://schemas.microsoft.com/office/drawing/2018/hyperlinkcolor" val="tx"/>
                              </a:ext>
                            </a:extLst>
                          </a:hlinkClick>
                        </a:rPr>
                        <a:t>Tu 09:00 - 10:50 AM EATN 3002 </a:t>
                      </a:r>
                      <a:r>
                        <a:rPr lang="en-US" sz="2400" b="0" u="sng" dirty="0">
                          <a:solidFill>
                            <a:schemeClr val="tx1"/>
                          </a:solidFill>
                          <a:effectLst/>
                        </a:rPr>
                        <a:t>- LAWRENCE</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hMerge="1">
                  <a:txBody>
                    <a:bodyPr/>
                    <a:lstStyle/>
                    <a:p>
                      <a:endParaRPr lang="en-US"/>
                    </a:p>
                  </a:txBody>
                  <a:tcPr/>
                </a:tc>
                <a:tc>
                  <a:txBody>
                    <a:bodyPr/>
                    <a:lstStyle/>
                    <a:p>
                      <a:pPr marL="0" marR="0" algn="ctr">
                        <a:lnSpc>
                          <a:spcPct val="107000"/>
                        </a:lnSpc>
                        <a:spcBef>
                          <a:spcPts val="0"/>
                        </a:spcBef>
                        <a:spcAft>
                          <a:spcPts val="800"/>
                        </a:spcAft>
                      </a:pPr>
                      <a:r>
                        <a:rPr lang="en-US" sz="2400" b="0">
                          <a:solidFill>
                            <a:schemeClr val="tx1"/>
                          </a:solidFill>
                          <a:effectLst/>
                        </a:rPr>
                        <a:t>Soma</a:t>
                      </a:r>
                      <a:endParaRPr lang="en-US" sz="3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2980675549"/>
                  </a:ext>
                </a:extLst>
              </a:tr>
              <a:tr h="646553">
                <a:tc gridSpan="2">
                  <a:txBody>
                    <a:bodyPr/>
                    <a:lstStyle/>
                    <a:p>
                      <a:pPr marL="0" marR="0" algn="ctr">
                        <a:lnSpc>
                          <a:spcPct val="107000"/>
                        </a:lnSpc>
                        <a:spcBef>
                          <a:spcPts val="0"/>
                        </a:spcBef>
                        <a:spcAft>
                          <a:spcPts val="800"/>
                        </a:spcAft>
                      </a:pPr>
                      <a:r>
                        <a:rPr lang="en-US" sz="2400" b="0" u="sng" dirty="0">
                          <a:solidFill>
                            <a:schemeClr val="tx1"/>
                          </a:solidFill>
                          <a:effectLst/>
                          <a:hlinkClick r:id="rId2">
                            <a:extLst>
                              <a:ext uri="{A12FA001-AC4F-418D-AE19-62706E023703}">
                                <ahyp:hlinkClr xmlns:ahyp="http://schemas.microsoft.com/office/drawing/2018/hyperlinkcolor" val="tx"/>
                              </a:ext>
                            </a:extLst>
                          </a:hlinkClick>
                        </a:rPr>
                        <a:t>Th 09:00 - 10:50 AM EATN 3002 </a:t>
                      </a:r>
                      <a:r>
                        <a:rPr lang="en-US" sz="2400" b="0" u="sng" dirty="0">
                          <a:solidFill>
                            <a:schemeClr val="tx1"/>
                          </a:solidFill>
                          <a:effectLst/>
                        </a:rPr>
                        <a:t>- LAWRENCE</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hMerge="1">
                  <a:txBody>
                    <a:bodyPr/>
                    <a:lstStyle/>
                    <a:p>
                      <a:endParaRPr lang="en-US"/>
                    </a:p>
                  </a:txBody>
                  <a:tcPr/>
                </a:tc>
                <a:tc>
                  <a:txBody>
                    <a:bodyPr/>
                    <a:lstStyle/>
                    <a:p>
                      <a:pPr marL="0" marR="0" algn="ctr">
                        <a:lnSpc>
                          <a:spcPct val="107000"/>
                        </a:lnSpc>
                        <a:spcBef>
                          <a:spcPts val="0"/>
                        </a:spcBef>
                        <a:spcAft>
                          <a:spcPts val="800"/>
                        </a:spcAft>
                      </a:pPr>
                      <a:r>
                        <a:rPr lang="en-US" sz="2400" b="0">
                          <a:solidFill>
                            <a:schemeClr val="tx1"/>
                          </a:solidFill>
                          <a:effectLst/>
                        </a:rPr>
                        <a:t>Ishraq</a:t>
                      </a:r>
                      <a:endParaRPr lang="en-US" sz="3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889067754"/>
                  </a:ext>
                </a:extLst>
              </a:tr>
              <a:tr h="466930">
                <a:tc gridSpan="2">
                  <a:txBody>
                    <a:bodyPr/>
                    <a:lstStyle/>
                    <a:p>
                      <a:pPr marL="0" marR="0" algn="ctr">
                        <a:lnSpc>
                          <a:spcPct val="107000"/>
                        </a:lnSpc>
                        <a:spcBef>
                          <a:spcPts val="0"/>
                        </a:spcBef>
                        <a:spcAft>
                          <a:spcPts val="800"/>
                        </a:spcAft>
                      </a:pPr>
                      <a:r>
                        <a:rPr lang="en-US" sz="2400" b="0" u="sng" dirty="0">
                          <a:solidFill>
                            <a:schemeClr val="tx1"/>
                          </a:solidFill>
                          <a:effectLst/>
                          <a:hlinkClick r:id="rId2">
                            <a:extLst>
                              <a:ext uri="{A12FA001-AC4F-418D-AE19-62706E023703}">
                                <ahyp:hlinkClr xmlns:ahyp="http://schemas.microsoft.com/office/drawing/2018/hyperlinkcolor" val="tx"/>
                              </a:ext>
                            </a:extLst>
                          </a:hlinkClick>
                        </a:rPr>
                        <a:t>M 10:00 - 11:50 AM EATN 3002 </a:t>
                      </a:r>
                      <a:r>
                        <a:rPr lang="en-US" sz="2400" b="0" u="sng" dirty="0">
                          <a:solidFill>
                            <a:schemeClr val="tx1"/>
                          </a:solidFill>
                          <a:effectLst/>
                        </a:rPr>
                        <a:t>- LAWRENCE</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hMerge="1">
                  <a:txBody>
                    <a:bodyPr/>
                    <a:lstStyle/>
                    <a:p>
                      <a:endParaRPr lang="en-US"/>
                    </a:p>
                  </a:txBody>
                  <a:tcPr/>
                </a:tc>
                <a:tc>
                  <a:txBody>
                    <a:bodyPr/>
                    <a:lstStyle/>
                    <a:p>
                      <a:pPr marL="0" marR="0" algn="ctr">
                        <a:lnSpc>
                          <a:spcPct val="107000"/>
                        </a:lnSpc>
                        <a:spcBef>
                          <a:spcPts val="0"/>
                        </a:spcBef>
                        <a:spcAft>
                          <a:spcPts val="800"/>
                        </a:spcAft>
                      </a:pPr>
                      <a:r>
                        <a:rPr lang="en-US" sz="2400" b="0">
                          <a:solidFill>
                            <a:schemeClr val="tx1"/>
                          </a:solidFill>
                          <a:effectLst/>
                        </a:rPr>
                        <a:t>Ishraq </a:t>
                      </a:r>
                      <a:endParaRPr lang="en-US" sz="3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1491877181"/>
                  </a:ext>
                </a:extLst>
              </a:tr>
              <a:tr h="466930">
                <a:tc gridSpan="2">
                  <a:txBody>
                    <a:bodyPr/>
                    <a:lstStyle/>
                    <a:p>
                      <a:pPr marL="0" marR="0" algn="ctr">
                        <a:lnSpc>
                          <a:spcPct val="107000"/>
                        </a:lnSpc>
                        <a:spcBef>
                          <a:spcPts val="0"/>
                        </a:spcBef>
                        <a:spcAft>
                          <a:spcPts val="800"/>
                        </a:spcAft>
                      </a:pPr>
                      <a:r>
                        <a:rPr lang="en-US" sz="2400" b="0" u="sng" dirty="0">
                          <a:solidFill>
                            <a:schemeClr val="tx1"/>
                          </a:solidFill>
                          <a:effectLst/>
                          <a:hlinkClick r:id="rId2">
                            <a:extLst>
                              <a:ext uri="{A12FA001-AC4F-418D-AE19-62706E023703}">
                                <ahyp:hlinkClr xmlns:ahyp="http://schemas.microsoft.com/office/drawing/2018/hyperlinkcolor" val="tx"/>
                              </a:ext>
                            </a:extLst>
                          </a:hlinkClick>
                        </a:rPr>
                        <a:t>F 01:00 - 02:50 PM EATN 3002 </a:t>
                      </a:r>
                      <a:r>
                        <a:rPr lang="en-US" sz="2400" b="0" u="sng" dirty="0">
                          <a:solidFill>
                            <a:schemeClr val="tx1"/>
                          </a:solidFill>
                          <a:effectLst/>
                        </a:rPr>
                        <a:t>- LAWRENCE</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hMerge="1">
                  <a:txBody>
                    <a:bodyPr/>
                    <a:lstStyle/>
                    <a:p>
                      <a:endParaRPr lang="en-US"/>
                    </a:p>
                  </a:txBody>
                  <a:tcPr/>
                </a:tc>
                <a:tc>
                  <a:txBody>
                    <a:bodyPr/>
                    <a:lstStyle/>
                    <a:p>
                      <a:pPr marL="0" marR="0" algn="ctr">
                        <a:lnSpc>
                          <a:spcPct val="107000"/>
                        </a:lnSpc>
                        <a:spcBef>
                          <a:spcPts val="0"/>
                        </a:spcBef>
                        <a:spcAft>
                          <a:spcPts val="800"/>
                        </a:spcAft>
                      </a:pPr>
                      <a:r>
                        <a:rPr lang="en-US" sz="2400" b="0">
                          <a:solidFill>
                            <a:schemeClr val="tx1"/>
                          </a:solidFill>
                          <a:effectLst/>
                        </a:rPr>
                        <a:t>Soma</a:t>
                      </a:r>
                      <a:endParaRPr lang="en-US" sz="3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1944481037"/>
                  </a:ext>
                </a:extLst>
              </a:tr>
              <a:tr h="466930">
                <a:tc gridSpan="2">
                  <a:txBody>
                    <a:bodyPr/>
                    <a:lstStyle/>
                    <a:p>
                      <a:pPr marL="0" marR="0" algn="ctr">
                        <a:lnSpc>
                          <a:spcPct val="107000"/>
                        </a:lnSpc>
                        <a:spcBef>
                          <a:spcPts val="0"/>
                        </a:spcBef>
                        <a:spcAft>
                          <a:spcPts val="800"/>
                        </a:spcAft>
                      </a:pPr>
                      <a:r>
                        <a:rPr lang="en-US" sz="2400" b="0" u="sng" dirty="0">
                          <a:solidFill>
                            <a:schemeClr val="tx1"/>
                          </a:solidFill>
                          <a:effectLst/>
                          <a:hlinkClick r:id="rId2">
                            <a:extLst>
                              <a:ext uri="{A12FA001-AC4F-418D-AE19-62706E023703}">
                                <ahyp:hlinkClr xmlns:ahyp="http://schemas.microsoft.com/office/drawing/2018/hyperlinkcolor" val="tx"/>
                              </a:ext>
                            </a:extLst>
                          </a:hlinkClick>
                        </a:rPr>
                        <a:t>M 03:00 - 04:50 PM EATN 3002 </a:t>
                      </a:r>
                      <a:r>
                        <a:rPr lang="en-US" sz="2400" b="0" u="sng" dirty="0">
                          <a:solidFill>
                            <a:schemeClr val="tx1"/>
                          </a:solidFill>
                          <a:effectLst/>
                        </a:rPr>
                        <a:t>- LAWRENCE</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hMerge="1">
                  <a:txBody>
                    <a:bodyPr/>
                    <a:lstStyle/>
                    <a:p>
                      <a:endParaRPr lang="en-US"/>
                    </a:p>
                  </a:txBody>
                  <a:tcPr/>
                </a:tc>
                <a:tc>
                  <a:txBody>
                    <a:bodyPr/>
                    <a:lstStyle/>
                    <a:p>
                      <a:pPr marL="0" marR="0" algn="ctr">
                        <a:lnSpc>
                          <a:spcPct val="107000"/>
                        </a:lnSpc>
                        <a:spcBef>
                          <a:spcPts val="0"/>
                        </a:spcBef>
                        <a:spcAft>
                          <a:spcPts val="800"/>
                        </a:spcAft>
                      </a:pPr>
                      <a:r>
                        <a:rPr lang="en-US" sz="2400" b="0">
                          <a:solidFill>
                            <a:schemeClr val="tx1"/>
                          </a:solidFill>
                          <a:effectLst/>
                        </a:rPr>
                        <a:t>Ahsan</a:t>
                      </a:r>
                      <a:endParaRPr lang="en-US" sz="3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2614645065"/>
                  </a:ext>
                </a:extLst>
              </a:tr>
              <a:tr h="466930">
                <a:tc gridSpan="2">
                  <a:txBody>
                    <a:bodyPr/>
                    <a:lstStyle/>
                    <a:p>
                      <a:pPr marL="0" marR="0" algn="ctr">
                        <a:lnSpc>
                          <a:spcPct val="107000"/>
                        </a:lnSpc>
                        <a:spcBef>
                          <a:spcPts val="0"/>
                        </a:spcBef>
                        <a:spcAft>
                          <a:spcPts val="800"/>
                        </a:spcAft>
                      </a:pPr>
                      <a:r>
                        <a:rPr lang="en-US" sz="2400" b="0" u="sng" dirty="0">
                          <a:solidFill>
                            <a:schemeClr val="tx1"/>
                          </a:solidFill>
                          <a:effectLst/>
                          <a:hlinkClick r:id="rId2">
                            <a:extLst>
                              <a:ext uri="{A12FA001-AC4F-418D-AE19-62706E023703}">
                                <ahyp:hlinkClr xmlns:ahyp="http://schemas.microsoft.com/office/drawing/2018/hyperlinkcolor" val="tx"/>
                              </a:ext>
                            </a:extLst>
                          </a:hlinkClick>
                        </a:rPr>
                        <a:t>W 03:00 - 04:50 PM EATN 3002 </a:t>
                      </a:r>
                      <a:r>
                        <a:rPr lang="en-US" sz="2400" b="0" u="sng" dirty="0">
                          <a:solidFill>
                            <a:schemeClr val="tx1"/>
                          </a:solidFill>
                          <a:effectLst/>
                        </a:rPr>
                        <a:t>- LAWRENCE</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tc hMerge="1">
                  <a:txBody>
                    <a:bodyPr/>
                    <a:lstStyle/>
                    <a:p>
                      <a:endParaRPr lang="en-US"/>
                    </a:p>
                  </a:txBody>
                  <a:tcPr/>
                </a:tc>
                <a:tc>
                  <a:txBody>
                    <a:bodyPr/>
                    <a:lstStyle/>
                    <a:p>
                      <a:pPr marL="0" marR="0" algn="ctr">
                        <a:lnSpc>
                          <a:spcPct val="107000"/>
                        </a:lnSpc>
                        <a:spcBef>
                          <a:spcPts val="0"/>
                        </a:spcBef>
                        <a:spcAft>
                          <a:spcPts val="800"/>
                        </a:spcAft>
                      </a:pPr>
                      <a:r>
                        <a:rPr lang="en-US" sz="2400" b="0" dirty="0">
                          <a:solidFill>
                            <a:schemeClr val="tx1"/>
                          </a:solidFill>
                          <a:effectLst/>
                        </a:rPr>
                        <a:t>Ahsan</a:t>
                      </a:r>
                      <a:endParaRPr lang="en-US" sz="3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b"/>
                </a:tc>
                <a:extLst>
                  <a:ext uri="{0D108BD9-81ED-4DB2-BD59-A6C34878D82A}">
                    <a16:rowId xmlns:a16="http://schemas.microsoft.com/office/drawing/2014/main" val="4218403425"/>
                  </a:ext>
                </a:extLst>
              </a:tr>
            </a:tbl>
          </a:graphicData>
        </a:graphic>
      </p:graphicFrame>
      <p:sp>
        <p:nvSpPr>
          <p:cNvPr id="8" name="TextBox 7">
            <a:extLst>
              <a:ext uri="{FF2B5EF4-FFF2-40B4-BE49-F238E27FC236}">
                <a16:creationId xmlns:a16="http://schemas.microsoft.com/office/drawing/2014/main" id="{E5128B2A-CEA2-BBDF-0516-D424035CAD28}"/>
              </a:ext>
            </a:extLst>
          </p:cNvPr>
          <p:cNvSpPr txBox="1"/>
          <p:nvPr/>
        </p:nvSpPr>
        <p:spPr>
          <a:xfrm>
            <a:off x="2593258" y="6094545"/>
            <a:ext cx="6218902" cy="830997"/>
          </a:xfrm>
          <a:prstGeom prst="rect">
            <a:avLst/>
          </a:prstGeom>
          <a:noFill/>
        </p:spPr>
        <p:txBody>
          <a:bodyPr wrap="square">
            <a:spAutoFit/>
          </a:bodyPr>
          <a:lstStyle/>
          <a:p>
            <a:r>
              <a:rPr lang="en-US" sz="2400" b="1" dirty="0">
                <a:latin typeface="Calibri (Body)"/>
              </a:rPr>
              <a:t>Absence in lab without valid reason will result in 30% penalty. Please attend the lab.  </a:t>
            </a:r>
          </a:p>
        </p:txBody>
      </p:sp>
    </p:spTree>
    <p:extLst>
      <p:ext uri="{BB962C8B-B14F-4D97-AF65-F5344CB8AC3E}">
        <p14:creationId xmlns:p14="http://schemas.microsoft.com/office/powerpoint/2010/main" val="2055608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35D0-6C3E-C849-AFA3-EE78939CC2D9}"/>
              </a:ext>
            </a:extLst>
          </p:cNvPr>
          <p:cNvSpPr>
            <a:spLocks noGrp="1"/>
          </p:cNvSpPr>
          <p:nvPr>
            <p:ph type="title"/>
          </p:nvPr>
        </p:nvSpPr>
        <p:spPr/>
        <p:txBody>
          <a:bodyPr/>
          <a:lstStyle/>
          <a:p>
            <a:r>
              <a:rPr lang="en-US" dirty="0"/>
              <a:t>Cross Compilation</a:t>
            </a:r>
          </a:p>
        </p:txBody>
      </p:sp>
      <p:sp>
        <p:nvSpPr>
          <p:cNvPr id="3" name="Content Placeholder 2">
            <a:extLst>
              <a:ext uri="{FF2B5EF4-FFF2-40B4-BE49-F238E27FC236}">
                <a16:creationId xmlns:a16="http://schemas.microsoft.com/office/drawing/2014/main" id="{9E4786F7-6769-DF4C-8D39-6F9BA6C48F2B}"/>
              </a:ext>
            </a:extLst>
          </p:cNvPr>
          <p:cNvSpPr>
            <a:spLocks noGrp="1"/>
          </p:cNvSpPr>
          <p:nvPr>
            <p:ph idx="1"/>
          </p:nvPr>
        </p:nvSpPr>
        <p:spPr/>
        <p:txBody>
          <a:bodyPr/>
          <a:lstStyle/>
          <a:p>
            <a:r>
              <a:rPr lang="en-US" dirty="0"/>
              <a:t>Compile on one system and run on another system</a:t>
            </a:r>
          </a:p>
          <a:p>
            <a:pPr marL="0" indent="0">
              <a:buNone/>
            </a:pPr>
            <a:endParaRPr lang="en-US" dirty="0"/>
          </a:p>
        </p:txBody>
      </p:sp>
      <p:sp>
        <p:nvSpPr>
          <p:cNvPr id="4" name="Slide Number Placeholder 3">
            <a:extLst>
              <a:ext uri="{FF2B5EF4-FFF2-40B4-BE49-F238E27FC236}">
                <a16:creationId xmlns:a16="http://schemas.microsoft.com/office/drawing/2014/main" id="{5BFD5928-DE8A-4043-A94E-455F2E7A20B6}"/>
              </a:ext>
            </a:extLst>
          </p:cNvPr>
          <p:cNvSpPr>
            <a:spLocks noGrp="1"/>
          </p:cNvSpPr>
          <p:nvPr>
            <p:ph type="sldNum" sz="quarter" idx="12"/>
          </p:nvPr>
        </p:nvSpPr>
        <p:spPr/>
        <p:txBody>
          <a:bodyPr/>
          <a:lstStyle/>
          <a:p>
            <a:fld id="{8840A91F-A1B3-44C1-9FC1-670A91959705}" type="slidenum">
              <a:rPr lang="en-US" smtClean="0"/>
              <a:pPr/>
              <a:t>20</a:t>
            </a:fld>
            <a:r>
              <a:rPr lang="en-US"/>
              <a:t> </a:t>
            </a:r>
            <a:endParaRPr lang="en-US" dirty="0"/>
          </a:p>
        </p:txBody>
      </p:sp>
      <p:sp>
        <p:nvSpPr>
          <p:cNvPr id="14" name="Rectangle 13">
            <a:extLst>
              <a:ext uri="{FF2B5EF4-FFF2-40B4-BE49-F238E27FC236}">
                <a16:creationId xmlns:a16="http://schemas.microsoft.com/office/drawing/2014/main" id="{330619FD-04AB-934C-918C-D47209FB2176}"/>
              </a:ext>
            </a:extLst>
          </p:cNvPr>
          <p:cNvSpPr/>
          <p:nvPr/>
        </p:nvSpPr>
        <p:spPr>
          <a:xfrm>
            <a:off x="7061200" y="3429001"/>
            <a:ext cx="3282950" cy="17800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624100-007C-284E-9524-33256E663AC9}"/>
              </a:ext>
            </a:extLst>
          </p:cNvPr>
          <p:cNvSpPr/>
          <p:nvPr/>
        </p:nvSpPr>
        <p:spPr>
          <a:xfrm>
            <a:off x="7578619" y="3895972"/>
            <a:ext cx="2187682" cy="118402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µ-processor</a:t>
            </a:r>
          </a:p>
          <a:p>
            <a:pPr algn="ctr"/>
            <a:endParaRPr lang="en-US" sz="2800" dirty="0">
              <a:solidFill>
                <a:schemeClr val="tx1"/>
              </a:solidFill>
            </a:endParaRPr>
          </a:p>
        </p:txBody>
      </p:sp>
      <p:sp>
        <p:nvSpPr>
          <p:cNvPr id="21" name="Rectangle 20">
            <a:extLst>
              <a:ext uri="{FF2B5EF4-FFF2-40B4-BE49-F238E27FC236}">
                <a16:creationId xmlns:a16="http://schemas.microsoft.com/office/drawing/2014/main" id="{C1833E43-A29B-394A-85E1-2C6F849ACD80}"/>
              </a:ext>
            </a:extLst>
          </p:cNvPr>
          <p:cNvSpPr/>
          <p:nvPr/>
        </p:nvSpPr>
        <p:spPr>
          <a:xfrm>
            <a:off x="8223314" y="4538320"/>
            <a:ext cx="932347" cy="46166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Flash</a:t>
            </a:r>
          </a:p>
        </p:txBody>
      </p:sp>
      <p:sp>
        <p:nvSpPr>
          <p:cNvPr id="26" name="TextBox 25">
            <a:extLst>
              <a:ext uri="{FF2B5EF4-FFF2-40B4-BE49-F238E27FC236}">
                <a16:creationId xmlns:a16="http://schemas.microsoft.com/office/drawing/2014/main" id="{EA4D0BA1-8DCC-5A4D-BEE1-1532950F116F}"/>
              </a:ext>
            </a:extLst>
          </p:cNvPr>
          <p:cNvSpPr txBox="1"/>
          <p:nvPr/>
        </p:nvSpPr>
        <p:spPr>
          <a:xfrm>
            <a:off x="7446054" y="3454401"/>
            <a:ext cx="2493952" cy="461665"/>
          </a:xfrm>
          <a:prstGeom prst="rect">
            <a:avLst/>
          </a:prstGeom>
          <a:noFill/>
        </p:spPr>
        <p:txBody>
          <a:bodyPr wrap="none" rtlCol="0">
            <a:spAutoFit/>
          </a:bodyPr>
          <a:lstStyle/>
          <a:p>
            <a:r>
              <a:rPr lang="en-US" sz="2400" dirty="0">
                <a:solidFill>
                  <a:schemeClr val="bg1"/>
                </a:solidFill>
              </a:rPr>
              <a:t>Embedded System</a:t>
            </a:r>
          </a:p>
        </p:txBody>
      </p:sp>
      <p:sp>
        <p:nvSpPr>
          <p:cNvPr id="28" name="Rectangle 27">
            <a:extLst>
              <a:ext uri="{FF2B5EF4-FFF2-40B4-BE49-F238E27FC236}">
                <a16:creationId xmlns:a16="http://schemas.microsoft.com/office/drawing/2014/main" id="{C469B2B4-8D76-E941-AC0C-AFED528349FA}"/>
              </a:ext>
            </a:extLst>
          </p:cNvPr>
          <p:cNvSpPr/>
          <p:nvPr/>
        </p:nvSpPr>
        <p:spPr>
          <a:xfrm>
            <a:off x="1847850" y="3429001"/>
            <a:ext cx="4889500" cy="17800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FEDCDF1-0B0C-8242-BB15-BC9EE0BB0B90}"/>
              </a:ext>
            </a:extLst>
          </p:cNvPr>
          <p:cNvCxnSpPr>
            <a:cxnSpLocks/>
          </p:cNvCxnSpPr>
          <p:nvPr/>
        </p:nvCxnSpPr>
        <p:spPr>
          <a:xfrm>
            <a:off x="2879399" y="4302269"/>
            <a:ext cx="403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F753DA0-6620-B140-9B0A-A2B34BC907A7}"/>
              </a:ext>
            </a:extLst>
          </p:cNvPr>
          <p:cNvSpPr txBox="1"/>
          <p:nvPr/>
        </p:nvSpPr>
        <p:spPr>
          <a:xfrm>
            <a:off x="2340225" y="3429001"/>
            <a:ext cx="4112664" cy="461665"/>
          </a:xfrm>
          <a:prstGeom prst="rect">
            <a:avLst/>
          </a:prstGeom>
          <a:noFill/>
        </p:spPr>
        <p:txBody>
          <a:bodyPr wrap="none" rtlCol="0">
            <a:spAutoFit/>
          </a:bodyPr>
          <a:lstStyle/>
          <a:p>
            <a:r>
              <a:rPr lang="en-US" sz="2400" dirty="0">
                <a:solidFill>
                  <a:schemeClr val="bg1"/>
                </a:solidFill>
              </a:rPr>
              <a:t>Host Machine (Linux/Windows)</a:t>
            </a:r>
          </a:p>
        </p:txBody>
      </p:sp>
      <p:sp>
        <p:nvSpPr>
          <p:cNvPr id="31" name="Rectangle 30">
            <a:extLst>
              <a:ext uri="{FF2B5EF4-FFF2-40B4-BE49-F238E27FC236}">
                <a16:creationId xmlns:a16="http://schemas.microsoft.com/office/drawing/2014/main" id="{F4267DF5-028F-C244-A58B-D821AAB68313}"/>
              </a:ext>
            </a:extLst>
          </p:cNvPr>
          <p:cNvSpPr/>
          <p:nvPr/>
        </p:nvSpPr>
        <p:spPr>
          <a:xfrm>
            <a:off x="2011565" y="3890666"/>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 *.h</a:t>
            </a:r>
          </a:p>
        </p:txBody>
      </p:sp>
      <p:sp>
        <p:nvSpPr>
          <p:cNvPr id="32" name="Rectangle 31">
            <a:extLst>
              <a:ext uri="{FF2B5EF4-FFF2-40B4-BE49-F238E27FC236}">
                <a16:creationId xmlns:a16="http://schemas.microsoft.com/office/drawing/2014/main" id="{06E65A40-8830-3841-9E2E-16F474731D2D}"/>
              </a:ext>
            </a:extLst>
          </p:cNvPr>
          <p:cNvSpPr/>
          <p:nvPr/>
        </p:nvSpPr>
        <p:spPr>
          <a:xfrm>
            <a:off x="3278381" y="3895972"/>
            <a:ext cx="1856015"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Compiler Toolchain</a:t>
            </a:r>
          </a:p>
        </p:txBody>
      </p:sp>
      <p:sp>
        <p:nvSpPr>
          <p:cNvPr id="33" name="Rectangle 32">
            <a:extLst>
              <a:ext uri="{FF2B5EF4-FFF2-40B4-BE49-F238E27FC236}">
                <a16:creationId xmlns:a16="http://schemas.microsoft.com/office/drawing/2014/main" id="{864085D4-F9FC-744C-A5AF-AFAE0921EF7B}"/>
              </a:ext>
            </a:extLst>
          </p:cNvPr>
          <p:cNvSpPr/>
          <p:nvPr/>
        </p:nvSpPr>
        <p:spPr>
          <a:xfrm>
            <a:off x="5486871" y="3890666"/>
            <a:ext cx="1098079"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a:t>
            </a:r>
          </a:p>
        </p:txBody>
      </p:sp>
      <p:cxnSp>
        <p:nvCxnSpPr>
          <p:cNvPr id="34" name="Straight Arrow Connector 33">
            <a:extLst>
              <a:ext uri="{FF2B5EF4-FFF2-40B4-BE49-F238E27FC236}">
                <a16:creationId xmlns:a16="http://schemas.microsoft.com/office/drawing/2014/main" id="{4E902DF3-3353-1C4F-A76B-AE14B617F670}"/>
              </a:ext>
            </a:extLst>
          </p:cNvPr>
          <p:cNvCxnSpPr>
            <a:cxnSpLocks/>
            <a:stCxn id="32" idx="3"/>
            <a:endCxn id="33" idx="1"/>
          </p:cNvCxnSpPr>
          <p:nvPr/>
        </p:nvCxnSpPr>
        <p:spPr>
          <a:xfrm flipV="1">
            <a:off x="5134396" y="4348959"/>
            <a:ext cx="352475" cy="5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F86D07DC-0FCB-554E-82C1-BC9C474E1671}"/>
              </a:ext>
            </a:extLst>
          </p:cNvPr>
          <p:cNvSpPr/>
          <p:nvPr/>
        </p:nvSpPr>
        <p:spPr>
          <a:xfrm>
            <a:off x="6697895" y="5866360"/>
            <a:ext cx="1746250" cy="539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Programmer hardware</a:t>
            </a:r>
          </a:p>
        </p:txBody>
      </p:sp>
      <p:sp>
        <p:nvSpPr>
          <p:cNvPr id="6" name="Freeform 5">
            <a:extLst>
              <a:ext uri="{FF2B5EF4-FFF2-40B4-BE49-F238E27FC236}">
                <a16:creationId xmlns:a16="http://schemas.microsoft.com/office/drawing/2014/main" id="{C2449E53-A5E4-F743-ADD7-B2CC7738C29A}"/>
              </a:ext>
            </a:extLst>
          </p:cNvPr>
          <p:cNvSpPr/>
          <p:nvPr/>
        </p:nvSpPr>
        <p:spPr>
          <a:xfrm>
            <a:off x="6036049" y="4813300"/>
            <a:ext cx="661846" cy="1363663"/>
          </a:xfrm>
          <a:custGeom>
            <a:avLst/>
            <a:gdLst>
              <a:gd name="connsiteX0" fmla="*/ 9151 w 199651"/>
              <a:gd name="connsiteY0" fmla="*/ 0 h 1054100"/>
              <a:gd name="connsiteX1" fmla="*/ 21851 w 199651"/>
              <a:gd name="connsiteY1" fmla="*/ 635000 h 1054100"/>
              <a:gd name="connsiteX2" fmla="*/ 199651 w 199651"/>
              <a:gd name="connsiteY2" fmla="*/ 1054100 h 1054100"/>
            </a:gdLst>
            <a:ahLst/>
            <a:cxnLst>
              <a:cxn ang="0">
                <a:pos x="connsiteX0" y="connsiteY0"/>
              </a:cxn>
              <a:cxn ang="0">
                <a:pos x="connsiteX1" y="connsiteY1"/>
              </a:cxn>
              <a:cxn ang="0">
                <a:pos x="connsiteX2" y="connsiteY2"/>
              </a:cxn>
            </a:cxnLst>
            <a:rect l="l" t="t" r="r" b="b"/>
            <a:pathLst>
              <a:path w="199651" h="1054100">
                <a:moveTo>
                  <a:pt x="9151" y="0"/>
                </a:moveTo>
                <a:cubicBezTo>
                  <a:pt x="-374" y="229658"/>
                  <a:pt x="-9899" y="459317"/>
                  <a:pt x="21851" y="635000"/>
                </a:cubicBezTo>
                <a:cubicBezTo>
                  <a:pt x="53601" y="810683"/>
                  <a:pt x="126626" y="932391"/>
                  <a:pt x="199651" y="105410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52491A84-C240-DA45-8FCA-701EC02827F4}"/>
              </a:ext>
            </a:extLst>
          </p:cNvPr>
          <p:cNvSpPr/>
          <p:nvPr/>
        </p:nvSpPr>
        <p:spPr>
          <a:xfrm>
            <a:off x="8444145" y="5029201"/>
            <a:ext cx="397172" cy="1147763"/>
          </a:xfrm>
          <a:custGeom>
            <a:avLst/>
            <a:gdLst>
              <a:gd name="connsiteX0" fmla="*/ 0 w 992717"/>
              <a:gd name="connsiteY0" fmla="*/ 1092200 h 1092653"/>
              <a:gd name="connsiteX1" fmla="*/ 901700 w 992717"/>
              <a:gd name="connsiteY1" fmla="*/ 914400 h 1092653"/>
              <a:gd name="connsiteX2" fmla="*/ 914400 w 992717"/>
              <a:gd name="connsiteY2" fmla="*/ 0 h 1092653"/>
            </a:gdLst>
            <a:ahLst/>
            <a:cxnLst>
              <a:cxn ang="0">
                <a:pos x="connsiteX0" y="connsiteY0"/>
              </a:cxn>
              <a:cxn ang="0">
                <a:pos x="connsiteX1" y="connsiteY1"/>
              </a:cxn>
              <a:cxn ang="0">
                <a:pos x="connsiteX2" y="connsiteY2"/>
              </a:cxn>
            </a:cxnLst>
            <a:rect l="l" t="t" r="r" b="b"/>
            <a:pathLst>
              <a:path w="992717" h="1092653">
                <a:moveTo>
                  <a:pt x="0" y="1092200"/>
                </a:moveTo>
                <a:cubicBezTo>
                  <a:pt x="374650" y="1094316"/>
                  <a:pt x="749300" y="1096433"/>
                  <a:pt x="901700" y="914400"/>
                </a:cubicBezTo>
                <a:cubicBezTo>
                  <a:pt x="1054100" y="732367"/>
                  <a:pt x="984250" y="366183"/>
                  <a:pt x="914400"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156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5E6EDB-E2B8-C54C-8AE5-72323B03D935}"/>
              </a:ext>
            </a:extLst>
          </p:cNvPr>
          <p:cNvSpPr>
            <a:spLocks noGrp="1"/>
          </p:cNvSpPr>
          <p:nvPr>
            <p:ph idx="1"/>
          </p:nvPr>
        </p:nvSpPr>
        <p:spPr/>
        <p:txBody>
          <a:bodyPr>
            <a:normAutofit lnSpcReduction="10000"/>
          </a:bodyPr>
          <a:lstStyle/>
          <a:p>
            <a:r>
              <a:rPr lang="en-US" dirty="0"/>
              <a:t>Building can be too complex</a:t>
            </a:r>
          </a:p>
          <a:p>
            <a:pPr lvl="1"/>
            <a:r>
              <a:rPr lang="en-US" dirty="0"/>
              <a:t>Many </a:t>
            </a:r>
            <a:r>
              <a:rPr lang="en-US" dirty="0" err="1"/>
              <a:t>gcc</a:t>
            </a:r>
            <a:r>
              <a:rPr lang="en-US" dirty="0"/>
              <a:t> flags and commands</a:t>
            </a:r>
            <a:endParaRPr lang="fa-IR" dirty="0"/>
          </a:p>
          <a:p>
            <a:pPr lvl="2"/>
            <a:r>
              <a:rPr lang="en-US" dirty="0"/>
              <a:t>Linux has over 40k+ source code files!</a:t>
            </a:r>
          </a:p>
          <a:p>
            <a:pPr lvl="1"/>
            <a:r>
              <a:rPr lang="en-US" dirty="0"/>
              <a:t>Dependencies</a:t>
            </a:r>
          </a:p>
          <a:p>
            <a:pPr lvl="1"/>
            <a:r>
              <a:rPr lang="en-US" dirty="0"/>
              <a:t>Many source files</a:t>
            </a:r>
          </a:p>
          <a:p>
            <a:pPr lvl="1"/>
            <a:r>
              <a:rPr lang="en-US" dirty="0"/>
              <a:t>Many supported platforms</a:t>
            </a:r>
          </a:p>
          <a:p>
            <a:endParaRPr lang="en-US" dirty="0"/>
          </a:p>
          <a:p>
            <a:r>
              <a:rPr lang="en-US" dirty="0"/>
              <a:t>Building manually is</a:t>
            </a:r>
          </a:p>
          <a:p>
            <a:pPr lvl="1"/>
            <a:r>
              <a:rPr lang="en-US" dirty="0"/>
              <a:t>Not scalable</a:t>
            </a:r>
          </a:p>
          <a:p>
            <a:pPr lvl="1"/>
            <a:r>
              <a:rPr lang="en-US" dirty="0"/>
              <a:t>Time consuming</a:t>
            </a:r>
          </a:p>
          <a:p>
            <a:pPr lvl="1"/>
            <a:r>
              <a:rPr lang="en-US" dirty="0"/>
              <a:t>Error prone</a:t>
            </a:r>
          </a:p>
          <a:p>
            <a:pPr lvl="1"/>
            <a:endParaRPr lang="en-US" dirty="0"/>
          </a:p>
        </p:txBody>
      </p:sp>
      <p:sp>
        <p:nvSpPr>
          <p:cNvPr id="3" name="Slide Number Placeholder 2">
            <a:extLst>
              <a:ext uri="{FF2B5EF4-FFF2-40B4-BE49-F238E27FC236}">
                <a16:creationId xmlns:a16="http://schemas.microsoft.com/office/drawing/2014/main" id="{2343A4B8-DE9D-D043-B1A8-EEDE856FF977}"/>
              </a:ext>
            </a:extLst>
          </p:cNvPr>
          <p:cNvSpPr>
            <a:spLocks noGrp="1"/>
          </p:cNvSpPr>
          <p:nvPr>
            <p:ph type="sldNum" sz="quarter" idx="12"/>
          </p:nvPr>
        </p:nvSpPr>
        <p:spPr/>
        <p:txBody>
          <a:bodyPr/>
          <a:lstStyle/>
          <a:p>
            <a:fld id="{8840A91F-A1B3-44C1-9FC1-670A91959705}" type="slidenum">
              <a:rPr lang="en-US" smtClean="0"/>
              <a:pPr/>
              <a:t>21</a:t>
            </a:fld>
            <a:r>
              <a:rPr lang="en-US"/>
              <a:t> </a:t>
            </a:r>
            <a:endParaRPr lang="en-US" dirty="0"/>
          </a:p>
        </p:txBody>
      </p:sp>
    </p:spTree>
    <p:extLst>
      <p:ext uri="{BB962C8B-B14F-4D97-AF65-F5344CB8AC3E}">
        <p14:creationId xmlns:p14="http://schemas.microsoft.com/office/powerpoint/2010/main" val="1929270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97BC-34C2-C140-86DF-8989CE59B95E}"/>
              </a:ext>
            </a:extLst>
          </p:cNvPr>
          <p:cNvSpPr>
            <a:spLocks noGrp="1"/>
          </p:cNvSpPr>
          <p:nvPr>
            <p:ph type="title"/>
          </p:nvPr>
        </p:nvSpPr>
        <p:spPr/>
        <p:txBody>
          <a:bodyPr/>
          <a:lstStyle/>
          <a:p>
            <a:r>
              <a:rPr lang="en-US" dirty="0"/>
              <a:t>GNU Make</a:t>
            </a:r>
          </a:p>
        </p:txBody>
      </p:sp>
      <p:sp>
        <p:nvSpPr>
          <p:cNvPr id="3" name="Content Placeholder 2">
            <a:extLst>
              <a:ext uri="{FF2B5EF4-FFF2-40B4-BE49-F238E27FC236}">
                <a16:creationId xmlns:a16="http://schemas.microsoft.com/office/drawing/2014/main" id="{14812464-E0C8-E146-8306-E70088820ABD}"/>
              </a:ext>
            </a:extLst>
          </p:cNvPr>
          <p:cNvSpPr>
            <a:spLocks noGrp="1"/>
          </p:cNvSpPr>
          <p:nvPr>
            <p:ph idx="1"/>
          </p:nvPr>
        </p:nvSpPr>
        <p:spPr/>
        <p:txBody>
          <a:bodyPr/>
          <a:lstStyle/>
          <a:p>
            <a:r>
              <a:rPr lang="en-US" dirty="0"/>
              <a:t>“GNU Make is a tool which controls the generation of executables and other non-source files of a program from the program's source files”</a:t>
            </a:r>
          </a:p>
          <a:p>
            <a:pPr lvl="1"/>
            <a:r>
              <a:rPr lang="en-US" dirty="0"/>
              <a:t>Preprocessing</a:t>
            </a:r>
          </a:p>
          <a:p>
            <a:pPr lvl="1"/>
            <a:r>
              <a:rPr lang="en-US" dirty="0"/>
              <a:t>Compiling</a:t>
            </a:r>
          </a:p>
          <a:p>
            <a:pPr lvl="1"/>
            <a:r>
              <a:rPr lang="en-US" dirty="0"/>
              <a:t>Assembling</a:t>
            </a:r>
          </a:p>
          <a:p>
            <a:pPr lvl="1"/>
            <a:r>
              <a:rPr lang="en-US" dirty="0"/>
              <a:t>Linking</a:t>
            </a:r>
          </a:p>
        </p:txBody>
      </p:sp>
      <p:sp>
        <p:nvSpPr>
          <p:cNvPr id="4" name="Slide Number Placeholder 3">
            <a:extLst>
              <a:ext uri="{FF2B5EF4-FFF2-40B4-BE49-F238E27FC236}">
                <a16:creationId xmlns:a16="http://schemas.microsoft.com/office/drawing/2014/main" id="{0F3B6BD9-D785-734D-B063-913EF91536B9}"/>
              </a:ext>
            </a:extLst>
          </p:cNvPr>
          <p:cNvSpPr>
            <a:spLocks noGrp="1"/>
          </p:cNvSpPr>
          <p:nvPr>
            <p:ph type="sldNum" sz="quarter" idx="12"/>
          </p:nvPr>
        </p:nvSpPr>
        <p:spPr/>
        <p:txBody>
          <a:bodyPr/>
          <a:lstStyle/>
          <a:p>
            <a:fld id="{8840A91F-A1B3-44C1-9FC1-670A91959705}" type="slidenum">
              <a:rPr lang="en-US" smtClean="0"/>
              <a:pPr/>
              <a:t>22</a:t>
            </a:fld>
            <a:r>
              <a:rPr lang="en-US"/>
              <a:t> </a:t>
            </a:r>
            <a:endParaRPr lang="en-US" dirty="0"/>
          </a:p>
        </p:txBody>
      </p:sp>
    </p:spTree>
    <p:extLst>
      <p:ext uri="{BB962C8B-B14F-4D97-AF65-F5344CB8AC3E}">
        <p14:creationId xmlns:p14="http://schemas.microsoft.com/office/powerpoint/2010/main" val="262950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2A65729-9D72-0D44-9E21-44D8A04C3415}"/>
              </a:ext>
            </a:extLst>
          </p:cNvPr>
          <p:cNvSpPr/>
          <p:nvPr/>
        </p:nvSpPr>
        <p:spPr>
          <a:xfrm>
            <a:off x="3206546" y="1960026"/>
            <a:ext cx="5030782" cy="430488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E7D4613-827D-434E-A660-3DDF710D8294}"/>
              </a:ext>
            </a:extLst>
          </p:cNvPr>
          <p:cNvSpPr>
            <a:spLocks noGrp="1"/>
          </p:cNvSpPr>
          <p:nvPr>
            <p:ph type="title"/>
          </p:nvPr>
        </p:nvSpPr>
        <p:spPr/>
        <p:txBody>
          <a:bodyPr/>
          <a:lstStyle/>
          <a:p>
            <a:r>
              <a:rPr lang="en-US" dirty="0"/>
              <a:t>GNU Toolchain</a:t>
            </a:r>
          </a:p>
        </p:txBody>
      </p:sp>
      <p:sp>
        <p:nvSpPr>
          <p:cNvPr id="4" name="Slide Number Placeholder 3">
            <a:extLst>
              <a:ext uri="{FF2B5EF4-FFF2-40B4-BE49-F238E27FC236}">
                <a16:creationId xmlns:a16="http://schemas.microsoft.com/office/drawing/2014/main" id="{32D4E02E-BAB7-5844-BE59-1D992FF6B676}"/>
              </a:ext>
            </a:extLst>
          </p:cNvPr>
          <p:cNvSpPr>
            <a:spLocks noGrp="1"/>
          </p:cNvSpPr>
          <p:nvPr>
            <p:ph type="sldNum" sz="quarter" idx="12"/>
          </p:nvPr>
        </p:nvSpPr>
        <p:spPr/>
        <p:txBody>
          <a:bodyPr/>
          <a:lstStyle/>
          <a:p>
            <a:fld id="{8840A91F-A1B3-44C1-9FC1-670A91959705}" type="slidenum">
              <a:rPr lang="en-US" smtClean="0"/>
              <a:pPr/>
              <a:t>23</a:t>
            </a:fld>
            <a:r>
              <a:rPr lang="en-US" dirty="0"/>
              <a:t> </a:t>
            </a:r>
          </a:p>
        </p:txBody>
      </p:sp>
      <p:sp>
        <p:nvSpPr>
          <p:cNvPr id="24" name="Rectangle 23">
            <a:extLst>
              <a:ext uri="{FF2B5EF4-FFF2-40B4-BE49-F238E27FC236}">
                <a16:creationId xmlns:a16="http://schemas.microsoft.com/office/drawing/2014/main" id="{9A438FE1-BBDA-E047-9482-4C107B8A7BB3}"/>
              </a:ext>
            </a:extLst>
          </p:cNvPr>
          <p:cNvSpPr/>
          <p:nvPr/>
        </p:nvSpPr>
        <p:spPr>
          <a:xfrm>
            <a:off x="1757721" y="2231414"/>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1" name="Rounded Rectangle 30">
            <a:extLst>
              <a:ext uri="{FF2B5EF4-FFF2-40B4-BE49-F238E27FC236}">
                <a16:creationId xmlns:a16="http://schemas.microsoft.com/office/drawing/2014/main" id="{4ED9BA59-5F00-E344-8D75-BE566E48BE20}"/>
              </a:ext>
            </a:extLst>
          </p:cNvPr>
          <p:cNvSpPr/>
          <p:nvPr/>
        </p:nvSpPr>
        <p:spPr>
          <a:xfrm>
            <a:off x="3560099" y="2608850"/>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32" name="Rounded Rectangle 31">
            <a:extLst>
              <a:ext uri="{FF2B5EF4-FFF2-40B4-BE49-F238E27FC236}">
                <a16:creationId xmlns:a16="http://schemas.microsoft.com/office/drawing/2014/main" id="{5FAD9696-805D-C949-AE2A-6A4462F02574}"/>
              </a:ext>
            </a:extLst>
          </p:cNvPr>
          <p:cNvSpPr/>
          <p:nvPr/>
        </p:nvSpPr>
        <p:spPr>
          <a:xfrm>
            <a:off x="6707310" y="3926646"/>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a:t>
            </a:r>
          </a:p>
        </p:txBody>
      </p:sp>
      <p:sp>
        <p:nvSpPr>
          <p:cNvPr id="33" name="Rectangle 32">
            <a:extLst>
              <a:ext uri="{FF2B5EF4-FFF2-40B4-BE49-F238E27FC236}">
                <a16:creationId xmlns:a16="http://schemas.microsoft.com/office/drawing/2014/main" id="{18EFB517-8BF1-8540-BCD2-D21AF2E53EC8}"/>
              </a:ext>
            </a:extLst>
          </p:cNvPr>
          <p:cNvSpPr/>
          <p:nvPr/>
        </p:nvSpPr>
        <p:spPr>
          <a:xfrm>
            <a:off x="8790601" y="3704574"/>
            <a:ext cx="1328742"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a:t>
            </a:r>
          </a:p>
        </p:txBody>
      </p:sp>
      <p:sp>
        <p:nvSpPr>
          <p:cNvPr id="34" name="Rectangle 33">
            <a:extLst>
              <a:ext uri="{FF2B5EF4-FFF2-40B4-BE49-F238E27FC236}">
                <a16:creationId xmlns:a16="http://schemas.microsoft.com/office/drawing/2014/main" id="{D73C1E52-70D4-9549-8F79-8B7B569CDFD4}"/>
              </a:ext>
            </a:extLst>
          </p:cNvPr>
          <p:cNvSpPr/>
          <p:nvPr/>
        </p:nvSpPr>
        <p:spPr>
          <a:xfrm>
            <a:off x="1910121" y="2383814"/>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8" name="Rectangle 37">
            <a:extLst>
              <a:ext uri="{FF2B5EF4-FFF2-40B4-BE49-F238E27FC236}">
                <a16:creationId xmlns:a16="http://schemas.microsoft.com/office/drawing/2014/main" id="{1AB9D5A1-A095-CE43-9C7D-DAD7534C1C0F}"/>
              </a:ext>
            </a:extLst>
          </p:cNvPr>
          <p:cNvSpPr/>
          <p:nvPr/>
        </p:nvSpPr>
        <p:spPr>
          <a:xfrm>
            <a:off x="1757721" y="3552174"/>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*.lib</a:t>
            </a:r>
          </a:p>
          <a:p>
            <a:pPr algn="ctr"/>
            <a:r>
              <a:rPr lang="en-US" dirty="0">
                <a:solidFill>
                  <a:schemeClr val="tx1"/>
                </a:solidFill>
              </a:rPr>
              <a:t>*.a</a:t>
            </a:r>
          </a:p>
        </p:txBody>
      </p:sp>
      <p:sp>
        <p:nvSpPr>
          <p:cNvPr id="40" name="Rectangle 39">
            <a:extLst>
              <a:ext uri="{FF2B5EF4-FFF2-40B4-BE49-F238E27FC236}">
                <a16:creationId xmlns:a16="http://schemas.microsoft.com/office/drawing/2014/main" id="{1CEA8E6B-8DEB-394F-9596-67224853CEE8}"/>
              </a:ext>
            </a:extLst>
          </p:cNvPr>
          <p:cNvSpPr/>
          <p:nvPr/>
        </p:nvSpPr>
        <p:spPr>
          <a:xfrm>
            <a:off x="1754624" y="4888195"/>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*.h</a:t>
            </a:r>
          </a:p>
        </p:txBody>
      </p:sp>
      <p:sp>
        <p:nvSpPr>
          <p:cNvPr id="43" name="Rectangle 42">
            <a:extLst>
              <a:ext uri="{FF2B5EF4-FFF2-40B4-BE49-F238E27FC236}">
                <a16:creationId xmlns:a16="http://schemas.microsoft.com/office/drawing/2014/main" id="{8C602250-2F8D-9745-9D70-B892DA12CFB1}"/>
              </a:ext>
            </a:extLst>
          </p:cNvPr>
          <p:cNvSpPr/>
          <p:nvPr/>
        </p:nvSpPr>
        <p:spPr>
          <a:xfrm>
            <a:off x="1937041" y="5061155"/>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*.h</a:t>
            </a:r>
          </a:p>
        </p:txBody>
      </p:sp>
      <p:sp>
        <p:nvSpPr>
          <p:cNvPr id="45" name="Rectangle 44">
            <a:extLst>
              <a:ext uri="{FF2B5EF4-FFF2-40B4-BE49-F238E27FC236}">
                <a16:creationId xmlns:a16="http://schemas.microsoft.com/office/drawing/2014/main" id="{7FC263CB-F8FC-2C4B-88A7-DAEC5D48CD25}"/>
              </a:ext>
            </a:extLst>
          </p:cNvPr>
          <p:cNvSpPr/>
          <p:nvPr/>
        </p:nvSpPr>
        <p:spPr>
          <a:xfrm>
            <a:off x="1910121" y="3704574"/>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*.lib</a:t>
            </a:r>
          </a:p>
          <a:p>
            <a:pPr algn="ctr"/>
            <a:r>
              <a:rPr lang="en-US" dirty="0">
                <a:solidFill>
                  <a:schemeClr val="tx1"/>
                </a:solidFill>
              </a:rPr>
              <a:t>*.a</a:t>
            </a:r>
          </a:p>
        </p:txBody>
      </p:sp>
      <p:sp>
        <p:nvSpPr>
          <p:cNvPr id="56" name="Rectangle 55">
            <a:extLst>
              <a:ext uri="{FF2B5EF4-FFF2-40B4-BE49-F238E27FC236}">
                <a16:creationId xmlns:a16="http://schemas.microsoft.com/office/drawing/2014/main" id="{2423A9B0-6CB2-7443-9EC2-BDEEBB039247}"/>
              </a:ext>
            </a:extLst>
          </p:cNvPr>
          <p:cNvSpPr/>
          <p:nvPr/>
        </p:nvSpPr>
        <p:spPr>
          <a:xfrm>
            <a:off x="5295586" y="2231414"/>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58" name="Rectangle 57">
            <a:extLst>
              <a:ext uri="{FF2B5EF4-FFF2-40B4-BE49-F238E27FC236}">
                <a16:creationId xmlns:a16="http://schemas.microsoft.com/office/drawing/2014/main" id="{628A3477-053F-5B49-B908-BC2FF1610990}"/>
              </a:ext>
            </a:extLst>
          </p:cNvPr>
          <p:cNvSpPr/>
          <p:nvPr/>
        </p:nvSpPr>
        <p:spPr>
          <a:xfrm>
            <a:off x="5447986" y="2383814"/>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cxnSp>
        <p:nvCxnSpPr>
          <p:cNvPr id="11" name="Straight Arrow Connector 10">
            <a:extLst>
              <a:ext uri="{FF2B5EF4-FFF2-40B4-BE49-F238E27FC236}">
                <a16:creationId xmlns:a16="http://schemas.microsoft.com/office/drawing/2014/main" id="{9F33AC44-239A-D44A-9D01-FD952C543459}"/>
              </a:ext>
            </a:extLst>
          </p:cNvPr>
          <p:cNvCxnSpPr>
            <a:stCxn id="34" idx="3"/>
            <a:endCxn id="31" idx="1"/>
          </p:cNvCxnSpPr>
          <p:nvPr/>
        </p:nvCxnSpPr>
        <p:spPr>
          <a:xfrm flipV="1">
            <a:off x="2772003" y="2837451"/>
            <a:ext cx="788096" cy="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5987CB8-A0F2-9041-BD51-2CEE93AC240D}"/>
              </a:ext>
            </a:extLst>
          </p:cNvPr>
          <p:cNvCxnSpPr>
            <a:cxnSpLocks/>
            <a:stCxn id="31" idx="3"/>
            <a:endCxn id="58" idx="1"/>
          </p:cNvCxnSpPr>
          <p:nvPr/>
        </p:nvCxnSpPr>
        <p:spPr>
          <a:xfrm>
            <a:off x="4794741" y="2837451"/>
            <a:ext cx="653244" cy="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41512E9F-712C-9844-8C52-FD7BC51ECDC4}"/>
              </a:ext>
            </a:extLst>
          </p:cNvPr>
          <p:cNvSpPr/>
          <p:nvPr/>
        </p:nvSpPr>
        <p:spPr>
          <a:xfrm>
            <a:off x="3587019" y="5311995"/>
            <a:ext cx="123464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62" name="Rectangle 61">
            <a:extLst>
              <a:ext uri="{FF2B5EF4-FFF2-40B4-BE49-F238E27FC236}">
                <a16:creationId xmlns:a16="http://schemas.microsoft.com/office/drawing/2014/main" id="{9A20524E-82FF-2D4E-B3BD-802D94B9F3A9}"/>
              </a:ext>
            </a:extLst>
          </p:cNvPr>
          <p:cNvSpPr/>
          <p:nvPr/>
        </p:nvSpPr>
        <p:spPr>
          <a:xfrm>
            <a:off x="5322506" y="4934559"/>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63" name="Rectangle 62">
            <a:extLst>
              <a:ext uri="{FF2B5EF4-FFF2-40B4-BE49-F238E27FC236}">
                <a16:creationId xmlns:a16="http://schemas.microsoft.com/office/drawing/2014/main" id="{0DD8BE5F-BF72-A844-8023-C68F5DC979FA}"/>
              </a:ext>
            </a:extLst>
          </p:cNvPr>
          <p:cNvSpPr/>
          <p:nvPr/>
        </p:nvSpPr>
        <p:spPr>
          <a:xfrm>
            <a:off x="5474906" y="5086959"/>
            <a:ext cx="861883"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cxnSp>
        <p:nvCxnSpPr>
          <p:cNvPr id="64" name="Straight Arrow Connector 63">
            <a:extLst>
              <a:ext uri="{FF2B5EF4-FFF2-40B4-BE49-F238E27FC236}">
                <a16:creationId xmlns:a16="http://schemas.microsoft.com/office/drawing/2014/main" id="{EA9453C3-0654-2A42-9FBA-3AAC27379314}"/>
              </a:ext>
            </a:extLst>
          </p:cNvPr>
          <p:cNvCxnSpPr>
            <a:endCxn id="61" idx="1"/>
          </p:cNvCxnSpPr>
          <p:nvPr/>
        </p:nvCxnSpPr>
        <p:spPr>
          <a:xfrm flipV="1">
            <a:off x="2798923" y="5540596"/>
            <a:ext cx="788096" cy="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EB33277-726D-294C-AF37-20233D28C75F}"/>
              </a:ext>
            </a:extLst>
          </p:cNvPr>
          <p:cNvCxnSpPr>
            <a:cxnSpLocks/>
            <a:stCxn id="61" idx="3"/>
            <a:endCxn id="63" idx="1"/>
          </p:cNvCxnSpPr>
          <p:nvPr/>
        </p:nvCxnSpPr>
        <p:spPr>
          <a:xfrm>
            <a:off x="4821661" y="5540596"/>
            <a:ext cx="653244" cy="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D44BC36C-18D6-B24F-819F-131B443D56A4}"/>
              </a:ext>
            </a:extLst>
          </p:cNvPr>
          <p:cNvCxnSpPr>
            <a:stCxn id="58" idx="3"/>
            <a:endCxn id="32" idx="0"/>
          </p:cNvCxnSpPr>
          <p:nvPr/>
        </p:nvCxnSpPr>
        <p:spPr>
          <a:xfrm>
            <a:off x="6309869" y="2842108"/>
            <a:ext cx="1014763" cy="10845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BE1E492E-EA16-0C49-8D4A-B1A1E3CADD25}"/>
              </a:ext>
            </a:extLst>
          </p:cNvPr>
          <p:cNvCxnSpPr>
            <a:stCxn id="63" idx="3"/>
            <a:endCxn id="32" idx="2"/>
          </p:cNvCxnSpPr>
          <p:nvPr/>
        </p:nvCxnSpPr>
        <p:spPr>
          <a:xfrm flipV="1">
            <a:off x="6336789" y="4383846"/>
            <a:ext cx="987843" cy="1161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200CED-4953-D04E-B7FD-6A5713AA6B24}"/>
              </a:ext>
            </a:extLst>
          </p:cNvPr>
          <p:cNvCxnSpPr>
            <a:stCxn id="45" idx="3"/>
            <a:endCxn id="32" idx="1"/>
          </p:cNvCxnSpPr>
          <p:nvPr/>
        </p:nvCxnSpPr>
        <p:spPr>
          <a:xfrm flipV="1">
            <a:off x="2772004" y="4155247"/>
            <a:ext cx="3935307" cy="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C14668B-AD7F-6F4E-A5D5-DFDB02284691}"/>
              </a:ext>
            </a:extLst>
          </p:cNvPr>
          <p:cNvSpPr/>
          <p:nvPr/>
        </p:nvSpPr>
        <p:spPr>
          <a:xfrm>
            <a:off x="6902912" y="499783"/>
            <a:ext cx="1039041"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Makefile</a:t>
            </a:r>
            <a:endParaRPr lang="en-US" dirty="0">
              <a:solidFill>
                <a:schemeClr val="tx1"/>
              </a:solidFill>
            </a:endParaRPr>
          </a:p>
        </p:txBody>
      </p:sp>
      <p:sp>
        <p:nvSpPr>
          <p:cNvPr id="68" name="Rectangle 67">
            <a:extLst>
              <a:ext uri="{FF2B5EF4-FFF2-40B4-BE49-F238E27FC236}">
                <a16:creationId xmlns:a16="http://schemas.microsoft.com/office/drawing/2014/main" id="{74886A36-43E7-414D-B218-646CD8412835}"/>
              </a:ext>
            </a:extLst>
          </p:cNvPr>
          <p:cNvSpPr/>
          <p:nvPr/>
        </p:nvSpPr>
        <p:spPr>
          <a:xfrm>
            <a:off x="7037953" y="622192"/>
            <a:ext cx="1039041" cy="91658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Makefile</a:t>
            </a:r>
            <a:endParaRPr lang="en-US" dirty="0">
              <a:solidFill>
                <a:schemeClr val="tx1"/>
              </a:solidFill>
            </a:endParaRPr>
          </a:p>
        </p:txBody>
      </p:sp>
      <p:cxnSp>
        <p:nvCxnSpPr>
          <p:cNvPr id="28" name="Straight Arrow Connector 27">
            <a:extLst>
              <a:ext uri="{FF2B5EF4-FFF2-40B4-BE49-F238E27FC236}">
                <a16:creationId xmlns:a16="http://schemas.microsoft.com/office/drawing/2014/main" id="{830AB06B-C105-4B4B-80A7-C1FF8B91AE58}"/>
              </a:ext>
            </a:extLst>
          </p:cNvPr>
          <p:cNvCxnSpPr>
            <a:stCxn id="68" idx="2"/>
          </p:cNvCxnSpPr>
          <p:nvPr/>
        </p:nvCxnSpPr>
        <p:spPr>
          <a:xfrm flipH="1">
            <a:off x="7557473" y="1538778"/>
            <a:ext cx="1" cy="431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DDF8EA6-4DD3-604C-8A86-2A464AD4F64D}"/>
              </a:ext>
            </a:extLst>
          </p:cNvPr>
          <p:cNvCxnSpPr>
            <a:stCxn id="32" idx="3"/>
            <a:endCxn id="33" idx="1"/>
          </p:cNvCxnSpPr>
          <p:nvPr/>
        </p:nvCxnSpPr>
        <p:spPr>
          <a:xfrm>
            <a:off x="7941953" y="4155247"/>
            <a:ext cx="848649" cy="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865B316-4182-C449-9DD2-CC7C651D12B8}"/>
              </a:ext>
            </a:extLst>
          </p:cNvPr>
          <p:cNvSpPr txBox="1"/>
          <p:nvPr/>
        </p:nvSpPr>
        <p:spPr>
          <a:xfrm>
            <a:off x="7129980" y="5814588"/>
            <a:ext cx="994311" cy="369332"/>
          </a:xfrm>
          <a:prstGeom prst="rect">
            <a:avLst/>
          </a:prstGeom>
          <a:noFill/>
        </p:spPr>
        <p:txBody>
          <a:bodyPr wrap="none" rtlCol="0">
            <a:spAutoFit/>
          </a:bodyPr>
          <a:lstStyle/>
          <a:p>
            <a:r>
              <a:rPr lang="en-US" dirty="0" err="1"/>
              <a:t>Makefile</a:t>
            </a:r>
            <a:endParaRPr lang="en-US" dirty="0"/>
          </a:p>
        </p:txBody>
      </p:sp>
    </p:spTree>
    <p:extLst>
      <p:ext uri="{BB962C8B-B14F-4D97-AF65-F5344CB8AC3E}">
        <p14:creationId xmlns:p14="http://schemas.microsoft.com/office/powerpoint/2010/main" val="36084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0AD2-2B02-E047-B725-914F08578950}"/>
              </a:ext>
            </a:extLst>
          </p:cNvPr>
          <p:cNvSpPr>
            <a:spLocks noGrp="1"/>
          </p:cNvSpPr>
          <p:nvPr>
            <p:ph type="title"/>
          </p:nvPr>
        </p:nvSpPr>
        <p:spPr>
          <a:xfrm>
            <a:off x="1972769" y="63460"/>
            <a:ext cx="7840793" cy="668712"/>
          </a:xfrm>
        </p:spPr>
        <p:txBody>
          <a:bodyPr>
            <a:normAutofit fontScale="90000"/>
          </a:bodyPr>
          <a:lstStyle/>
          <a:p>
            <a:r>
              <a:rPr lang="en-US" dirty="0"/>
              <a:t>A Simple </a:t>
            </a:r>
            <a:r>
              <a:rPr lang="en-US" dirty="0" err="1"/>
              <a:t>Makefile</a:t>
            </a:r>
            <a:r>
              <a:rPr lang="en-US" dirty="0"/>
              <a:t>: </a:t>
            </a:r>
          </a:p>
        </p:txBody>
      </p:sp>
      <p:pic>
        <p:nvPicPr>
          <p:cNvPr id="14" name="Picture 13">
            <a:extLst>
              <a:ext uri="{FF2B5EF4-FFF2-40B4-BE49-F238E27FC236}">
                <a16:creationId xmlns:a16="http://schemas.microsoft.com/office/drawing/2014/main" id="{137B76BF-1F9C-4A8B-8215-59AF7A3755C3}"/>
              </a:ext>
            </a:extLst>
          </p:cNvPr>
          <p:cNvPicPr>
            <a:picLocks noChangeAspect="1"/>
          </p:cNvPicPr>
          <p:nvPr/>
        </p:nvPicPr>
        <p:blipFill>
          <a:blip r:embed="rId3"/>
          <a:stretch>
            <a:fillRect/>
          </a:stretch>
        </p:blipFill>
        <p:spPr>
          <a:xfrm>
            <a:off x="1464039" y="1014647"/>
            <a:ext cx="9144000" cy="2169563"/>
          </a:xfrm>
          <a:prstGeom prst="rect">
            <a:avLst/>
          </a:prstGeom>
        </p:spPr>
      </p:pic>
      <p:pic>
        <p:nvPicPr>
          <p:cNvPr id="16" name="Picture 15">
            <a:extLst>
              <a:ext uri="{FF2B5EF4-FFF2-40B4-BE49-F238E27FC236}">
                <a16:creationId xmlns:a16="http://schemas.microsoft.com/office/drawing/2014/main" id="{961AFD4D-10EC-4ECA-A9B3-2984049FB34B}"/>
              </a:ext>
            </a:extLst>
          </p:cNvPr>
          <p:cNvPicPr>
            <a:picLocks noChangeAspect="1"/>
          </p:cNvPicPr>
          <p:nvPr/>
        </p:nvPicPr>
        <p:blipFill>
          <a:blip r:embed="rId4"/>
          <a:stretch>
            <a:fillRect/>
          </a:stretch>
        </p:blipFill>
        <p:spPr>
          <a:xfrm>
            <a:off x="1524000" y="3277737"/>
            <a:ext cx="9144000" cy="677555"/>
          </a:xfrm>
          <a:prstGeom prst="rect">
            <a:avLst/>
          </a:prstGeom>
        </p:spPr>
      </p:pic>
      <p:pic>
        <p:nvPicPr>
          <p:cNvPr id="18" name="Picture 17">
            <a:extLst>
              <a:ext uri="{FF2B5EF4-FFF2-40B4-BE49-F238E27FC236}">
                <a16:creationId xmlns:a16="http://schemas.microsoft.com/office/drawing/2014/main" id="{582939ED-57C4-4BDC-AEDC-8A7CD535B3EE}"/>
              </a:ext>
            </a:extLst>
          </p:cNvPr>
          <p:cNvPicPr>
            <a:picLocks noChangeAspect="1"/>
          </p:cNvPicPr>
          <p:nvPr/>
        </p:nvPicPr>
        <p:blipFill>
          <a:blip r:embed="rId5"/>
          <a:stretch>
            <a:fillRect/>
          </a:stretch>
        </p:blipFill>
        <p:spPr>
          <a:xfrm>
            <a:off x="1598951" y="4005447"/>
            <a:ext cx="9144000" cy="682209"/>
          </a:xfrm>
          <a:prstGeom prst="rect">
            <a:avLst/>
          </a:prstGeom>
        </p:spPr>
      </p:pic>
      <p:sp>
        <p:nvSpPr>
          <p:cNvPr id="20" name="TextBox 19">
            <a:extLst>
              <a:ext uri="{FF2B5EF4-FFF2-40B4-BE49-F238E27FC236}">
                <a16:creationId xmlns:a16="http://schemas.microsoft.com/office/drawing/2014/main" id="{1661807C-F40D-443B-9531-11C22C55233C}"/>
              </a:ext>
            </a:extLst>
          </p:cNvPr>
          <p:cNvSpPr txBox="1"/>
          <p:nvPr/>
        </p:nvSpPr>
        <p:spPr>
          <a:xfrm>
            <a:off x="1763844" y="937279"/>
            <a:ext cx="7195278" cy="369332"/>
          </a:xfrm>
          <a:prstGeom prst="rect">
            <a:avLst/>
          </a:prstGeom>
          <a:noFill/>
        </p:spPr>
        <p:txBody>
          <a:bodyPr wrap="square">
            <a:spAutoFit/>
          </a:bodyPr>
          <a:lstStyle/>
          <a:p>
            <a:pPr marL="285750" indent="-285750">
              <a:buFont typeface="Arial" panose="020B0604020202020204" pitchFamily="34" charset="0"/>
              <a:buChar char="•"/>
            </a:pPr>
            <a:r>
              <a:rPr lang="en-US" dirty="0"/>
              <a:t>Simple Hello World code in a file named main.cpp.</a:t>
            </a:r>
          </a:p>
        </p:txBody>
      </p:sp>
      <p:sp>
        <p:nvSpPr>
          <p:cNvPr id="22" name="TextBox 21">
            <a:extLst>
              <a:ext uri="{FF2B5EF4-FFF2-40B4-BE49-F238E27FC236}">
                <a16:creationId xmlns:a16="http://schemas.microsoft.com/office/drawing/2014/main" id="{3BBFD6D0-4167-4843-B866-BA52C7E655B7}"/>
              </a:ext>
            </a:extLst>
          </p:cNvPr>
          <p:cNvSpPr txBox="1"/>
          <p:nvPr/>
        </p:nvSpPr>
        <p:spPr>
          <a:xfrm>
            <a:off x="1868774" y="3127284"/>
            <a:ext cx="6640643" cy="369332"/>
          </a:xfrm>
          <a:prstGeom prst="rect">
            <a:avLst/>
          </a:prstGeom>
          <a:noFill/>
        </p:spPr>
        <p:txBody>
          <a:bodyPr wrap="square">
            <a:spAutoFit/>
          </a:bodyPr>
          <a:lstStyle/>
          <a:p>
            <a:pPr marL="285750" indent="-285750">
              <a:buFont typeface="Arial" panose="020B0604020202020204" pitchFamily="34" charset="0"/>
              <a:buChar char="•"/>
            </a:pPr>
            <a:r>
              <a:rPr lang="en-US" dirty="0"/>
              <a:t>To compile this, we'd use the following command in a terminal:</a:t>
            </a:r>
          </a:p>
        </p:txBody>
      </p:sp>
      <p:sp>
        <p:nvSpPr>
          <p:cNvPr id="24" name="TextBox 23">
            <a:extLst>
              <a:ext uri="{FF2B5EF4-FFF2-40B4-BE49-F238E27FC236}">
                <a16:creationId xmlns:a16="http://schemas.microsoft.com/office/drawing/2014/main" id="{CACA12F0-28BD-4EBC-8807-C25E8CF09D3C}"/>
              </a:ext>
            </a:extLst>
          </p:cNvPr>
          <p:cNvSpPr txBox="1"/>
          <p:nvPr/>
        </p:nvSpPr>
        <p:spPr>
          <a:xfrm>
            <a:off x="1868773" y="3816070"/>
            <a:ext cx="4601980" cy="369332"/>
          </a:xfrm>
          <a:prstGeom prst="rect">
            <a:avLst/>
          </a:prstGeom>
          <a:noFill/>
        </p:spPr>
        <p:txBody>
          <a:bodyPr wrap="square">
            <a:spAutoFit/>
          </a:bodyPr>
          <a:lstStyle/>
          <a:p>
            <a:pPr marL="285750" indent="-285750">
              <a:buFont typeface="Arial" panose="020B0604020202020204" pitchFamily="34" charset="0"/>
              <a:buChar char="•"/>
            </a:pPr>
            <a:r>
              <a:rPr lang="en-US" dirty="0"/>
              <a:t>To use run, we'd then do the following:</a:t>
            </a:r>
          </a:p>
        </p:txBody>
      </p:sp>
      <p:pic>
        <p:nvPicPr>
          <p:cNvPr id="26" name="Picture 25">
            <a:extLst>
              <a:ext uri="{FF2B5EF4-FFF2-40B4-BE49-F238E27FC236}">
                <a16:creationId xmlns:a16="http://schemas.microsoft.com/office/drawing/2014/main" id="{4C7888E6-D40B-4194-9B7B-905AFF01555A}"/>
              </a:ext>
            </a:extLst>
          </p:cNvPr>
          <p:cNvPicPr>
            <a:picLocks noChangeAspect="1"/>
          </p:cNvPicPr>
          <p:nvPr/>
        </p:nvPicPr>
        <p:blipFill>
          <a:blip r:embed="rId6"/>
          <a:stretch>
            <a:fillRect/>
          </a:stretch>
        </p:blipFill>
        <p:spPr>
          <a:xfrm>
            <a:off x="1524000" y="4824826"/>
            <a:ext cx="9144000" cy="984926"/>
          </a:xfrm>
          <a:prstGeom prst="rect">
            <a:avLst/>
          </a:prstGeom>
        </p:spPr>
      </p:pic>
      <p:sp>
        <p:nvSpPr>
          <p:cNvPr id="28" name="TextBox 27">
            <a:extLst>
              <a:ext uri="{FF2B5EF4-FFF2-40B4-BE49-F238E27FC236}">
                <a16:creationId xmlns:a16="http://schemas.microsoft.com/office/drawing/2014/main" id="{6D3DDCD7-21C8-4899-90F0-7F4255DDE29F}"/>
              </a:ext>
            </a:extLst>
          </p:cNvPr>
          <p:cNvSpPr txBox="1"/>
          <p:nvPr/>
        </p:nvSpPr>
        <p:spPr>
          <a:xfrm>
            <a:off x="1598951" y="4582690"/>
            <a:ext cx="9428814" cy="923330"/>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525252"/>
                </a:solidFill>
                <a:latin typeface="Droid Sans"/>
              </a:rPr>
              <a:t>​To create a make file, we just need to write the following into a file named "</a:t>
            </a:r>
            <a:r>
              <a:rPr lang="en-US" dirty="0" err="1">
                <a:solidFill>
                  <a:srgbClr val="525252"/>
                </a:solidFill>
                <a:latin typeface="Droid Sans"/>
              </a:rPr>
              <a:t>makefile</a:t>
            </a:r>
            <a:r>
              <a:rPr lang="en-US" dirty="0">
                <a:solidFill>
                  <a:srgbClr val="525252"/>
                </a:solidFill>
                <a:latin typeface="Droid Sans"/>
              </a:rPr>
              <a:t>": </a:t>
            </a:r>
          </a:p>
          <a:p>
            <a:br>
              <a:rPr lang="en-US" dirty="0">
                <a:solidFill>
                  <a:srgbClr val="525252"/>
                </a:solidFill>
                <a:latin typeface="Lato"/>
              </a:rPr>
            </a:br>
            <a:endParaRPr lang="en-US" dirty="0"/>
          </a:p>
        </p:txBody>
      </p:sp>
      <p:sp>
        <p:nvSpPr>
          <p:cNvPr id="30" name="TextBox 29">
            <a:extLst>
              <a:ext uri="{FF2B5EF4-FFF2-40B4-BE49-F238E27FC236}">
                <a16:creationId xmlns:a16="http://schemas.microsoft.com/office/drawing/2014/main" id="{14728722-9CDB-43DD-AB7F-5523A333A612}"/>
              </a:ext>
            </a:extLst>
          </p:cNvPr>
          <p:cNvSpPr txBox="1"/>
          <p:nvPr/>
        </p:nvSpPr>
        <p:spPr>
          <a:xfrm>
            <a:off x="1464039" y="5782098"/>
            <a:ext cx="1012585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525252"/>
                </a:solidFill>
                <a:latin typeface="Droid Sans"/>
              </a:rPr>
              <a:t>To use our make file, all we need to do is type "make" into the terminal.</a:t>
            </a:r>
            <a:endParaRPr lang="en-US" dirty="0"/>
          </a:p>
        </p:txBody>
      </p:sp>
      <p:pic>
        <p:nvPicPr>
          <p:cNvPr id="32" name="Picture 31">
            <a:extLst>
              <a:ext uri="{FF2B5EF4-FFF2-40B4-BE49-F238E27FC236}">
                <a16:creationId xmlns:a16="http://schemas.microsoft.com/office/drawing/2014/main" id="{AD252BCA-CC33-4414-8767-904F7EC24424}"/>
              </a:ext>
            </a:extLst>
          </p:cNvPr>
          <p:cNvPicPr>
            <a:picLocks noChangeAspect="1"/>
          </p:cNvPicPr>
          <p:nvPr/>
        </p:nvPicPr>
        <p:blipFill>
          <a:blip r:embed="rId7"/>
          <a:stretch>
            <a:fillRect/>
          </a:stretch>
        </p:blipFill>
        <p:spPr>
          <a:xfrm>
            <a:off x="1523999" y="6141483"/>
            <a:ext cx="9144000" cy="468144"/>
          </a:xfrm>
          <a:prstGeom prst="rect">
            <a:avLst/>
          </a:prstGeom>
        </p:spPr>
      </p:pic>
      <p:sp>
        <p:nvSpPr>
          <p:cNvPr id="15" name="TextBox 14">
            <a:extLst>
              <a:ext uri="{FF2B5EF4-FFF2-40B4-BE49-F238E27FC236}">
                <a16:creationId xmlns:a16="http://schemas.microsoft.com/office/drawing/2014/main" id="{F6A6C13B-2DDF-4DF1-9910-42C8C4A68BB2}"/>
              </a:ext>
            </a:extLst>
          </p:cNvPr>
          <p:cNvSpPr txBox="1"/>
          <p:nvPr/>
        </p:nvSpPr>
        <p:spPr>
          <a:xfrm>
            <a:off x="8587133" y="6480110"/>
            <a:ext cx="1703496" cy="369332"/>
          </a:xfrm>
          <a:prstGeom prst="rect">
            <a:avLst/>
          </a:prstGeom>
          <a:noFill/>
        </p:spPr>
        <p:txBody>
          <a:bodyPr wrap="square">
            <a:spAutoFit/>
          </a:bodyPr>
          <a:lstStyle/>
          <a:p>
            <a:r>
              <a:rPr lang="en-US" dirty="0"/>
              <a:t>Source: </a:t>
            </a:r>
            <a:r>
              <a:rPr lang="en-US" dirty="0">
                <a:hlinkClick r:id="rId8"/>
              </a:rPr>
              <a:t>link</a:t>
            </a:r>
            <a:endParaRPr lang="en-US" dirty="0"/>
          </a:p>
        </p:txBody>
      </p:sp>
    </p:spTree>
    <p:extLst>
      <p:ext uri="{BB962C8B-B14F-4D97-AF65-F5344CB8AC3E}">
        <p14:creationId xmlns:p14="http://schemas.microsoft.com/office/powerpoint/2010/main" val="2923444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C934-0838-4108-B4F9-D4B740903F96}"/>
              </a:ext>
            </a:extLst>
          </p:cNvPr>
          <p:cNvSpPr>
            <a:spLocks noGrp="1"/>
          </p:cNvSpPr>
          <p:nvPr>
            <p:ph type="title"/>
          </p:nvPr>
        </p:nvSpPr>
        <p:spPr>
          <a:xfrm>
            <a:off x="-29727" y="-92074"/>
            <a:ext cx="12205997" cy="946513"/>
          </a:xfrm>
        </p:spPr>
        <p:txBody>
          <a:bodyPr>
            <a:normAutofit/>
          </a:bodyPr>
          <a:lstStyle/>
          <a:p>
            <a:r>
              <a:rPr lang="en-US" dirty="0"/>
              <a:t>Example with Headers:</a:t>
            </a:r>
          </a:p>
        </p:txBody>
      </p:sp>
      <p:sp>
        <p:nvSpPr>
          <p:cNvPr id="3" name="Slide Number Placeholder 2">
            <a:extLst>
              <a:ext uri="{FF2B5EF4-FFF2-40B4-BE49-F238E27FC236}">
                <a16:creationId xmlns:a16="http://schemas.microsoft.com/office/drawing/2014/main" id="{9998441B-16BD-4EA8-A88B-F955685F362A}"/>
              </a:ext>
            </a:extLst>
          </p:cNvPr>
          <p:cNvSpPr>
            <a:spLocks noGrp="1"/>
          </p:cNvSpPr>
          <p:nvPr>
            <p:ph type="sldNum" sz="quarter" idx="12"/>
          </p:nvPr>
        </p:nvSpPr>
        <p:spPr/>
        <p:txBody>
          <a:bodyPr/>
          <a:lstStyle/>
          <a:p>
            <a:fld id="{8840A91F-A1B3-44C1-9FC1-670A91959705}" type="slidenum">
              <a:rPr lang="en-US" smtClean="0"/>
              <a:t>25</a:t>
            </a:fld>
            <a:endParaRPr lang="en-US"/>
          </a:p>
        </p:txBody>
      </p:sp>
      <p:pic>
        <p:nvPicPr>
          <p:cNvPr id="5" name="Picture 4">
            <a:extLst>
              <a:ext uri="{FF2B5EF4-FFF2-40B4-BE49-F238E27FC236}">
                <a16:creationId xmlns:a16="http://schemas.microsoft.com/office/drawing/2014/main" id="{7978C692-E63D-4239-B42E-0A0C05B748BD}"/>
              </a:ext>
            </a:extLst>
          </p:cNvPr>
          <p:cNvPicPr>
            <a:picLocks noChangeAspect="1"/>
          </p:cNvPicPr>
          <p:nvPr/>
        </p:nvPicPr>
        <p:blipFill>
          <a:blip r:embed="rId3"/>
          <a:stretch>
            <a:fillRect/>
          </a:stretch>
        </p:blipFill>
        <p:spPr>
          <a:xfrm>
            <a:off x="2504307" y="875107"/>
            <a:ext cx="9144000" cy="1914280"/>
          </a:xfrm>
          <a:prstGeom prst="rect">
            <a:avLst/>
          </a:prstGeom>
        </p:spPr>
      </p:pic>
      <p:pic>
        <p:nvPicPr>
          <p:cNvPr id="7" name="Picture 6">
            <a:extLst>
              <a:ext uri="{FF2B5EF4-FFF2-40B4-BE49-F238E27FC236}">
                <a16:creationId xmlns:a16="http://schemas.microsoft.com/office/drawing/2014/main" id="{38EA569E-41A2-4558-9BED-6AF87FC25539}"/>
              </a:ext>
            </a:extLst>
          </p:cNvPr>
          <p:cNvPicPr>
            <a:picLocks noChangeAspect="1"/>
          </p:cNvPicPr>
          <p:nvPr/>
        </p:nvPicPr>
        <p:blipFill>
          <a:blip r:embed="rId4"/>
          <a:stretch>
            <a:fillRect/>
          </a:stretch>
        </p:blipFill>
        <p:spPr>
          <a:xfrm>
            <a:off x="2504307" y="2752656"/>
            <a:ext cx="9144000" cy="606398"/>
          </a:xfrm>
          <a:prstGeom prst="rect">
            <a:avLst/>
          </a:prstGeom>
        </p:spPr>
      </p:pic>
      <p:pic>
        <p:nvPicPr>
          <p:cNvPr id="9" name="Picture 8">
            <a:extLst>
              <a:ext uri="{FF2B5EF4-FFF2-40B4-BE49-F238E27FC236}">
                <a16:creationId xmlns:a16="http://schemas.microsoft.com/office/drawing/2014/main" id="{33A275E2-9044-4F9F-B392-95B156A2687E}"/>
              </a:ext>
            </a:extLst>
          </p:cNvPr>
          <p:cNvPicPr>
            <a:picLocks noChangeAspect="1"/>
          </p:cNvPicPr>
          <p:nvPr/>
        </p:nvPicPr>
        <p:blipFill>
          <a:blip r:embed="rId5"/>
          <a:stretch>
            <a:fillRect/>
          </a:stretch>
        </p:blipFill>
        <p:spPr>
          <a:xfrm>
            <a:off x="2504307" y="3875991"/>
            <a:ext cx="9144000" cy="2257630"/>
          </a:xfrm>
          <a:prstGeom prst="rect">
            <a:avLst/>
          </a:prstGeom>
        </p:spPr>
      </p:pic>
      <p:pic>
        <p:nvPicPr>
          <p:cNvPr id="11" name="Picture 10">
            <a:extLst>
              <a:ext uri="{FF2B5EF4-FFF2-40B4-BE49-F238E27FC236}">
                <a16:creationId xmlns:a16="http://schemas.microsoft.com/office/drawing/2014/main" id="{7E300602-EDE6-47B4-9B0C-E303EA9B3B94}"/>
              </a:ext>
            </a:extLst>
          </p:cNvPr>
          <p:cNvPicPr>
            <a:picLocks noChangeAspect="1"/>
          </p:cNvPicPr>
          <p:nvPr/>
        </p:nvPicPr>
        <p:blipFill>
          <a:blip r:embed="rId6"/>
          <a:stretch>
            <a:fillRect/>
          </a:stretch>
        </p:blipFill>
        <p:spPr>
          <a:xfrm>
            <a:off x="2504307" y="6302041"/>
            <a:ext cx="9144000" cy="515662"/>
          </a:xfrm>
          <a:prstGeom prst="rect">
            <a:avLst/>
          </a:prstGeom>
        </p:spPr>
      </p:pic>
      <p:sp>
        <p:nvSpPr>
          <p:cNvPr id="13" name="TextBox 12">
            <a:extLst>
              <a:ext uri="{FF2B5EF4-FFF2-40B4-BE49-F238E27FC236}">
                <a16:creationId xmlns:a16="http://schemas.microsoft.com/office/drawing/2014/main" id="{593D04F0-A364-4ED1-A62C-C3B499392A39}"/>
              </a:ext>
            </a:extLst>
          </p:cNvPr>
          <p:cNvSpPr txBox="1"/>
          <p:nvPr/>
        </p:nvSpPr>
        <p:spPr>
          <a:xfrm>
            <a:off x="0" y="941997"/>
            <a:ext cx="2617203" cy="1477328"/>
          </a:xfrm>
          <a:prstGeom prst="rect">
            <a:avLst/>
          </a:prstGeom>
          <a:noFill/>
        </p:spPr>
        <p:txBody>
          <a:bodyPr wrap="square">
            <a:spAutoFit/>
          </a:bodyPr>
          <a:lstStyle/>
          <a:p>
            <a:r>
              <a:rPr lang="en-US" dirty="0">
                <a:solidFill>
                  <a:srgbClr val="525252"/>
                </a:solidFill>
                <a:latin typeface="Droid Sans"/>
              </a:rPr>
              <a:t>​Say, we copy the code to a new file called </a:t>
            </a:r>
            <a:r>
              <a:rPr lang="en-US" b="1" dirty="0">
                <a:solidFill>
                  <a:srgbClr val="525252"/>
                </a:solidFill>
                <a:latin typeface="Droid Sans"/>
              </a:rPr>
              <a:t>helper.cpp</a:t>
            </a:r>
            <a:r>
              <a:rPr lang="en-US" dirty="0">
                <a:solidFill>
                  <a:srgbClr val="525252"/>
                </a:solidFill>
                <a:latin typeface="Droid Sans"/>
              </a:rPr>
              <a:t>, instead of the main.cpp</a:t>
            </a:r>
            <a:br>
              <a:rPr lang="en-US" dirty="0"/>
            </a:br>
            <a:endParaRPr lang="en-US" dirty="0"/>
          </a:p>
        </p:txBody>
      </p:sp>
      <p:sp>
        <p:nvSpPr>
          <p:cNvPr id="15" name="TextBox 14">
            <a:extLst>
              <a:ext uri="{FF2B5EF4-FFF2-40B4-BE49-F238E27FC236}">
                <a16:creationId xmlns:a16="http://schemas.microsoft.com/office/drawing/2014/main" id="{ED3BB18A-DA05-4559-BE99-CBEAFAEB3ED6}"/>
              </a:ext>
            </a:extLst>
          </p:cNvPr>
          <p:cNvSpPr txBox="1"/>
          <p:nvPr/>
        </p:nvSpPr>
        <p:spPr>
          <a:xfrm>
            <a:off x="56601" y="2783657"/>
            <a:ext cx="2504000" cy="1200329"/>
          </a:xfrm>
          <a:prstGeom prst="rect">
            <a:avLst/>
          </a:prstGeom>
          <a:noFill/>
        </p:spPr>
        <p:txBody>
          <a:bodyPr wrap="square">
            <a:spAutoFit/>
          </a:bodyPr>
          <a:lstStyle/>
          <a:p>
            <a:r>
              <a:rPr lang="en-US" dirty="0">
                <a:solidFill>
                  <a:srgbClr val="525252"/>
                </a:solidFill>
                <a:latin typeface="Droid Sans"/>
              </a:rPr>
              <a:t>we need a header file to match this .</a:t>
            </a:r>
            <a:r>
              <a:rPr lang="en-US" dirty="0" err="1">
                <a:solidFill>
                  <a:srgbClr val="525252"/>
                </a:solidFill>
                <a:latin typeface="Droid Sans"/>
              </a:rPr>
              <a:t>cpp</a:t>
            </a:r>
            <a:r>
              <a:rPr lang="en-US" dirty="0">
                <a:solidFill>
                  <a:srgbClr val="525252"/>
                </a:solidFill>
                <a:latin typeface="Droid Sans"/>
              </a:rPr>
              <a:t> file, so let's create a file called </a:t>
            </a:r>
            <a:r>
              <a:rPr lang="en-US" b="1" dirty="0" err="1">
                <a:solidFill>
                  <a:srgbClr val="525252"/>
                </a:solidFill>
                <a:latin typeface="Droid Sans"/>
              </a:rPr>
              <a:t>helper.h</a:t>
            </a:r>
            <a:r>
              <a:rPr lang="en-US" b="1" dirty="0">
                <a:solidFill>
                  <a:srgbClr val="525252"/>
                </a:solidFill>
                <a:latin typeface="Droid Sans"/>
              </a:rPr>
              <a:t> </a:t>
            </a:r>
            <a:endParaRPr lang="en-US" b="1" dirty="0"/>
          </a:p>
        </p:txBody>
      </p:sp>
      <p:sp>
        <p:nvSpPr>
          <p:cNvPr id="17" name="TextBox 16">
            <a:extLst>
              <a:ext uri="{FF2B5EF4-FFF2-40B4-BE49-F238E27FC236}">
                <a16:creationId xmlns:a16="http://schemas.microsoft.com/office/drawing/2014/main" id="{84AD6DA1-590B-4EAC-BE08-BA625EBA2694}"/>
              </a:ext>
            </a:extLst>
          </p:cNvPr>
          <p:cNvSpPr txBox="1"/>
          <p:nvPr/>
        </p:nvSpPr>
        <p:spPr>
          <a:xfrm>
            <a:off x="56601" y="4157291"/>
            <a:ext cx="2618717" cy="1200329"/>
          </a:xfrm>
          <a:prstGeom prst="rect">
            <a:avLst/>
          </a:prstGeom>
          <a:noFill/>
        </p:spPr>
        <p:txBody>
          <a:bodyPr wrap="square">
            <a:spAutoFit/>
          </a:bodyPr>
          <a:lstStyle/>
          <a:p>
            <a:r>
              <a:rPr lang="en-US" dirty="0">
                <a:solidFill>
                  <a:srgbClr val="525252"/>
                </a:solidFill>
                <a:latin typeface="Droid Sans"/>
              </a:rPr>
              <a:t>our </a:t>
            </a:r>
            <a:r>
              <a:rPr lang="en-US" b="1" dirty="0">
                <a:solidFill>
                  <a:srgbClr val="525252"/>
                </a:solidFill>
                <a:latin typeface="Droid Sans"/>
              </a:rPr>
              <a:t>main.cpp </a:t>
            </a:r>
            <a:r>
              <a:rPr lang="en-US" dirty="0">
                <a:solidFill>
                  <a:srgbClr val="525252"/>
                </a:solidFill>
                <a:latin typeface="Droid Sans"/>
              </a:rPr>
              <a:t>file will now include this header, and make use of the </a:t>
            </a:r>
            <a:r>
              <a:rPr lang="en-US" dirty="0" err="1">
                <a:solidFill>
                  <a:srgbClr val="525252"/>
                </a:solidFill>
                <a:latin typeface="Droid Sans"/>
              </a:rPr>
              <a:t>SayHi</a:t>
            </a:r>
            <a:r>
              <a:rPr lang="en-US" dirty="0">
                <a:solidFill>
                  <a:srgbClr val="525252"/>
                </a:solidFill>
                <a:latin typeface="Droid Sans"/>
              </a:rPr>
              <a:t>() function</a:t>
            </a:r>
            <a:endParaRPr lang="en-US" dirty="0"/>
          </a:p>
        </p:txBody>
      </p:sp>
      <p:sp>
        <p:nvSpPr>
          <p:cNvPr id="19" name="TextBox 18">
            <a:extLst>
              <a:ext uri="{FF2B5EF4-FFF2-40B4-BE49-F238E27FC236}">
                <a16:creationId xmlns:a16="http://schemas.microsoft.com/office/drawing/2014/main" id="{DE9D324F-AA66-4886-80C4-3D452F8F6550}"/>
              </a:ext>
            </a:extLst>
          </p:cNvPr>
          <p:cNvSpPr txBox="1"/>
          <p:nvPr/>
        </p:nvSpPr>
        <p:spPr>
          <a:xfrm>
            <a:off x="-29727" y="6075144"/>
            <a:ext cx="3085514" cy="646331"/>
          </a:xfrm>
          <a:prstGeom prst="rect">
            <a:avLst/>
          </a:prstGeom>
          <a:noFill/>
        </p:spPr>
        <p:txBody>
          <a:bodyPr wrap="square">
            <a:spAutoFit/>
          </a:bodyPr>
          <a:lstStyle/>
          <a:p>
            <a:r>
              <a:rPr lang="en-US" dirty="0">
                <a:solidFill>
                  <a:srgbClr val="525252"/>
                </a:solidFill>
                <a:latin typeface="Droid Sans"/>
              </a:rPr>
              <a:t>Now to compile this, we need the do the following:</a:t>
            </a:r>
            <a:endParaRPr lang="en-US" dirty="0"/>
          </a:p>
        </p:txBody>
      </p:sp>
    </p:spTree>
    <p:extLst>
      <p:ext uri="{BB962C8B-B14F-4D97-AF65-F5344CB8AC3E}">
        <p14:creationId xmlns:p14="http://schemas.microsoft.com/office/powerpoint/2010/main" val="1325586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A252-4D87-493E-8FF5-367738C51EB4}"/>
              </a:ext>
            </a:extLst>
          </p:cNvPr>
          <p:cNvSpPr>
            <a:spLocks noGrp="1"/>
          </p:cNvSpPr>
          <p:nvPr>
            <p:ph type="title"/>
          </p:nvPr>
        </p:nvSpPr>
        <p:spPr/>
        <p:txBody>
          <a:bodyPr/>
          <a:lstStyle/>
          <a:p>
            <a:r>
              <a:rPr lang="en-US" dirty="0"/>
              <a:t>A Simple </a:t>
            </a:r>
            <a:r>
              <a:rPr lang="en-US" dirty="0" err="1"/>
              <a:t>Makefile</a:t>
            </a:r>
            <a:r>
              <a:rPr lang="en-US" dirty="0"/>
              <a:t> (Cont.): </a:t>
            </a:r>
          </a:p>
        </p:txBody>
      </p:sp>
      <p:sp>
        <p:nvSpPr>
          <p:cNvPr id="3" name="Slide Number Placeholder 2">
            <a:extLst>
              <a:ext uri="{FF2B5EF4-FFF2-40B4-BE49-F238E27FC236}">
                <a16:creationId xmlns:a16="http://schemas.microsoft.com/office/drawing/2014/main" id="{958A2B6C-6851-4E6B-9778-6FCDCA28A784}"/>
              </a:ext>
            </a:extLst>
          </p:cNvPr>
          <p:cNvSpPr>
            <a:spLocks noGrp="1"/>
          </p:cNvSpPr>
          <p:nvPr>
            <p:ph type="sldNum" sz="quarter" idx="12"/>
          </p:nvPr>
        </p:nvSpPr>
        <p:spPr/>
        <p:txBody>
          <a:bodyPr/>
          <a:lstStyle/>
          <a:p>
            <a:fld id="{8840A91F-A1B3-44C1-9FC1-670A91959705}" type="slidenum">
              <a:rPr lang="en-US" smtClean="0"/>
              <a:t>26</a:t>
            </a:fld>
            <a:endParaRPr lang="en-US"/>
          </a:p>
        </p:txBody>
      </p:sp>
      <p:pic>
        <p:nvPicPr>
          <p:cNvPr id="4" name="Picture 3">
            <a:extLst>
              <a:ext uri="{FF2B5EF4-FFF2-40B4-BE49-F238E27FC236}">
                <a16:creationId xmlns:a16="http://schemas.microsoft.com/office/drawing/2014/main" id="{C92D01A5-DC56-41A7-A2DB-B51C07BAEEA8}"/>
              </a:ext>
            </a:extLst>
          </p:cNvPr>
          <p:cNvPicPr>
            <a:picLocks noChangeAspect="1"/>
          </p:cNvPicPr>
          <p:nvPr/>
        </p:nvPicPr>
        <p:blipFill>
          <a:blip r:embed="rId2"/>
          <a:stretch>
            <a:fillRect/>
          </a:stretch>
        </p:blipFill>
        <p:spPr>
          <a:xfrm>
            <a:off x="1711377" y="1920551"/>
            <a:ext cx="9144000" cy="515662"/>
          </a:xfrm>
          <a:prstGeom prst="rect">
            <a:avLst/>
          </a:prstGeom>
        </p:spPr>
      </p:pic>
      <p:sp>
        <p:nvSpPr>
          <p:cNvPr id="5" name="TextBox 4">
            <a:extLst>
              <a:ext uri="{FF2B5EF4-FFF2-40B4-BE49-F238E27FC236}">
                <a16:creationId xmlns:a16="http://schemas.microsoft.com/office/drawing/2014/main" id="{BCB574CC-B511-46B0-9350-17AEC74C4572}"/>
              </a:ext>
            </a:extLst>
          </p:cNvPr>
          <p:cNvSpPr txBox="1"/>
          <p:nvPr/>
        </p:nvSpPr>
        <p:spPr>
          <a:xfrm>
            <a:off x="1906249" y="1640356"/>
            <a:ext cx="7997253" cy="369332"/>
          </a:xfrm>
          <a:prstGeom prst="rect">
            <a:avLst/>
          </a:prstGeom>
          <a:noFill/>
        </p:spPr>
        <p:txBody>
          <a:bodyPr wrap="square">
            <a:spAutoFit/>
          </a:bodyPr>
          <a:lstStyle/>
          <a:p>
            <a:r>
              <a:rPr lang="en-US" dirty="0">
                <a:solidFill>
                  <a:srgbClr val="525252"/>
                </a:solidFill>
                <a:latin typeface="Droid Sans"/>
              </a:rPr>
              <a:t>Now to compile this, we need the do the following:</a:t>
            </a:r>
            <a:endParaRPr lang="en-US" dirty="0"/>
          </a:p>
        </p:txBody>
      </p:sp>
      <p:pic>
        <p:nvPicPr>
          <p:cNvPr id="7" name="Picture 6">
            <a:extLst>
              <a:ext uri="{FF2B5EF4-FFF2-40B4-BE49-F238E27FC236}">
                <a16:creationId xmlns:a16="http://schemas.microsoft.com/office/drawing/2014/main" id="{9D73DCD4-7C3B-46A5-80CA-88F2D6D70BCD}"/>
              </a:ext>
            </a:extLst>
          </p:cNvPr>
          <p:cNvPicPr>
            <a:picLocks noChangeAspect="1"/>
          </p:cNvPicPr>
          <p:nvPr/>
        </p:nvPicPr>
        <p:blipFill>
          <a:blip r:embed="rId3"/>
          <a:stretch>
            <a:fillRect/>
          </a:stretch>
        </p:blipFill>
        <p:spPr>
          <a:xfrm>
            <a:off x="1471534" y="3155650"/>
            <a:ext cx="9144000" cy="954105"/>
          </a:xfrm>
          <a:prstGeom prst="rect">
            <a:avLst/>
          </a:prstGeom>
        </p:spPr>
      </p:pic>
      <p:pic>
        <p:nvPicPr>
          <p:cNvPr id="9" name="Picture 8">
            <a:extLst>
              <a:ext uri="{FF2B5EF4-FFF2-40B4-BE49-F238E27FC236}">
                <a16:creationId xmlns:a16="http://schemas.microsoft.com/office/drawing/2014/main" id="{82716095-1026-48D0-95E8-72450DA463E5}"/>
              </a:ext>
            </a:extLst>
          </p:cNvPr>
          <p:cNvPicPr>
            <a:picLocks noChangeAspect="1"/>
          </p:cNvPicPr>
          <p:nvPr/>
        </p:nvPicPr>
        <p:blipFill>
          <a:blip r:embed="rId4"/>
          <a:stretch>
            <a:fillRect/>
          </a:stretch>
        </p:blipFill>
        <p:spPr>
          <a:xfrm>
            <a:off x="1524000" y="4411899"/>
            <a:ext cx="9144000" cy="541822"/>
          </a:xfrm>
          <a:prstGeom prst="rect">
            <a:avLst/>
          </a:prstGeom>
        </p:spPr>
      </p:pic>
      <p:sp>
        <p:nvSpPr>
          <p:cNvPr id="10" name="TextBox 9">
            <a:extLst>
              <a:ext uri="{FF2B5EF4-FFF2-40B4-BE49-F238E27FC236}">
                <a16:creationId xmlns:a16="http://schemas.microsoft.com/office/drawing/2014/main" id="{36132AF5-1D6C-4CCF-B7A3-7F40E2869EFE}"/>
              </a:ext>
            </a:extLst>
          </p:cNvPr>
          <p:cNvSpPr txBox="1"/>
          <p:nvPr/>
        </p:nvSpPr>
        <p:spPr>
          <a:xfrm>
            <a:off x="1906248" y="2970983"/>
            <a:ext cx="7997253" cy="369332"/>
          </a:xfrm>
          <a:prstGeom prst="rect">
            <a:avLst/>
          </a:prstGeom>
          <a:noFill/>
        </p:spPr>
        <p:txBody>
          <a:bodyPr wrap="square">
            <a:spAutoFit/>
          </a:bodyPr>
          <a:lstStyle/>
          <a:p>
            <a:r>
              <a:rPr lang="en-US" dirty="0">
                <a:solidFill>
                  <a:srgbClr val="525252"/>
                </a:solidFill>
                <a:latin typeface="Droid Sans"/>
              </a:rPr>
              <a:t>The make file that can be used here:</a:t>
            </a:r>
            <a:endParaRPr lang="en-US" dirty="0"/>
          </a:p>
        </p:txBody>
      </p:sp>
      <p:sp>
        <p:nvSpPr>
          <p:cNvPr id="11" name="TextBox 10">
            <a:extLst>
              <a:ext uri="{FF2B5EF4-FFF2-40B4-BE49-F238E27FC236}">
                <a16:creationId xmlns:a16="http://schemas.microsoft.com/office/drawing/2014/main" id="{A3CD2895-62BA-4582-803E-A4D99F8B99E2}"/>
              </a:ext>
            </a:extLst>
          </p:cNvPr>
          <p:cNvSpPr txBox="1"/>
          <p:nvPr/>
        </p:nvSpPr>
        <p:spPr>
          <a:xfrm>
            <a:off x="1848785" y="4149722"/>
            <a:ext cx="7997253" cy="369332"/>
          </a:xfrm>
          <a:prstGeom prst="rect">
            <a:avLst/>
          </a:prstGeom>
          <a:noFill/>
        </p:spPr>
        <p:txBody>
          <a:bodyPr wrap="square">
            <a:spAutoFit/>
          </a:bodyPr>
          <a:lstStyle/>
          <a:p>
            <a:r>
              <a:rPr lang="en-US" dirty="0">
                <a:solidFill>
                  <a:srgbClr val="525252"/>
                </a:solidFill>
                <a:latin typeface="Droid Sans"/>
              </a:rPr>
              <a:t>Command that will run the </a:t>
            </a:r>
            <a:r>
              <a:rPr lang="en-US" dirty="0" err="1">
                <a:solidFill>
                  <a:srgbClr val="525252"/>
                </a:solidFill>
                <a:latin typeface="Droid Sans"/>
              </a:rPr>
              <a:t>makefile</a:t>
            </a:r>
            <a:endParaRPr lang="en-US" dirty="0"/>
          </a:p>
        </p:txBody>
      </p:sp>
    </p:spTree>
    <p:extLst>
      <p:ext uri="{BB962C8B-B14F-4D97-AF65-F5344CB8AC3E}">
        <p14:creationId xmlns:p14="http://schemas.microsoft.com/office/powerpoint/2010/main" val="1477074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C616-E4B2-2E41-9EC2-BF413FCFAED6}"/>
              </a:ext>
            </a:extLst>
          </p:cNvPr>
          <p:cNvSpPr>
            <a:spLocks noGrp="1"/>
          </p:cNvSpPr>
          <p:nvPr>
            <p:ph type="title"/>
          </p:nvPr>
        </p:nvSpPr>
        <p:spPr>
          <a:xfrm>
            <a:off x="-68028" y="-8835"/>
            <a:ext cx="12328057" cy="919713"/>
          </a:xfrm>
        </p:spPr>
        <p:txBody>
          <a:bodyPr/>
          <a:lstStyle/>
          <a:p>
            <a:r>
              <a:rPr lang="en-US" dirty="0"/>
              <a:t>Integrated Development Environment (IDE)</a:t>
            </a:r>
          </a:p>
        </p:txBody>
      </p:sp>
      <p:sp>
        <p:nvSpPr>
          <p:cNvPr id="3" name="Content Placeholder 2">
            <a:extLst>
              <a:ext uri="{FF2B5EF4-FFF2-40B4-BE49-F238E27FC236}">
                <a16:creationId xmlns:a16="http://schemas.microsoft.com/office/drawing/2014/main" id="{C25D23B8-F311-DE4B-8665-49AC8DD28F3D}"/>
              </a:ext>
            </a:extLst>
          </p:cNvPr>
          <p:cNvSpPr>
            <a:spLocks noGrp="1"/>
          </p:cNvSpPr>
          <p:nvPr>
            <p:ph idx="1"/>
          </p:nvPr>
        </p:nvSpPr>
        <p:spPr>
          <a:xfrm>
            <a:off x="412955" y="1179871"/>
            <a:ext cx="10157609" cy="4997092"/>
          </a:xfrm>
        </p:spPr>
        <p:txBody>
          <a:bodyPr>
            <a:normAutofit/>
          </a:bodyPr>
          <a:lstStyle/>
          <a:p>
            <a:r>
              <a:rPr lang="en-US" dirty="0"/>
              <a:t>Autogenerate </a:t>
            </a:r>
            <a:r>
              <a:rPr lang="en-US" dirty="0" err="1"/>
              <a:t>Makefiles</a:t>
            </a:r>
            <a:endParaRPr lang="en-US" dirty="0"/>
          </a:p>
          <a:p>
            <a:r>
              <a:rPr lang="en-US" dirty="0"/>
              <a:t>Provide a very simple interface for developers (usually beginners)</a:t>
            </a:r>
          </a:p>
          <a:p>
            <a:pPr lvl="1"/>
            <a:r>
              <a:rPr lang="en-US" sz="2800" dirty="0"/>
              <a:t>Bad for maintainability and portability</a:t>
            </a:r>
          </a:p>
          <a:p>
            <a:pPr lvl="1"/>
            <a:endParaRPr lang="en-US" sz="2800" dirty="0"/>
          </a:p>
          <a:p>
            <a:r>
              <a:rPr lang="en-US" dirty="0"/>
              <a:t>Professional software teams write their own </a:t>
            </a:r>
            <a:r>
              <a:rPr lang="en-US" dirty="0" err="1"/>
              <a:t>makefile</a:t>
            </a:r>
            <a:endParaRPr lang="en-US" dirty="0"/>
          </a:p>
          <a:p>
            <a:endParaRPr lang="en-US" dirty="0"/>
          </a:p>
          <a:p>
            <a:r>
              <a:rPr lang="en-US" dirty="0">
                <a:ea typeface="Arial" panose="020B0604020202020204" pitchFamily="34" charset="0"/>
              </a:rPr>
              <a:t>In the lab, for software development on the microcontroller, we will use Visual Studio Code (</a:t>
            </a:r>
            <a:r>
              <a:rPr lang="en-US" dirty="0" err="1">
                <a:ea typeface="Arial" panose="020B0604020202020204" pitchFamily="34" charset="0"/>
              </a:rPr>
              <a:t>VSCode</a:t>
            </a:r>
            <a:r>
              <a:rPr lang="en-US" dirty="0">
                <a:ea typeface="Arial" panose="020B0604020202020204" pitchFamily="34" charset="0"/>
              </a:rPr>
              <a:t>) and </a:t>
            </a:r>
            <a:r>
              <a:rPr lang="en-US" dirty="0" err="1">
                <a:ea typeface="Arial" panose="020B0604020202020204" pitchFamily="34" charset="0"/>
              </a:rPr>
              <a:t>PlatformIO</a:t>
            </a:r>
            <a:r>
              <a:rPr lang="en-US" dirty="0">
                <a:ea typeface="Arial" panose="020B0604020202020204" pitchFamily="34" charset="0"/>
              </a:rPr>
              <a:t> IDE combination</a:t>
            </a:r>
            <a:endParaRPr lang="en-US" dirty="0"/>
          </a:p>
          <a:p>
            <a:endParaRPr lang="en-US" dirty="0"/>
          </a:p>
        </p:txBody>
      </p:sp>
      <p:sp>
        <p:nvSpPr>
          <p:cNvPr id="4" name="Slide Number Placeholder 3">
            <a:extLst>
              <a:ext uri="{FF2B5EF4-FFF2-40B4-BE49-F238E27FC236}">
                <a16:creationId xmlns:a16="http://schemas.microsoft.com/office/drawing/2014/main" id="{F47A7DFE-E71F-4C4C-B083-FBA0EC1899A7}"/>
              </a:ext>
            </a:extLst>
          </p:cNvPr>
          <p:cNvSpPr>
            <a:spLocks noGrp="1"/>
          </p:cNvSpPr>
          <p:nvPr>
            <p:ph type="sldNum" sz="quarter" idx="12"/>
          </p:nvPr>
        </p:nvSpPr>
        <p:spPr/>
        <p:txBody>
          <a:bodyPr/>
          <a:lstStyle/>
          <a:p>
            <a:fld id="{8840A91F-A1B3-44C1-9FC1-670A91959705}" type="slidenum">
              <a:rPr lang="en-US" smtClean="0"/>
              <a:pPr/>
              <a:t>27</a:t>
            </a:fld>
            <a:r>
              <a:rPr lang="en-US"/>
              <a:t> </a:t>
            </a:r>
            <a:endParaRPr lang="en-US" dirty="0"/>
          </a:p>
        </p:txBody>
      </p:sp>
    </p:spTree>
    <p:extLst>
      <p:ext uri="{BB962C8B-B14F-4D97-AF65-F5344CB8AC3E}">
        <p14:creationId xmlns:p14="http://schemas.microsoft.com/office/powerpoint/2010/main" val="1826141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F54-09E1-B841-B501-E9A1C0AAC318}"/>
              </a:ext>
            </a:extLst>
          </p:cNvPr>
          <p:cNvSpPr>
            <a:spLocks noGrp="1"/>
          </p:cNvSpPr>
          <p:nvPr>
            <p:ph type="title"/>
          </p:nvPr>
        </p:nvSpPr>
        <p:spPr/>
        <p:txBody>
          <a:bodyPr/>
          <a:lstStyle/>
          <a:p>
            <a:r>
              <a:rPr lang="en-US" dirty="0"/>
              <a:t>Recap</a:t>
            </a:r>
          </a:p>
        </p:txBody>
      </p:sp>
      <p:sp>
        <p:nvSpPr>
          <p:cNvPr id="4" name="Slide Number Placeholder 3">
            <a:extLst>
              <a:ext uri="{FF2B5EF4-FFF2-40B4-BE49-F238E27FC236}">
                <a16:creationId xmlns:a16="http://schemas.microsoft.com/office/drawing/2014/main" id="{C155E940-B936-6E4C-A993-C810671CFCA3}"/>
              </a:ext>
            </a:extLst>
          </p:cNvPr>
          <p:cNvSpPr>
            <a:spLocks noGrp="1"/>
          </p:cNvSpPr>
          <p:nvPr>
            <p:ph type="sldNum" sz="quarter" idx="12"/>
          </p:nvPr>
        </p:nvSpPr>
        <p:spPr/>
        <p:txBody>
          <a:bodyPr/>
          <a:lstStyle/>
          <a:p>
            <a:fld id="{8840A91F-A1B3-44C1-9FC1-670A91959705}" type="slidenum">
              <a:rPr lang="en-US" smtClean="0"/>
              <a:pPr/>
              <a:t>28</a:t>
            </a:fld>
            <a:r>
              <a:rPr lang="en-US"/>
              <a:t> </a:t>
            </a:r>
            <a:endParaRPr lang="en-US" dirty="0"/>
          </a:p>
        </p:txBody>
      </p:sp>
      <p:grpSp>
        <p:nvGrpSpPr>
          <p:cNvPr id="5" name="Group 4">
            <a:extLst>
              <a:ext uri="{FF2B5EF4-FFF2-40B4-BE49-F238E27FC236}">
                <a16:creationId xmlns:a16="http://schemas.microsoft.com/office/drawing/2014/main" id="{DA410C35-317F-CC48-AD91-697DF4042608}"/>
              </a:ext>
            </a:extLst>
          </p:cNvPr>
          <p:cNvGrpSpPr/>
          <p:nvPr/>
        </p:nvGrpSpPr>
        <p:grpSpPr>
          <a:xfrm>
            <a:off x="4997410" y="2035367"/>
            <a:ext cx="3187212" cy="3787475"/>
            <a:chOff x="4928088" y="2008414"/>
            <a:chExt cx="3187212" cy="3787475"/>
          </a:xfrm>
        </p:grpSpPr>
        <p:sp>
          <p:nvSpPr>
            <p:cNvPr id="6" name="Rectangle 5">
              <a:extLst>
                <a:ext uri="{FF2B5EF4-FFF2-40B4-BE49-F238E27FC236}">
                  <a16:creationId xmlns:a16="http://schemas.microsoft.com/office/drawing/2014/main" id="{1F1F4026-B903-D240-8A80-65446FEA3E7B}"/>
                </a:ext>
              </a:extLst>
            </p:cNvPr>
            <p:cNvSpPr/>
            <p:nvPr/>
          </p:nvSpPr>
          <p:spPr>
            <a:xfrm>
              <a:off x="4937760" y="2008414"/>
              <a:ext cx="3177540" cy="37865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979AF13-5CBB-1F46-B1BA-2C1BBF890060}"/>
                </a:ext>
              </a:extLst>
            </p:cNvPr>
            <p:cNvSpPr/>
            <p:nvPr/>
          </p:nvSpPr>
          <p:spPr>
            <a:xfrm>
              <a:off x="4932924" y="3601329"/>
              <a:ext cx="3182112" cy="54864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Language (ISA)</a:t>
              </a:r>
            </a:p>
          </p:txBody>
        </p:sp>
        <p:sp>
          <p:nvSpPr>
            <p:cNvPr id="8" name="Rectangle 7">
              <a:extLst>
                <a:ext uri="{FF2B5EF4-FFF2-40B4-BE49-F238E27FC236}">
                  <a16:creationId xmlns:a16="http://schemas.microsoft.com/office/drawing/2014/main" id="{D5DD8269-2883-EC41-8288-1AB7E30C4DA8}"/>
                </a:ext>
              </a:extLst>
            </p:cNvPr>
            <p:cNvSpPr/>
            <p:nvPr/>
          </p:nvSpPr>
          <p:spPr>
            <a:xfrm>
              <a:off x="4928088" y="4149969"/>
              <a:ext cx="3182112" cy="54864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Digital Logic</a:t>
              </a:r>
            </a:p>
          </p:txBody>
        </p:sp>
        <p:sp>
          <p:nvSpPr>
            <p:cNvPr id="9" name="Rectangle 8">
              <a:extLst>
                <a:ext uri="{FF2B5EF4-FFF2-40B4-BE49-F238E27FC236}">
                  <a16:creationId xmlns:a16="http://schemas.microsoft.com/office/drawing/2014/main" id="{EBDAC378-45F1-354C-83A0-590F71131FE9}"/>
                </a:ext>
              </a:extLst>
            </p:cNvPr>
            <p:cNvSpPr/>
            <p:nvPr/>
          </p:nvSpPr>
          <p:spPr>
            <a:xfrm>
              <a:off x="4928616" y="4698609"/>
              <a:ext cx="3182112" cy="54864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Electronic Circuits</a:t>
              </a:r>
            </a:p>
          </p:txBody>
        </p:sp>
        <p:sp>
          <p:nvSpPr>
            <p:cNvPr id="10" name="Rectangle 9">
              <a:extLst>
                <a:ext uri="{FF2B5EF4-FFF2-40B4-BE49-F238E27FC236}">
                  <a16:creationId xmlns:a16="http://schemas.microsoft.com/office/drawing/2014/main" id="{4E48426E-A58B-4D4B-8762-95CB46D3CB67}"/>
                </a:ext>
              </a:extLst>
            </p:cNvPr>
            <p:cNvSpPr/>
            <p:nvPr/>
          </p:nvSpPr>
          <p:spPr>
            <a:xfrm>
              <a:off x="4928615" y="5247249"/>
              <a:ext cx="3182112" cy="54864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Transistors</a:t>
              </a:r>
            </a:p>
          </p:txBody>
        </p:sp>
        <p:sp>
          <p:nvSpPr>
            <p:cNvPr id="11" name="Rectangle 10">
              <a:extLst>
                <a:ext uri="{FF2B5EF4-FFF2-40B4-BE49-F238E27FC236}">
                  <a16:creationId xmlns:a16="http://schemas.microsoft.com/office/drawing/2014/main" id="{58E28D52-B2B3-E945-AC45-93316023D9D3}"/>
                </a:ext>
              </a:extLst>
            </p:cNvPr>
            <p:cNvSpPr/>
            <p:nvPr/>
          </p:nvSpPr>
          <p:spPr>
            <a:xfrm>
              <a:off x="6302829" y="2646073"/>
              <a:ext cx="1805935" cy="95429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E7B9CF-84AF-8542-9172-5A116D88E141}"/>
                </a:ext>
              </a:extLst>
            </p:cNvPr>
            <p:cNvSpPr/>
            <p:nvPr/>
          </p:nvSpPr>
          <p:spPr>
            <a:xfrm>
              <a:off x="4937760" y="3052689"/>
              <a:ext cx="1699804" cy="54864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Compiler</a:t>
              </a:r>
            </a:p>
          </p:txBody>
        </p:sp>
        <p:sp>
          <p:nvSpPr>
            <p:cNvPr id="13" name="TextBox 12">
              <a:extLst>
                <a:ext uri="{FF2B5EF4-FFF2-40B4-BE49-F238E27FC236}">
                  <a16:creationId xmlns:a16="http://schemas.microsoft.com/office/drawing/2014/main" id="{BAFFBB26-3A19-8C4A-BBD7-79E9FFDB3415}"/>
                </a:ext>
              </a:extLst>
            </p:cNvPr>
            <p:cNvSpPr txBox="1"/>
            <p:nvPr/>
          </p:nvSpPr>
          <p:spPr>
            <a:xfrm>
              <a:off x="5539317" y="2142577"/>
              <a:ext cx="2094163" cy="369332"/>
            </a:xfrm>
            <a:prstGeom prst="rect">
              <a:avLst/>
            </a:prstGeom>
            <a:noFill/>
            <a:ln>
              <a:noFill/>
            </a:ln>
          </p:spPr>
          <p:txBody>
            <a:bodyPr wrap="none" rtlCol="0">
              <a:spAutoFit/>
            </a:bodyPr>
            <a:lstStyle/>
            <a:p>
              <a:r>
                <a:rPr lang="en-US" dirty="0"/>
                <a:t>Application Program</a:t>
              </a:r>
            </a:p>
          </p:txBody>
        </p:sp>
        <p:sp>
          <p:nvSpPr>
            <p:cNvPr id="14" name="TextBox 13">
              <a:extLst>
                <a:ext uri="{FF2B5EF4-FFF2-40B4-BE49-F238E27FC236}">
                  <a16:creationId xmlns:a16="http://schemas.microsoft.com/office/drawing/2014/main" id="{6023228F-16B8-4B4C-8053-75C52BA8E612}"/>
                </a:ext>
              </a:extLst>
            </p:cNvPr>
            <p:cNvSpPr txBox="1"/>
            <p:nvPr/>
          </p:nvSpPr>
          <p:spPr>
            <a:xfrm>
              <a:off x="6789716" y="2787969"/>
              <a:ext cx="1171667" cy="646331"/>
            </a:xfrm>
            <a:prstGeom prst="rect">
              <a:avLst/>
            </a:prstGeom>
            <a:noFill/>
            <a:ln>
              <a:noFill/>
            </a:ln>
          </p:spPr>
          <p:txBody>
            <a:bodyPr wrap="none" rtlCol="0">
              <a:spAutoFit/>
            </a:bodyPr>
            <a:lstStyle/>
            <a:p>
              <a:pPr algn="ctr"/>
              <a:r>
                <a:rPr lang="en-US" dirty="0"/>
                <a:t>Operating </a:t>
              </a:r>
            </a:p>
            <a:p>
              <a:pPr algn="ctr"/>
              <a:r>
                <a:rPr lang="en-US" dirty="0"/>
                <a:t>System</a:t>
              </a:r>
            </a:p>
          </p:txBody>
        </p:sp>
      </p:grpSp>
      <p:cxnSp>
        <p:nvCxnSpPr>
          <p:cNvPr id="15" name="Straight Arrow Connector 14">
            <a:extLst>
              <a:ext uri="{FF2B5EF4-FFF2-40B4-BE49-F238E27FC236}">
                <a16:creationId xmlns:a16="http://schemas.microsoft.com/office/drawing/2014/main" id="{72166C7F-6D90-4C49-A4AA-EE7DD9D1773F}"/>
              </a:ext>
            </a:extLst>
          </p:cNvPr>
          <p:cNvCxnSpPr/>
          <p:nvPr/>
        </p:nvCxnSpPr>
        <p:spPr>
          <a:xfrm>
            <a:off x="4582601" y="2035367"/>
            <a:ext cx="0" cy="15919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2261A5-1AE6-3B4D-B041-14BB537671C8}"/>
              </a:ext>
            </a:extLst>
          </p:cNvPr>
          <p:cNvCxnSpPr>
            <a:cxnSpLocks/>
          </p:cNvCxnSpPr>
          <p:nvPr/>
        </p:nvCxnSpPr>
        <p:spPr>
          <a:xfrm>
            <a:off x="4582601" y="3703474"/>
            <a:ext cx="0" cy="21184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98FF01-33CD-344B-B3D0-CB8D6A94E729}"/>
              </a:ext>
            </a:extLst>
          </p:cNvPr>
          <p:cNvSpPr txBox="1"/>
          <p:nvPr/>
        </p:nvSpPr>
        <p:spPr>
          <a:xfrm>
            <a:off x="2050669" y="2268255"/>
            <a:ext cx="2698981" cy="954107"/>
          </a:xfrm>
          <a:prstGeom prst="rect">
            <a:avLst/>
          </a:prstGeom>
          <a:noFill/>
        </p:spPr>
        <p:txBody>
          <a:bodyPr wrap="square" rtlCol="0">
            <a:spAutoFit/>
          </a:bodyPr>
          <a:lstStyle/>
          <a:p>
            <a:pPr algn="ctr"/>
            <a:r>
              <a:rPr lang="en-US" sz="2800" dirty="0"/>
              <a:t>Prepare on a host machine</a:t>
            </a:r>
          </a:p>
        </p:txBody>
      </p:sp>
      <p:sp>
        <p:nvSpPr>
          <p:cNvPr id="18" name="TextBox 17">
            <a:extLst>
              <a:ext uri="{FF2B5EF4-FFF2-40B4-BE49-F238E27FC236}">
                <a16:creationId xmlns:a16="http://schemas.microsoft.com/office/drawing/2014/main" id="{24218BDF-3829-AA47-B081-F2805D859538}"/>
              </a:ext>
            </a:extLst>
          </p:cNvPr>
          <p:cNvSpPr txBox="1"/>
          <p:nvPr/>
        </p:nvSpPr>
        <p:spPr>
          <a:xfrm>
            <a:off x="2050668" y="4320698"/>
            <a:ext cx="2698981" cy="1384995"/>
          </a:xfrm>
          <a:prstGeom prst="rect">
            <a:avLst/>
          </a:prstGeom>
          <a:noFill/>
        </p:spPr>
        <p:txBody>
          <a:bodyPr wrap="square" rtlCol="0">
            <a:spAutoFit/>
          </a:bodyPr>
          <a:lstStyle/>
          <a:p>
            <a:pPr algn="ctr"/>
            <a:r>
              <a:rPr lang="en-US" sz="2800" dirty="0"/>
              <a:t>Target embedded system</a:t>
            </a:r>
          </a:p>
        </p:txBody>
      </p:sp>
      <p:sp>
        <p:nvSpPr>
          <p:cNvPr id="19" name="TextBox 18">
            <a:extLst>
              <a:ext uri="{FF2B5EF4-FFF2-40B4-BE49-F238E27FC236}">
                <a16:creationId xmlns:a16="http://schemas.microsoft.com/office/drawing/2014/main" id="{D17D745A-A28C-FD4F-A915-32585B364068}"/>
              </a:ext>
            </a:extLst>
          </p:cNvPr>
          <p:cNvSpPr txBox="1"/>
          <p:nvPr/>
        </p:nvSpPr>
        <p:spPr>
          <a:xfrm>
            <a:off x="8294784" y="2035366"/>
            <a:ext cx="2452018" cy="1323439"/>
          </a:xfrm>
          <a:prstGeom prst="rect">
            <a:avLst/>
          </a:prstGeom>
          <a:noFill/>
        </p:spPr>
        <p:txBody>
          <a:bodyPr wrap="none" rtlCol="0">
            <a:spAutoFit/>
          </a:bodyPr>
          <a:lstStyle/>
          <a:p>
            <a:pPr marL="285750" indent="-285750">
              <a:buFont typeface="Arial" panose="020B0604020202020204" pitchFamily="34" charset="0"/>
              <a:buChar char="•"/>
            </a:pPr>
            <a:r>
              <a:rPr lang="en-US" sz="2000" dirty="0"/>
              <a:t>Compiler toolchain</a:t>
            </a:r>
          </a:p>
          <a:p>
            <a:pPr marL="285750" indent="-285750">
              <a:buFont typeface="Arial" panose="020B0604020202020204" pitchFamily="34" charset="0"/>
              <a:buChar char="•"/>
            </a:pPr>
            <a:r>
              <a:rPr lang="en-US" sz="2000" dirty="0"/>
              <a:t>Cross compilation</a:t>
            </a:r>
          </a:p>
          <a:p>
            <a:pPr marL="285750" indent="-285750">
              <a:buFont typeface="Arial" panose="020B0604020202020204" pitchFamily="34" charset="0"/>
              <a:buChar char="•"/>
            </a:pPr>
            <a:r>
              <a:rPr lang="en-US" sz="2000" dirty="0"/>
              <a:t>GNU Make</a:t>
            </a:r>
          </a:p>
          <a:p>
            <a:pPr marL="285750" indent="-285750">
              <a:buFont typeface="Arial" panose="020B0604020202020204" pitchFamily="34" charset="0"/>
              <a:buChar char="•"/>
            </a:pPr>
            <a:r>
              <a:rPr lang="en-US" sz="2000"/>
              <a:t>IDE</a:t>
            </a:r>
            <a:endParaRPr lang="en-US" sz="2000" dirty="0"/>
          </a:p>
        </p:txBody>
      </p:sp>
    </p:spTree>
    <p:extLst>
      <p:ext uri="{BB962C8B-B14F-4D97-AF65-F5344CB8AC3E}">
        <p14:creationId xmlns:p14="http://schemas.microsoft.com/office/powerpoint/2010/main" val="62170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AEF4-4DEC-F144-986E-D9226D8F080A}"/>
              </a:ext>
            </a:extLst>
          </p:cNvPr>
          <p:cNvSpPr>
            <a:spLocks noGrp="1"/>
          </p:cNvSpPr>
          <p:nvPr>
            <p:ph type="title"/>
          </p:nvPr>
        </p:nvSpPr>
        <p:spPr/>
        <p:txBody>
          <a:bodyPr/>
          <a:lstStyle/>
          <a:p>
            <a:r>
              <a:rPr lang="en-US" dirty="0"/>
              <a:t>Context</a:t>
            </a:r>
          </a:p>
        </p:txBody>
      </p:sp>
      <p:sp>
        <p:nvSpPr>
          <p:cNvPr id="4" name="Slide Number Placeholder 3">
            <a:extLst>
              <a:ext uri="{FF2B5EF4-FFF2-40B4-BE49-F238E27FC236}">
                <a16:creationId xmlns:a16="http://schemas.microsoft.com/office/drawing/2014/main" id="{7E24FA91-7AFE-7E4B-A8EF-85B1023C007C}"/>
              </a:ext>
            </a:extLst>
          </p:cNvPr>
          <p:cNvSpPr>
            <a:spLocks noGrp="1"/>
          </p:cNvSpPr>
          <p:nvPr>
            <p:ph type="sldNum" sz="quarter" idx="12"/>
          </p:nvPr>
        </p:nvSpPr>
        <p:spPr/>
        <p:txBody>
          <a:bodyPr/>
          <a:lstStyle/>
          <a:p>
            <a:fld id="{8840A91F-A1B3-44C1-9FC1-670A91959705}" type="slidenum">
              <a:rPr lang="en-US" smtClean="0"/>
              <a:pPr/>
              <a:t>3</a:t>
            </a:fld>
            <a:r>
              <a:rPr lang="en-US"/>
              <a:t> </a:t>
            </a:r>
            <a:endParaRPr lang="en-US" dirty="0"/>
          </a:p>
        </p:txBody>
      </p:sp>
      <p:cxnSp>
        <p:nvCxnSpPr>
          <p:cNvPr id="17" name="Straight Arrow Connector 16">
            <a:extLst>
              <a:ext uri="{FF2B5EF4-FFF2-40B4-BE49-F238E27FC236}">
                <a16:creationId xmlns:a16="http://schemas.microsoft.com/office/drawing/2014/main" id="{63355D81-2A73-924D-82F6-C05FE343DEB2}"/>
              </a:ext>
            </a:extLst>
          </p:cNvPr>
          <p:cNvCxnSpPr/>
          <p:nvPr/>
        </p:nvCxnSpPr>
        <p:spPr>
          <a:xfrm>
            <a:off x="9944245" y="1993550"/>
            <a:ext cx="0" cy="159195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E07FB1-A61D-EE46-B549-382BDE119241}"/>
              </a:ext>
            </a:extLst>
          </p:cNvPr>
          <p:cNvCxnSpPr>
            <a:cxnSpLocks/>
          </p:cNvCxnSpPr>
          <p:nvPr/>
        </p:nvCxnSpPr>
        <p:spPr>
          <a:xfrm>
            <a:off x="9944245" y="3661657"/>
            <a:ext cx="0" cy="211840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994652-2DD3-4548-9C0E-A889A81A9C38}"/>
              </a:ext>
            </a:extLst>
          </p:cNvPr>
          <p:cNvSpPr txBox="1"/>
          <p:nvPr/>
        </p:nvSpPr>
        <p:spPr>
          <a:xfrm>
            <a:off x="9888214" y="2127196"/>
            <a:ext cx="2051790" cy="1384995"/>
          </a:xfrm>
          <a:prstGeom prst="rect">
            <a:avLst/>
          </a:prstGeom>
          <a:noFill/>
        </p:spPr>
        <p:txBody>
          <a:bodyPr wrap="square" rtlCol="0">
            <a:spAutoFit/>
          </a:bodyPr>
          <a:lstStyle/>
          <a:p>
            <a:pPr algn="ctr"/>
            <a:r>
              <a:rPr lang="en-US" sz="2800" dirty="0"/>
              <a:t>Prepare on a host machine</a:t>
            </a:r>
          </a:p>
        </p:txBody>
      </p:sp>
      <p:sp>
        <p:nvSpPr>
          <p:cNvPr id="21" name="TextBox 20">
            <a:extLst>
              <a:ext uri="{FF2B5EF4-FFF2-40B4-BE49-F238E27FC236}">
                <a16:creationId xmlns:a16="http://schemas.microsoft.com/office/drawing/2014/main" id="{3F8EA895-5FC6-1E43-9EB2-E7B6C4C1EA5E}"/>
              </a:ext>
            </a:extLst>
          </p:cNvPr>
          <p:cNvSpPr txBox="1"/>
          <p:nvPr/>
        </p:nvSpPr>
        <p:spPr>
          <a:xfrm>
            <a:off x="9493019" y="4175996"/>
            <a:ext cx="2698981" cy="1384995"/>
          </a:xfrm>
          <a:prstGeom prst="rect">
            <a:avLst/>
          </a:prstGeom>
          <a:noFill/>
        </p:spPr>
        <p:txBody>
          <a:bodyPr wrap="square" rtlCol="0">
            <a:spAutoFit/>
          </a:bodyPr>
          <a:lstStyle/>
          <a:p>
            <a:pPr algn="ctr"/>
            <a:r>
              <a:rPr lang="en-US" sz="2800" dirty="0"/>
              <a:t>Target embedded system</a:t>
            </a:r>
          </a:p>
        </p:txBody>
      </p:sp>
      <p:sp>
        <p:nvSpPr>
          <p:cNvPr id="43" name="TextBox 42">
            <a:extLst>
              <a:ext uri="{FF2B5EF4-FFF2-40B4-BE49-F238E27FC236}">
                <a16:creationId xmlns:a16="http://schemas.microsoft.com/office/drawing/2014/main" id="{00A25C37-F6BF-485C-AA63-A036F9454857}"/>
              </a:ext>
            </a:extLst>
          </p:cNvPr>
          <p:cNvSpPr txBox="1"/>
          <p:nvPr/>
        </p:nvSpPr>
        <p:spPr>
          <a:xfrm>
            <a:off x="1660349" y="6374823"/>
            <a:ext cx="4572000" cy="369332"/>
          </a:xfrm>
          <a:prstGeom prst="rect">
            <a:avLst/>
          </a:prstGeom>
          <a:noFill/>
        </p:spPr>
        <p:txBody>
          <a:bodyPr wrap="square">
            <a:spAutoFit/>
          </a:bodyPr>
          <a:lstStyle/>
          <a:p>
            <a:r>
              <a:rPr lang="en-US" dirty="0"/>
              <a:t>ISA: Instruction Set Architecture</a:t>
            </a:r>
          </a:p>
        </p:txBody>
      </p:sp>
      <p:pic>
        <p:nvPicPr>
          <p:cNvPr id="3" name="Picture 2">
            <a:extLst>
              <a:ext uri="{FF2B5EF4-FFF2-40B4-BE49-F238E27FC236}">
                <a16:creationId xmlns:a16="http://schemas.microsoft.com/office/drawing/2014/main" id="{C98C0BBB-DF5C-49BB-BC51-36E8E1387F12}"/>
              </a:ext>
            </a:extLst>
          </p:cNvPr>
          <p:cNvPicPr>
            <a:picLocks noChangeAspect="1"/>
          </p:cNvPicPr>
          <p:nvPr/>
        </p:nvPicPr>
        <p:blipFill>
          <a:blip r:embed="rId3"/>
          <a:stretch>
            <a:fillRect/>
          </a:stretch>
        </p:blipFill>
        <p:spPr>
          <a:xfrm>
            <a:off x="4926107" y="1993550"/>
            <a:ext cx="4852837" cy="3798137"/>
          </a:xfrm>
          <a:prstGeom prst="rect">
            <a:avLst/>
          </a:prstGeom>
        </p:spPr>
      </p:pic>
      <p:sp>
        <p:nvSpPr>
          <p:cNvPr id="5" name="Content Placeholder 2">
            <a:extLst>
              <a:ext uri="{FF2B5EF4-FFF2-40B4-BE49-F238E27FC236}">
                <a16:creationId xmlns:a16="http://schemas.microsoft.com/office/drawing/2014/main" id="{AAB3D6A6-C807-8E47-7E4B-1C8AD0B9F29F}"/>
              </a:ext>
            </a:extLst>
          </p:cNvPr>
          <p:cNvSpPr>
            <a:spLocks noGrp="1"/>
          </p:cNvSpPr>
          <p:nvPr>
            <p:ph idx="1"/>
          </p:nvPr>
        </p:nvSpPr>
        <p:spPr>
          <a:xfrm>
            <a:off x="-64847" y="1517973"/>
            <a:ext cx="5486400" cy="4856850"/>
          </a:xfrm>
        </p:spPr>
        <p:txBody>
          <a:bodyPr>
            <a:normAutofit/>
          </a:bodyPr>
          <a:lstStyle/>
          <a:p>
            <a:pPr>
              <a:spcBef>
                <a:spcPts val="1200"/>
              </a:spcBef>
            </a:pPr>
            <a:r>
              <a:rPr lang="en-US" sz="2400" dirty="0"/>
              <a:t>We can look at embedded systems from different abstraction </a:t>
            </a:r>
          </a:p>
          <a:p>
            <a:pPr>
              <a:spcBef>
                <a:spcPts val="1200"/>
              </a:spcBef>
            </a:pPr>
            <a:r>
              <a:rPr lang="en-US" sz="2400" b="1" dirty="0"/>
              <a:t>Software Abstraction:  </a:t>
            </a:r>
          </a:p>
          <a:p>
            <a:pPr lvl="1">
              <a:spcBef>
                <a:spcPts val="1200"/>
              </a:spcBef>
            </a:pPr>
            <a:r>
              <a:rPr lang="en-US" sz="2000" dirty="0"/>
              <a:t>Application programs, operating system, compiler. </a:t>
            </a:r>
          </a:p>
          <a:p>
            <a:pPr>
              <a:spcBef>
                <a:spcPts val="1200"/>
              </a:spcBef>
            </a:pPr>
            <a:r>
              <a:rPr lang="en-US" sz="2400" b="1" dirty="0"/>
              <a:t>Hardware:  </a:t>
            </a:r>
          </a:p>
          <a:p>
            <a:pPr lvl="1">
              <a:spcBef>
                <a:spcPts val="1200"/>
              </a:spcBef>
            </a:pPr>
            <a:r>
              <a:rPr lang="en-US" sz="2000" dirty="0"/>
              <a:t>Primary component: microprocessor or microcontroller</a:t>
            </a:r>
          </a:p>
          <a:p>
            <a:pPr lvl="1">
              <a:spcBef>
                <a:spcPts val="1200"/>
              </a:spcBef>
            </a:pPr>
            <a:r>
              <a:rPr lang="en-US" sz="2000" dirty="0"/>
              <a:t>Abstractions:  microarchitecture and instruction set architecture, digital logic, transistor</a:t>
            </a:r>
          </a:p>
          <a:p>
            <a:pPr lvl="1">
              <a:spcBef>
                <a:spcPts val="1200"/>
              </a:spcBef>
            </a:pPr>
            <a:endParaRPr lang="en-US" sz="2000" dirty="0"/>
          </a:p>
        </p:txBody>
      </p:sp>
    </p:spTree>
    <p:extLst>
      <p:ext uri="{BB962C8B-B14F-4D97-AF65-F5344CB8AC3E}">
        <p14:creationId xmlns:p14="http://schemas.microsoft.com/office/powerpoint/2010/main" val="252602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AEF4-4DEC-F144-986E-D9226D8F080A}"/>
              </a:ext>
            </a:extLst>
          </p:cNvPr>
          <p:cNvSpPr>
            <a:spLocks noGrp="1"/>
          </p:cNvSpPr>
          <p:nvPr>
            <p:ph type="title"/>
          </p:nvPr>
        </p:nvSpPr>
        <p:spPr/>
        <p:txBody>
          <a:bodyPr/>
          <a:lstStyle/>
          <a:p>
            <a:r>
              <a:rPr lang="en-US" dirty="0"/>
              <a:t>Examples</a:t>
            </a:r>
          </a:p>
        </p:txBody>
      </p:sp>
      <p:sp>
        <p:nvSpPr>
          <p:cNvPr id="4" name="Slide Number Placeholder 3">
            <a:extLst>
              <a:ext uri="{FF2B5EF4-FFF2-40B4-BE49-F238E27FC236}">
                <a16:creationId xmlns:a16="http://schemas.microsoft.com/office/drawing/2014/main" id="{7E24FA91-7AFE-7E4B-A8EF-85B1023C007C}"/>
              </a:ext>
            </a:extLst>
          </p:cNvPr>
          <p:cNvSpPr>
            <a:spLocks noGrp="1"/>
          </p:cNvSpPr>
          <p:nvPr>
            <p:ph type="sldNum" sz="quarter" idx="12"/>
          </p:nvPr>
        </p:nvSpPr>
        <p:spPr/>
        <p:txBody>
          <a:bodyPr/>
          <a:lstStyle/>
          <a:p>
            <a:fld id="{8840A91F-A1B3-44C1-9FC1-670A91959705}" type="slidenum">
              <a:rPr lang="en-US" smtClean="0"/>
              <a:pPr/>
              <a:t>4</a:t>
            </a:fld>
            <a:r>
              <a:rPr lang="en-US"/>
              <a:t> </a:t>
            </a:r>
            <a:endParaRPr lang="en-US" dirty="0"/>
          </a:p>
        </p:txBody>
      </p:sp>
      <p:grpSp>
        <p:nvGrpSpPr>
          <p:cNvPr id="15" name="Group 14">
            <a:extLst>
              <a:ext uri="{FF2B5EF4-FFF2-40B4-BE49-F238E27FC236}">
                <a16:creationId xmlns:a16="http://schemas.microsoft.com/office/drawing/2014/main" id="{C55A241E-B1DB-CA48-9B00-C188312E2254}"/>
              </a:ext>
            </a:extLst>
          </p:cNvPr>
          <p:cNvGrpSpPr/>
          <p:nvPr/>
        </p:nvGrpSpPr>
        <p:grpSpPr>
          <a:xfrm>
            <a:off x="4521737" y="2013213"/>
            <a:ext cx="3184662" cy="3786510"/>
            <a:chOff x="4932924" y="2008414"/>
            <a:chExt cx="3184662" cy="3786510"/>
          </a:xfrm>
        </p:grpSpPr>
        <p:sp>
          <p:nvSpPr>
            <p:cNvPr id="6" name="Rectangle 5">
              <a:extLst>
                <a:ext uri="{FF2B5EF4-FFF2-40B4-BE49-F238E27FC236}">
                  <a16:creationId xmlns:a16="http://schemas.microsoft.com/office/drawing/2014/main" id="{D8013590-6424-5948-8715-CA6615F53755}"/>
                </a:ext>
              </a:extLst>
            </p:cNvPr>
            <p:cNvSpPr/>
            <p:nvPr/>
          </p:nvSpPr>
          <p:spPr>
            <a:xfrm>
              <a:off x="4937760" y="2008414"/>
              <a:ext cx="3177540" cy="37865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4E0C69-AE43-2E4A-9FD2-34D83801DE2A}"/>
                </a:ext>
              </a:extLst>
            </p:cNvPr>
            <p:cNvSpPr/>
            <p:nvPr/>
          </p:nvSpPr>
          <p:spPr>
            <a:xfrm>
              <a:off x="4932924" y="3601328"/>
              <a:ext cx="3182112" cy="727189"/>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 &amp; Microarchitecture </a:t>
              </a:r>
            </a:p>
          </p:txBody>
        </p:sp>
        <p:sp>
          <p:nvSpPr>
            <p:cNvPr id="9" name="Rectangle 8">
              <a:extLst>
                <a:ext uri="{FF2B5EF4-FFF2-40B4-BE49-F238E27FC236}">
                  <a16:creationId xmlns:a16="http://schemas.microsoft.com/office/drawing/2014/main" id="{470DFB42-6507-B24E-BD6E-078853FD8471}"/>
                </a:ext>
              </a:extLst>
            </p:cNvPr>
            <p:cNvSpPr/>
            <p:nvPr/>
          </p:nvSpPr>
          <p:spPr>
            <a:xfrm>
              <a:off x="4937760" y="4328518"/>
              <a:ext cx="3167340" cy="74018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Digital Logic</a:t>
              </a:r>
            </a:p>
          </p:txBody>
        </p:sp>
        <p:sp>
          <p:nvSpPr>
            <p:cNvPr id="11" name="Rectangle 10">
              <a:extLst>
                <a:ext uri="{FF2B5EF4-FFF2-40B4-BE49-F238E27FC236}">
                  <a16:creationId xmlns:a16="http://schemas.microsoft.com/office/drawing/2014/main" id="{A1E0D38F-509A-684D-B1DE-AB2A3B987947}"/>
                </a:ext>
              </a:extLst>
            </p:cNvPr>
            <p:cNvSpPr/>
            <p:nvPr/>
          </p:nvSpPr>
          <p:spPr>
            <a:xfrm>
              <a:off x="4935474" y="5049943"/>
              <a:ext cx="3182112" cy="74018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Transistors</a:t>
              </a:r>
            </a:p>
          </p:txBody>
        </p:sp>
        <p:sp>
          <p:nvSpPr>
            <p:cNvPr id="12" name="Rectangle 11">
              <a:extLst>
                <a:ext uri="{FF2B5EF4-FFF2-40B4-BE49-F238E27FC236}">
                  <a16:creationId xmlns:a16="http://schemas.microsoft.com/office/drawing/2014/main" id="{685DECC8-F1BC-D741-802C-A027CD7F8CBF}"/>
                </a:ext>
              </a:extLst>
            </p:cNvPr>
            <p:cNvSpPr/>
            <p:nvPr/>
          </p:nvSpPr>
          <p:spPr>
            <a:xfrm>
              <a:off x="6302829" y="2646073"/>
              <a:ext cx="1805935" cy="95429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520C98-A7F7-C74B-B488-25A27E6AFBD3}"/>
                </a:ext>
              </a:extLst>
            </p:cNvPr>
            <p:cNvSpPr/>
            <p:nvPr/>
          </p:nvSpPr>
          <p:spPr>
            <a:xfrm>
              <a:off x="4937760" y="3052689"/>
              <a:ext cx="1699804" cy="54864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Compiler</a:t>
              </a:r>
            </a:p>
          </p:txBody>
        </p:sp>
        <p:sp>
          <p:nvSpPr>
            <p:cNvPr id="13" name="TextBox 12">
              <a:extLst>
                <a:ext uri="{FF2B5EF4-FFF2-40B4-BE49-F238E27FC236}">
                  <a16:creationId xmlns:a16="http://schemas.microsoft.com/office/drawing/2014/main" id="{AC224B17-1B22-4B4E-89CE-EACC1341136B}"/>
                </a:ext>
              </a:extLst>
            </p:cNvPr>
            <p:cNvSpPr txBox="1"/>
            <p:nvPr/>
          </p:nvSpPr>
          <p:spPr>
            <a:xfrm>
              <a:off x="5539317" y="2142577"/>
              <a:ext cx="2094163" cy="369332"/>
            </a:xfrm>
            <a:prstGeom prst="rect">
              <a:avLst/>
            </a:prstGeom>
            <a:noFill/>
            <a:ln>
              <a:noFill/>
            </a:ln>
          </p:spPr>
          <p:txBody>
            <a:bodyPr wrap="none" rtlCol="0">
              <a:spAutoFit/>
            </a:bodyPr>
            <a:lstStyle/>
            <a:p>
              <a:r>
                <a:rPr lang="en-US" dirty="0"/>
                <a:t>Application Program</a:t>
              </a:r>
            </a:p>
          </p:txBody>
        </p:sp>
        <p:sp>
          <p:nvSpPr>
            <p:cNvPr id="14" name="TextBox 13">
              <a:extLst>
                <a:ext uri="{FF2B5EF4-FFF2-40B4-BE49-F238E27FC236}">
                  <a16:creationId xmlns:a16="http://schemas.microsoft.com/office/drawing/2014/main" id="{BC83E917-1A28-BB47-8F99-E861A98BA305}"/>
                </a:ext>
              </a:extLst>
            </p:cNvPr>
            <p:cNvSpPr txBox="1"/>
            <p:nvPr/>
          </p:nvSpPr>
          <p:spPr>
            <a:xfrm>
              <a:off x="6789716" y="2787969"/>
              <a:ext cx="1171667" cy="646331"/>
            </a:xfrm>
            <a:prstGeom prst="rect">
              <a:avLst/>
            </a:prstGeom>
            <a:noFill/>
            <a:ln>
              <a:noFill/>
            </a:ln>
          </p:spPr>
          <p:txBody>
            <a:bodyPr wrap="none" rtlCol="0">
              <a:spAutoFit/>
            </a:bodyPr>
            <a:lstStyle/>
            <a:p>
              <a:pPr algn="ctr"/>
              <a:r>
                <a:rPr lang="en-US" dirty="0"/>
                <a:t>Operating </a:t>
              </a:r>
            </a:p>
            <a:p>
              <a:pPr algn="ctr"/>
              <a:r>
                <a:rPr lang="en-US" dirty="0"/>
                <a:t>System</a:t>
              </a:r>
            </a:p>
          </p:txBody>
        </p:sp>
      </p:grpSp>
      <p:cxnSp>
        <p:nvCxnSpPr>
          <p:cNvPr id="17" name="Straight Arrow Connector 16">
            <a:extLst>
              <a:ext uri="{FF2B5EF4-FFF2-40B4-BE49-F238E27FC236}">
                <a16:creationId xmlns:a16="http://schemas.microsoft.com/office/drawing/2014/main" id="{63355D81-2A73-924D-82F6-C05FE343DEB2}"/>
              </a:ext>
            </a:extLst>
          </p:cNvPr>
          <p:cNvCxnSpPr/>
          <p:nvPr/>
        </p:nvCxnSpPr>
        <p:spPr>
          <a:xfrm>
            <a:off x="7865374" y="2013214"/>
            <a:ext cx="0" cy="159195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E07FB1-A61D-EE46-B549-382BDE119241}"/>
              </a:ext>
            </a:extLst>
          </p:cNvPr>
          <p:cNvCxnSpPr>
            <a:cxnSpLocks/>
          </p:cNvCxnSpPr>
          <p:nvPr/>
        </p:nvCxnSpPr>
        <p:spPr>
          <a:xfrm>
            <a:off x="7865374" y="3681321"/>
            <a:ext cx="0" cy="211840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970C567B-4131-4D48-A46A-9FEEC0312D86}"/>
              </a:ext>
            </a:extLst>
          </p:cNvPr>
          <p:cNvCxnSpPr>
            <a:cxnSpLocks/>
          </p:cNvCxnSpPr>
          <p:nvPr/>
        </p:nvCxnSpPr>
        <p:spPr>
          <a:xfrm rot="10800000" flipV="1">
            <a:off x="4511802" y="3288148"/>
            <a:ext cx="4836" cy="548640"/>
          </a:xfrm>
          <a:prstGeom prst="bentConnector3">
            <a:avLst>
              <a:gd name="adj1" fmla="val 10105583"/>
            </a:avLst>
          </a:prstGeom>
          <a:ln w="28575">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3" name="Rectangle: Folded Corner 22">
            <a:extLst>
              <a:ext uri="{FF2B5EF4-FFF2-40B4-BE49-F238E27FC236}">
                <a16:creationId xmlns:a16="http://schemas.microsoft.com/office/drawing/2014/main" id="{0E4AA55A-0B84-4F43-A56A-F506616F99B3}"/>
              </a:ext>
            </a:extLst>
          </p:cNvPr>
          <p:cNvSpPr/>
          <p:nvPr/>
        </p:nvSpPr>
        <p:spPr>
          <a:xfrm>
            <a:off x="2880617" y="3224165"/>
            <a:ext cx="1065732" cy="761999"/>
          </a:xfrm>
          <a:prstGeom prst="foldedCorner">
            <a:avLst>
              <a:gd name="adj" fmla="val 35834"/>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Machine code</a:t>
            </a:r>
          </a:p>
        </p:txBody>
      </p:sp>
      <p:sp>
        <p:nvSpPr>
          <p:cNvPr id="43" name="TextBox 42">
            <a:extLst>
              <a:ext uri="{FF2B5EF4-FFF2-40B4-BE49-F238E27FC236}">
                <a16:creationId xmlns:a16="http://schemas.microsoft.com/office/drawing/2014/main" id="{00A25C37-F6BF-485C-AA63-A036F9454857}"/>
              </a:ext>
            </a:extLst>
          </p:cNvPr>
          <p:cNvSpPr txBox="1"/>
          <p:nvPr/>
        </p:nvSpPr>
        <p:spPr>
          <a:xfrm>
            <a:off x="1660349" y="6374823"/>
            <a:ext cx="4572000" cy="369332"/>
          </a:xfrm>
          <a:prstGeom prst="rect">
            <a:avLst/>
          </a:prstGeom>
          <a:noFill/>
        </p:spPr>
        <p:txBody>
          <a:bodyPr wrap="square">
            <a:spAutoFit/>
          </a:bodyPr>
          <a:lstStyle/>
          <a:p>
            <a:r>
              <a:rPr lang="en-US" dirty="0"/>
              <a:t>ISA: Instruction Set Architecture</a:t>
            </a:r>
          </a:p>
        </p:txBody>
      </p:sp>
      <p:sp>
        <p:nvSpPr>
          <p:cNvPr id="3" name="Rectangle: Folded Corner 2">
            <a:extLst>
              <a:ext uri="{FF2B5EF4-FFF2-40B4-BE49-F238E27FC236}">
                <a16:creationId xmlns:a16="http://schemas.microsoft.com/office/drawing/2014/main" id="{9C696CED-30E2-4CBF-B199-4EB99B85FA8B}"/>
              </a:ext>
            </a:extLst>
          </p:cNvPr>
          <p:cNvSpPr/>
          <p:nvPr/>
        </p:nvSpPr>
        <p:spPr>
          <a:xfrm>
            <a:off x="8352413" y="2013214"/>
            <a:ext cx="1296854" cy="68371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Blink_LED</a:t>
            </a:r>
            <a:endParaRPr lang="en-US" dirty="0"/>
          </a:p>
        </p:txBody>
      </p:sp>
      <p:sp>
        <p:nvSpPr>
          <p:cNvPr id="22" name="Rectangle: Folded Corner 21">
            <a:extLst>
              <a:ext uri="{FF2B5EF4-FFF2-40B4-BE49-F238E27FC236}">
                <a16:creationId xmlns:a16="http://schemas.microsoft.com/office/drawing/2014/main" id="{388A41C7-68F7-4665-9E3E-B014A6ACADA8}"/>
              </a:ext>
            </a:extLst>
          </p:cNvPr>
          <p:cNvSpPr/>
          <p:nvPr/>
        </p:nvSpPr>
        <p:spPr>
          <a:xfrm>
            <a:off x="8860281" y="2912267"/>
            <a:ext cx="1296858" cy="683711"/>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Embedded Linux</a:t>
            </a:r>
          </a:p>
        </p:txBody>
      </p:sp>
      <p:sp>
        <p:nvSpPr>
          <p:cNvPr id="24" name="Rectangle: Folded Corner 23">
            <a:extLst>
              <a:ext uri="{FF2B5EF4-FFF2-40B4-BE49-F238E27FC236}">
                <a16:creationId xmlns:a16="http://schemas.microsoft.com/office/drawing/2014/main" id="{D3AB7256-B5A4-4B9A-9314-427D1BE136C5}"/>
              </a:ext>
            </a:extLst>
          </p:cNvPr>
          <p:cNvSpPr/>
          <p:nvPr/>
        </p:nvSpPr>
        <p:spPr>
          <a:xfrm>
            <a:off x="8212322" y="3138758"/>
            <a:ext cx="788519" cy="481767"/>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GCC</a:t>
            </a:r>
          </a:p>
        </p:txBody>
      </p:sp>
      <p:sp>
        <p:nvSpPr>
          <p:cNvPr id="25" name="Rectangle: Folded Corner 24">
            <a:extLst>
              <a:ext uri="{FF2B5EF4-FFF2-40B4-BE49-F238E27FC236}">
                <a16:creationId xmlns:a16="http://schemas.microsoft.com/office/drawing/2014/main" id="{4CD2A924-3299-4FA3-A93E-885010EAF595}"/>
              </a:ext>
            </a:extLst>
          </p:cNvPr>
          <p:cNvSpPr/>
          <p:nvPr/>
        </p:nvSpPr>
        <p:spPr>
          <a:xfrm>
            <a:off x="9311384" y="3779641"/>
            <a:ext cx="1356616" cy="683711"/>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Arch: Intel Pentium, AMD Athlon  </a:t>
            </a:r>
          </a:p>
        </p:txBody>
      </p:sp>
      <p:sp>
        <p:nvSpPr>
          <p:cNvPr id="26" name="Rectangle: Folded Corner 25">
            <a:extLst>
              <a:ext uri="{FF2B5EF4-FFF2-40B4-BE49-F238E27FC236}">
                <a16:creationId xmlns:a16="http://schemas.microsoft.com/office/drawing/2014/main" id="{82FCBBB5-FA64-4BAB-878A-064AA1B91AF6}"/>
              </a:ext>
            </a:extLst>
          </p:cNvPr>
          <p:cNvSpPr/>
          <p:nvPr/>
        </p:nvSpPr>
        <p:spPr>
          <a:xfrm>
            <a:off x="8005043" y="3779641"/>
            <a:ext cx="1209008" cy="637397"/>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 ARM, x86, MIPS </a:t>
            </a:r>
          </a:p>
        </p:txBody>
      </p:sp>
      <p:sp>
        <p:nvSpPr>
          <p:cNvPr id="27" name="Rectangle: Folded Corner 26">
            <a:extLst>
              <a:ext uri="{FF2B5EF4-FFF2-40B4-BE49-F238E27FC236}">
                <a16:creationId xmlns:a16="http://schemas.microsoft.com/office/drawing/2014/main" id="{FE4D9BCD-BD4A-4E9B-8045-BA49CD671C27}"/>
              </a:ext>
            </a:extLst>
          </p:cNvPr>
          <p:cNvSpPr/>
          <p:nvPr/>
        </p:nvSpPr>
        <p:spPr>
          <a:xfrm>
            <a:off x="8606580" y="4498856"/>
            <a:ext cx="1209008" cy="637397"/>
          </a:xfrm>
          <a:prstGeom prst="foldedCorne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AND, XOR, NOT etc.</a:t>
            </a:r>
          </a:p>
        </p:txBody>
      </p:sp>
      <p:sp>
        <p:nvSpPr>
          <p:cNvPr id="28" name="Rectangle: Folded Corner 27">
            <a:extLst>
              <a:ext uri="{FF2B5EF4-FFF2-40B4-BE49-F238E27FC236}">
                <a16:creationId xmlns:a16="http://schemas.microsoft.com/office/drawing/2014/main" id="{675E7523-5B69-4FB2-8072-CC5EF15C8467}"/>
              </a:ext>
            </a:extLst>
          </p:cNvPr>
          <p:cNvSpPr/>
          <p:nvPr/>
        </p:nvSpPr>
        <p:spPr>
          <a:xfrm>
            <a:off x="8627071" y="5207790"/>
            <a:ext cx="1209008" cy="637397"/>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NMOS, PMOS</a:t>
            </a:r>
          </a:p>
        </p:txBody>
      </p:sp>
    </p:spTree>
    <p:extLst>
      <p:ext uri="{BB962C8B-B14F-4D97-AF65-F5344CB8AC3E}">
        <p14:creationId xmlns:p14="http://schemas.microsoft.com/office/powerpoint/2010/main" val="70782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7F69-3063-480A-9A51-25022E18D63E}"/>
              </a:ext>
            </a:extLst>
          </p:cNvPr>
          <p:cNvSpPr>
            <a:spLocks noGrp="1"/>
          </p:cNvSpPr>
          <p:nvPr>
            <p:ph type="title"/>
          </p:nvPr>
        </p:nvSpPr>
        <p:spPr>
          <a:xfrm>
            <a:off x="0" y="2176"/>
            <a:ext cx="12192000" cy="1095506"/>
          </a:xfrm>
        </p:spPr>
        <p:txBody>
          <a:bodyPr/>
          <a:lstStyle/>
          <a:p>
            <a:r>
              <a:rPr lang="en-US" dirty="0"/>
              <a:t>Example</a:t>
            </a:r>
          </a:p>
        </p:txBody>
      </p:sp>
      <p:sp>
        <p:nvSpPr>
          <p:cNvPr id="4" name="Slide Number Placeholder 3">
            <a:extLst>
              <a:ext uri="{FF2B5EF4-FFF2-40B4-BE49-F238E27FC236}">
                <a16:creationId xmlns:a16="http://schemas.microsoft.com/office/drawing/2014/main" id="{3D11EFB5-AF62-46E2-88D3-BA0D9980CD41}"/>
              </a:ext>
            </a:extLst>
          </p:cNvPr>
          <p:cNvSpPr>
            <a:spLocks noGrp="1"/>
          </p:cNvSpPr>
          <p:nvPr>
            <p:ph type="sldNum" sz="quarter" idx="12"/>
          </p:nvPr>
        </p:nvSpPr>
        <p:spPr/>
        <p:txBody>
          <a:bodyPr/>
          <a:lstStyle/>
          <a:p>
            <a:fld id="{E50D7063-E1B7-4171-85E1-C17E3AC9EA6F}" type="slidenum">
              <a:rPr lang="en-US" smtClean="0"/>
              <a:pPr/>
              <a:t>5</a:t>
            </a:fld>
            <a:endParaRPr lang="en-US"/>
          </a:p>
        </p:txBody>
      </p:sp>
      <p:pic>
        <p:nvPicPr>
          <p:cNvPr id="6" name="Picture 5">
            <a:extLst>
              <a:ext uri="{FF2B5EF4-FFF2-40B4-BE49-F238E27FC236}">
                <a16:creationId xmlns:a16="http://schemas.microsoft.com/office/drawing/2014/main" id="{62824D0A-54BE-9A71-97DB-426295A45485}"/>
              </a:ext>
            </a:extLst>
          </p:cNvPr>
          <p:cNvPicPr>
            <a:picLocks noChangeAspect="1"/>
          </p:cNvPicPr>
          <p:nvPr/>
        </p:nvPicPr>
        <p:blipFill>
          <a:blip r:embed="rId2"/>
          <a:stretch>
            <a:fillRect/>
          </a:stretch>
        </p:blipFill>
        <p:spPr>
          <a:xfrm>
            <a:off x="196533" y="3923045"/>
            <a:ext cx="3257550" cy="2686050"/>
          </a:xfrm>
          <a:prstGeom prst="rect">
            <a:avLst/>
          </a:prstGeom>
        </p:spPr>
      </p:pic>
      <p:pic>
        <p:nvPicPr>
          <p:cNvPr id="8" name="Picture 7">
            <a:extLst>
              <a:ext uri="{FF2B5EF4-FFF2-40B4-BE49-F238E27FC236}">
                <a16:creationId xmlns:a16="http://schemas.microsoft.com/office/drawing/2014/main" id="{A53F8AD7-E662-A4BB-24D5-F201788EE045}"/>
              </a:ext>
            </a:extLst>
          </p:cNvPr>
          <p:cNvPicPr>
            <a:picLocks noChangeAspect="1"/>
          </p:cNvPicPr>
          <p:nvPr/>
        </p:nvPicPr>
        <p:blipFill>
          <a:blip r:embed="rId3"/>
          <a:stretch>
            <a:fillRect/>
          </a:stretch>
        </p:blipFill>
        <p:spPr>
          <a:xfrm>
            <a:off x="7477125" y="0"/>
            <a:ext cx="4714875" cy="6810375"/>
          </a:xfrm>
          <a:prstGeom prst="rect">
            <a:avLst/>
          </a:prstGeom>
        </p:spPr>
      </p:pic>
      <p:sp>
        <p:nvSpPr>
          <p:cNvPr id="9" name="TextBox 8">
            <a:extLst>
              <a:ext uri="{FF2B5EF4-FFF2-40B4-BE49-F238E27FC236}">
                <a16:creationId xmlns:a16="http://schemas.microsoft.com/office/drawing/2014/main" id="{57A58AA0-EA72-5D02-C9F8-23993C69F25A}"/>
              </a:ext>
            </a:extLst>
          </p:cNvPr>
          <p:cNvSpPr txBox="1"/>
          <p:nvPr/>
        </p:nvSpPr>
        <p:spPr>
          <a:xfrm>
            <a:off x="0" y="1230205"/>
            <a:ext cx="7294880" cy="280076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Application software: </a:t>
            </a:r>
            <a:r>
              <a:rPr lang="en-US" sz="2400" dirty="0">
                <a:latin typeface="Arial" panose="020B0604020202020204" pitchFamily="34" charset="0"/>
                <a:cs typeface="Arial" panose="020B0604020202020204" pitchFamily="34" charset="0"/>
              </a:rPr>
              <a:t>Word processor, Internet browser </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System Software: </a:t>
            </a:r>
            <a:r>
              <a:rPr lang="en-US" sz="2400" dirty="0">
                <a:latin typeface="Arial" panose="020B0604020202020204" pitchFamily="34" charset="0"/>
                <a:cs typeface="Arial" panose="020B0604020202020204" pitchFamily="34" charset="0"/>
              </a:rPr>
              <a:t>Operating system, compiler </a:t>
            </a:r>
          </a:p>
          <a:p>
            <a:pPr marL="800100" lvl="1"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OS</a:t>
            </a:r>
            <a:r>
              <a:rPr lang="en-US" sz="2000" dirty="0">
                <a:latin typeface="Arial" panose="020B0604020202020204" pitchFamily="34" charset="0"/>
                <a:cs typeface="Arial" panose="020B0604020202020204" pitchFamily="34" charset="0"/>
              </a:rPr>
              <a:t>: A supervising software that manages hardware resources to run the application software.</a:t>
            </a:r>
          </a:p>
          <a:p>
            <a:pPr marL="800100" lvl="1" indent="-342900">
              <a:buFont typeface="Arial" panose="020B0604020202020204" pitchFamily="34" charset="0"/>
              <a:buChar char="•"/>
            </a:pPr>
            <a:r>
              <a:rPr lang="en-US" sz="2000" b="1" dirty="0">
                <a:latin typeface="Arial" panose="020B0604020202020204" pitchFamily="34" charset="0"/>
                <a:cs typeface="Arial" panose="020B0604020202020204" pitchFamily="34" charset="0"/>
              </a:rPr>
              <a:t>Compiler</a:t>
            </a:r>
            <a:r>
              <a:rPr lang="en-US" sz="2000" dirty="0">
                <a:latin typeface="Arial" panose="020B0604020202020204" pitchFamily="34" charset="0"/>
                <a:cs typeface="Arial" panose="020B0604020202020204" pitchFamily="34" charset="0"/>
              </a:rPr>
              <a:t>: Translates programs to machine executable binary</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Hardware: </a:t>
            </a:r>
            <a:r>
              <a:rPr lang="en-US" sz="2400" dirty="0">
                <a:latin typeface="Arial" panose="020B0604020202020204" pitchFamily="34" charset="0"/>
                <a:cs typeface="Arial" panose="020B0604020202020204" pitchFamily="34" charset="0"/>
              </a:rPr>
              <a:t>Processor, memory, IO</a:t>
            </a:r>
          </a:p>
        </p:txBody>
      </p:sp>
    </p:spTree>
    <p:extLst>
      <p:ext uri="{BB962C8B-B14F-4D97-AF65-F5344CB8AC3E}">
        <p14:creationId xmlns:p14="http://schemas.microsoft.com/office/powerpoint/2010/main" val="279842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2081-71A0-D544-895C-20C186779617}"/>
              </a:ext>
            </a:extLst>
          </p:cNvPr>
          <p:cNvSpPr>
            <a:spLocks noGrp="1"/>
          </p:cNvSpPr>
          <p:nvPr>
            <p:ph type="title"/>
          </p:nvPr>
        </p:nvSpPr>
        <p:spPr/>
        <p:txBody>
          <a:bodyPr/>
          <a:lstStyle/>
          <a:p>
            <a:r>
              <a:rPr lang="en-US" dirty="0"/>
              <a:t>Instruction Set Architecture (ISA)</a:t>
            </a:r>
          </a:p>
        </p:txBody>
      </p:sp>
      <p:sp>
        <p:nvSpPr>
          <p:cNvPr id="3" name="Content Placeholder 2">
            <a:extLst>
              <a:ext uri="{FF2B5EF4-FFF2-40B4-BE49-F238E27FC236}">
                <a16:creationId xmlns:a16="http://schemas.microsoft.com/office/drawing/2014/main" id="{C1D7B90E-C733-2E4D-AD41-CC8C5BB6BC7F}"/>
              </a:ext>
            </a:extLst>
          </p:cNvPr>
          <p:cNvSpPr>
            <a:spLocks noGrp="1"/>
          </p:cNvSpPr>
          <p:nvPr>
            <p:ph idx="1"/>
          </p:nvPr>
        </p:nvSpPr>
        <p:spPr>
          <a:xfrm>
            <a:off x="137652" y="1757258"/>
            <a:ext cx="10265427" cy="4351338"/>
          </a:xfrm>
        </p:spPr>
        <p:txBody>
          <a:bodyPr>
            <a:normAutofit fontScale="92500"/>
          </a:bodyPr>
          <a:lstStyle/>
          <a:p>
            <a:pPr>
              <a:spcBef>
                <a:spcPts val="1200"/>
              </a:spcBef>
            </a:pPr>
            <a:r>
              <a:rPr lang="en-US" dirty="0"/>
              <a:t>ISA acts as an interface between the hardware and the software</a:t>
            </a:r>
          </a:p>
          <a:p>
            <a:pPr>
              <a:spcBef>
                <a:spcPts val="1200"/>
              </a:spcBef>
            </a:pPr>
            <a:r>
              <a:rPr lang="en-US" dirty="0"/>
              <a:t>Provides a model/abstraction of the hardware that can be controlled by writing programs in assembly language </a:t>
            </a:r>
          </a:p>
          <a:p>
            <a:pPr>
              <a:spcBef>
                <a:spcPts val="1200"/>
              </a:spcBef>
            </a:pPr>
            <a:r>
              <a:rPr lang="en-US" dirty="0"/>
              <a:t>ISA can be considered as a manual for the assembly programmer. </a:t>
            </a:r>
          </a:p>
          <a:p>
            <a:pPr>
              <a:spcBef>
                <a:spcPts val="1200"/>
              </a:spcBef>
            </a:pPr>
            <a:r>
              <a:rPr lang="en-US" dirty="0"/>
              <a:t>The ISA specifies the:</a:t>
            </a:r>
          </a:p>
          <a:p>
            <a:pPr lvl="1">
              <a:spcBef>
                <a:spcPts val="1200"/>
              </a:spcBef>
            </a:pPr>
            <a:r>
              <a:rPr lang="en-US" dirty="0"/>
              <a:t>memory organization, </a:t>
            </a:r>
          </a:p>
          <a:p>
            <a:pPr lvl="1">
              <a:spcBef>
                <a:spcPts val="1200"/>
              </a:spcBef>
            </a:pPr>
            <a:r>
              <a:rPr lang="en-US" dirty="0"/>
              <a:t>register set, and </a:t>
            </a:r>
          </a:p>
          <a:p>
            <a:pPr lvl="1">
              <a:spcBef>
                <a:spcPts val="1200"/>
              </a:spcBef>
            </a:pPr>
            <a:r>
              <a:rPr lang="en-US" dirty="0"/>
              <a:t>instruction set (opcodes, data types, and addressing modes)</a:t>
            </a:r>
          </a:p>
          <a:p>
            <a:pPr>
              <a:spcBef>
                <a:spcPts val="1200"/>
              </a:spcBef>
            </a:pPr>
            <a:r>
              <a:rPr lang="en-US" dirty="0"/>
              <a:t>ARM, x86, MIPS, SPARC, and PowerPC</a:t>
            </a:r>
          </a:p>
        </p:txBody>
      </p:sp>
      <p:sp>
        <p:nvSpPr>
          <p:cNvPr id="4" name="Slide Number Placeholder 3">
            <a:extLst>
              <a:ext uri="{FF2B5EF4-FFF2-40B4-BE49-F238E27FC236}">
                <a16:creationId xmlns:a16="http://schemas.microsoft.com/office/drawing/2014/main" id="{64529216-5649-3643-AF69-C6A7089FE173}"/>
              </a:ext>
            </a:extLst>
          </p:cNvPr>
          <p:cNvSpPr>
            <a:spLocks noGrp="1"/>
          </p:cNvSpPr>
          <p:nvPr>
            <p:ph type="sldNum" sz="quarter" idx="12"/>
          </p:nvPr>
        </p:nvSpPr>
        <p:spPr/>
        <p:txBody>
          <a:bodyPr/>
          <a:lstStyle/>
          <a:p>
            <a:fld id="{8840A91F-A1B3-44C1-9FC1-670A91959705}" type="slidenum">
              <a:rPr lang="en-US" smtClean="0"/>
              <a:pPr/>
              <a:t>6</a:t>
            </a:fld>
            <a:r>
              <a:rPr lang="en-US"/>
              <a:t> </a:t>
            </a:r>
            <a:endParaRPr lang="en-US" dirty="0"/>
          </a:p>
        </p:txBody>
      </p:sp>
      <p:sp>
        <p:nvSpPr>
          <p:cNvPr id="6" name="TextBox 5">
            <a:extLst>
              <a:ext uri="{FF2B5EF4-FFF2-40B4-BE49-F238E27FC236}">
                <a16:creationId xmlns:a16="http://schemas.microsoft.com/office/drawing/2014/main" id="{F9928A49-BEFF-4A30-8CF9-FE9BF53AE5CD}"/>
              </a:ext>
            </a:extLst>
          </p:cNvPr>
          <p:cNvSpPr txBox="1"/>
          <p:nvPr/>
        </p:nvSpPr>
        <p:spPr>
          <a:xfrm>
            <a:off x="1524000" y="6582977"/>
            <a:ext cx="6457950" cy="276999"/>
          </a:xfrm>
          <a:prstGeom prst="rect">
            <a:avLst/>
          </a:prstGeom>
          <a:noFill/>
        </p:spPr>
        <p:txBody>
          <a:bodyPr wrap="square">
            <a:spAutoFit/>
          </a:bodyPr>
          <a:lstStyle/>
          <a:p>
            <a:pPr>
              <a:defRPr/>
            </a:pPr>
            <a:r>
              <a:rPr lang="en-US" sz="1200" i="1" dirty="0">
                <a:solidFill>
                  <a:srgbClr val="454545"/>
                </a:solidFill>
                <a:latin typeface="Verdana" panose="020B0604030504040204" pitchFamily="34" charset="0"/>
              </a:rPr>
              <a:t>More reading: </a:t>
            </a:r>
            <a:r>
              <a:rPr lang="en-US" sz="1200" b="1" i="1" dirty="0">
                <a:solidFill>
                  <a:srgbClr val="000000"/>
                </a:solidFill>
                <a:latin typeface="Arial" panose="020B0604020202020204" pitchFamily="34" charset="0"/>
              </a:rPr>
              <a:t>1.7.4 The ISA: </a:t>
            </a:r>
            <a:r>
              <a:rPr lang="en-US" sz="1200" i="1" dirty="0">
                <a:solidFill>
                  <a:srgbClr val="000000"/>
                </a:solidFill>
                <a:latin typeface="Arial" panose="020B0604020202020204" pitchFamily="34" charset="0"/>
                <a:ea typeface="Times New Roman" panose="02020603050405020304" pitchFamily="18" charset="0"/>
              </a:rPr>
              <a:t>Introduction to Computing Systems, 3/e Yale N. </a:t>
            </a:r>
            <a:r>
              <a:rPr lang="en-US" sz="1200" i="1" dirty="0" err="1">
                <a:solidFill>
                  <a:srgbClr val="000000"/>
                </a:solidFill>
                <a:latin typeface="Arial" panose="020B0604020202020204" pitchFamily="34" charset="0"/>
                <a:ea typeface="Times New Roman" panose="02020603050405020304" pitchFamily="18" charset="0"/>
              </a:rPr>
              <a:t>Patt</a:t>
            </a:r>
            <a:r>
              <a:rPr lang="en-US" sz="1200" i="1" dirty="0">
                <a:solidFill>
                  <a:srgbClr val="000000"/>
                </a:solidFill>
                <a:latin typeface="Arial" panose="020B0604020202020204" pitchFamily="34" charset="0"/>
                <a:ea typeface="Times New Roman" panose="02020603050405020304" pitchFamily="18" charset="0"/>
              </a:rPr>
              <a:t>, </a:t>
            </a:r>
            <a:endParaRPr lang="en-US" sz="1200" b="1"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83851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4332-2B2D-49CE-BDDA-40E9D72C82D0}"/>
              </a:ext>
            </a:extLst>
          </p:cNvPr>
          <p:cNvSpPr>
            <a:spLocks noGrp="1"/>
          </p:cNvSpPr>
          <p:nvPr>
            <p:ph type="title"/>
          </p:nvPr>
        </p:nvSpPr>
        <p:spPr>
          <a:xfrm>
            <a:off x="1" y="-204044"/>
            <a:ext cx="5741334" cy="1807305"/>
          </a:xfrm>
        </p:spPr>
        <p:txBody>
          <a:bodyPr>
            <a:normAutofit/>
          </a:bodyPr>
          <a:lstStyle/>
          <a:p>
            <a:r>
              <a:rPr lang="en-US" dirty="0"/>
              <a:t>Analogy </a:t>
            </a:r>
          </a:p>
        </p:txBody>
      </p:sp>
      <p:sp>
        <p:nvSpPr>
          <p:cNvPr id="3" name="Content Placeholder 2">
            <a:extLst>
              <a:ext uri="{FF2B5EF4-FFF2-40B4-BE49-F238E27FC236}">
                <a16:creationId xmlns:a16="http://schemas.microsoft.com/office/drawing/2014/main" id="{E817CD14-B754-4400-AE2C-0BBC877E95C1}"/>
              </a:ext>
            </a:extLst>
          </p:cNvPr>
          <p:cNvSpPr>
            <a:spLocks noGrp="1"/>
          </p:cNvSpPr>
          <p:nvPr>
            <p:ph idx="1"/>
          </p:nvPr>
        </p:nvSpPr>
        <p:spPr>
          <a:xfrm>
            <a:off x="216310" y="1828800"/>
            <a:ext cx="6364506" cy="5029191"/>
          </a:xfrm>
        </p:spPr>
        <p:txBody>
          <a:bodyPr>
            <a:normAutofit fontScale="92500" lnSpcReduction="20000"/>
          </a:bodyPr>
          <a:lstStyle/>
          <a:p>
            <a:r>
              <a:rPr lang="en-US" sz="2400" dirty="0"/>
              <a:t>ISA of a CPU lets the programmer knows the required information to control the hardware by writing a program</a:t>
            </a:r>
          </a:p>
          <a:p>
            <a:pPr marL="0" indent="0">
              <a:buNone/>
            </a:pPr>
            <a:endParaRPr lang="en-US" sz="2400" dirty="0"/>
          </a:p>
          <a:p>
            <a:r>
              <a:rPr lang="en-US" sz="2400" dirty="0"/>
              <a:t>ISA of a car describes what the driver needs to know to make the car carry out the driver’s wishes</a:t>
            </a:r>
          </a:p>
          <a:p>
            <a:pPr lvl="1"/>
            <a:r>
              <a:rPr lang="en-US" sz="2000" dirty="0"/>
              <a:t>How to use the gas and break paddle</a:t>
            </a:r>
          </a:p>
          <a:p>
            <a:pPr lvl="1"/>
            <a:r>
              <a:rPr lang="en-US" sz="2000" dirty="0"/>
              <a:t>How to use the steering, indicators, and horn</a:t>
            </a:r>
          </a:p>
          <a:p>
            <a:endParaRPr lang="en-US" sz="2400" dirty="0"/>
          </a:p>
          <a:p>
            <a:r>
              <a:rPr lang="en-US" sz="2400" dirty="0"/>
              <a:t>Under the same ISA, different cars can be designed </a:t>
            </a:r>
          </a:p>
          <a:p>
            <a:pPr lvl="1"/>
            <a:r>
              <a:rPr lang="en-US" sz="2000" dirty="0"/>
              <a:t>Six vs eight cylinders</a:t>
            </a:r>
            <a:r>
              <a:rPr lang="en-US" sz="2000" dirty="0">
                <a:sym typeface="Wingdings" panose="05000000000000000000" pitchFamily="2" charset="2"/>
              </a:rPr>
              <a:t> ISA remains same</a:t>
            </a:r>
            <a:endParaRPr lang="en-US" sz="2000" dirty="0"/>
          </a:p>
          <a:p>
            <a:pPr lvl="1"/>
            <a:endParaRPr lang="en-US" sz="2000" dirty="0"/>
          </a:p>
          <a:p>
            <a:r>
              <a:rPr lang="en-US" sz="2400" dirty="0"/>
              <a:t>When we need different ISA for a car?</a:t>
            </a:r>
          </a:p>
          <a:p>
            <a:pPr lvl="1"/>
            <a:r>
              <a:rPr lang="en-US" sz="2000" dirty="0"/>
              <a:t>Manual vs automatic transmission  </a:t>
            </a:r>
          </a:p>
          <a:p>
            <a:endParaRPr lang="en-US" sz="2400" dirty="0"/>
          </a:p>
        </p:txBody>
      </p:sp>
      <p:pic>
        <p:nvPicPr>
          <p:cNvPr id="2050" name="Picture 2" descr="selective focus photography of assorted-color vehicles">
            <a:extLst>
              <a:ext uri="{FF2B5EF4-FFF2-40B4-BE49-F238E27FC236}">
                <a16:creationId xmlns:a16="http://schemas.microsoft.com/office/drawing/2014/main" id="{3BB7A1E9-0242-4F05-8351-5B1E332F6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959" r="22512" b="-1"/>
          <a:stretch/>
        </p:blipFill>
        <p:spPr bwMode="auto">
          <a:xfrm>
            <a:off x="7700249"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63B4F11-EA17-4D90-B19C-6788BE397724}"/>
              </a:ext>
            </a:extLst>
          </p:cNvPr>
          <p:cNvSpPr>
            <a:spLocks noGrp="1"/>
          </p:cNvSpPr>
          <p:nvPr>
            <p:ph type="sldNum" sz="quarter" idx="12"/>
          </p:nvPr>
        </p:nvSpPr>
        <p:spPr>
          <a:xfrm>
            <a:off x="7981950" y="6356351"/>
            <a:ext cx="2057400" cy="365125"/>
          </a:xfrm>
        </p:spPr>
        <p:txBody>
          <a:bodyPr>
            <a:normAutofit/>
          </a:bodyPr>
          <a:lstStyle/>
          <a:p>
            <a:pPr>
              <a:spcAft>
                <a:spcPts val="600"/>
              </a:spcAft>
            </a:pPr>
            <a:fld id="{8840A91F-A1B3-44C1-9FC1-670A91959705}" type="slidenum">
              <a:rPr lang="en-US">
                <a:solidFill>
                  <a:srgbClr val="FFFFFF"/>
                </a:solidFill>
              </a:rPr>
              <a:pPr>
                <a:spcAft>
                  <a:spcPts val="600"/>
                </a:spcAft>
              </a:pPr>
              <a:t>7</a:t>
            </a:fld>
            <a:r>
              <a:rPr lang="en-US">
                <a:solidFill>
                  <a:srgbClr val="FFFFFF"/>
                </a:solidFill>
              </a:rPr>
              <a:t> </a:t>
            </a:r>
          </a:p>
        </p:txBody>
      </p:sp>
    </p:spTree>
    <p:extLst>
      <p:ext uri="{BB962C8B-B14F-4D97-AF65-F5344CB8AC3E}">
        <p14:creationId xmlns:p14="http://schemas.microsoft.com/office/powerpoint/2010/main" val="150517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E001-8EE2-4605-B09B-8372E6DAF1D8}"/>
              </a:ext>
            </a:extLst>
          </p:cNvPr>
          <p:cNvSpPr>
            <a:spLocks noGrp="1"/>
          </p:cNvSpPr>
          <p:nvPr>
            <p:ph type="title"/>
          </p:nvPr>
        </p:nvSpPr>
        <p:spPr/>
        <p:txBody>
          <a:bodyPr/>
          <a:lstStyle/>
          <a:p>
            <a:r>
              <a:rPr lang="en-US" dirty="0"/>
              <a:t>Microarchitecture</a:t>
            </a:r>
          </a:p>
        </p:txBody>
      </p:sp>
      <p:sp>
        <p:nvSpPr>
          <p:cNvPr id="3" name="Content Placeholder 2">
            <a:extLst>
              <a:ext uri="{FF2B5EF4-FFF2-40B4-BE49-F238E27FC236}">
                <a16:creationId xmlns:a16="http://schemas.microsoft.com/office/drawing/2014/main" id="{7EA76D4C-07E6-4764-9DEE-2D91708F9ECF}"/>
              </a:ext>
            </a:extLst>
          </p:cNvPr>
          <p:cNvSpPr>
            <a:spLocks noGrp="1"/>
          </p:cNvSpPr>
          <p:nvPr>
            <p:ph idx="1"/>
          </p:nvPr>
        </p:nvSpPr>
        <p:spPr>
          <a:xfrm>
            <a:off x="344129" y="1803004"/>
            <a:ext cx="6221891" cy="4351338"/>
          </a:xfrm>
        </p:spPr>
        <p:txBody>
          <a:bodyPr>
            <a:normAutofit/>
          </a:bodyPr>
          <a:lstStyle/>
          <a:p>
            <a:pPr>
              <a:spcAft>
                <a:spcPts val="600"/>
              </a:spcAft>
            </a:pPr>
            <a:r>
              <a:rPr lang="en-US" sz="2400" dirty="0">
                <a:solidFill>
                  <a:srgbClr val="454545"/>
                </a:solidFill>
                <a:latin typeface="Verdana" panose="020B0604030504040204" pitchFamily="34" charset="0"/>
              </a:rPr>
              <a:t>Diagrams that describe the interconnections of the microarchitectural elements</a:t>
            </a:r>
          </a:p>
          <a:p>
            <a:pPr>
              <a:spcAft>
                <a:spcPts val="600"/>
              </a:spcAft>
            </a:pPr>
            <a:r>
              <a:rPr lang="en-US" sz="2400" dirty="0">
                <a:solidFill>
                  <a:srgbClr val="454545"/>
                </a:solidFill>
                <a:latin typeface="Verdana" panose="020B0604030504040204" pitchFamily="34" charset="0"/>
              </a:rPr>
              <a:t>Implementation of the ISA</a:t>
            </a:r>
          </a:p>
          <a:p>
            <a:pPr>
              <a:spcAft>
                <a:spcPts val="600"/>
              </a:spcAft>
            </a:pPr>
            <a:r>
              <a:rPr lang="en-US" sz="2400" dirty="0">
                <a:solidFill>
                  <a:srgbClr val="454545"/>
                </a:solidFill>
                <a:latin typeface="Verdana" panose="020B0604030504040204" pitchFamily="34" charset="0"/>
              </a:rPr>
              <a:t>A given ISA may be implemented with different microarchitectures.</a:t>
            </a:r>
          </a:p>
          <a:p>
            <a:pPr>
              <a:spcAft>
                <a:spcPts val="600"/>
              </a:spcAft>
            </a:pPr>
            <a:r>
              <a:rPr lang="en-US" sz="2400" dirty="0">
                <a:solidFill>
                  <a:srgbClr val="454545"/>
                </a:solidFill>
                <a:latin typeface="Verdana" panose="020B0604030504040204" pitchFamily="34" charset="0"/>
              </a:rPr>
              <a:t>x86-64 ISA implemented by Intel and AMD have different microarchitecture </a:t>
            </a:r>
          </a:p>
          <a:p>
            <a:pPr>
              <a:spcAft>
                <a:spcPts val="600"/>
              </a:spcAft>
            </a:pPr>
            <a:endParaRPr lang="en-US" sz="2400" dirty="0"/>
          </a:p>
        </p:txBody>
      </p:sp>
      <p:sp>
        <p:nvSpPr>
          <p:cNvPr id="4" name="Slide Number Placeholder 3">
            <a:extLst>
              <a:ext uri="{FF2B5EF4-FFF2-40B4-BE49-F238E27FC236}">
                <a16:creationId xmlns:a16="http://schemas.microsoft.com/office/drawing/2014/main" id="{58C3E97C-F2D3-44D5-83E8-D8FD8123CD24}"/>
              </a:ext>
            </a:extLst>
          </p:cNvPr>
          <p:cNvSpPr>
            <a:spLocks noGrp="1"/>
          </p:cNvSpPr>
          <p:nvPr>
            <p:ph type="sldNum" sz="quarter" idx="12"/>
          </p:nvPr>
        </p:nvSpPr>
        <p:spPr/>
        <p:txBody>
          <a:bodyPr/>
          <a:lstStyle/>
          <a:p>
            <a:fld id="{8840A91F-A1B3-44C1-9FC1-670A91959705}" type="slidenum">
              <a:rPr lang="en-US" smtClean="0"/>
              <a:pPr/>
              <a:t>8</a:t>
            </a:fld>
            <a:r>
              <a:rPr lang="en-US"/>
              <a:t> </a:t>
            </a:r>
            <a:endParaRPr lang="en-US" dirty="0"/>
          </a:p>
        </p:txBody>
      </p:sp>
      <p:pic>
        <p:nvPicPr>
          <p:cNvPr id="1026" name="Picture 2">
            <a:extLst>
              <a:ext uri="{FF2B5EF4-FFF2-40B4-BE49-F238E27FC236}">
                <a16:creationId xmlns:a16="http://schemas.microsoft.com/office/drawing/2014/main" id="{474B56E4-1CCE-4ABD-8A1B-C7B9F9102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076" y="909369"/>
            <a:ext cx="5071110" cy="5866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8DDC454-4052-4B06-A977-CF7029BF38B6}"/>
              </a:ext>
            </a:extLst>
          </p:cNvPr>
          <p:cNvSpPr txBox="1"/>
          <p:nvPr/>
        </p:nvSpPr>
        <p:spPr>
          <a:xfrm>
            <a:off x="7564545" y="6495068"/>
            <a:ext cx="5601768" cy="307777"/>
          </a:xfrm>
          <a:prstGeom prst="rect">
            <a:avLst/>
          </a:prstGeom>
          <a:noFill/>
        </p:spPr>
        <p:txBody>
          <a:bodyPr wrap="square">
            <a:spAutoFit/>
          </a:bodyPr>
          <a:lstStyle/>
          <a:p>
            <a:r>
              <a:rPr lang="en-US" sz="1400" dirty="0"/>
              <a:t>https://en.wikipedia.org/wiki/Microarchitecture</a:t>
            </a:r>
          </a:p>
        </p:txBody>
      </p:sp>
    </p:spTree>
    <p:extLst>
      <p:ext uri="{BB962C8B-B14F-4D97-AF65-F5344CB8AC3E}">
        <p14:creationId xmlns:p14="http://schemas.microsoft.com/office/powerpoint/2010/main" val="299302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4" descr="Image result for hifive 1 rev b">
            <a:extLst>
              <a:ext uri="{FF2B5EF4-FFF2-40B4-BE49-F238E27FC236}">
                <a16:creationId xmlns:a16="http://schemas.microsoft.com/office/drawing/2014/main" id="{7C7FC6D8-B9E8-7745-A5BF-5CCB8700EE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1" y="4837202"/>
            <a:ext cx="3352799" cy="18842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48BA61-AC8E-E948-837A-18B90C1802DB}"/>
              </a:ext>
            </a:extLst>
          </p:cNvPr>
          <p:cNvSpPr>
            <a:spLocks noGrp="1"/>
          </p:cNvSpPr>
          <p:nvPr>
            <p:ph type="title"/>
          </p:nvPr>
        </p:nvSpPr>
        <p:spPr/>
        <p:txBody>
          <a:bodyPr/>
          <a:lstStyle/>
          <a:p>
            <a:r>
              <a:rPr lang="en-US" dirty="0"/>
              <a:t>Embedded System Development Platform</a:t>
            </a:r>
          </a:p>
        </p:txBody>
      </p:sp>
      <p:sp>
        <p:nvSpPr>
          <p:cNvPr id="4" name="Slide Number Placeholder 3">
            <a:extLst>
              <a:ext uri="{FF2B5EF4-FFF2-40B4-BE49-F238E27FC236}">
                <a16:creationId xmlns:a16="http://schemas.microsoft.com/office/drawing/2014/main" id="{19513425-C4CC-464B-A25F-F253BE166FBD}"/>
              </a:ext>
            </a:extLst>
          </p:cNvPr>
          <p:cNvSpPr>
            <a:spLocks noGrp="1"/>
          </p:cNvSpPr>
          <p:nvPr>
            <p:ph type="sldNum" sz="quarter" idx="12"/>
          </p:nvPr>
        </p:nvSpPr>
        <p:spPr/>
        <p:txBody>
          <a:bodyPr/>
          <a:lstStyle/>
          <a:p>
            <a:fld id="{8840A91F-A1B3-44C1-9FC1-670A91959705}" type="slidenum">
              <a:rPr lang="en-US" smtClean="0"/>
              <a:pPr/>
              <a:t>9</a:t>
            </a:fld>
            <a:r>
              <a:rPr lang="en-US"/>
              <a:t> </a:t>
            </a:r>
            <a:endParaRPr lang="en-US" dirty="0"/>
          </a:p>
        </p:txBody>
      </p:sp>
      <p:sp>
        <p:nvSpPr>
          <p:cNvPr id="5" name="Rectangle 4">
            <a:extLst>
              <a:ext uri="{FF2B5EF4-FFF2-40B4-BE49-F238E27FC236}">
                <a16:creationId xmlns:a16="http://schemas.microsoft.com/office/drawing/2014/main" id="{7C964E52-706A-A64D-976C-758E41F2F0DF}"/>
              </a:ext>
            </a:extLst>
          </p:cNvPr>
          <p:cNvSpPr/>
          <p:nvPr/>
        </p:nvSpPr>
        <p:spPr>
          <a:xfrm>
            <a:off x="3846473" y="2395852"/>
            <a:ext cx="1895061" cy="242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659BE74E-0F4D-1B4A-A8E5-50AB07BE5873}"/>
              </a:ext>
            </a:extLst>
          </p:cNvPr>
          <p:cNvSpPr/>
          <p:nvPr/>
        </p:nvSpPr>
        <p:spPr>
          <a:xfrm>
            <a:off x="3998338" y="2578068"/>
            <a:ext cx="1606378" cy="907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Application</a:t>
            </a:r>
          </a:p>
        </p:txBody>
      </p:sp>
      <p:sp>
        <p:nvSpPr>
          <p:cNvPr id="7" name="Rectangle 6">
            <a:extLst>
              <a:ext uri="{FF2B5EF4-FFF2-40B4-BE49-F238E27FC236}">
                <a16:creationId xmlns:a16="http://schemas.microsoft.com/office/drawing/2014/main" id="{F6C6B4F1-026A-0042-ADE1-718E7C95DC80}"/>
              </a:ext>
            </a:extLst>
          </p:cNvPr>
          <p:cNvSpPr/>
          <p:nvPr/>
        </p:nvSpPr>
        <p:spPr>
          <a:xfrm>
            <a:off x="3998338" y="3668059"/>
            <a:ext cx="1606378" cy="9077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SW Tools</a:t>
            </a:r>
          </a:p>
        </p:txBody>
      </p:sp>
      <p:sp>
        <p:nvSpPr>
          <p:cNvPr id="8" name="TextBox 7">
            <a:extLst>
              <a:ext uri="{FF2B5EF4-FFF2-40B4-BE49-F238E27FC236}">
                <a16:creationId xmlns:a16="http://schemas.microsoft.com/office/drawing/2014/main" id="{7C171FDA-AC63-584D-B282-A64F7B186758}"/>
              </a:ext>
            </a:extLst>
          </p:cNvPr>
          <p:cNvSpPr txBox="1"/>
          <p:nvPr/>
        </p:nvSpPr>
        <p:spPr>
          <a:xfrm>
            <a:off x="3893034" y="1890819"/>
            <a:ext cx="1915653" cy="461665"/>
          </a:xfrm>
          <a:prstGeom prst="rect">
            <a:avLst/>
          </a:prstGeom>
          <a:noFill/>
        </p:spPr>
        <p:txBody>
          <a:bodyPr wrap="none" rtlCol="0">
            <a:spAutoFit/>
          </a:bodyPr>
          <a:lstStyle/>
          <a:p>
            <a:r>
              <a:rPr lang="en-US" sz="2400" dirty="0"/>
              <a:t>Host Machine</a:t>
            </a:r>
          </a:p>
        </p:txBody>
      </p:sp>
      <p:sp>
        <p:nvSpPr>
          <p:cNvPr id="9" name="Rectangle 8">
            <a:extLst>
              <a:ext uri="{FF2B5EF4-FFF2-40B4-BE49-F238E27FC236}">
                <a16:creationId xmlns:a16="http://schemas.microsoft.com/office/drawing/2014/main" id="{0BEC856A-8E7C-E740-BA5F-88DD62CC1DFD}"/>
              </a:ext>
            </a:extLst>
          </p:cNvPr>
          <p:cNvSpPr/>
          <p:nvPr/>
        </p:nvSpPr>
        <p:spPr>
          <a:xfrm>
            <a:off x="8610600" y="2395852"/>
            <a:ext cx="3355700" cy="2425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401A13B1-AA66-1142-8100-EDF9FA32E616}"/>
              </a:ext>
            </a:extLst>
          </p:cNvPr>
          <p:cNvSpPr/>
          <p:nvPr/>
        </p:nvSpPr>
        <p:spPr>
          <a:xfrm>
            <a:off x="9036120" y="2753297"/>
            <a:ext cx="1409692" cy="10271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Processor</a:t>
            </a:r>
          </a:p>
        </p:txBody>
      </p:sp>
      <p:sp>
        <p:nvSpPr>
          <p:cNvPr id="11" name="Rectangle 10">
            <a:extLst>
              <a:ext uri="{FF2B5EF4-FFF2-40B4-BE49-F238E27FC236}">
                <a16:creationId xmlns:a16="http://schemas.microsoft.com/office/drawing/2014/main" id="{5D95B1DF-BE87-AF47-8001-4943E7E76D72}"/>
              </a:ext>
            </a:extLst>
          </p:cNvPr>
          <p:cNvSpPr/>
          <p:nvPr/>
        </p:nvSpPr>
        <p:spPr>
          <a:xfrm>
            <a:off x="9036120" y="3764863"/>
            <a:ext cx="1409691" cy="7148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Memory</a:t>
            </a:r>
          </a:p>
        </p:txBody>
      </p:sp>
      <p:sp>
        <p:nvSpPr>
          <p:cNvPr id="12" name="Rectangle 11">
            <a:extLst>
              <a:ext uri="{FF2B5EF4-FFF2-40B4-BE49-F238E27FC236}">
                <a16:creationId xmlns:a16="http://schemas.microsoft.com/office/drawing/2014/main" id="{ACDF8EBB-3A5A-6449-AC52-1C4988F065D0}"/>
              </a:ext>
            </a:extLst>
          </p:cNvPr>
          <p:cNvSpPr/>
          <p:nvPr/>
        </p:nvSpPr>
        <p:spPr>
          <a:xfrm>
            <a:off x="10601327" y="3253869"/>
            <a:ext cx="1252330" cy="7148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I/O</a:t>
            </a:r>
          </a:p>
        </p:txBody>
      </p:sp>
      <p:sp>
        <p:nvSpPr>
          <p:cNvPr id="13" name="TextBox 12">
            <a:extLst>
              <a:ext uri="{FF2B5EF4-FFF2-40B4-BE49-F238E27FC236}">
                <a16:creationId xmlns:a16="http://schemas.microsoft.com/office/drawing/2014/main" id="{065E7BB0-DED8-6843-98C0-91A6635A5A50}"/>
              </a:ext>
            </a:extLst>
          </p:cNvPr>
          <p:cNvSpPr txBox="1"/>
          <p:nvPr/>
        </p:nvSpPr>
        <p:spPr>
          <a:xfrm>
            <a:off x="8527135" y="1902491"/>
            <a:ext cx="3522631" cy="461665"/>
          </a:xfrm>
          <a:prstGeom prst="rect">
            <a:avLst/>
          </a:prstGeom>
          <a:noFill/>
        </p:spPr>
        <p:txBody>
          <a:bodyPr wrap="none" rtlCol="0">
            <a:spAutoFit/>
          </a:bodyPr>
          <a:lstStyle/>
          <a:p>
            <a:r>
              <a:rPr lang="en-US" sz="2400" dirty="0"/>
              <a:t>Target (Embedded System)</a:t>
            </a:r>
          </a:p>
        </p:txBody>
      </p:sp>
      <p:cxnSp>
        <p:nvCxnSpPr>
          <p:cNvPr id="15" name="Straight Arrow Connector 14">
            <a:extLst>
              <a:ext uri="{FF2B5EF4-FFF2-40B4-BE49-F238E27FC236}">
                <a16:creationId xmlns:a16="http://schemas.microsoft.com/office/drawing/2014/main" id="{156CAE4A-EFA6-1444-85E2-CD2F94C163A0}"/>
              </a:ext>
            </a:extLst>
          </p:cNvPr>
          <p:cNvCxnSpPr>
            <a:cxnSpLocks/>
            <a:stCxn id="7" idx="3"/>
            <a:endCxn id="16" idx="1"/>
          </p:cNvCxnSpPr>
          <p:nvPr/>
        </p:nvCxnSpPr>
        <p:spPr>
          <a:xfrm>
            <a:off x="5604717" y="4121947"/>
            <a:ext cx="748281" cy="74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534DCDF-F831-404F-8368-AB1C0A54FD28}"/>
              </a:ext>
            </a:extLst>
          </p:cNvPr>
          <p:cNvSpPr/>
          <p:nvPr/>
        </p:nvSpPr>
        <p:spPr>
          <a:xfrm>
            <a:off x="6352998" y="3628939"/>
            <a:ext cx="1760141" cy="1000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Programmer/Debugger</a:t>
            </a:r>
          </a:p>
        </p:txBody>
      </p:sp>
      <p:cxnSp>
        <p:nvCxnSpPr>
          <p:cNvPr id="19" name="Straight Arrow Connector 18">
            <a:extLst>
              <a:ext uri="{FF2B5EF4-FFF2-40B4-BE49-F238E27FC236}">
                <a16:creationId xmlns:a16="http://schemas.microsoft.com/office/drawing/2014/main" id="{C8D22C3D-CEEA-5F47-B367-312A5F3E3760}"/>
              </a:ext>
            </a:extLst>
          </p:cNvPr>
          <p:cNvCxnSpPr>
            <a:cxnSpLocks/>
            <a:stCxn id="16" idx="3"/>
            <a:endCxn id="11" idx="1"/>
          </p:cNvCxnSpPr>
          <p:nvPr/>
        </p:nvCxnSpPr>
        <p:spPr>
          <a:xfrm flipV="1">
            <a:off x="8113139" y="4122309"/>
            <a:ext cx="922981" cy="70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C4D09562-46CD-BB42-8A68-C65F9FB6E90B}"/>
              </a:ext>
            </a:extLst>
          </p:cNvPr>
          <p:cNvPicPr>
            <a:picLocks noChangeAspect="1"/>
          </p:cNvPicPr>
          <p:nvPr/>
        </p:nvPicPr>
        <p:blipFill>
          <a:blip r:embed="rId4"/>
          <a:stretch>
            <a:fillRect/>
          </a:stretch>
        </p:blipFill>
        <p:spPr>
          <a:xfrm>
            <a:off x="3446443" y="4940856"/>
            <a:ext cx="2695119" cy="1676963"/>
          </a:xfrm>
          <a:prstGeom prst="rect">
            <a:avLst/>
          </a:prstGeom>
        </p:spPr>
      </p:pic>
      <p:sp>
        <p:nvSpPr>
          <p:cNvPr id="3" name="Speech Bubble: Rectangle 2">
            <a:extLst>
              <a:ext uri="{FF2B5EF4-FFF2-40B4-BE49-F238E27FC236}">
                <a16:creationId xmlns:a16="http://schemas.microsoft.com/office/drawing/2014/main" id="{89A97344-5E4C-4585-9A65-9A5A13986973}"/>
              </a:ext>
            </a:extLst>
          </p:cNvPr>
          <p:cNvSpPr/>
          <p:nvPr/>
        </p:nvSpPr>
        <p:spPr>
          <a:xfrm>
            <a:off x="6151987" y="1995437"/>
            <a:ext cx="1450490" cy="461665"/>
          </a:xfrm>
          <a:prstGeom prst="wedgeRectCallout">
            <a:avLst>
              <a:gd name="adj1" fmla="val -108183"/>
              <a:gd name="adj2" fmla="val 95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Blink_LED.C</a:t>
            </a:r>
            <a:endParaRPr lang="en-US" dirty="0"/>
          </a:p>
        </p:txBody>
      </p:sp>
      <p:sp>
        <p:nvSpPr>
          <p:cNvPr id="20" name="Speech Bubble: Rectangle 19">
            <a:extLst>
              <a:ext uri="{FF2B5EF4-FFF2-40B4-BE49-F238E27FC236}">
                <a16:creationId xmlns:a16="http://schemas.microsoft.com/office/drawing/2014/main" id="{A44B7D98-EBCC-45B9-A94C-487582D379EC}"/>
              </a:ext>
            </a:extLst>
          </p:cNvPr>
          <p:cNvSpPr/>
          <p:nvPr/>
        </p:nvSpPr>
        <p:spPr>
          <a:xfrm>
            <a:off x="6521397" y="5136861"/>
            <a:ext cx="1081080" cy="761777"/>
          </a:xfrm>
          <a:prstGeom prst="wedgeRectCallout">
            <a:avLst>
              <a:gd name="adj1" fmla="val -151167"/>
              <a:gd name="adj2" fmla="val -1362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Compiler/IDE</a:t>
            </a:r>
          </a:p>
        </p:txBody>
      </p:sp>
      <p:sp>
        <p:nvSpPr>
          <p:cNvPr id="17" name="TextBox 16">
            <a:extLst>
              <a:ext uri="{FF2B5EF4-FFF2-40B4-BE49-F238E27FC236}">
                <a16:creationId xmlns:a16="http://schemas.microsoft.com/office/drawing/2014/main" id="{355233DB-320B-314E-FD98-74BD10B8BD58}"/>
              </a:ext>
            </a:extLst>
          </p:cNvPr>
          <p:cNvSpPr txBox="1"/>
          <p:nvPr/>
        </p:nvSpPr>
        <p:spPr>
          <a:xfrm>
            <a:off x="142234" y="1327683"/>
            <a:ext cx="3613982" cy="5262979"/>
          </a:xfrm>
          <a:prstGeom prst="rect">
            <a:avLst/>
          </a:prstGeom>
          <a:noFill/>
        </p:spPr>
        <p:txBody>
          <a:bodyPr wrap="square">
            <a:spAutoFit/>
          </a:bodyPr>
          <a:lstStyle/>
          <a:p>
            <a:pPr marL="342900" indent="-342900">
              <a:buFont typeface="Arial" panose="020B0604020202020204" pitchFamily="34" charset="0"/>
              <a:buChar char="•"/>
            </a:pPr>
            <a:r>
              <a:rPr lang="en-US" sz="2400" dirty="0"/>
              <a:t>When you want to program an embedded system, you first write the application program (in C) on a host machine.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host machine has a compiler that generates the machine code.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machine code will only run on this specific device or other devices with the same arch. </a:t>
            </a:r>
          </a:p>
        </p:txBody>
      </p:sp>
    </p:spTree>
    <p:extLst>
      <p:ext uri="{BB962C8B-B14F-4D97-AF65-F5344CB8AC3E}">
        <p14:creationId xmlns:p14="http://schemas.microsoft.com/office/powerpoint/2010/main" val="262594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10231</TotalTime>
  <Words>4317</Words>
  <Application>Microsoft Office PowerPoint</Application>
  <PresentationFormat>Widescreen</PresentationFormat>
  <Paragraphs>506</Paragraphs>
  <Slides>28</Slides>
  <Notes>23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-apple-system</vt:lpstr>
      <vt:lpstr>Arial</vt:lpstr>
      <vt:lpstr>Arial</vt:lpstr>
      <vt:lpstr>Calibri</vt:lpstr>
      <vt:lpstr>Calibri (Body)</vt:lpstr>
      <vt:lpstr>charter</vt:lpstr>
      <vt:lpstr>Droid Sans</vt:lpstr>
      <vt:lpstr>euclid_circular_a</vt:lpstr>
      <vt:lpstr>Lato</vt:lpstr>
      <vt:lpstr>Roboto</vt:lpstr>
      <vt:lpstr>sohne</vt:lpstr>
      <vt:lpstr>times new roman</vt:lpstr>
      <vt:lpstr>Verdana</vt:lpstr>
      <vt:lpstr>Office Theme</vt:lpstr>
      <vt:lpstr>  EECS 388:                                                               Embedded Systems  Lecture 2: Embedded Software Development</vt:lpstr>
      <vt:lpstr>Announcements</vt:lpstr>
      <vt:lpstr>Context</vt:lpstr>
      <vt:lpstr>Examples</vt:lpstr>
      <vt:lpstr>Example</vt:lpstr>
      <vt:lpstr>Instruction Set Architecture (ISA)</vt:lpstr>
      <vt:lpstr>Analogy </vt:lpstr>
      <vt:lpstr>Microarchitecture</vt:lpstr>
      <vt:lpstr>Embedded System Development Platform</vt:lpstr>
      <vt:lpstr>PowerPoint Presentation</vt:lpstr>
      <vt:lpstr>Compiler Toolchain </vt:lpstr>
      <vt:lpstr>Preprocessing</vt:lpstr>
      <vt:lpstr>Example of Preprocessing Step</vt:lpstr>
      <vt:lpstr>Compiler Toolchain </vt:lpstr>
      <vt:lpstr>Compilation  </vt:lpstr>
      <vt:lpstr>Compiler Toolchain </vt:lpstr>
      <vt:lpstr>Assembly </vt:lpstr>
      <vt:lpstr>PowerPoint Presentation</vt:lpstr>
      <vt:lpstr>Native Compilation</vt:lpstr>
      <vt:lpstr>Cross Compilation</vt:lpstr>
      <vt:lpstr>PowerPoint Presentation</vt:lpstr>
      <vt:lpstr>GNU Make</vt:lpstr>
      <vt:lpstr>GNU Toolchain</vt:lpstr>
      <vt:lpstr>A Simple Makefile: </vt:lpstr>
      <vt:lpstr>Example with Headers:</vt:lpstr>
      <vt:lpstr>A Simple Makefile (Cont.): </vt:lpstr>
      <vt:lpstr>Integrated Development Environment (IDE)</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690:                                                               Introduction to Hardware Security and Trust, Fall 2020</dc:title>
  <dc:creator>Tamzidul Hoque Tonmoy</dc:creator>
  <cp:lastModifiedBy>Hoque, Tamzidul</cp:lastModifiedBy>
  <cp:revision>42</cp:revision>
  <dcterms:created xsi:type="dcterms:W3CDTF">2020-08-24T18:27:49Z</dcterms:created>
  <dcterms:modified xsi:type="dcterms:W3CDTF">2023-01-19T18:37:15Z</dcterms:modified>
</cp:coreProperties>
</file>