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>
        <p:scale>
          <a:sx n="107" d="100"/>
          <a:sy n="107" d="100"/>
        </p:scale>
        <p:origin x="-50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openxmlformats.org/officeDocument/2006/relationships/customXml" Target="../customXml/item5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84" cy="511154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540" y="0"/>
            <a:ext cx="3076083" cy="511154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8DBF0351-D908-4D02-B8D5-3DB6C28D452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810"/>
            <a:ext cx="3076084" cy="511154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540" y="9721810"/>
            <a:ext cx="3076083" cy="511154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9509FC47-AB04-4D45-9F64-00E6D5F2B8B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24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9" y="116632"/>
            <a:ext cx="8615361" cy="6624736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11811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1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1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609600" y="1"/>
            <a:ext cx="8534400" cy="6858000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fr-FR">
              <a:latin typeface="Times New Roman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ltGray">
          <a:xfrm>
            <a:off x="1016001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Times New Roman" charset="0"/>
            </a:endParaRPr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0"/>
            <a:ext cx="118110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fld id="{E9FAD7A5-8836-4E64-9528-E49E83CED51B}" type="datetimeFigureOut">
              <a:rPr lang="fr-FR" smtClean="0"/>
              <a:pPr/>
              <a:t>03/02/2016</a:t>
            </a:fld>
            <a:endParaRPr lang="fr-FR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228600"/>
            <a:ext cx="28956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endParaRPr lang="fr-FR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E6DBA73B-BC9C-462A-9FF8-B747C92432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1" y="2057400"/>
            <a:ext cx="7721600" cy="2595736"/>
          </a:xfrm>
        </p:spPr>
        <p:txBody>
          <a:bodyPr/>
          <a:lstStyle/>
          <a:p>
            <a:r>
              <a:rPr lang="fr-FR" dirty="0" smtClean="0"/>
              <a:t>Le DOM</a:t>
            </a:r>
            <a:br>
              <a:rPr lang="fr-FR" dirty="0" smtClean="0"/>
            </a:br>
            <a:r>
              <a:rPr lang="fr-FR" dirty="0" smtClean="0"/>
              <a:t>et comment JavaScript </a:t>
            </a:r>
            <a:br>
              <a:rPr lang="fr-FR" dirty="0" smtClean="0"/>
            </a:br>
            <a:r>
              <a:rPr lang="fr-FR" dirty="0" smtClean="0"/>
              <a:t>"voit" la page HTML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56176" y="606193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B. </a:t>
            </a:r>
            <a:r>
              <a:rPr lang="fr-FR" dirty="0" err="1" smtClean="0"/>
              <a:t>Hézard</a:t>
            </a:r>
            <a:r>
              <a:rPr lang="fr-FR" dirty="0" smtClean="0"/>
              <a:t> – Afpa Nice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620000" cy="792088"/>
          </a:xfrm>
        </p:spPr>
        <p:txBody>
          <a:bodyPr/>
          <a:lstStyle/>
          <a:p>
            <a:r>
              <a:rPr lang="fr-FR" sz="3600" dirty="0" smtClean="0"/>
              <a:t>Exemple de page HTML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80728"/>
            <a:ext cx="4861048" cy="568863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1100" dirty="0" smtClean="0"/>
              <a:t>&lt;html </a:t>
            </a:r>
            <a:r>
              <a:rPr lang="fr-FR" sz="1100" dirty="0" err="1" smtClean="0"/>
              <a:t>lang</a:t>
            </a:r>
            <a:r>
              <a:rPr lang="fr-FR" sz="1100" dirty="0" smtClean="0"/>
              <a:t>="</a:t>
            </a:r>
            <a:r>
              <a:rPr lang="fr-FR" sz="1100" dirty="0" err="1" smtClean="0"/>
              <a:t>fr</a:t>
            </a:r>
            <a:r>
              <a:rPr lang="fr-FR" sz="1100" dirty="0" smtClean="0"/>
              <a:t>"&gt;</a:t>
            </a:r>
          </a:p>
          <a:p>
            <a:pPr>
              <a:buNone/>
            </a:pPr>
            <a:r>
              <a:rPr lang="fr-FR" sz="1100" dirty="0" smtClean="0"/>
              <a:t>&lt;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&lt;!-- le contenu de </a:t>
            </a:r>
            <a:r>
              <a:rPr lang="fr-FR" sz="1100" dirty="0" err="1" smtClean="0"/>
              <a:t>head</a:t>
            </a:r>
            <a:r>
              <a:rPr lang="fr-FR" sz="1100" dirty="0" smtClean="0"/>
              <a:t> --&gt;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meta</a:t>
            </a:r>
            <a:r>
              <a:rPr lang="fr-FR" sz="1100" dirty="0" smtClean="0"/>
              <a:t> </a:t>
            </a:r>
            <a:r>
              <a:rPr lang="fr-FR" sz="1100" dirty="0" err="1" smtClean="0"/>
              <a:t>charset</a:t>
            </a:r>
            <a:r>
              <a:rPr lang="fr-FR" sz="1100" dirty="0" smtClean="0"/>
              <a:t>="</a:t>
            </a:r>
            <a:r>
              <a:rPr lang="fr-FR" sz="1100" dirty="0" err="1" smtClean="0"/>
              <a:t>utf</a:t>
            </a:r>
            <a:r>
              <a:rPr lang="fr-FR" sz="1100" dirty="0" smtClean="0"/>
              <a:t>-8"&gt;</a:t>
            </a:r>
          </a:p>
          <a:p>
            <a:pPr>
              <a:buNone/>
            </a:pPr>
            <a:r>
              <a:rPr lang="fr-FR" sz="1100" dirty="0" smtClean="0"/>
              <a:t>&lt;/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&lt;body&gt;</a:t>
            </a:r>
          </a:p>
          <a:p>
            <a:pPr>
              <a:buNone/>
            </a:pPr>
            <a:r>
              <a:rPr lang="fr-FR" sz="1100" dirty="0" smtClean="0"/>
              <a:t>	&lt;h1 id="</a:t>
            </a:r>
            <a:r>
              <a:rPr lang="fr-FR" sz="1100" dirty="0" err="1" smtClean="0"/>
              <a:t>titreGen</a:t>
            </a:r>
            <a:r>
              <a:rPr lang="fr-FR" sz="1100" dirty="0" smtClean="0"/>
              <a:t>"&gt;Titre de la page&lt;/h1&gt;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id="corps"&gt;</a:t>
            </a:r>
          </a:p>
          <a:p>
            <a:pPr>
              <a:buNone/>
            </a:pPr>
            <a:r>
              <a:rPr lang="fr-FR" sz="1100" dirty="0" smtClean="0"/>
              <a:t>	&lt;p id="para1"&gt;Premier paragraphe de texte.&lt;/p&gt;</a:t>
            </a:r>
          </a:p>
          <a:p>
            <a:pPr>
              <a:buNone/>
            </a:pPr>
            <a:r>
              <a:rPr lang="fr-FR" sz="1100" dirty="0" smtClean="0"/>
              <a:t>	&lt;p id="para2"&gt;Deuxième paragraphe de texte.&lt;/p&gt;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form</a:t>
            </a:r>
            <a:r>
              <a:rPr lang="fr-FR" sz="1100" dirty="0" smtClean="0"/>
              <a:t> id="formulaire" action="..."&gt;</a:t>
            </a:r>
          </a:p>
          <a:p>
            <a:pPr>
              <a:buNone/>
            </a:pPr>
            <a:r>
              <a:rPr lang="fr-FR" sz="1100" dirty="0" smtClean="0"/>
              <a:t>	          &lt;p&gt;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&lt;label for "nom"&gt;Votre nom :&lt;/label&gt;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&lt;input type = "</a:t>
            </a:r>
            <a:r>
              <a:rPr lang="fr-FR" sz="1100" dirty="0" err="1" smtClean="0"/>
              <a:t>text</a:t>
            </a:r>
            <a:r>
              <a:rPr lang="fr-FR" sz="1100" dirty="0" smtClean="0"/>
              <a:t>" id="nom" </a:t>
            </a:r>
            <a:r>
              <a:rPr lang="fr-FR" sz="1100" dirty="0" err="1" smtClean="0"/>
              <a:t>name</a:t>
            </a:r>
            <a:r>
              <a:rPr lang="fr-FR" sz="1100" dirty="0" smtClean="0"/>
              <a:t>="nom"/&gt;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 smtClean="0"/>
              <a:t>		 &lt;div id="message"&gt;&lt;/div&gt;</a:t>
            </a:r>
          </a:p>
          <a:p>
            <a:pPr>
              <a:buNone/>
            </a:pPr>
            <a:r>
              <a:rPr lang="fr-FR" sz="1100" dirty="0"/>
              <a:t>	 </a:t>
            </a:r>
            <a:r>
              <a:rPr lang="fr-FR" sz="1100" dirty="0" smtClean="0"/>
              <a:t>         &lt;/p&gt;</a:t>
            </a:r>
          </a:p>
          <a:p>
            <a:pPr>
              <a:buNone/>
            </a:pPr>
            <a:r>
              <a:rPr lang="fr-FR" sz="1100" dirty="0" smtClean="0"/>
              <a:t>	          &lt;p&gt;</a:t>
            </a:r>
          </a:p>
          <a:p>
            <a:pPr>
              <a:buNone/>
            </a:pPr>
            <a:r>
              <a:rPr lang="fr-FR" sz="1100" dirty="0" smtClean="0"/>
              <a:t>		     &lt;label for "</a:t>
            </a:r>
            <a:r>
              <a:rPr lang="fr-FR" sz="1100" dirty="0" err="1" smtClean="0"/>
              <a:t>pass</a:t>
            </a:r>
            <a:r>
              <a:rPr lang="fr-FR" sz="1100" dirty="0" smtClean="0"/>
              <a:t>"&gt;Votre mot de passe :&lt;/label&gt;</a:t>
            </a:r>
          </a:p>
          <a:p>
            <a:pPr>
              <a:buNone/>
            </a:pPr>
            <a:r>
              <a:rPr lang="fr-FR" sz="1100" dirty="0" smtClean="0"/>
              <a:t>		     &lt;input type = "</a:t>
            </a:r>
            <a:r>
              <a:rPr lang="fr-FR" sz="1100" dirty="0" err="1" smtClean="0"/>
              <a:t>password</a:t>
            </a:r>
            <a:r>
              <a:rPr lang="fr-FR" sz="1100" dirty="0" smtClean="0"/>
              <a:t>" id="</a:t>
            </a:r>
            <a:r>
              <a:rPr lang="fr-FR" sz="1100" dirty="0" err="1" smtClean="0"/>
              <a:t>pass</a:t>
            </a:r>
            <a:r>
              <a:rPr lang="fr-FR" sz="1100" dirty="0" smtClean="0"/>
              <a:t>" </a:t>
            </a:r>
            <a:r>
              <a:rPr lang="fr-FR" sz="1100" dirty="0" err="1" smtClean="0"/>
              <a:t>name</a:t>
            </a:r>
            <a:r>
              <a:rPr lang="fr-FR" sz="1100" dirty="0" smtClean="0"/>
              <a:t>="</a:t>
            </a:r>
            <a:r>
              <a:rPr lang="fr-FR" sz="1100" dirty="0" err="1" smtClean="0"/>
              <a:t>pass</a:t>
            </a:r>
            <a:r>
              <a:rPr lang="fr-FR" sz="1100" dirty="0" smtClean="0"/>
              <a:t>"/&gt;</a:t>
            </a:r>
          </a:p>
          <a:p>
            <a:pPr>
              <a:buNone/>
            </a:pPr>
            <a:r>
              <a:rPr lang="fr-FR" sz="1100" dirty="0" smtClean="0"/>
              <a:t>	          &lt;/p&gt;</a:t>
            </a:r>
          </a:p>
          <a:p>
            <a:pPr>
              <a:buNone/>
            </a:pPr>
            <a:r>
              <a:rPr lang="fr-FR" sz="1100" dirty="0" smtClean="0"/>
              <a:t>	          &lt;p&gt;</a:t>
            </a:r>
          </a:p>
          <a:p>
            <a:pPr>
              <a:buNone/>
            </a:pPr>
            <a:r>
              <a:rPr lang="fr-FR" sz="1100" dirty="0" smtClean="0"/>
              <a:t>		     &lt;input type="reset" value="Recommencer" /&gt;</a:t>
            </a:r>
          </a:p>
          <a:p>
            <a:pPr>
              <a:buNone/>
            </a:pPr>
            <a:r>
              <a:rPr lang="fr-FR" sz="1100" dirty="0" smtClean="0"/>
              <a:t>		     &lt;input type="</a:t>
            </a:r>
            <a:r>
              <a:rPr lang="fr-FR" sz="1100" dirty="0" err="1" smtClean="0"/>
              <a:t>submit</a:t>
            </a:r>
            <a:r>
              <a:rPr lang="fr-FR" sz="1100" dirty="0" smtClean="0"/>
              <a:t>" value="Envoyer" /&gt;</a:t>
            </a:r>
          </a:p>
          <a:p>
            <a:pPr>
              <a:buNone/>
            </a:pPr>
            <a:r>
              <a:rPr lang="fr-FR" sz="1100" dirty="0" smtClean="0"/>
              <a:t>	          &lt;/p&gt;</a:t>
            </a:r>
          </a:p>
          <a:p>
            <a:pPr>
              <a:buNone/>
            </a:pPr>
            <a:r>
              <a:rPr lang="fr-FR" sz="1100" dirty="0" smtClean="0"/>
              <a:t>	&lt;/</a:t>
            </a:r>
            <a:r>
              <a:rPr lang="fr-FR" sz="1100" dirty="0" err="1" smtClean="0"/>
              <a:t>form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&lt;/div&gt;</a:t>
            </a:r>
          </a:p>
          <a:p>
            <a:pPr>
              <a:buNone/>
            </a:pPr>
            <a:r>
              <a:rPr lang="fr-FR" sz="1100" dirty="0" smtClean="0"/>
              <a:t>&lt;/body&gt;</a:t>
            </a:r>
          </a:p>
          <a:p>
            <a:pPr>
              <a:buNone/>
            </a:pPr>
            <a:r>
              <a:rPr lang="fr-FR" sz="1100" dirty="0" smtClean="0"/>
              <a:t>&lt;/html&gt;</a:t>
            </a:r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108" t="20297" r="63201" b="44266"/>
          <a:stretch>
            <a:fillRect/>
          </a:stretch>
        </p:blipFill>
        <p:spPr bwMode="auto">
          <a:xfrm>
            <a:off x="5292080" y="1772816"/>
            <a:ext cx="2952328" cy="259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27720"/>
          </a:xfrm>
        </p:spPr>
        <p:txBody>
          <a:bodyPr/>
          <a:lstStyle/>
          <a:p>
            <a:r>
              <a:rPr lang="fr-FR" sz="3600" dirty="0" smtClean="0"/>
              <a:t>Le modèle JavaScript ‘historique’ correspondant </a:t>
            </a:r>
            <a:endParaRPr lang="fr-FR" sz="36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4861048" cy="568863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1100" dirty="0" smtClean="0"/>
              <a:t>&lt;html </a:t>
            </a:r>
            <a:r>
              <a:rPr lang="fr-FR" sz="1100" dirty="0" err="1" smtClean="0"/>
              <a:t>lang</a:t>
            </a:r>
            <a:r>
              <a:rPr lang="fr-FR" sz="1100" dirty="0" smtClean="0"/>
              <a:t>="</a:t>
            </a:r>
            <a:r>
              <a:rPr lang="fr-FR" sz="1100" dirty="0" err="1" smtClean="0"/>
              <a:t>fr</a:t>
            </a:r>
            <a:r>
              <a:rPr lang="fr-FR" sz="1100" dirty="0" smtClean="0"/>
              <a:t>"&gt;</a:t>
            </a:r>
          </a:p>
          <a:p>
            <a:pPr>
              <a:buNone/>
            </a:pPr>
            <a:r>
              <a:rPr lang="fr-FR" sz="1100" dirty="0" smtClean="0"/>
              <a:t>&lt;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&lt;!-- le contenu de </a:t>
            </a:r>
            <a:r>
              <a:rPr lang="fr-FR" sz="1100" dirty="0" err="1" smtClean="0"/>
              <a:t>head</a:t>
            </a:r>
            <a:r>
              <a:rPr lang="fr-FR" sz="1100" dirty="0" smtClean="0"/>
              <a:t> --&gt;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meta</a:t>
            </a:r>
            <a:r>
              <a:rPr lang="fr-FR" sz="1100" dirty="0" smtClean="0"/>
              <a:t> </a:t>
            </a:r>
            <a:r>
              <a:rPr lang="fr-FR" sz="1100" dirty="0" err="1" smtClean="0"/>
              <a:t>charset</a:t>
            </a:r>
            <a:r>
              <a:rPr lang="fr-FR" sz="1100" dirty="0" smtClean="0"/>
              <a:t>="</a:t>
            </a:r>
            <a:r>
              <a:rPr lang="fr-FR" sz="1100" dirty="0" err="1" smtClean="0"/>
              <a:t>utf</a:t>
            </a:r>
            <a:r>
              <a:rPr lang="fr-FR" sz="1100" dirty="0" smtClean="0"/>
              <a:t>-8"&gt;</a:t>
            </a:r>
          </a:p>
          <a:p>
            <a:pPr>
              <a:buNone/>
            </a:pPr>
            <a:r>
              <a:rPr lang="fr-FR" sz="1100" dirty="0" smtClean="0"/>
              <a:t>&lt;/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&lt;body&gt;</a:t>
            </a:r>
          </a:p>
          <a:p>
            <a:pPr>
              <a:buNone/>
            </a:pPr>
            <a:r>
              <a:rPr lang="fr-FR" sz="1100" dirty="0" smtClean="0"/>
              <a:t>	&lt;h1 id="</a:t>
            </a:r>
            <a:r>
              <a:rPr lang="fr-FR" sz="1100" dirty="0" err="1" smtClean="0"/>
              <a:t>titreGen</a:t>
            </a:r>
            <a:r>
              <a:rPr lang="fr-FR" sz="1100" dirty="0" smtClean="0"/>
              <a:t>"&gt;Titre de la page&lt;/h1&gt;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id="corps"&gt;</a:t>
            </a:r>
          </a:p>
          <a:p>
            <a:pPr>
              <a:buNone/>
            </a:pPr>
            <a:r>
              <a:rPr lang="fr-FR" sz="1100" dirty="0" smtClean="0"/>
              <a:t>	&lt;p id="para1"&gt;Premier paragraphe de texte.&lt;/p&gt;</a:t>
            </a:r>
          </a:p>
          <a:p>
            <a:pPr>
              <a:buNone/>
            </a:pPr>
            <a:r>
              <a:rPr lang="fr-FR" sz="1100" dirty="0" smtClean="0"/>
              <a:t>	&lt;p id="para2"&gt;Deuxième paragraphe de texte.&lt;/p&gt;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form</a:t>
            </a:r>
            <a:r>
              <a:rPr lang="fr-FR" sz="1100" dirty="0" smtClean="0"/>
              <a:t> id="formulaire" action="..."&gt;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&lt;label for "nom"&gt;Votre nom :&lt;/label&gt;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&lt;input type = "</a:t>
            </a:r>
            <a:r>
              <a:rPr lang="fr-FR" sz="1100" dirty="0" err="1"/>
              <a:t>text</a:t>
            </a:r>
            <a:r>
              <a:rPr lang="fr-FR" sz="1100" dirty="0"/>
              <a:t>" id="nom" </a:t>
            </a:r>
            <a:r>
              <a:rPr lang="fr-FR" sz="1100" dirty="0" err="1"/>
              <a:t>name</a:t>
            </a:r>
            <a:r>
              <a:rPr lang="fr-FR" sz="1100" dirty="0"/>
              <a:t>="nom"/&gt;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&lt;div id="message"&gt;&lt;/div&gt;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&lt;label for "</a:t>
            </a:r>
            <a:r>
              <a:rPr lang="fr-FR" sz="1100" dirty="0" err="1"/>
              <a:t>pass</a:t>
            </a:r>
            <a:r>
              <a:rPr lang="fr-FR" sz="1100" dirty="0"/>
              <a:t>"&gt;Votre mot de passe :&lt;/label&gt;</a:t>
            </a:r>
          </a:p>
          <a:p>
            <a:pPr>
              <a:buNone/>
            </a:pPr>
            <a:r>
              <a:rPr lang="fr-FR" sz="1100" dirty="0"/>
              <a:t>		     &lt;input type = "</a:t>
            </a:r>
            <a:r>
              <a:rPr lang="fr-FR" sz="1100" dirty="0" err="1"/>
              <a:t>password</a:t>
            </a:r>
            <a:r>
              <a:rPr lang="fr-FR" sz="1100" dirty="0"/>
              <a:t>" id="</a:t>
            </a:r>
            <a:r>
              <a:rPr lang="fr-FR" sz="1100" dirty="0" err="1"/>
              <a:t>pass</a:t>
            </a:r>
            <a:r>
              <a:rPr lang="fr-FR" sz="1100" dirty="0"/>
              <a:t>"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pass</a:t>
            </a:r>
            <a:r>
              <a:rPr lang="fr-FR" sz="1100" dirty="0"/>
              <a:t>"/&gt;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&lt;input type="reset" value="Recommencer" /&gt;</a:t>
            </a:r>
          </a:p>
          <a:p>
            <a:pPr>
              <a:buNone/>
            </a:pPr>
            <a:r>
              <a:rPr lang="fr-FR" sz="1100" dirty="0"/>
              <a:t>		     &lt;input type="</a:t>
            </a:r>
            <a:r>
              <a:rPr lang="fr-FR" sz="1100" dirty="0" err="1"/>
              <a:t>submit</a:t>
            </a:r>
            <a:r>
              <a:rPr lang="fr-FR" sz="1100" dirty="0"/>
              <a:t>" value="Envoyer" 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&lt;/</a:t>
            </a:r>
            <a:r>
              <a:rPr lang="fr-FR" sz="1100" dirty="0" err="1"/>
              <a:t>form</a:t>
            </a:r>
            <a:r>
              <a:rPr lang="fr-FR" sz="1100" dirty="0"/>
              <a:t>&gt;</a:t>
            </a:r>
          </a:p>
          <a:p>
            <a:pPr>
              <a:buNone/>
            </a:pPr>
            <a:r>
              <a:rPr lang="fr-FR" sz="1100" dirty="0"/>
              <a:t>	&lt;/div&gt;</a:t>
            </a:r>
          </a:p>
          <a:p>
            <a:pPr>
              <a:buNone/>
            </a:pPr>
            <a:r>
              <a:rPr lang="fr-FR" sz="1100" dirty="0" smtClean="0"/>
              <a:t>&lt;/body&gt;</a:t>
            </a:r>
          </a:p>
          <a:p>
            <a:pPr>
              <a:buNone/>
            </a:pPr>
            <a:r>
              <a:rPr lang="fr-FR" sz="1100" dirty="0" smtClean="0"/>
              <a:t>&lt;/html&gt;</a:t>
            </a:r>
            <a:endParaRPr lang="fr-FR" sz="11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076056" y="1052736"/>
            <a:ext cx="3024336" cy="56886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noProof="0" dirty="0" err="1" smtClean="0"/>
              <a:t>w</a:t>
            </a:r>
            <a:r>
              <a:rPr kumimoji="0" lang="fr-F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indow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</a:t>
            </a:r>
            <a:r>
              <a:rPr lang="fr-FR" sz="1100" kern="0" dirty="0" err="1" smtClean="0"/>
              <a:t>forms</a:t>
            </a:r>
            <a:r>
              <a:rPr lang="fr-FR" sz="1100" kern="0" dirty="0" smtClean="0"/>
              <a:t>[0]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[0]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[1]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[2]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[3]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H="1">
            <a:off x="827584" y="2204864"/>
            <a:ext cx="4608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 flipH="1">
            <a:off x="2843808" y="3212976"/>
            <a:ext cx="31683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 flipH="1">
            <a:off x="4499992" y="3789040"/>
            <a:ext cx="23762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355976" y="4797152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 flipH="1">
            <a:off x="3923928" y="5445224"/>
            <a:ext cx="29523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 bwMode="auto">
          <a:xfrm flipH="1">
            <a:off x="3707904" y="5589240"/>
            <a:ext cx="31683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grpSp>
        <p:nvGrpSpPr>
          <p:cNvPr id="27" name="Groupe 26"/>
          <p:cNvGrpSpPr/>
          <p:nvPr/>
        </p:nvGrpSpPr>
        <p:grpSpPr>
          <a:xfrm>
            <a:off x="5652120" y="1268760"/>
            <a:ext cx="936104" cy="4608512"/>
            <a:chOff x="5652120" y="1268760"/>
            <a:chExt cx="936104" cy="4608512"/>
          </a:xfrm>
        </p:grpSpPr>
        <p:cxnSp>
          <p:nvCxnSpPr>
            <p:cNvPr id="18" name="Connecteur droit 17"/>
            <p:cNvCxnSpPr/>
            <p:nvPr/>
          </p:nvCxnSpPr>
          <p:spPr bwMode="auto">
            <a:xfrm>
              <a:off x="5652120" y="1268760"/>
              <a:ext cx="0" cy="792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necteur droit 18"/>
            <p:cNvCxnSpPr/>
            <p:nvPr/>
          </p:nvCxnSpPr>
          <p:spPr bwMode="auto">
            <a:xfrm>
              <a:off x="6084168" y="2276872"/>
              <a:ext cx="0" cy="792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necteur droit 19"/>
            <p:cNvCxnSpPr/>
            <p:nvPr/>
          </p:nvCxnSpPr>
          <p:spPr bwMode="auto">
            <a:xfrm>
              <a:off x="6588224" y="3356992"/>
              <a:ext cx="0" cy="2520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0" y="4941168"/>
            <a:ext cx="9144000" cy="338554"/>
            <a:chOff x="0" y="4725144"/>
            <a:chExt cx="9144000" cy="338554"/>
          </a:xfrm>
        </p:grpSpPr>
        <p:sp>
          <p:nvSpPr>
            <p:cNvPr id="23" name="ZoneTexte 22"/>
            <p:cNvSpPr txBox="1"/>
            <p:nvPr/>
          </p:nvSpPr>
          <p:spPr>
            <a:xfrm>
              <a:off x="5076056" y="4725144"/>
              <a:ext cx="40679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indow.document.forms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[0].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elements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[1]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0" y="4725144"/>
              <a:ext cx="5076056" cy="3385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&lt;input type = 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password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id="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"/&gt;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4427984" y="4869160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sp>
        <p:nvSpPr>
          <p:cNvPr id="30" name="Pensées 29"/>
          <p:cNvSpPr/>
          <p:nvPr/>
        </p:nvSpPr>
        <p:spPr bwMode="auto">
          <a:xfrm>
            <a:off x="3913512" y="3853517"/>
            <a:ext cx="4968552" cy="936104"/>
          </a:xfrm>
          <a:prstGeom prst="cloudCallout">
            <a:avLst>
              <a:gd name="adj1" fmla="val -15542"/>
              <a:gd name="adj2" fmla="val 425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Seuls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certains é</a:t>
            </a:r>
            <a:r>
              <a:rPr lang="fr-FR" dirty="0" smtClean="0">
                <a:latin typeface="Times New Roman" charset="0"/>
              </a:rPr>
              <a:t>l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éments HTML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sont "vus" </a:t>
            </a:r>
            <a:r>
              <a:rPr lang="fr-FR" dirty="0" smtClean="0">
                <a:latin typeface="Times New Roman" charset="0"/>
              </a:rPr>
              <a:t>p</a:t>
            </a:r>
            <a:r>
              <a:rPr lang="fr-FR" baseline="0" dirty="0" smtClean="0">
                <a:latin typeface="Times New Roman" charset="0"/>
              </a:rPr>
              <a:t>ar JavaScript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27720"/>
          </a:xfrm>
        </p:spPr>
        <p:txBody>
          <a:bodyPr/>
          <a:lstStyle/>
          <a:p>
            <a:r>
              <a:rPr lang="fr-FR" sz="3600" dirty="0" smtClean="0"/>
              <a:t>DOM : Le dictionnaire des </a:t>
            </a:r>
            <a:r>
              <a:rPr lang="fr-FR" sz="3600" b="1" dirty="0" smtClean="0"/>
              <a:t>id</a:t>
            </a:r>
            <a:r>
              <a:rPr lang="fr-FR" sz="3600" dirty="0" smtClean="0"/>
              <a:t> correspondant </a:t>
            </a:r>
            <a:endParaRPr lang="fr-FR" sz="36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4861048" cy="568863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1100" dirty="0" smtClean="0"/>
              <a:t>&lt;html </a:t>
            </a:r>
            <a:r>
              <a:rPr lang="fr-FR" sz="1100" dirty="0" err="1" smtClean="0"/>
              <a:t>lang</a:t>
            </a:r>
            <a:r>
              <a:rPr lang="fr-FR" sz="1100" dirty="0" smtClean="0"/>
              <a:t>="</a:t>
            </a:r>
            <a:r>
              <a:rPr lang="fr-FR" sz="1100" dirty="0" err="1" smtClean="0"/>
              <a:t>fr</a:t>
            </a:r>
            <a:r>
              <a:rPr lang="fr-FR" sz="1100" dirty="0" smtClean="0"/>
              <a:t>"&gt;</a:t>
            </a:r>
          </a:p>
          <a:p>
            <a:pPr>
              <a:buNone/>
            </a:pPr>
            <a:r>
              <a:rPr lang="fr-FR" sz="1100" dirty="0" smtClean="0"/>
              <a:t>&lt;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&lt;!-- le contenu de </a:t>
            </a:r>
            <a:r>
              <a:rPr lang="fr-FR" sz="1100" dirty="0" err="1" smtClean="0"/>
              <a:t>head</a:t>
            </a:r>
            <a:r>
              <a:rPr lang="fr-FR" sz="1100" dirty="0" smtClean="0"/>
              <a:t> --&gt;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meta</a:t>
            </a:r>
            <a:r>
              <a:rPr lang="fr-FR" sz="1100" dirty="0" smtClean="0"/>
              <a:t> </a:t>
            </a:r>
            <a:r>
              <a:rPr lang="fr-FR" sz="1100" dirty="0" err="1" smtClean="0"/>
              <a:t>charset</a:t>
            </a:r>
            <a:r>
              <a:rPr lang="fr-FR" sz="1100" dirty="0" smtClean="0"/>
              <a:t>="</a:t>
            </a:r>
            <a:r>
              <a:rPr lang="fr-FR" sz="1100" dirty="0" err="1" smtClean="0"/>
              <a:t>utf</a:t>
            </a:r>
            <a:r>
              <a:rPr lang="fr-FR" sz="1100" dirty="0" smtClean="0"/>
              <a:t>-8"&gt;</a:t>
            </a:r>
          </a:p>
          <a:p>
            <a:pPr>
              <a:buNone/>
            </a:pPr>
            <a:r>
              <a:rPr lang="fr-FR" sz="1100" dirty="0" smtClean="0"/>
              <a:t>&lt;/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&lt;body&gt;</a:t>
            </a:r>
          </a:p>
          <a:p>
            <a:pPr>
              <a:buNone/>
            </a:pPr>
            <a:r>
              <a:rPr lang="fr-FR" sz="1100" dirty="0" smtClean="0"/>
              <a:t>	&lt;h1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</a:t>
            </a:r>
            <a:r>
              <a:rPr lang="fr-FR" sz="1100" dirty="0" err="1" smtClean="0"/>
              <a:t>titreGen</a:t>
            </a:r>
            <a:r>
              <a:rPr lang="fr-FR" sz="1100" dirty="0" smtClean="0"/>
              <a:t>"&gt;Titre de la page&lt;/h1&gt;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="corps"&gt;</a:t>
            </a:r>
          </a:p>
          <a:p>
            <a:pPr>
              <a:buNone/>
            </a:pPr>
            <a:r>
              <a:rPr lang="fr-FR" sz="1100" dirty="0" smtClean="0"/>
              <a:t>	&lt;p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="para1"&gt;Premier paragraphe de texte.&lt;/p&gt;</a:t>
            </a:r>
          </a:p>
          <a:p>
            <a:pPr>
              <a:buNone/>
            </a:pPr>
            <a:r>
              <a:rPr lang="fr-FR" sz="1100" dirty="0" smtClean="0"/>
              <a:t>	&lt;p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="para2"&gt;Deuxième paragraphe de texte.&lt;/p&gt;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form</a:t>
            </a:r>
            <a:r>
              <a:rPr lang="fr-FR" sz="1100" dirty="0" smtClean="0"/>
              <a:t>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="formulaire" action="..."&gt;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&lt;label for "nom"&gt;Votre nom :&lt;/label&gt;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&lt;input type = "</a:t>
            </a:r>
            <a:r>
              <a:rPr lang="fr-FR" sz="1100" dirty="0" err="1"/>
              <a:t>text</a:t>
            </a:r>
            <a:r>
              <a:rPr lang="fr-FR" sz="1100" dirty="0"/>
              <a:t>"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</a:t>
            </a:r>
            <a:r>
              <a:rPr lang="fr-FR" sz="1100" dirty="0"/>
              <a:t>nom" </a:t>
            </a:r>
            <a:r>
              <a:rPr lang="fr-FR" sz="1100" dirty="0" err="1"/>
              <a:t>name</a:t>
            </a:r>
            <a:r>
              <a:rPr lang="fr-FR" sz="1100" dirty="0"/>
              <a:t>="nom"/&gt;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&lt;div id="message"&gt;&lt;/div&gt;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&lt;label for "</a:t>
            </a:r>
            <a:r>
              <a:rPr lang="fr-FR" sz="1100" dirty="0" err="1"/>
              <a:t>pass</a:t>
            </a:r>
            <a:r>
              <a:rPr lang="fr-FR" sz="1100" dirty="0"/>
              <a:t>"&gt;Votre mot de passe :&lt;/label&gt;</a:t>
            </a:r>
          </a:p>
          <a:p>
            <a:pPr>
              <a:buNone/>
            </a:pPr>
            <a:r>
              <a:rPr lang="fr-FR" sz="1100" dirty="0"/>
              <a:t>		     &lt;input type = "</a:t>
            </a:r>
            <a:r>
              <a:rPr lang="fr-FR" sz="1100" dirty="0" err="1"/>
              <a:t>password</a:t>
            </a:r>
            <a:r>
              <a:rPr lang="fr-FR" sz="1100" dirty="0"/>
              <a:t>"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</a:t>
            </a:r>
            <a:r>
              <a:rPr lang="fr-FR" sz="1100" dirty="0" err="1"/>
              <a:t>pass</a:t>
            </a:r>
            <a:r>
              <a:rPr lang="fr-FR" sz="1100" dirty="0"/>
              <a:t>"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pass</a:t>
            </a:r>
            <a:r>
              <a:rPr lang="fr-FR" sz="1100" dirty="0"/>
              <a:t>"/&gt;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&lt;input type="reset" value="Recommencer" /&gt;</a:t>
            </a:r>
          </a:p>
          <a:p>
            <a:pPr>
              <a:buNone/>
            </a:pPr>
            <a:r>
              <a:rPr lang="fr-FR" sz="1100" dirty="0"/>
              <a:t>		     &lt;input type="</a:t>
            </a:r>
            <a:r>
              <a:rPr lang="fr-FR" sz="1100" dirty="0" err="1"/>
              <a:t>submit</a:t>
            </a:r>
            <a:r>
              <a:rPr lang="fr-FR" sz="1100" dirty="0"/>
              <a:t>" value="Envoyer" 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&lt;/</a:t>
            </a:r>
            <a:r>
              <a:rPr lang="fr-FR" sz="1100" dirty="0" err="1"/>
              <a:t>form</a:t>
            </a:r>
            <a:r>
              <a:rPr lang="fr-FR" sz="1100" dirty="0"/>
              <a:t>&gt;</a:t>
            </a:r>
          </a:p>
          <a:p>
            <a:pPr>
              <a:buNone/>
            </a:pPr>
            <a:r>
              <a:rPr lang="fr-FR" sz="1100" dirty="0"/>
              <a:t>	&lt;/div&gt;</a:t>
            </a:r>
            <a:endParaRPr lang="fr-FR" sz="1100" dirty="0" smtClean="0"/>
          </a:p>
          <a:p>
            <a:pPr>
              <a:buNone/>
            </a:pPr>
            <a:r>
              <a:rPr lang="fr-FR" sz="1100" dirty="0" smtClean="0"/>
              <a:t>&lt;/body&gt;</a:t>
            </a:r>
          </a:p>
          <a:p>
            <a:pPr>
              <a:buNone/>
            </a:pPr>
            <a:r>
              <a:rPr lang="fr-FR" sz="1100" dirty="0" smtClean="0"/>
              <a:t>&lt;/html&gt;</a:t>
            </a:r>
            <a:endParaRPr lang="fr-FR" sz="11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076056" y="1052736"/>
            <a:ext cx="3024336" cy="56886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noProof="0" dirty="0" err="1" smtClean="0"/>
              <a:t>w</a:t>
            </a:r>
            <a:r>
              <a:rPr kumimoji="0" lang="fr-F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indow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document : liste des id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</a:t>
            </a:r>
            <a:r>
              <a:rPr lang="fr-FR" sz="1100" kern="0" dirty="0" err="1" smtClean="0"/>
              <a:t>titreGen</a:t>
            </a: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corps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para1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para2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formulaire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nom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message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</a:t>
            </a:r>
            <a:r>
              <a:rPr lang="fr-FR" sz="1100" kern="0" dirty="0" err="1" smtClean="0"/>
              <a:t>pass</a:t>
            </a: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2843808" y="3212976"/>
            <a:ext cx="302433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 flipH="1">
            <a:off x="4499992" y="3789040"/>
            <a:ext cx="14401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355976" y="4797152"/>
            <a:ext cx="15841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8" name="Connecteur droit 17"/>
          <p:cNvCxnSpPr/>
          <p:nvPr/>
        </p:nvCxnSpPr>
        <p:spPr bwMode="auto">
          <a:xfrm>
            <a:off x="5652120" y="126876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 flipH="1">
            <a:off x="3419872" y="4005064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 flipH="1">
            <a:off x="3635896" y="2996952"/>
            <a:ext cx="22322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9" name="Connecteur droit avec flèche 28"/>
          <p:cNvCxnSpPr/>
          <p:nvPr/>
        </p:nvCxnSpPr>
        <p:spPr bwMode="auto">
          <a:xfrm flipH="1">
            <a:off x="3635896" y="2780928"/>
            <a:ext cx="22322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 flipH="1">
            <a:off x="1763688" y="2564904"/>
            <a:ext cx="41044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 flipH="1">
            <a:off x="2987824" y="2348880"/>
            <a:ext cx="28803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724128" y="2276872"/>
            <a:ext cx="115212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6" name="Groupe 28"/>
          <p:cNvGrpSpPr/>
          <p:nvPr/>
        </p:nvGrpSpPr>
        <p:grpSpPr>
          <a:xfrm>
            <a:off x="0" y="4941168"/>
            <a:ext cx="9144000" cy="338554"/>
            <a:chOff x="0" y="4725144"/>
            <a:chExt cx="9144000" cy="338554"/>
          </a:xfrm>
        </p:grpSpPr>
        <p:sp>
          <p:nvSpPr>
            <p:cNvPr id="23" name="ZoneTexte 22"/>
            <p:cNvSpPr txBox="1"/>
            <p:nvPr/>
          </p:nvSpPr>
          <p:spPr>
            <a:xfrm>
              <a:off x="5076056" y="4725144"/>
              <a:ext cx="40679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window.document.getElementById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")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0" y="4725144"/>
              <a:ext cx="5076056" cy="3385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&lt;input type = 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password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id="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"/&gt;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4427984" y="4869160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sp>
        <p:nvSpPr>
          <p:cNvPr id="38" name="Pensées 37"/>
          <p:cNvSpPr/>
          <p:nvPr/>
        </p:nvSpPr>
        <p:spPr bwMode="auto">
          <a:xfrm>
            <a:off x="2890301" y="5589240"/>
            <a:ext cx="5523638" cy="936104"/>
          </a:xfrm>
          <a:prstGeom prst="cloudCallout">
            <a:avLst>
              <a:gd name="adj1" fmla="val -15542"/>
              <a:gd name="adj2" fmla="val 425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Tous les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é</a:t>
            </a:r>
            <a:r>
              <a:rPr lang="fr-FR" dirty="0" smtClean="0">
                <a:latin typeface="Times New Roman" charset="0"/>
              </a:rPr>
              <a:t>l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éments HTML 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identifiés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sont "vus" </a:t>
            </a:r>
            <a:r>
              <a:rPr lang="fr-FR" dirty="0" smtClean="0">
                <a:latin typeface="Times New Roman" charset="0"/>
              </a:rPr>
              <a:t>p</a:t>
            </a:r>
            <a:r>
              <a:rPr lang="fr-FR" baseline="0" dirty="0" smtClean="0">
                <a:latin typeface="Times New Roman" charset="0"/>
              </a:rPr>
              <a:t>ar JavaScript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27720"/>
          </a:xfrm>
        </p:spPr>
        <p:txBody>
          <a:bodyPr/>
          <a:lstStyle/>
          <a:p>
            <a:r>
              <a:rPr lang="fr-FR" sz="3600" i="1" dirty="0" smtClean="0"/>
              <a:t>Adresser</a:t>
            </a:r>
            <a:r>
              <a:rPr lang="fr-FR" sz="3600" dirty="0" smtClean="0"/>
              <a:t> les objets HTML en JavaScript</a:t>
            </a:r>
            <a:endParaRPr lang="fr-FR" sz="36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4861048" cy="5688632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1100" dirty="0" smtClean="0"/>
              <a:t>&lt;html </a:t>
            </a:r>
            <a:r>
              <a:rPr lang="fr-FR" sz="1100" dirty="0" err="1" smtClean="0"/>
              <a:t>lang</a:t>
            </a:r>
            <a:r>
              <a:rPr lang="fr-FR" sz="1100" dirty="0" smtClean="0"/>
              <a:t>="</a:t>
            </a:r>
            <a:r>
              <a:rPr lang="fr-FR" sz="1100" dirty="0" err="1" smtClean="0"/>
              <a:t>fr</a:t>
            </a:r>
            <a:r>
              <a:rPr lang="fr-FR" sz="1100" dirty="0" smtClean="0"/>
              <a:t>"&gt;</a:t>
            </a:r>
          </a:p>
          <a:p>
            <a:pPr>
              <a:buNone/>
            </a:pPr>
            <a:r>
              <a:rPr lang="fr-FR" sz="1100" dirty="0" smtClean="0"/>
              <a:t>&lt;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	&lt;!-- le contenu de </a:t>
            </a:r>
            <a:r>
              <a:rPr lang="fr-FR" sz="1100" dirty="0" err="1" smtClean="0"/>
              <a:t>head</a:t>
            </a:r>
            <a:r>
              <a:rPr lang="fr-FR" sz="1100" dirty="0" smtClean="0"/>
              <a:t> --&gt;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meta</a:t>
            </a:r>
            <a:r>
              <a:rPr lang="fr-FR" sz="1100" dirty="0" smtClean="0"/>
              <a:t> </a:t>
            </a:r>
            <a:r>
              <a:rPr lang="fr-FR" sz="1100" dirty="0" err="1" smtClean="0"/>
              <a:t>charset</a:t>
            </a:r>
            <a:r>
              <a:rPr lang="fr-FR" sz="1100" dirty="0" smtClean="0"/>
              <a:t>="</a:t>
            </a:r>
            <a:r>
              <a:rPr lang="fr-FR" sz="1100" dirty="0" err="1" smtClean="0"/>
              <a:t>utf</a:t>
            </a:r>
            <a:r>
              <a:rPr lang="fr-FR" sz="1100" dirty="0" smtClean="0"/>
              <a:t>-8"&gt;</a:t>
            </a:r>
          </a:p>
          <a:p>
            <a:pPr>
              <a:buNone/>
            </a:pPr>
            <a:r>
              <a:rPr lang="fr-FR" sz="1100" dirty="0" smtClean="0"/>
              <a:t>&lt;/</a:t>
            </a:r>
            <a:r>
              <a:rPr lang="fr-FR" sz="1100" dirty="0" err="1" smtClean="0"/>
              <a:t>head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&lt;body&gt;</a:t>
            </a:r>
          </a:p>
          <a:p>
            <a:pPr>
              <a:buNone/>
            </a:pPr>
            <a:r>
              <a:rPr lang="fr-FR" sz="1100" dirty="0" smtClean="0"/>
              <a:t>	&lt;h1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</a:t>
            </a:r>
            <a:r>
              <a:rPr lang="fr-FR" sz="1100" dirty="0" err="1" smtClean="0"/>
              <a:t>titreGen</a:t>
            </a:r>
            <a:r>
              <a:rPr lang="fr-FR" sz="1100" dirty="0" smtClean="0"/>
              <a:t>"&gt;Titre de la page&lt;/h1&gt;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div</a:t>
            </a:r>
            <a:r>
              <a:rPr lang="fr-FR" sz="1100" dirty="0" smtClean="0"/>
              <a:t>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="corps"&gt;</a:t>
            </a:r>
          </a:p>
          <a:p>
            <a:pPr>
              <a:buNone/>
            </a:pPr>
            <a:r>
              <a:rPr lang="fr-FR" sz="1100" dirty="0" smtClean="0"/>
              <a:t>	&lt;p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="para1"&gt;Premier paragraphe de texte.&lt;/p&gt;</a:t>
            </a:r>
          </a:p>
          <a:p>
            <a:pPr>
              <a:buNone/>
            </a:pPr>
            <a:r>
              <a:rPr lang="fr-FR" sz="1100" dirty="0" smtClean="0"/>
              <a:t>	&lt;p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="para2"&gt;Deuxième paragraphe de texte.&lt;/p&gt;</a:t>
            </a:r>
          </a:p>
          <a:p>
            <a:pPr>
              <a:buNone/>
            </a:pPr>
            <a:r>
              <a:rPr lang="fr-FR" sz="1100" dirty="0" smtClean="0"/>
              <a:t>	&lt;</a:t>
            </a:r>
            <a:r>
              <a:rPr lang="fr-FR" sz="1100" dirty="0" err="1" smtClean="0"/>
              <a:t>form</a:t>
            </a:r>
            <a:r>
              <a:rPr lang="fr-FR" sz="1100" dirty="0" smtClean="0"/>
              <a:t> </a:t>
            </a:r>
            <a:r>
              <a:rPr lang="fr-FR" sz="11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 smtClean="0"/>
              <a:t>="formulaire" action="..."&gt;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&lt;label for "nom"&gt;Votre nom :&lt;/label&gt;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&lt;input type = "</a:t>
            </a:r>
            <a:r>
              <a:rPr lang="fr-FR" sz="1100" dirty="0" err="1"/>
              <a:t>text</a:t>
            </a:r>
            <a:r>
              <a:rPr lang="fr-FR" sz="1100" dirty="0"/>
              <a:t>" </a:t>
            </a:r>
            <a:r>
              <a:rPr lang="fr-F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/>
              <a:t>="nom" </a:t>
            </a:r>
            <a:r>
              <a:rPr lang="fr-FR" sz="1100" dirty="0" err="1"/>
              <a:t>name</a:t>
            </a:r>
            <a:r>
              <a:rPr lang="fr-FR" sz="1100" dirty="0"/>
              <a:t>="nom"/&gt;</a:t>
            </a:r>
          </a:p>
          <a:p>
            <a:pPr>
              <a:buNone/>
              <a:tabLst>
                <a:tab pos="1079500" algn="l"/>
              </a:tabLst>
            </a:pPr>
            <a:r>
              <a:rPr lang="fr-FR" sz="1100" dirty="0"/>
              <a:t>		 &lt;div id="message"&gt;&lt;/div&gt;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&lt;label for "</a:t>
            </a:r>
            <a:r>
              <a:rPr lang="fr-FR" sz="1100" dirty="0" err="1"/>
              <a:t>pass</a:t>
            </a:r>
            <a:r>
              <a:rPr lang="fr-FR" sz="1100" dirty="0"/>
              <a:t>"&gt;Votre mot de passe :&lt;/label&gt;</a:t>
            </a:r>
          </a:p>
          <a:p>
            <a:pPr>
              <a:buNone/>
            </a:pPr>
            <a:r>
              <a:rPr lang="fr-FR" sz="1100" dirty="0"/>
              <a:t>		     &lt;input type = "</a:t>
            </a:r>
            <a:r>
              <a:rPr lang="fr-FR" sz="1100" dirty="0" err="1"/>
              <a:t>password</a:t>
            </a:r>
            <a:r>
              <a:rPr lang="fr-FR" sz="1100" dirty="0"/>
              <a:t>" </a:t>
            </a:r>
            <a:r>
              <a:rPr lang="fr-F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</a:t>
            </a:r>
            <a:r>
              <a:rPr lang="fr-FR" sz="1100" dirty="0"/>
              <a:t>="</a:t>
            </a:r>
            <a:r>
              <a:rPr lang="fr-FR" sz="1100" dirty="0" err="1"/>
              <a:t>pass</a:t>
            </a:r>
            <a:r>
              <a:rPr lang="fr-FR" sz="1100" dirty="0"/>
              <a:t>"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pass</a:t>
            </a:r>
            <a:r>
              <a:rPr lang="fr-FR" sz="1100" dirty="0"/>
              <a:t>"/&gt;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          &lt;p&gt;</a:t>
            </a:r>
          </a:p>
          <a:p>
            <a:pPr>
              <a:buNone/>
            </a:pPr>
            <a:r>
              <a:rPr lang="fr-FR" sz="1100" dirty="0"/>
              <a:t>		     &lt;input type="reset" value="Recommencer" /&gt;</a:t>
            </a:r>
          </a:p>
          <a:p>
            <a:pPr>
              <a:buNone/>
            </a:pPr>
            <a:r>
              <a:rPr lang="fr-FR" sz="1100" dirty="0"/>
              <a:t>		     &lt;input type="</a:t>
            </a:r>
            <a:r>
              <a:rPr lang="fr-FR" sz="1100" dirty="0" err="1"/>
              <a:t>submit</a:t>
            </a:r>
            <a:r>
              <a:rPr lang="fr-FR" sz="1100" dirty="0"/>
              <a:t>" value="Envoyer" /&gt;</a:t>
            </a:r>
          </a:p>
          <a:p>
            <a:pPr>
              <a:buNone/>
            </a:pPr>
            <a:r>
              <a:rPr lang="fr-FR" sz="1100" dirty="0"/>
              <a:t>	          &lt;/p&gt;</a:t>
            </a:r>
          </a:p>
          <a:p>
            <a:pPr>
              <a:buNone/>
            </a:pPr>
            <a:r>
              <a:rPr lang="fr-FR" sz="1100" dirty="0"/>
              <a:t>	&lt;/</a:t>
            </a:r>
            <a:r>
              <a:rPr lang="fr-FR" sz="1100" dirty="0" err="1"/>
              <a:t>form</a:t>
            </a:r>
            <a:r>
              <a:rPr lang="fr-FR" sz="1100" dirty="0"/>
              <a:t>&gt;</a:t>
            </a:r>
          </a:p>
          <a:p>
            <a:pPr>
              <a:buNone/>
            </a:pPr>
            <a:r>
              <a:rPr lang="fr-FR" sz="1100" dirty="0"/>
              <a:t>	&lt;/div</a:t>
            </a:r>
            <a:r>
              <a:rPr lang="fr-FR" sz="1100" dirty="0" smtClean="0"/>
              <a:t>&gt;</a:t>
            </a:r>
          </a:p>
          <a:p>
            <a:pPr>
              <a:buNone/>
            </a:pPr>
            <a:r>
              <a:rPr lang="fr-FR" sz="1100" dirty="0" smtClean="0"/>
              <a:t>&lt;/body&gt;</a:t>
            </a:r>
          </a:p>
          <a:p>
            <a:pPr>
              <a:buNone/>
            </a:pPr>
            <a:r>
              <a:rPr lang="fr-FR" sz="1100" dirty="0" smtClean="0"/>
              <a:t>&lt;/html&gt;</a:t>
            </a:r>
            <a:endParaRPr lang="fr-FR" sz="11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5076056" y="1052736"/>
            <a:ext cx="3888432" cy="56886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noProof="0" dirty="0" err="1" smtClean="0"/>
              <a:t>w</a:t>
            </a:r>
            <a:r>
              <a:rPr kumimoji="0" lang="fr-F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indow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document : liste des id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</a:t>
            </a:r>
            <a:r>
              <a:rPr lang="fr-FR" sz="1100" kern="0" dirty="0" err="1" smtClean="0"/>
              <a:t>titreGen</a:t>
            </a: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corps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para1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para2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formulaire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nom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message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</a:t>
            </a:r>
            <a:r>
              <a:rPr lang="fr-FR" sz="1100" kern="0" dirty="0" err="1" smtClean="0"/>
              <a:t>pass</a:t>
            </a: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2843808" y="3212976"/>
            <a:ext cx="302433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 flipH="1">
            <a:off x="4499992" y="3789040"/>
            <a:ext cx="14401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355976" y="4797152"/>
            <a:ext cx="15841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8" name="Connecteur droit 17"/>
          <p:cNvCxnSpPr/>
          <p:nvPr/>
        </p:nvCxnSpPr>
        <p:spPr bwMode="auto">
          <a:xfrm>
            <a:off x="5652120" y="126876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 flipH="1">
            <a:off x="3419872" y="4005064"/>
            <a:ext cx="25202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 flipH="1">
            <a:off x="3635896" y="2996952"/>
            <a:ext cx="22322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29" name="Connecteur droit avec flèche 28"/>
          <p:cNvCxnSpPr/>
          <p:nvPr/>
        </p:nvCxnSpPr>
        <p:spPr bwMode="auto">
          <a:xfrm flipH="1">
            <a:off x="3635896" y="2780928"/>
            <a:ext cx="22322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 flipH="1">
            <a:off x="1763688" y="2564904"/>
            <a:ext cx="41044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 flipH="1">
            <a:off x="2987824" y="2348880"/>
            <a:ext cx="28803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724128" y="2276872"/>
            <a:ext cx="115212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 bwMode="auto">
          <a:xfrm>
            <a:off x="7092280" y="1556792"/>
            <a:ext cx="1800200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document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 </a:t>
            </a:r>
            <a:r>
              <a:rPr lang="fr-FR" sz="1100" kern="0" dirty="0" smtClean="0"/>
              <a:t>    </a:t>
            </a:r>
            <a:r>
              <a:rPr lang="fr-FR" sz="1100" kern="0" dirty="0" err="1" smtClean="0"/>
              <a:t>forms</a:t>
            </a:r>
            <a:r>
              <a:rPr lang="fr-FR" sz="1100" kern="0" dirty="0" smtClean="0"/>
              <a:t>[0]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[0]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[1]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	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[2]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/>
              <a:t>	</a:t>
            </a:r>
            <a:r>
              <a:rPr lang="fr-FR" sz="1100" kern="0" dirty="0" smtClean="0"/>
              <a:t>	</a:t>
            </a:r>
            <a:r>
              <a:rPr lang="fr-FR" sz="1100" kern="0" dirty="0" err="1" smtClean="0"/>
              <a:t>elements</a:t>
            </a:r>
            <a:r>
              <a:rPr lang="fr-FR" sz="1100" kern="0" dirty="0" smtClean="0"/>
              <a:t>[3]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cxnSp>
        <p:nvCxnSpPr>
          <p:cNvPr id="26" name="Connecteur droit avec flèche 25"/>
          <p:cNvCxnSpPr/>
          <p:nvPr/>
        </p:nvCxnSpPr>
        <p:spPr bwMode="auto">
          <a:xfrm flipH="1" flipV="1">
            <a:off x="2987824" y="2348880"/>
            <a:ext cx="4464496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3" name="Connecteur droit avec flèche 32"/>
          <p:cNvCxnSpPr/>
          <p:nvPr/>
        </p:nvCxnSpPr>
        <p:spPr bwMode="auto">
          <a:xfrm flipH="1" flipV="1">
            <a:off x="2843808" y="3212976"/>
            <a:ext cx="468052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6" name="Connecteur droit avec flèche 35"/>
          <p:cNvCxnSpPr/>
          <p:nvPr/>
        </p:nvCxnSpPr>
        <p:spPr bwMode="auto">
          <a:xfrm flipH="1" flipV="1">
            <a:off x="4499992" y="3789040"/>
            <a:ext cx="345638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1" name="Connecteur droit avec flèche 40"/>
          <p:cNvCxnSpPr/>
          <p:nvPr/>
        </p:nvCxnSpPr>
        <p:spPr bwMode="auto">
          <a:xfrm flipH="1" flipV="1">
            <a:off x="4355976" y="4797152"/>
            <a:ext cx="360040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4" name="Connecteur droit avec flèche 43"/>
          <p:cNvCxnSpPr/>
          <p:nvPr/>
        </p:nvCxnSpPr>
        <p:spPr bwMode="auto">
          <a:xfrm flipH="1" flipV="1">
            <a:off x="3851920" y="5445224"/>
            <a:ext cx="4104456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 bwMode="auto">
          <a:xfrm flipH="1" flipV="1">
            <a:off x="3635896" y="5661248"/>
            <a:ext cx="432048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oval" w="med" len="med"/>
            <a:tailEnd type="arrow"/>
          </a:ln>
          <a:effectLst/>
        </p:spPr>
      </p:cxnSp>
      <p:grpSp>
        <p:nvGrpSpPr>
          <p:cNvPr id="3" name="Groupe 28"/>
          <p:cNvGrpSpPr/>
          <p:nvPr/>
        </p:nvGrpSpPr>
        <p:grpSpPr>
          <a:xfrm>
            <a:off x="0" y="5877272"/>
            <a:ext cx="9144000" cy="338554"/>
            <a:chOff x="0" y="4725144"/>
            <a:chExt cx="9144000" cy="338554"/>
          </a:xfrm>
        </p:grpSpPr>
        <p:sp>
          <p:nvSpPr>
            <p:cNvPr id="23" name="ZoneTexte 22"/>
            <p:cNvSpPr txBox="1"/>
            <p:nvPr/>
          </p:nvSpPr>
          <p:spPr>
            <a:xfrm>
              <a:off x="5076056" y="4725144"/>
              <a:ext cx="40679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window.document.getElementById</a:t>
              </a:r>
              <a:r>
                <a:rPr lang="fr-FR" sz="16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fr-FR" sz="1600" b="1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")</a:t>
              </a:r>
              <a:endParaRPr lang="fr-FR" sz="16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0" y="4725144"/>
              <a:ext cx="5076056" cy="3385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&lt;input type = "</a:t>
              </a:r>
              <a:r>
                <a:rPr lang="fr-FR" sz="16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password</a:t>
              </a:r>
              <a:r>
                <a:rPr lang="fr-FR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id="</a:t>
              </a:r>
              <a:r>
                <a:rPr lang="fr-FR" sz="16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r>
                <a:rPr lang="fr-FR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="</a:t>
              </a:r>
              <a:r>
                <a:rPr lang="fr-FR" sz="16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"/&gt;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4788024" y="4869160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grpSp>
        <p:nvGrpSpPr>
          <p:cNvPr id="50" name="Groupe 49"/>
          <p:cNvGrpSpPr/>
          <p:nvPr/>
        </p:nvGrpSpPr>
        <p:grpSpPr>
          <a:xfrm>
            <a:off x="0" y="5589240"/>
            <a:ext cx="9144000" cy="338554"/>
            <a:chOff x="0" y="4725144"/>
            <a:chExt cx="9144000" cy="338554"/>
          </a:xfrm>
        </p:grpSpPr>
        <p:sp>
          <p:nvSpPr>
            <p:cNvPr id="51" name="ZoneTexte 50"/>
            <p:cNvSpPr txBox="1"/>
            <p:nvPr/>
          </p:nvSpPr>
          <p:spPr>
            <a:xfrm>
              <a:off x="5076056" y="4725144"/>
              <a:ext cx="406794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indow.document.forms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[0].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elements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[1]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0" y="4725144"/>
              <a:ext cx="5076056" cy="3385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&lt;input type = 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password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id="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"/&gt;</a:t>
              </a:r>
            </a:p>
          </p:txBody>
        </p:sp>
        <p:cxnSp>
          <p:nvCxnSpPr>
            <p:cNvPr id="53" name="Connecteur droit avec flèche 52"/>
            <p:cNvCxnSpPr/>
            <p:nvPr/>
          </p:nvCxnSpPr>
          <p:spPr bwMode="auto">
            <a:xfrm flipH="1">
              <a:off x="4427984" y="4869160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  <p:sp>
        <p:nvSpPr>
          <p:cNvPr id="38" name="Pensées 37"/>
          <p:cNvSpPr/>
          <p:nvPr/>
        </p:nvSpPr>
        <p:spPr bwMode="auto">
          <a:xfrm>
            <a:off x="2666691" y="1304764"/>
            <a:ext cx="6114873" cy="756084"/>
          </a:xfrm>
          <a:prstGeom prst="cloudCallout">
            <a:avLst>
              <a:gd name="adj1" fmla="val -6528"/>
              <a:gd name="adj2" fmla="val 608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La 1° syntaxe devient obsolète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8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00"/>
                            </p:stCondLst>
                            <p:childTnLst>
                              <p:par>
                                <p:cTn id="9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0"/>
                            </p:stCondLst>
                            <p:childTnLst>
                              <p:par>
                                <p:cTn id="9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 animBg="1"/>
      <p:bldP spid="21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620000" cy="792088"/>
          </a:xfrm>
        </p:spPr>
        <p:txBody>
          <a:bodyPr/>
          <a:lstStyle/>
          <a:p>
            <a:r>
              <a:rPr lang="fr-FR" sz="3600" dirty="0" smtClean="0"/>
              <a:t>JavaScript et le DOM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73325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Au-delà des objets </a:t>
            </a:r>
            <a:r>
              <a:rPr lang="fr-FR" sz="2400" i="1" dirty="0" smtClean="0"/>
              <a:t>standards</a:t>
            </a:r>
            <a:r>
              <a:rPr lang="fr-FR" sz="2400" dirty="0" smtClean="0"/>
              <a:t> (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FR" sz="2400" dirty="0" smtClean="0"/>
              <a:t>,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fr-FR" sz="2400" dirty="0" smtClean="0"/>
              <a:t>…) et des objets </a:t>
            </a:r>
            <a:r>
              <a:rPr lang="fr-FR" sz="2400" i="1" dirty="0" smtClean="0"/>
              <a:t>identifiés</a:t>
            </a:r>
            <a:r>
              <a:rPr lang="fr-FR" sz="2400" dirty="0" smtClean="0"/>
              <a:t> en HTML, JavaScript permet aussi de sélectionner des éléments HTML :</a:t>
            </a:r>
          </a:p>
          <a:p>
            <a:r>
              <a:rPr lang="fr-FR" sz="2400" dirty="0" smtClean="0"/>
              <a:t>Par leur type d’élément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 smtClean="0"/>
              <a:t>Par leur classe de style CSS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 smtClean="0"/>
              <a:t>Par les sélecteurs CSS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400" dirty="0" smtClean="0"/>
              <a:t> ou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querySelectorAll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23528" y="4005064"/>
            <a:ext cx="8280919" cy="2247930"/>
            <a:chOff x="323528" y="3789040"/>
            <a:chExt cx="8280919" cy="2247930"/>
          </a:xfrm>
        </p:grpSpPr>
        <p:sp>
          <p:nvSpPr>
            <p:cNvPr id="5" name="ZoneTexte 4"/>
            <p:cNvSpPr txBox="1"/>
            <p:nvPr/>
          </p:nvSpPr>
          <p:spPr>
            <a:xfrm>
              <a:off x="1425338" y="4221088"/>
              <a:ext cx="7179109" cy="18158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window.document.forms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[0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].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elements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[1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                  // arborescence </a:t>
              </a: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window.document.getElementById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")             //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attribut id</a:t>
              </a: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window.document.getElementsByName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('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')[0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  //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attribut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document.getElementsByClassName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('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mdp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')[0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       //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attribut class</a:t>
              </a: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document.getElementsByTagName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('input')[1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        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//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element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input</a:t>
              </a: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document.querySelector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("#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")                             //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selecteur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CSS id</a:t>
              </a:r>
            </a:p>
            <a:p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document.querySelectorAll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(".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mdp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")[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]                   //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selecteur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CSS </a:t>
              </a:r>
              <a:r>
                <a:rPr lang="fr-FR" sz="160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class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23528" y="3789040"/>
              <a:ext cx="6336704" cy="33855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&lt;input type = 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password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id="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="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pass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class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=</a:t>
              </a:r>
              <a:r>
                <a:rPr lang="fr-FR" sz="1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</a:t>
              </a:r>
              <a:r>
                <a:rPr lang="fr-FR" sz="1600" dirty="0" err="1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mdp</a:t>
              </a:r>
              <a:r>
                <a:rPr lang="fr-FR" sz="16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" /&gt;</a:t>
              </a:r>
              <a:endParaRPr lang="fr-FR" sz="16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 bwMode="auto">
            <a:xfrm flipH="1" flipV="1">
              <a:off x="755576" y="4221089"/>
              <a:ext cx="576064" cy="907940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91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31224" cy="671736"/>
          </a:xfrm>
        </p:spPr>
        <p:txBody>
          <a:bodyPr/>
          <a:lstStyle/>
          <a:p>
            <a:r>
              <a:rPr lang="fr-FR" sz="3600" dirty="0" smtClean="0"/>
              <a:t>JavaScript avec les </a:t>
            </a:r>
            <a:r>
              <a:rPr lang="fr-FR" sz="3600" dirty="0" err="1" smtClean="0"/>
              <a:t>frameworks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158417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cs typeface="Courier New" panose="02070309020205020404" pitchFamily="49" charset="0"/>
              </a:rPr>
              <a:t>Les </a:t>
            </a:r>
            <a:r>
              <a:rPr lang="fr-FR" sz="2400" dirty="0" err="1">
                <a:cs typeface="Courier New" panose="02070309020205020404" pitchFamily="49" charset="0"/>
              </a:rPr>
              <a:t>frameworks</a:t>
            </a:r>
            <a:r>
              <a:rPr lang="fr-FR" sz="2400" dirty="0">
                <a:cs typeface="Courier New" panose="02070309020205020404" pitchFamily="49" charset="0"/>
              </a:rPr>
              <a:t> JavaScript (comme JQuery) offrent des fonctions/méthodes très efficaces (fonction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$()</a:t>
            </a:r>
            <a:r>
              <a:rPr lang="fr-FR" sz="2400" dirty="0">
                <a:cs typeface="Courier New" panose="02070309020205020404" pitchFamily="49" charset="0"/>
              </a:rPr>
              <a:t> JQuery) qui prennent en relai toutes les variantes de ces méthodes </a:t>
            </a:r>
            <a:r>
              <a:rPr lang="fr-FR" sz="2400" dirty="0" smtClean="0">
                <a:cs typeface="Courier New" panose="02070309020205020404" pitchFamily="49" charset="0"/>
              </a:rPr>
              <a:t>standards </a:t>
            </a:r>
            <a:r>
              <a:rPr lang="fr-FR" sz="2400" dirty="0">
                <a:cs typeface="Courier New" panose="02070309020205020404" pitchFamily="49" charset="0"/>
              </a:rPr>
              <a:t>JavaScript.</a:t>
            </a:r>
          </a:p>
          <a:p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5" t="18786" r="44886" b="61581"/>
          <a:stretch/>
        </p:blipFill>
        <p:spPr bwMode="auto">
          <a:xfrm>
            <a:off x="107504" y="3356992"/>
            <a:ext cx="3801840" cy="3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19276" r="44478" b="60673"/>
          <a:stretch/>
        </p:blipFill>
        <p:spPr bwMode="auto">
          <a:xfrm>
            <a:off x="5000221" y="3280279"/>
            <a:ext cx="3847217" cy="34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sées 6"/>
          <p:cNvSpPr/>
          <p:nvPr/>
        </p:nvSpPr>
        <p:spPr bwMode="auto">
          <a:xfrm>
            <a:off x="251520" y="3201804"/>
            <a:ext cx="2736304" cy="504056"/>
          </a:xfrm>
          <a:prstGeom prst="cloudCallout">
            <a:avLst>
              <a:gd name="adj1" fmla="val 21696"/>
              <a:gd name="adj2" fmla="val 424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Objet JavaScript</a:t>
            </a:r>
          </a:p>
        </p:txBody>
      </p:sp>
      <p:sp>
        <p:nvSpPr>
          <p:cNvPr id="8" name="Pensées 7"/>
          <p:cNvSpPr/>
          <p:nvPr/>
        </p:nvSpPr>
        <p:spPr bwMode="auto">
          <a:xfrm>
            <a:off x="5436096" y="3104964"/>
            <a:ext cx="2736304" cy="504056"/>
          </a:xfrm>
          <a:prstGeom prst="cloudCallout">
            <a:avLst>
              <a:gd name="adj1" fmla="val 27182"/>
              <a:gd name="adj2" fmla="val 37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Objet JQuery</a:t>
            </a:r>
          </a:p>
        </p:txBody>
      </p:sp>
      <p:sp>
        <p:nvSpPr>
          <p:cNvPr id="4" name="Ellipse 3"/>
          <p:cNvSpPr/>
          <p:nvPr/>
        </p:nvSpPr>
        <p:spPr bwMode="auto">
          <a:xfrm>
            <a:off x="251520" y="3789040"/>
            <a:ext cx="3657824" cy="3600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5000221" y="3789040"/>
            <a:ext cx="2524107" cy="30756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496" y="2643299"/>
            <a:ext cx="7867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cs typeface="Courier New" panose="02070309020205020404" pitchFamily="49" charset="0"/>
              </a:rPr>
              <a:t>Attention que le résultat n’est plus tout à fait un objet standard JavaScript…</a:t>
            </a:r>
          </a:p>
        </p:txBody>
      </p:sp>
    </p:spTree>
    <p:extLst>
      <p:ext uri="{BB962C8B-B14F-4D97-AF65-F5344CB8AC3E}">
        <p14:creationId xmlns:p14="http://schemas.microsoft.com/office/powerpoint/2010/main" val="1863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10" grpId="0" animBg="1"/>
      <p:bldP spid="5" grpId="0"/>
    </p:bldLst>
  </p:timing>
</p:sld>
</file>

<file path=ppt/theme/theme1.xml><?xml version="1.0" encoding="utf-8"?>
<a:theme xmlns:a="http://schemas.openxmlformats.org/drawingml/2006/main" name="Cahier à spirale">
  <a:themeElements>
    <a:clrScheme name="Cahier à spirale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hier à spira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ahier à spiral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b63d366e-7468-4419-9614-c6ed98e60c10" ContentTypeId="0x01010063CC4759A810D64AB831E8AE1042BD3D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essource simple" ma:contentTypeID="0x01010063CC4759A810D64AB831E8AE1042BD3D00D51B95DBFCFEC24F887D1A1D9B1B5AD3" ma:contentTypeVersion="29" ma:contentTypeDescription="" ma:contentTypeScope="" ma:versionID="b19077fa5b2582d3b5f5cab148434adb">
  <xsd:schema xmlns:xsd="http://www.w3.org/2001/XMLSchema" xmlns:xs="http://www.w3.org/2001/XMLSchema" xmlns:p="http://schemas.microsoft.com/office/2006/metadata/properties" xmlns:ns1="http://schemas.microsoft.com/sharepoint/v3" xmlns:ns2="668a61b8-fb9f-462f-b303-c258b07ed3af" targetNamespace="http://schemas.microsoft.com/office/2006/metadata/properties" ma:root="true" ma:fieldsID="30eb4df253f16c56d50fa56214f5a376" ns1:_="" ns2:_="">
    <xsd:import namespace="http://schemas.microsoft.com/sharepoint/v3"/>
    <xsd:import namespace="668a61b8-fb9f-462f-b303-c258b07ed3af"/>
    <xsd:element name="properties">
      <xsd:complexType>
        <xsd:sequence>
          <xsd:element name="documentManagement">
            <xsd:complexType>
              <xsd:all>
                <xsd:element ref="ns2:Contributeur" minOccurs="0"/>
                <xsd:element ref="ns1:Language" minOccurs="0"/>
                <xsd:element ref="ns2:Infos_x0020_de_x0020_publication" minOccurs="0"/>
                <xsd:element ref="ns2:ModePlay" minOccurs="0"/>
                <xsd:element ref="ns2:Publication" minOccurs="0"/>
                <xsd:element ref="ns2:a748770f74294d258b496d167148dbe2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e" ma:default="Français (France)" ma:format="Dropdown" ma:internalName="Language">
      <xsd:simpleType>
        <xsd:union memberTypes="dms:Text">
          <xsd:simpleType>
            <xsd:restriction base="dms:Choice">
              <xsd:enumeration value="Arabe (Arabie saoudite)"/>
              <xsd:enumeration value="Bulgare (Bulgarie)"/>
              <xsd:enumeration value="Chinois (R.A.S. de Hong Kong)"/>
              <xsd:enumeration value="Chinois (République populaire de Chine)"/>
              <xsd:enumeration value="Chinois (Taïwan)"/>
              <xsd:enumeration value="Croate (Croatie)"/>
              <xsd:enumeration value="Tchèque (République tchèque)"/>
              <xsd:enumeration value="Danois (Danemark)"/>
              <xsd:enumeration value="Néerlandais (Pays-Bas)"/>
              <xsd:enumeration value="Anglais"/>
              <xsd:enumeration value="Estonien (Estonie)"/>
              <xsd:enumeration value="Finnois (Finlande)"/>
              <xsd:enumeration value="Français (France)"/>
              <xsd:enumeration value="Allemand (Allemagne)"/>
              <xsd:enumeration value="Grec (Grèce)"/>
              <xsd:enumeration value="Hébreu (Israël)"/>
              <xsd:enumeration value="Hindi (Inde)"/>
              <xsd:enumeration value="Hongrois (Hongrie)"/>
              <xsd:enumeration value="Indonésien (Indonésie)"/>
              <xsd:enumeration value="Italien (Italie)"/>
              <xsd:enumeration value="Japonais (Japon)"/>
              <xsd:enumeration value="Coréen (Corée)"/>
              <xsd:enumeration value="Letton (Lettonie)"/>
              <xsd:enumeration value="Lituanien (Lituanie)"/>
              <xsd:enumeration value="Malais (Malaisie)"/>
              <xsd:enumeration value="Norvégien (Bokmal) (Norvège)"/>
              <xsd:enumeration value="Polonais (Pologne)"/>
              <xsd:enumeration value="Portugais (Brésil)"/>
              <xsd:enumeration value="Portugais (Portugal)"/>
              <xsd:enumeration value="Roumain (Roumanie)"/>
              <xsd:enumeration value="Russe (Russie)"/>
              <xsd:enumeration value="Serbe (Latin, Serbie)"/>
              <xsd:enumeration value="Slovaque (Slovaquie)"/>
              <xsd:enumeration value="Slovène (Slovénie)"/>
              <xsd:enumeration value="Espagnol (Espagne)"/>
              <xsd:enumeration value="Suédois (Suède)"/>
              <xsd:enumeration value="Thaï (Thaïlande)"/>
              <xsd:enumeration value="Turc (Turquie)"/>
              <xsd:enumeration value="Ukrainien (Ukraine)"/>
              <xsd:enumeration value="Ourdou (République islamique du Pakistan)"/>
              <xsd:enumeration value="Vietnamien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a61b8-fb9f-462f-b303-c258b07ed3af" elementFormDefault="qualified">
    <xsd:import namespace="http://schemas.microsoft.com/office/2006/documentManagement/types"/>
    <xsd:import namespace="http://schemas.microsoft.com/office/infopath/2007/PartnerControls"/>
    <xsd:element name="Contributeur" ma:index="2" nillable="true" ma:displayName="Contributeur" ma:default="Contribution collective AFPA" ma:internalName="Contributeur">
      <xsd:simpleType>
        <xsd:restriction base="dms:Text">
          <xsd:maxLength value="255"/>
        </xsd:restriction>
      </xsd:simpleType>
    </xsd:element>
    <xsd:element name="Infos_x0020_de_x0020_publication" ma:index="5" nillable="true" ma:displayName="Infos de publication" ma:internalName="Infos_x0020_de_x0020_publication">
      <xsd:simpleType>
        <xsd:restriction base="dms:Text">
          <xsd:maxLength value="255"/>
        </xsd:restriction>
      </xsd:simpleType>
    </xsd:element>
    <xsd:element name="ModePlay" ma:index="6" nillable="true" ma:displayName="ModePLAY" ma:internalName="ModePlay">
      <xsd:simpleType>
        <xsd:restriction base="dms:Text">
          <xsd:maxLength value="255"/>
        </xsd:restriction>
      </xsd:simpleType>
    </xsd:element>
    <xsd:element name="Publication" ma:index="7" nillable="true" ma:displayName="Publication" ma:default="0" ma:internalName="Publication">
      <xsd:simpleType>
        <xsd:restriction base="dms:Boolean"/>
      </xsd:simpleType>
    </xsd:element>
    <xsd:element name="a748770f74294d258b496d167148dbe2" ma:index="12" nillable="true" ma:taxonomy="true" ma:internalName="a748770f74294d258b496d167148dbe2" ma:taxonomyFieldName="S_x00e9_ance" ma:displayName="-" ma:default="" ma:fieldId="{a748770f-7429-4d25-8b49-6d167148dbe2}" ma:sspId="b63d366e-7468-4419-9614-c6ed98e60c10" ma:termSetId="00635404-0000-0000-0000-00000000000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bfb8eb92-0ac6-488f-afb3-3aff108bf45a}" ma:internalName="TaxCatchAll" ma:showField="CatchAllData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bfb8eb92-0ac6-488f-afb3-3aff108bf45a}" ma:internalName="TaxCatchAllLabel" ma:readOnly="true" ma:showField="CatchAllDataLabel" ma:web="67ab4112-1a85-4217-b961-379f8a81b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Type de contenu"/>
        <xsd:element ref="dc:title" minOccurs="0" maxOccurs="1" ma:index="1" ma:displayName="Séanc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s_x0020_de_x0020_publication xmlns="668a61b8-fb9f-462f-b303-c258b07ed3af">24/05/2016 17:00 Ok</Infos_x0020_de_x0020_publication>
    <Language xmlns="http://schemas.microsoft.com/sharepoint/v3">Français (France)</Language>
    <ModePlay xmlns="668a61b8-fb9f-462f-b303-c258b07ed3af" xsi:nil="true"/>
    <a748770f74294d258b496d167148dbe2 xmlns="668a61b8-fb9f-462f-b303-c258b07ed3af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SEA-021470-01 : Développer des scripts clients dans une page web - notions de base -JO2013.2</TermName>
          <TermId xmlns="http://schemas.microsoft.com/office/infopath/2007/PartnerControls">d8a9ade4-b295-4d58-9b86-4bbfdb988701</TermId>
        </TermInfo>
      </Terms>
    </a748770f74294d258b496d167148dbe2>
    <Contributeur xmlns="668a61b8-fb9f-462f-b303-c258b07ed3af">Contribution collective AFPA</Contributeur>
    <Publication xmlns="668a61b8-fb9f-462f-b303-c258b07ed3af">false</Publication>
    <TaxCatchAll xmlns="668a61b8-fb9f-462f-b303-c258b07ed3af">
      <Value>6418</Value>
    </TaxCatchAll>
  </documentManagement>
</p:properties>
</file>

<file path=customXml/itemProps1.xml><?xml version="1.0" encoding="utf-8"?>
<ds:datastoreItem xmlns:ds="http://schemas.openxmlformats.org/officeDocument/2006/customXml" ds:itemID="{73F6F66B-2356-4A8F-903C-53A63D35F5B0}"/>
</file>

<file path=customXml/itemProps2.xml><?xml version="1.0" encoding="utf-8"?>
<ds:datastoreItem xmlns:ds="http://schemas.openxmlformats.org/officeDocument/2006/customXml" ds:itemID="{2F402089-B554-4DE2-9003-33B78376DABA}"/>
</file>

<file path=customXml/itemProps3.xml><?xml version="1.0" encoding="utf-8"?>
<ds:datastoreItem xmlns:ds="http://schemas.openxmlformats.org/officeDocument/2006/customXml" ds:itemID="{D24D31BB-303E-4F79-A637-835F1BA580DB}"/>
</file>

<file path=customXml/itemProps4.xml><?xml version="1.0" encoding="utf-8"?>
<ds:datastoreItem xmlns:ds="http://schemas.openxmlformats.org/officeDocument/2006/customXml" ds:itemID="{7670985A-3F21-4A98-9DFD-EA35F98207FF}"/>
</file>

<file path=customXml/itemProps5.xml><?xml version="1.0" encoding="utf-8"?>
<ds:datastoreItem xmlns:ds="http://schemas.openxmlformats.org/officeDocument/2006/customXml" ds:itemID="{8F4E3A35-13A1-4F5B-9C70-B703452AD89C}"/>
</file>

<file path=docProps/app.xml><?xml version="1.0" encoding="utf-8"?>
<Properties xmlns="http://schemas.openxmlformats.org/officeDocument/2006/extended-properties" xmlns:vt="http://schemas.openxmlformats.org/officeDocument/2006/docPropsVTypes">
  <Template>Exo9-métier</Template>
  <TotalTime>353</TotalTime>
  <Words>365</Words>
  <Application>Microsoft Office PowerPoint</Application>
  <PresentationFormat>Affichage à l'écran (4:3)</PresentationFormat>
  <Paragraphs>237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Cahier à spirale</vt:lpstr>
      <vt:lpstr>Le DOM et comment JavaScript  "voit" la page HTML</vt:lpstr>
      <vt:lpstr>Exemple de page HTML</vt:lpstr>
      <vt:lpstr>Le modèle JavaScript ‘historique’ correspondant </vt:lpstr>
      <vt:lpstr>DOM : Le dictionnaire des id correspondant </vt:lpstr>
      <vt:lpstr>Adresser les objets HTML en JavaScript</vt:lpstr>
      <vt:lpstr>JavaScript et le DOM</vt:lpstr>
      <vt:lpstr>JavaScript avec les frameworks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DOM ou comment JavaScript  "voit" la page HTML</dc:title>
  <dc:creator>Afpa</dc:creator>
  <cp:lastModifiedBy>afpa</cp:lastModifiedBy>
  <cp:revision>25</cp:revision>
  <dcterms:created xsi:type="dcterms:W3CDTF">2013-09-09T06:48:27Z</dcterms:created>
  <dcterms:modified xsi:type="dcterms:W3CDTF">2016-02-03T14:21:49Z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dlc_DocIdItemGuid">
    <vt:lpwstr>2e9daa67-f070-4a87-a076-d24ba393f21c</vt:lpwstr>
  </property>
  <property fmtid="{D5CDD505-2E9C-101B-9397-08002B2CF9AE}" pid="4" name="Séance">
    <vt:lpwstr>6418;#SEA-021470-01 : Développer des scripts clients dans une page web - notions de base -JO2013.2|d8a9ade4-b295-4d58-9b86-4bbfdb988701</vt:lpwstr>
  </property>
</Properties>
</file>