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7"/>
  </p:notesMasterIdLst>
  <p:sldIdLst>
    <p:sldId id="256" r:id="rId2"/>
    <p:sldId id="329" r:id="rId3"/>
    <p:sldId id="275" r:id="rId4"/>
    <p:sldId id="277" r:id="rId5"/>
    <p:sldId id="367" r:id="rId6"/>
    <p:sldId id="287" r:id="rId7"/>
    <p:sldId id="288" r:id="rId8"/>
    <p:sldId id="294" r:id="rId9"/>
    <p:sldId id="368" r:id="rId10"/>
    <p:sldId id="293" r:id="rId11"/>
    <p:sldId id="296" r:id="rId12"/>
    <p:sldId id="369" r:id="rId13"/>
    <p:sldId id="297" r:id="rId14"/>
    <p:sldId id="295" r:id="rId15"/>
    <p:sldId id="299" r:id="rId16"/>
    <p:sldId id="298" r:id="rId17"/>
    <p:sldId id="302" r:id="rId18"/>
    <p:sldId id="300" r:id="rId19"/>
    <p:sldId id="303" r:id="rId20"/>
    <p:sldId id="301" r:id="rId21"/>
    <p:sldId id="304" r:id="rId22"/>
    <p:sldId id="305" r:id="rId23"/>
    <p:sldId id="306" r:id="rId24"/>
    <p:sldId id="370" r:id="rId25"/>
    <p:sldId id="307" r:id="rId26"/>
    <p:sldId id="308" r:id="rId27"/>
    <p:sldId id="309" r:id="rId28"/>
    <p:sldId id="310" r:id="rId29"/>
    <p:sldId id="311" r:id="rId30"/>
    <p:sldId id="312" r:id="rId31"/>
    <p:sldId id="313" r:id="rId32"/>
    <p:sldId id="314" r:id="rId33"/>
    <p:sldId id="324" r:id="rId34"/>
    <p:sldId id="371" r:id="rId35"/>
    <p:sldId id="33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CBEF"/>
    <a:srgbClr val="F45AC1"/>
    <a:srgbClr val="FFFFFF"/>
    <a:srgbClr val="4495B0"/>
    <a:srgbClr val="42B0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19" autoAdjust="0"/>
    <p:restoredTop sz="83070" autoAdjust="0"/>
  </p:normalViewPr>
  <p:slideViewPr>
    <p:cSldViewPr snapToGrid="0">
      <p:cViewPr varScale="1">
        <p:scale>
          <a:sx n="89" d="100"/>
          <a:sy n="89" d="100"/>
        </p:scale>
        <p:origin x="15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EF466F-E030-4334-8E14-896B5C0CC72A}" type="datetimeFigureOut">
              <a:rPr lang="fr-FR" smtClean="0"/>
              <a:t>02/06/2021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A96DFC-9875-45A1-9C16-70010C04C102}" type="slidenum">
              <a:rPr lang="fr-FR" smtClean="0"/>
              <a:t>‹N°›</a:t>
            </a:fld>
            <a:endParaRPr lang="fr-FR"/>
          </a:p>
        </p:txBody>
      </p:sp>
    </p:spTree>
    <p:extLst>
      <p:ext uri="{BB962C8B-B14F-4D97-AF65-F5344CB8AC3E}">
        <p14:creationId xmlns:p14="http://schemas.microsoft.com/office/powerpoint/2010/main" val="852974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EA96DFC-9875-45A1-9C16-70010C04C102}" type="slidenum">
              <a:rPr lang="fr-FR" smtClean="0"/>
              <a:t>8</a:t>
            </a:fld>
            <a:endParaRPr lang="fr-FR"/>
          </a:p>
        </p:txBody>
      </p:sp>
    </p:spTree>
    <p:extLst>
      <p:ext uri="{BB962C8B-B14F-4D97-AF65-F5344CB8AC3E}">
        <p14:creationId xmlns:p14="http://schemas.microsoft.com/office/powerpoint/2010/main" val="779717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EA96DFC-9875-45A1-9C16-70010C04C102}" type="slidenum">
              <a:rPr lang="fr-FR" smtClean="0"/>
              <a:t>32</a:t>
            </a:fld>
            <a:endParaRPr lang="fr-FR"/>
          </a:p>
        </p:txBody>
      </p:sp>
    </p:spTree>
    <p:extLst>
      <p:ext uri="{BB962C8B-B14F-4D97-AF65-F5344CB8AC3E}">
        <p14:creationId xmlns:p14="http://schemas.microsoft.com/office/powerpoint/2010/main" val="2657322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EA96DFC-9875-45A1-9C16-70010C04C102}" type="slidenum">
              <a:rPr lang="fr-FR" smtClean="0"/>
              <a:t>33</a:t>
            </a:fld>
            <a:endParaRPr lang="fr-FR"/>
          </a:p>
        </p:txBody>
      </p:sp>
    </p:spTree>
    <p:extLst>
      <p:ext uri="{BB962C8B-B14F-4D97-AF65-F5344CB8AC3E}">
        <p14:creationId xmlns:p14="http://schemas.microsoft.com/office/powerpoint/2010/main" val="305354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EA96DFC-9875-45A1-9C16-70010C04C102}" type="slidenum">
              <a:rPr lang="fr-FR" smtClean="0"/>
              <a:t>35</a:t>
            </a:fld>
            <a:endParaRPr lang="fr-FR"/>
          </a:p>
        </p:txBody>
      </p:sp>
    </p:spTree>
    <p:extLst>
      <p:ext uri="{BB962C8B-B14F-4D97-AF65-F5344CB8AC3E}">
        <p14:creationId xmlns:p14="http://schemas.microsoft.com/office/powerpoint/2010/main" val="1903485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EA96DFC-9875-45A1-9C16-70010C04C102}" type="slidenum">
              <a:rPr lang="fr-FR" smtClean="0"/>
              <a:t>16</a:t>
            </a:fld>
            <a:endParaRPr lang="fr-FR"/>
          </a:p>
        </p:txBody>
      </p:sp>
    </p:spTree>
    <p:extLst>
      <p:ext uri="{BB962C8B-B14F-4D97-AF65-F5344CB8AC3E}">
        <p14:creationId xmlns:p14="http://schemas.microsoft.com/office/powerpoint/2010/main" val="304103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EA96DFC-9875-45A1-9C16-70010C04C102}" type="slidenum">
              <a:rPr lang="fr-FR" smtClean="0"/>
              <a:t>17</a:t>
            </a:fld>
            <a:endParaRPr lang="fr-FR"/>
          </a:p>
        </p:txBody>
      </p:sp>
    </p:spTree>
    <p:extLst>
      <p:ext uri="{BB962C8B-B14F-4D97-AF65-F5344CB8AC3E}">
        <p14:creationId xmlns:p14="http://schemas.microsoft.com/office/powerpoint/2010/main" val="3550679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EA96DFC-9875-45A1-9C16-70010C04C102}" type="slidenum">
              <a:rPr lang="fr-FR" smtClean="0"/>
              <a:t>19</a:t>
            </a:fld>
            <a:endParaRPr lang="fr-FR"/>
          </a:p>
        </p:txBody>
      </p:sp>
    </p:spTree>
    <p:extLst>
      <p:ext uri="{BB962C8B-B14F-4D97-AF65-F5344CB8AC3E}">
        <p14:creationId xmlns:p14="http://schemas.microsoft.com/office/powerpoint/2010/main" val="4122032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EA96DFC-9875-45A1-9C16-70010C04C102}" type="slidenum">
              <a:rPr lang="fr-FR" smtClean="0"/>
              <a:t>27</a:t>
            </a:fld>
            <a:endParaRPr lang="fr-FR"/>
          </a:p>
        </p:txBody>
      </p:sp>
    </p:spTree>
    <p:extLst>
      <p:ext uri="{BB962C8B-B14F-4D97-AF65-F5344CB8AC3E}">
        <p14:creationId xmlns:p14="http://schemas.microsoft.com/office/powerpoint/2010/main" val="1982649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EA96DFC-9875-45A1-9C16-70010C04C102}" type="slidenum">
              <a:rPr lang="fr-FR" smtClean="0"/>
              <a:t>28</a:t>
            </a:fld>
            <a:endParaRPr lang="fr-FR"/>
          </a:p>
        </p:txBody>
      </p:sp>
    </p:spTree>
    <p:extLst>
      <p:ext uri="{BB962C8B-B14F-4D97-AF65-F5344CB8AC3E}">
        <p14:creationId xmlns:p14="http://schemas.microsoft.com/office/powerpoint/2010/main" val="706330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EA96DFC-9875-45A1-9C16-70010C04C102}" type="slidenum">
              <a:rPr lang="fr-FR" smtClean="0"/>
              <a:t>29</a:t>
            </a:fld>
            <a:endParaRPr lang="fr-FR"/>
          </a:p>
        </p:txBody>
      </p:sp>
    </p:spTree>
    <p:extLst>
      <p:ext uri="{BB962C8B-B14F-4D97-AF65-F5344CB8AC3E}">
        <p14:creationId xmlns:p14="http://schemas.microsoft.com/office/powerpoint/2010/main" val="64853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EA96DFC-9875-45A1-9C16-70010C04C102}" type="slidenum">
              <a:rPr lang="fr-FR" smtClean="0"/>
              <a:t>30</a:t>
            </a:fld>
            <a:endParaRPr lang="fr-FR"/>
          </a:p>
        </p:txBody>
      </p:sp>
    </p:spTree>
    <p:extLst>
      <p:ext uri="{BB962C8B-B14F-4D97-AF65-F5344CB8AC3E}">
        <p14:creationId xmlns:p14="http://schemas.microsoft.com/office/powerpoint/2010/main" val="1823940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EA96DFC-9875-45A1-9C16-70010C04C102}" type="slidenum">
              <a:rPr lang="fr-FR" smtClean="0"/>
              <a:t>31</a:t>
            </a:fld>
            <a:endParaRPr lang="fr-FR"/>
          </a:p>
        </p:txBody>
      </p:sp>
    </p:spTree>
    <p:extLst>
      <p:ext uri="{BB962C8B-B14F-4D97-AF65-F5344CB8AC3E}">
        <p14:creationId xmlns:p14="http://schemas.microsoft.com/office/powerpoint/2010/main" val="1214631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B6986C4-B949-4DC3-8C4A-C3D57FE5ADC8}" type="datetime1">
              <a:rPr lang="fr-FR" smtClean="0"/>
              <a:t>02/06/2021</a:t>
            </a:fld>
            <a:endParaRPr lang="fr-FR"/>
          </a:p>
        </p:txBody>
      </p:sp>
      <p:sp>
        <p:nvSpPr>
          <p:cNvPr id="5" name="Footer Placeholder 4"/>
          <p:cNvSpPr>
            <a:spLocks noGrp="1"/>
          </p:cNvSpPr>
          <p:nvPr>
            <p:ph type="ftr" sz="quarter" idx="11"/>
          </p:nvPr>
        </p:nvSpPr>
        <p:spPr/>
        <p:txBody>
          <a:bodyPr/>
          <a:lstStyle/>
          <a:p>
            <a:r>
              <a:rPr lang="en-US"/>
              <a:t>Advanced machine learning lecture - Morgan Gautherot</a:t>
            </a:r>
            <a:endParaRPr lang="fr-FR"/>
          </a:p>
        </p:txBody>
      </p:sp>
      <p:sp>
        <p:nvSpPr>
          <p:cNvPr id="6" name="Slide Number Placeholder 5"/>
          <p:cNvSpPr>
            <a:spLocks noGrp="1"/>
          </p:cNvSpPr>
          <p:nvPr>
            <p:ph type="sldNum" sz="quarter" idx="12"/>
          </p:nvPr>
        </p:nvSpPr>
        <p:spPr/>
        <p:txBody>
          <a:bodyPr/>
          <a:lstStyle/>
          <a:p>
            <a:fld id="{7E7BE016-98D7-40EC-9FA8-F4485C9A31D1}" type="slidenum">
              <a:rPr lang="fr-FR" smtClean="0"/>
              <a:t>‹N°›</a:t>
            </a:fld>
            <a:endParaRPr lang="fr-FR"/>
          </a:p>
        </p:txBody>
      </p:sp>
    </p:spTree>
    <p:extLst>
      <p:ext uri="{BB962C8B-B14F-4D97-AF65-F5344CB8AC3E}">
        <p14:creationId xmlns:p14="http://schemas.microsoft.com/office/powerpoint/2010/main" val="1027567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06CF899-8AA7-4FBB-91DB-4ACF3094394E}" type="datetime1">
              <a:rPr lang="fr-FR" smtClean="0"/>
              <a:t>02/06/2021</a:t>
            </a:fld>
            <a:endParaRPr lang="fr-FR"/>
          </a:p>
        </p:txBody>
      </p:sp>
      <p:sp>
        <p:nvSpPr>
          <p:cNvPr id="5" name="Footer Placeholder 4"/>
          <p:cNvSpPr>
            <a:spLocks noGrp="1"/>
          </p:cNvSpPr>
          <p:nvPr>
            <p:ph type="ftr" sz="quarter" idx="11"/>
          </p:nvPr>
        </p:nvSpPr>
        <p:spPr/>
        <p:txBody>
          <a:bodyPr/>
          <a:lstStyle/>
          <a:p>
            <a:r>
              <a:rPr lang="en-US"/>
              <a:t>Advanced machine learning lecture - Morgan Gautherot</a:t>
            </a:r>
            <a:endParaRPr lang="fr-FR"/>
          </a:p>
        </p:txBody>
      </p:sp>
      <p:sp>
        <p:nvSpPr>
          <p:cNvPr id="6" name="Slide Number Placeholder 5"/>
          <p:cNvSpPr>
            <a:spLocks noGrp="1"/>
          </p:cNvSpPr>
          <p:nvPr>
            <p:ph type="sldNum" sz="quarter" idx="12"/>
          </p:nvPr>
        </p:nvSpPr>
        <p:spPr/>
        <p:txBody>
          <a:bodyPr/>
          <a:lstStyle/>
          <a:p>
            <a:fld id="{7E7BE016-98D7-40EC-9FA8-F4485C9A31D1}" type="slidenum">
              <a:rPr lang="fr-FR" smtClean="0"/>
              <a:t>‹N°›</a:t>
            </a:fld>
            <a:endParaRPr lang="fr-FR"/>
          </a:p>
        </p:txBody>
      </p:sp>
    </p:spTree>
    <p:extLst>
      <p:ext uri="{BB962C8B-B14F-4D97-AF65-F5344CB8AC3E}">
        <p14:creationId xmlns:p14="http://schemas.microsoft.com/office/powerpoint/2010/main" val="2884394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0C73B6AB-1E86-4264-98AF-1A71EE4A2F8D}" type="datetime1">
              <a:rPr lang="fr-FR" smtClean="0"/>
              <a:t>02/06/2021</a:t>
            </a:fld>
            <a:endParaRPr lang="fr-FR"/>
          </a:p>
        </p:txBody>
      </p:sp>
      <p:sp>
        <p:nvSpPr>
          <p:cNvPr id="5" name="Footer Placeholder 4"/>
          <p:cNvSpPr>
            <a:spLocks noGrp="1"/>
          </p:cNvSpPr>
          <p:nvPr>
            <p:ph type="ftr" sz="quarter" idx="11"/>
          </p:nvPr>
        </p:nvSpPr>
        <p:spPr/>
        <p:txBody>
          <a:bodyPr/>
          <a:lstStyle/>
          <a:p>
            <a:r>
              <a:rPr lang="en-US"/>
              <a:t>Advanced machine learning lecture - Morgan Gautherot</a:t>
            </a:r>
            <a:endParaRPr lang="fr-FR"/>
          </a:p>
        </p:txBody>
      </p:sp>
      <p:sp>
        <p:nvSpPr>
          <p:cNvPr id="6" name="Slide Number Placeholder 5"/>
          <p:cNvSpPr>
            <a:spLocks noGrp="1"/>
          </p:cNvSpPr>
          <p:nvPr>
            <p:ph type="sldNum" sz="quarter" idx="12"/>
          </p:nvPr>
        </p:nvSpPr>
        <p:spPr/>
        <p:txBody>
          <a:bodyPr/>
          <a:lstStyle/>
          <a:p>
            <a:fld id="{7E7BE016-98D7-40EC-9FA8-F4485C9A31D1}"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5846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037AFE5-81E2-438E-BCA4-A2EBFD95C17E}" type="datetime1">
              <a:rPr lang="fr-FR" smtClean="0"/>
              <a:t>02/06/2021</a:t>
            </a:fld>
            <a:endParaRPr lang="fr-FR"/>
          </a:p>
        </p:txBody>
      </p:sp>
      <p:sp>
        <p:nvSpPr>
          <p:cNvPr id="5" name="Footer Placeholder 4"/>
          <p:cNvSpPr>
            <a:spLocks noGrp="1"/>
          </p:cNvSpPr>
          <p:nvPr>
            <p:ph type="ftr" sz="quarter" idx="11"/>
          </p:nvPr>
        </p:nvSpPr>
        <p:spPr/>
        <p:txBody>
          <a:bodyPr/>
          <a:lstStyle/>
          <a:p>
            <a:r>
              <a:rPr lang="en-US"/>
              <a:t>Advanced machine learning lecture - Morgan Gautherot</a:t>
            </a:r>
            <a:endParaRPr lang="fr-FR"/>
          </a:p>
        </p:txBody>
      </p:sp>
      <p:sp>
        <p:nvSpPr>
          <p:cNvPr id="6" name="Slide Number Placeholder 5"/>
          <p:cNvSpPr>
            <a:spLocks noGrp="1"/>
          </p:cNvSpPr>
          <p:nvPr>
            <p:ph type="sldNum" sz="quarter" idx="12"/>
          </p:nvPr>
        </p:nvSpPr>
        <p:spPr/>
        <p:txBody>
          <a:bodyPr/>
          <a:lstStyle/>
          <a:p>
            <a:fld id="{7E7BE016-98D7-40EC-9FA8-F4485C9A31D1}" type="slidenum">
              <a:rPr lang="fr-FR" smtClean="0"/>
              <a:t>‹N°›</a:t>
            </a:fld>
            <a:endParaRPr lang="fr-FR"/>
          </a:p>
        </p:txBody>
      </p:sp>
    </p:spTree>
    <p:extLst>
      <p:ext uri="{BB962C8B-B14F-4D97-AF65-F5344CB8AC3E}">
        <p14:creationId xmlns:p14="http://schemas.microsoft.com/office/powerpoint/2010/main" val="4217176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E663EEC-3879-4F6B-BE81-155801A6D776}" type="datetime1">
              <a:rPr lang="fr-FR" smtClean="0"/>
              <a:t>02/06/2021</a:t>
            </a:fld>
            <a:endParaRPr lang="fr-FR"/>
          </a:p>
        </p:txBody>
      </p:sp>
      <p:sp>
        <p:nvSpPr>
          <p:cNvPr id="5" name="Footer Placeholder 4"/>
          <p:cNvSpPr>
            <a:spLocks noGrp="1"/>
          </p:cNvSpPr>
          <p:nvPr>
            <p:ph type="ftr" sz="quarter" idx="11"/>
          </p:nvPr>
        </p:nvSpPr>
        <p:spPr/>
        <p:txBody>
          <a:bodyPr/>
          <a:lstStyle/>
          <a:p>
            <a:r>
              <a:rPr lang="en-US"/>
              <a:t>Advanced machine learning lecture - Morgan Gautherot</a:t>
            </a:r>
            <a:endParaRPr lang="fr-FR"/>
          </a:p>
        </p:txBody>
      </p:sp>
      <p:sp>
        <p:nvSpPr>
          <p:cNvPr id="6" name="Slide Number Placeholder 5"/>
          <p:cNvSpPr>
            <a:spLocks noGrp="1"/>
          </p:cNvSpPr>
          <p:nvPr>
            <p:ph type="sldNum" sz="quarter" idx="12"/>
          </p:nvPr>
        </p:nvSpPr>
        <p:spPr/>
        <p:txBody>
          <a:bodyPr/>
          <a:lstStyle/>
          <a:p>
            <a:fld id="{7E7BE016-98D7-40EC-9FA8-F4485C9A31D1}"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85613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F672FD8-FCD6-47AF-8630-9881CA0CA327}" type="datetime1">
              <a:rPr lang="fr-FR" smtClean="0"/>
              <a:t>02/06/2021</a:t>
            </a:fld>
            <a:endParaRPr lang="fr-FR"/>
          </a:p>
        </p:txBody>
      </p:sp>
      <p:sp>
        <p:nvSpPr>
          <p:cNvPr id="5" name="Footer Placeholder 4"/>
          <p:cNvSpPr>
            <a:spLocks noGrp="1"/>
          </p:cNvSpPr>
          <p:nvPr>
            <p:ph type="ftr" sz="quarter" idx="11"/>
          </p:nvPr>
        </p:nvSpPr>
        <p:spPr/>
        <p:txBody>
          <a:bodyPr/>
          <a:lstStyle/>
          <a:p>
            <a:r>
              <a:rPr lang="en-US"/>
              <a:t>Advanced machine learning lecture - Morgan Gautherot</a:t>
            </a:r>
            <a:endParaRPr lang="fr-FR"/>
          </a:p>
        </p:txBody>
      </p:sp>
      <p:sp>
        <p:nvSpPr>
          <p:cNvPr id="6" name="Slide Number Placeholder 5"/>
          <p:cNvSpPr>
            <a:spLocks noGrp="1"/>
          </p:cNvSpPr>
          <p:nvPr>
            <p:ph type="sldNum" sz="quarter" idx="12"/>
          </p:nvPr>
        </p:nvSpPr>
        <p:spPr/>
        <p:txBody>
          <a:bodyPr/>
          <a:lstStyle/>
          <a:p>
            <a:fld id="{7E7BE016-98D7-40EC-9FA8-F4485C9A31D1}" type="slidenum">
              <a:rPr lang="fr-FR" smtClean="0"/>
              <a:t>‹N°›</a:t>
            </a:fld>
            <a:endParaRPr lang="fr-FR"/>
          </a:p>
        </p:txBody>
      </p:sp>
    </p:spTree>
    <p:extLst>
      <p:ext uri="{BB962C8B-B14F-4D97-AF65-F5344CB8AC3E}">
        <p14:creationId xmlns:p14="http://schemas.microsoft.com/office/powerpoint/2010/main" val="422445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C26DAB9-2189-49B4-84B8-BCCCAAD9FE58}" type="datetime1">
              <a:rPr lang="fr-FR" smtClean="0"/>
              <a:t>02/06/2021</a:t>
            </a:fld>
            <a:endParaRPr lang="fr-FR"/>
          </a:p>
        </p:txBody>
      </p:sp>
      <p:sp>
        <p:nvSpPr>
          <p:cNvPr id="5" name="Footer Placeholder 4"/>
          <p:cNvSpPr>
            <a:spLocks noGrp="1"/>
          </p:cNvSpPr>
          <p:nvPr>
            <p:ph type="ftr" sz="quarter" idx="11"/>
          </p:nvPr>
        </p:nvSpPr>
        <p:spPr/>
        <p:txBody>
          <a:bodyPr/>
          <a:lstStyle/>
          <a:p>
            <a:r>
              <a:rPr lang="en-US"/>
              <a:t>Advanced machine learning lecture - Morgan Gautherot</a:t>
            </a:r>
            <a:endParaRPr lang="fr-FR"/>
          </a:p>
        </p:txBody>
      </p:sp>
      <p:sp>
        <p:nvSpPr>
          <p:cNvPr id="6" name="Slide Number Placeholder 5"/>
          <p:cNvSpPr>
            <a:spLocks noGrp="1"/>
          </p:cNvSpPr>
          <p:nvPr>
            <p:ph type="sldNum" sz="quarter" idx="12"/>
          </p:nvPr>
        </p:nvSpPr>
        <p:spPr/>
        <p:txBody>
          <a:bodyPr/>
          <a:lstStyle/>
          <a:p>
            <a:fld id="{7E7BE016-98D7-40EC-9FA8-F4485C9A31D1}" type="slidenum">
              <a:rPr lang="fr-FR" smtClean="0"/>
              <a:t>‹N°›</a:t>
            </a:fld>
            <a:endParaRPr lang="fr-FR"/>
          </a:p>
        </p:txBody>
      </p:sp>
    </p:spTree>
    <p:extLst>
      <p:ext uri="{BB962C8B-B14F-4D97-AF65-F5344CB8AC3E}">
        <p14:creationId xmlns:p14="http://schemas.microsoft.com/office/powerpoint/2010/main" val="2906877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E931166-D181-49E2-B54D-C354673DFE0A}" type="datetime1">
              <a:rPr lang="fr-FR" smtClean="0"/>
              <a:t>02/06/2021</a:t>
            </a:fld>
            <a:endParaRPr lang="fr-FR"/>
          </a:p>
        </p:txBody>
      </p:sp>
      <p:sp>
        <p:nvSpPr>
          <p:cNvPr id="5" name="Footer Placeholder 4"/>
          <p:cNvSpPr>
            <a:spLocks noGrp="1"/>
          </p:cNvSpPr>
          <p:nvPr>
            <p:ph type="ftr" sz="quarter" idx="11"/>
          </p:nvPr>
        </p:nvSpPr>
        <p:spPr/>
        <p:txBody>
          <a:bodyPr/>
          <a:lstStyle/>
          <a:p>
            <a:r>
              <a:rPr lang="en-US"/>
              <a:t>Advanced machine learning lecture - Morgan Gautherot</a:t>
            </a:r>
            <a:endParaRPr lang="fr-FR"/>
          </a:p>
        </p:txBody>
      </p:sp>
      <p:sp>
        <p:nvSpPr>
          <p:cNvPr id="6" name="Slide Number Placeholder 5"/>
          <p:cNvSpPr>
            <a:spLocks noGrp="1"/>
          </p:cNvSpPr>
          <p:nvPr>
            <p:ph type="sldNum" sz="quarter" idx="12"/>
          </p:nvPr>
        </p:nvSpPr>
        <p:spPr/>
        <p:txBody>
          <a:bodyPr/>
          <a:lstStyle/>
          <a:p>
            <a:fld id="{7E7BE016-98D7-40EC-9FA8-F4485C9A31D1}" type="slidenum">
              <a:rPr lang="fr-FR" smtClean="0"/>
              <a:t>‹N°›</a:t>
            </a:fld>
            <a:endParaRPr lang="fr-FR"/>
          </a:p>
        </p:txBody>
      </p:sp>
    </p:spTree>
    <p:extLst>
      <p:ext uri="{BB962C8B-B14F-4D97-AF65-F5344CB8AC3E}">
        <p14:creationId xmlns:p14="http://schemas.microsoft.com/office/powerpoint/2010/main" val="269805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B755DB4-3415-4FEE-A2C6-9AC260976B82}" type="datetime1">
              <a:rPr lang="fr-FR" smtClean="0"/>
              <a:t>02/06/2021</a:t>
            </a:fld>
            <a:endParaRPr lang="fr-FR"/>
          </a:p>
        </p:txBody>
      </p:sp>
      <p:sp>
        <p:nvSpPr>
          <p:cNvPr id="5" name="Footer Placeholder 4"/>
          <p:cNvSpPr>
            <a:spLocks noGrp="1"/>
          </p:cNvSpPr>
          <p:nvPr>
            <p:ph type="ftr" sz="quarter" idx="11"/>
          </p:nvPr>
        </p:nvSpPr>
        <p:spPr>
          <a:xfrm>
            <a:off x="2947194" y="6508748"/>
            <a:ext cx="6297612" cy="365125"/>
          </a:xfrm>
        </p:spPr>
        <p:txBody>
          <a:bodyPr/>
          <a:lstStyle>
            <a:lvl1pPr>
              <a:defRPr sz="1400"/>
            </a:lvl1pPr>
          </a:lstStyle>
          <a:p>
            <a:r>
              <a:rPr lang="en-US"/>
              <a:t>Advanced machine learning lecture - Morgan Gautherot</a:t>
            </a:r>
            <a:endParaRPr lang="fr-FR"/>
          </a:p>
        </p:txBody>
      </p:sp>
      <p:sp>
        <p:nvSpPr>
          <p:cNvPr id="6" name="Slide Number Placeholder 5"/>
          <p:cNvSpPr>
            <a:spLocks noGrp="1"/>
          </p:cNvSpPr>
          <p:nvPr>
            <p:ph type="sldNum" sz="quarter" idx="12"/>
          </p:nvPr>
        </p:nvSpPr>
        <p:spPr>
          <a:xfrm>
            <a:off x="11508661" y="6492874"/>
            <a:ext cx="683339" cy="365125"/>
          </a:xfrm>
        </p:spPr>
        <p:txBody>
          <a:bodyPr/>
          <a:lstStyle>
            <a:lvl1pPr>
              <a:defRPr sz="2000">
                <a:solidFill>
                  <a:schemeClr val="bg1"/>
                </a:solidFill>
              </a:defRPr>
            </a:lvl1pPr>
          </a:lstStyle>
          <a:p>
            <a:fld id="{7E7BE016-98D7-40EC-9FA8-F4485C9A31D1}" type="slidenum">
              <a:rPr lang="fr-FR" smtClean="0"/>
              <a:pPr/>
              <a:t>‹N°›</a:t>
            </a:fld>
            <a:endParaRPr lang="fr-FR"/>
          </a:p>
        </p:txBody>
      </p:sp>
    </p:spTree>
    <p:extLst>
      <p:ext uri="{BB962C8B-B14F-4D97-AF65-F5344CB8AC3E}">
        <p14:creationId xmlns:p14="http://schemas.microsoft.com/office/powerpoint/2010/main" val="388178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E0E5B2B4-CBE6-45C6-A3EE-BF3D1534D4FD}" type="datetime1">
              <a:rPr lang="fr-FR" smtClean="0"/>
              <a:t>02/06/2021</a:t>
            </a:fld>
            <a:endParaRPr lang="fr-FR"/>
          </a:p>
        </p:txBody>
      </p:sp>
      <p:sp>
        <p:nvSpPr>
          <p:cNvPr id="5" name="Footer Placeholder 4"/>
          <p:cNvSpPr>
            <a:spLocks noGrp="1"/>
          </p:cNvSpPr>
          <p:nvPr>
            <p:ph type="ftr" sz="quarter" idx="11"/>
          </p:nvPr>
        </p:nvSpPr>
        <p:spPr/>
        <p:txBody>
          <a:bodyPr/>
          <a:lstStyle/>
          <a:p>
            <a:r>
              <a:rPr lang="en-US"/>
              <a:t>Advanced machine learning lecture - Morgan Gautherot</a:t>
            </a:r>
            <a:endParaRPr lang="fr-FR"/>
          </a:p>
        </p:txBody>
      </p:sp>
      <p:sp>
        <p:nvSpPr>
          <p:cNvPr id="6" name="Slide Number Placeholder 5"/>
          <p:cNvSpPr>
            <a:spLocks noGrp="1"/>
          </p:cNvSpPr>
          <p:nvPr>
            <p:ph type="sldNum" sz="quarter" idx="12"/>
          </p:nvPr>
        </p:nvSpPr>
        <p:spPr/>
        <p:txBody>
          <a:bodyPr/>
          <a:lstStyle/>
          <a:p>
            <a:fld id="{7E7BE016-98D7-40EC-9FA8-F4485C9A31D1}" type="slidenum">
              <a:rPr lang="fr-FR" smtClean="0"/>
              <a:t>‹N°›</a:t>
            </a:fld>
            <a:endParaRPr lang="fr-FR"/>
          </a:p>
        </p:txBody>
      </p:sp>
    </p:spTree>
    <p:extLst>
      <p:ext uri="{BB962C8B-B14F-4D97-AF65-F5344CB8AC3E}">
        <p14:creationId xmlns:p14="http://schemas.microsoft.com/office/powerpoint/2010/main" val="365104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7FB839F-F104-4557-9257-8CDAB13D83BB}" type="datetime1">
              <a:rPr lang="fr-FR" smtClean="0"/>
              <a:t>02/06/2021</a:t>
            </a:fld>
            <a:endParaRPr lang="fr-FR"/>
          </a:p>
        </p:txBody>
      </p:sp>
      <p:sp>
        <p:nvSpPr>
          <p:cNvPr id="6" name="Footer Placeholder 5"/>
          <p:cNvSpPr>
            <a:spLocks noGrp="1"/>
          </p:cNvSpPr>
          <p:nvPr>
            <p:ph type="ftr" sz="quarter" idx="11"/>
          </p:nvPr>
        </p:nvSpPr>
        <p:spPr/>
        <p:txBody>
          <a:bodyPr/>
          <a:lstStyle/>
          <a:p>
            <a:r>
              <a:rPr lang="en-US"/>
              <a:t>Advanced machine learning lecture - Morgan Gautherot</a:t>
            </a:r>
            <a:endParaRPr lang="fr-FR"/>
          </a:p>
        </p:txBody>
      </p:sp>
      <p:sp>
        <p:nvSpPr>
          <p:cNvPr id="7" name="Slide Number Placeholder 6"/>
          <p:cNvSpPr>
            <a:spLocks noGrp="1"/>
          </p:cNvSpPr>
          <p:nvPr>
            <p:ph type="sldNum" sz="quarter" idx="12"/>
          </p:nvPr>
        </p:nvSpPr>
        <p:spPr/>
        <p:txBody>
          <a:bodyPr/>
          <a:lstStyle/>
          <a:p>
            <a:fld id="{7E7BE016-98D7-40EC-9FA8-F4485C9A31D1}" type="slidenum">
              <a:rPr lang="fr-FR" smtClean="0"/>
              <a:t>‹N°›</a:t>
            </a:fld>
            <a:endParaRPr lang="fr-FR"/>
          </a:p>
        </p:txBody>
      </p:sp>
    </p:spTree>
    <p:extLst>
      <p:ext uri="{BB962C8B-B14F-4D97-AF65-F5344CB8AC3E}">
        <p14:creationId xmlns:p14="http://schemas.microsoft.com/office/powerpoint/2010/main" val="2578764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945C727-BE5E-4DDA-961E-C1F1BDE28D13}" type="datetime1">
              <a:rPr lang="fr-FR" smtClean="0"/>
              <a:t>02/06/2021</a:t>
            </a:fld>
            <a:endParaRPr lang="fr-FR"/>
          </a:p>
        </p:txBody>
      </p:sp>
      <p:sp>
        <p:nvSpPr>
          <p:cNvPr id="8" name="Footer Placeholder 7"/>
          <p:cNvSpPr>
            <a:spLocks noGrp="1"/>
          </p:cNvSpPr>
          <p:nvPr>
            <p:ph type="ftr" sz="quarter" idx="11"/>
          </p:nvPr>
        </p:nvSpPr>
        <p:spPr/>
        <p:txBody>
          <a:bodyPr/>
          <a:lstStyle/>
          <a:p>
            <a:r>
              <a:rPr lang="en-US"/>
              <a:t>Advanced machine learning lecture - Morgan Gautherot</a:t>
            </a:r>
            <a:endParaRPr lang="fr-FR"/>
          </a:p>
        </p:txBody>
      </p:sp>
      <p:sp>
        <p:nvSpPr>
          <p:cNvPr id="9" name="Slide Number Placeholder 8"/>
          <p:cNvSpPr>
            <a:spLocks noGrp="1"/>
          </p:cNvSpPr>
          <p:nvPr>
            <p:ph type="sldNum" sz="quarter" idx="12"/>
          </p:nvPr>
        </p:nvSpPr>
        <p:spPr/>
        <p:txBody>
          <a:bodyPr/>
          <a:lstStyle/>
          <a:p>
            <a:fld id="{7E7BE016-98D7-40EC-9FA8-F4485C9A31D1}" type="slidenum">
              <a:rPr lang="fr-FR" smtClean="0"/>
              <a:t>‹N°›</a:t>
            </a:fld>
            <a:endParaRPr lang="fr-FR"/>
          </a:p>
        </p:txBody>
      </p:sp>
    </p:spTree>
    <p:extLst>
      <p:ext uri="{BB962C8B-B14F-4D97-AF65-F5344CB8AC3E}">
        <p14:creationId xmlns:p14="http://schemas.microsoft.com/office/powerpoint/2010/main" val="3423901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D7DC1A9-77AB-431D-9BF0-1B6E0DFA7CF1}" type="datetime1">
              <a:rPr lang="fr-FR" smtClean="0"/>
              <a:t>02/06/2021</a:t>
            </a:fld>
            <a:endParaRPr lang="fr-FR"/>
          </a:p>
        </p:txBody>
      </p:sp>
      <p:sp>
        <p:nvSpPr>
          <p:cNvPr id="4" name="Footer Placeholder 3"/>
          <p:cNvSpPr>
            <a:spLocks noGrp="1"/>
          </p:cNvSpPr>
          <p:nvPr>
            <p:ph type="ftr" sz="quarter" idx="11"/>
          </p:nvPr>
        </p:nvSpPr>
        <p:spPr/>
        <p:txBody>
          <a:bodyPr/>
          <a:lstStyle/>
          <a:p>
            <a:r>
              <a:rPr lang="en-US"/>
              <a:t>Advanced machine learning lecture - Morgan Gautherot</a:t>
            </a:r>
            <a:endParaRPr lang="fr-FR"/>
          </a:p>
        </p:txBody>
      </p:sp>
      <p:sp>
        <p:nvSpPr>
          <p:cNvPr id="5" name="Slide Number Placeholder 4"/>
          <p:cNvSpPr>
            <a:spLocks noGrp="1"/>
          </p:cNvSpPr>
          <p:nvPr>
            <p:ph type="sldNum" sz="quarter" idx="12"/>
          </p:nvPr>
        </p:nvSpPr>
        <p:spPr/>
        <p:txBody>
          <a:bodyPr/>
          <a:lstStyle/>
          <a:p>
            <a:fld id="{7E7BE016-98D7-40EC-9FA8-F4485C9A31D1}" type="slidenum">
              <a:rPr lang="fr-FR" smtClean="0"/>
              <a:t>‹N°›</a:t>
            </a:fld>
            <a:endParaRPr lang="fr-FR"/>
          </a:p>
        </p:txBody>
      </p:sp>
    </p:spTree>
    <p:extLst>
      <p:ext uri="{BB962C8B-B14F-4D97-AF65-F5344CB8AC3E}">
        <p14:creationId xmlns:p14="http://schemas.microsoft.com/office/powerpoint/2010/main" val="3950682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99A19F-67CA-4E03-9A45-5F9A8BC5635A}" type="datetime1">
              <a:rPr lang="fr-FR" smtClean="0"/>
              <a:t>02/06/2021</a:t>
            </a:fld>
            <a:endParaRPr lang="fr-FR"/>
          </a:p>
        </p:txBody>
      </p:sp>
      <p:sp>
        <p:nvSpPr>
          <p:cNvPr id="3" name="Footer Placeholder 2"/>
          <p:cNvSpPr>
            <a:spLocks noGrp="1"/>
          </p:cNvSpPr>
          <p:nvPr>
            <p:ph type="ftr" sz="quarter" idx="11"/>
          </p:nvPr>
        </p:nvSpPr>
        <p:spPr/>
        <p:txBody>
          <a:bodyPr/>
          <a:lstStyle/>
          <a:p>
            <a:r>
              <a:rPr lang="en-US"/>
              <a:t>Advanced machine learning lecture - Morgan Gautherot</a:t>
            </a:r>
            <a:endParaRPr lang="fr-FR"/>
          </a:p>
        </p:txBody>
      </p:sp>
      <p:sp>
        <p:nvSpPr>
          <p:cNvPr id="4" name="Slide Number Placeholder 3"/>
          <p:cNvSpPr>
            <a:spLocks noGrp="1"/>
          </p:cNvSpPr>
          <p:nvPr>
            <p:ph type="sldNum" sz="quarter" idx="12"/>
          </p:nvPr>
        </p:nvSpPr>
        <p:spPr/>
        <p:txBody>
          <a:bodyPr/>
          <a:lstStyle/>
          <a:p>
            <a:fld id="{7E7BE016-98D7-40EC-9FA8-F4485C9A31D1}" type="slidenum">
              <a:rPr lang="fr-FR" smtClean="0"/>
              <a:t>‹N°›</a:t>
            </a:fld>
            <a:endParaRPr lang="fr-FR"/>
          </a:p>
        </p:txBody>
      </p:sp>
    </p:spTree>
    <p:extLst>
      <p:ext uri="{BB962C8B-B14F-4D97-AF65-F5344CB8AC3E}">
        <p14:creationId xmlns:p14="http://schemas.microsoft.com/office/powerpoint/2010/main" val="708704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6E99455-7E24-42ED-8B82-C4516E8BF7FD}" type="datetime1">
              <a:rPr lang="fr-FR" smtClean="0"/>
              <a:t>02/06/2021</a:t>
            </a:fld>
            <a:endParaRPr lang="fr-FR"/>
          </a:p>
        </p:txBody>
      </p:sp>
      <p:sp>
        <p:nvSpPr>
          <p:cNvPr id="6" name="Footer Placeholder 5"/>
          <p:cNvSpPr>
            <a:spLocks noGrp="1"/>
          </p:cNvSpPr>
          <p:nvPr>
            <p:ph type="ftr" sz="quarter" idx="11"/>
          </p:nvPr>
        </p:nvSpPr>
        <p:spPr/>
        <p:txBody>
          <a:bodyPr/>
          <a:lstStyle/>
          <a:p>
            <a:r>
              <a:rPr lang="en-US"/>
              <a:t>Advanced machine learning lecture - Morgan Gautherot</a:t>
            </a:r>
            <a:endParaRPr lang="fr-FR"/>
          </a:p>
        </p:txBody>
      </p:sp>
      <p:sp>
        <p:nvSpPr>
          <p:cNvPr id="7" name="Slide Number Placeholder 6"/>
          <p:cNvSpPr>
            <a:spLocks noGrp="1"/>
          </p:cNvSpPr>
          <p:nvPr>
            <p:ph type="sldNum" sz="quarter" idx="12"/>
          </p:nvPr>
        </p:nvSpPr>
        <p:spPr/>
        <p:txBody>
          <a:bodyPr/>
          <a:lstStyle/>
          <a:p>
            <a:fld id="{7E7BE016-98D7-40EC-9FA8-F4485C9A31D1}" type="slidenum">
              <a:rPr lang="fr-FR" smtClean="0"/>
              <a:t>‹N°›</a:t>
            </a:fld>
            <a:endParaRPr lang="fr-FR"/>
          </a:p>
        </p:txBody>
      </p:sp>
    </p:spTree>
    <p:extLst>
      <p:ext uri="{BB962C8B-B14F-4D97-AF65-F5344CB8AC3E}">
        <p14:creationId xmlns:p14="http://schemas.microsoft.com/office/powerpoint/2010/main" val="140787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6" name="Footer Placeholder 5"/>
          <p:cNvSpPr>
            <a:spLocks noGrp="1"/>
          </p:cNvSpPr>
          <p:nvPr>
            <p:ph type="ftr" sz="quarter" idx="11"/>
          </p:nvPr>
        </p:nvSpPr>
        <p:spPr/>
        <p:txBody>
          <a:bodyPr/>
          <a:lstStyle/>
          <a:p>
            <a:r>
              <a:rPr lang="en-US"/>
              <a:t>Advanced machine learning lecture - Morgan Gautherot</a:t>
            </a:r>
            <a:endParaRPr lang="fr-FR"/>
          </a:p>
        </p:txBody>
      </p:sp>
      <p:sp>
        <p:nvSpPr>
          <p:cNvPr id="7" name="Slide Number Placeholder 6"/>
          <p:cNvSpPr>
            <a:spLocks noGrp="1"/>
          </p:cNvSpPr>
          <p:nvPr>
            <p:ph type="sldNum" sz="quarter" idx="12"/>
          </p:nvPr>
        </p:nvSpPr>
        <p:spPr/>
        <p:txBody>
          <a:bodyPr/>
          <a:lstStyle/>
          <a:p>
            <a:fld id="{7E7BE016-98D7-40EC-9FA8-F4485C9A31D1}" type="slidenum">
              <a:rPr lang="fr-FR" smtClean="0"/>
              <a:t>‹N°›</a:t>
            </a:fld>
            <a:endParaRPr lang="fr-FR"/>
          </a:p>
        </p:txBody>
      </p:sp>
      <p:sp>
        <p:nvSpPr>
          <p:cNvPr id="5" name="Date Placeholder 4"/>
          <p:cNvSpPr>
            <a:spLocks noGrp="1"/>
          </p:cNvSpPr>
          <p:nvPr>
            <p:ph type="dt" sz="half" idx="10"/>
          </p:nvPr>
        </p:nvSpPr>
        <p:spPr/>
        <p:txBody>
          <a:bodyPr/>
          <a:lstStyle/>
          <a:p>
            <a:fld id="{ECA7F099-72DA-454D-9A96-8CC0775B1299}" type="datetime1">
              <a:rPr lang="fr-FR" smtClean="0"/>
              <a:t>02/06/2021</a:t>
            </a:fld>
            <a:endParaRPr lang="fr-FR"/>
          </a:p>
        </p:txBody>
      </p:sp>
    </p:spTree>
    <p:extLst>
      <p:ext uri="{BB962C8B-B14F-4D97-AF65-F5344CB8AC3E}">
        <p14:creationId xmlns:p14="http://schemas.microsoft.com/office/powerpoint/2010/main" val="303408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E5FEA2-E052-466E-89AD-96439A415377}" type="datetime1">
              <a:rPr lang="fr-FR" smtClean="0"/>
              <a:t>02/06/2021</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Advanced machine learning lecture - Morgan Gautherot</a:t>
            </a:r>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7BE016-98D7-40EC-9FA8-F4485C9A31D1}" type="slidenum">
              <a:rPr lang="fr-FR" smtClean="0"/>
              <a:t>‹N°›</a:t>
            </a:fld>
            <a:endParaRPr lang="fr-FR"/>
          </a:p>
        </p:txBody>
      </p:sp>
    </p:spTree>
    <p:extLst>
      <p:ext uri="{BB962C8B-B14F-4D97-AF65-F5344CB8AC3E}">
        <p14:creationId xmlns:p14="http://schemas.microsoft.com/office/powerpoint/2010/main" val="183748304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0.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0.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7.png"/><Relationship Id="rId7" Type="http://schemas.openxmlformats.org/officeDocument/2006/relationships/image" Target="../media/image23.pn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11" Type="http://schemas.openxmlformats.org/officeDocument/2006/relationships/image" Target="../media/image12.png"/><Relationship Id="rId5" Type="http://schemas.openxmlformats.org/officeDocument/2006/relationships/image" Target="../media/image10.png"/><Relationship Id="rId10" Type="http://schemas.openxmlformats.org/officeDocument/2006/relationships/image" Target="../media/image1.png"/><Relationship Id="rId4" Type="http://schemas.openxmlformats.org/officeDocument/2006/relationships/image" Target="../media/image9.png"/><Relationship Id="rId9"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13.png"/><Relationship Id="rId3" Type="http://schemas.openxmlformats.org/officeDocument/2006/relationships/image" Target="../media/image14.png"/><Relationship Id="rId7" Type="http://schemas.openxmlformats.org/officeDocument/2006/relationships/image" Target="../media/image23.pn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11" Type="http://schemas.openxmlformats.org/officeDocument/2006/relationships/image" Target="../media/image1.png"/><Relationship Id="rId10"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1.png"/></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27.png"/><Relationship Id="rId12"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60.png"/><Relationship Id="rId11" Type="http://schemas.openxmlformats.org/officeDocument/2006/relationships/image" Target="../media/image12.png"/><Relationship Id="rId10" Type="http://schemas.openxmlformats.org/officeDocument/2006/relationships/image" Target="../media/image1.png"/><Relationship Id="rId9" Type="http://schemas.openxmlformats.org/officeDocument/2006/relationships/image" Target="../media/image10.png"/></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13.png"/><Relationship Id="rId3" Type="http://schemas.openxmlformats.org/officeDocument/2006/relationships/image" Target="../media/image17.png"/><Relationship Id="rId7" Type="http://schemas.openxmlformats.org/officeDocument/2006/relationships/image" Target="../media/image260.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11" Type="http://schemas.openxmlformats.org/officeDocument/2006/relationships/image" Target="../media/image1.png"/><Relationship Id="rId10"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30.png"/><Relationship Id="rId12"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12.png"/><Relationship Id="rId10" Type="http://schemas.openxmlformats.org/officeDocument/2006/relationships/image" Target="../media/image1.png"/><Relationship Id="rId9" Type="http://schemas.openxmlformats.org/officeDocument/2006/relationships/image" Target="../media/image10.png"/></Relationships>
</file>

<file path=ppt/slides/_rels/slide2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30.png"/><Relationship Id="rId12"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12.png"/><Relationship Id="rId10" Type="http://schemas.openxmlformats.org/officeDocument/2006/relationships/image" Target="../media/image1.png"/><Relationship Id="rId9" Type="http://schemas.openxmlformats.org/officeDocument/2006/relationships/image" Target="../media/image10.png"/></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34.png"/><Relationship Id="rId12" Type="http://schemas.openxmlformats.org/officeDocument/2006/relationships/image" Target="../media/image13.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12.png"/><Relationship Id="rId10" Type="http://schemas.openxmlformats.org/officeDocument/2006/relationships/image" Target="../media/image1.png"/><Relationship Id="rId9" Type="http://schemas.openxmlformats.org/officeDocument/2006/relationships/image" Target="../media/image10.png"/></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9.png"/><Relationship Id="rId7" Type="http://schemas.openxmlformats.org/officeDocument/2006/relationships/image" Target="../media/image34.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12.png"/><Relationship Id="rId10" Type="http://schemas.openxmlformats.org/officeDocument/2006/relationships/image" Target="../media/image13.png"/><Relationship Id="rId4" Type="http://schemas.openxmlformats.org/officeDocument/2006/relationships/image" Target="../media/image11.png"/><Relationship Id="rId9"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90.png"/></Relationships>
</file>

<file path=ppt/slides/_rels/slide28.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6.png"/><Relationship Id="rId3" Type="http://schemas.openxmlformats.org/officeDocument/2006/relationships/image" Target="../media/image25.png"/><Relationship Id="rId7" Type="http://schemas.openxmlformats.org/officeDocument/2006/relationships/image" Target="../media/image31.png"/><Relationship Id="rId12"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1.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26.png"/><Relationship Id="rId9" Type="http://schemas.openxmlformats.org/officeDocument/2006/relationships/image" Target="../media/image46.png"/></Relationships>
</file>

<file path=ppt/slides/_rels/slide29.xml.rels><?xml version="1.0" encoding="UTF-8" standalone="yes"?>
<Relationships xmlns="http://schemas.openxmlformats.org/package/2006/relationships"><Relationship Id="rId8" Type="http://schemas.openxmlformats.org/officeDocument/2006/relationships/image" Target="../media/image361.png"/><Relationship Id="rId3" Type="http://schemas.openxmlformats.org/officeDocument/2006/relationships/image" Target="../media/image25.png"/><Relationship Id="rId7" Type="http://schemas.openxmlformats.org/officeDocument/2006/relationships/image" Target="../media/image351.png"/><Relationship Id="rId12"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480.png"/><Relationship Id="rId10" Type="http://schemas.openxmlformats.org/officeDocument/2006/relationships/image" Target="../media/image52.png"/><Relationship Id="rId9" Type="http://schemas.openxmlformats.org/officeDocument/2006/relationships/image" Target="../media/image5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8.png"/><Relationship Id="rId4" Type="http://schemas.openxmlformats.org/officeDocument/2006/relationships/image" Target="../media/image320.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8.png"/><Relationship Id="rId4" Type="http://schemas.openxmlformats.org/officeDocument/2006/relationships/image" Target="../media/image350.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8.png"/><Relationship Id="rId4" Type="http://schemas.openxmlformats.org/officeDocument/2006/relationships/image" Target="../media/image360.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C82A5B-0F08-4A12-B769-99A04168ACC7}"/>
              </a:ext>
            </a:extLst>
          </p:cNvPr>
          <p:cNvSpPr>
            <a:spLocks noGrp="1"/>
          </p:cNvSpPr>
          <p:nvPr>
            <p:ph type="ctrTitle"/>
          </p:nvPr>
        </p:nvSpPr>
        <p:spPr>
          <a:xfrm>
            <a:off x="-741535" y="2404531"/>
            <a:ext cx="10015537" cy="1646302"/>
          </a:xfrm>
        </p:spPr>
        <p:txBody>
          <a:bodyPr/>
          <a:lstStyle/>
          <a:p>
            <a:r>
              <a:rPr lang="fr-FR" dirty="0"/>
              <a:t>La régression linéaire</a:t>
            </a:r>
          </a:p>
        </p:txBody>
      </p:sp>
      <p:sp>
        <p:nvSpPr>
          <p:cNvPr id="3" name="Sous-titre 2">
            <a:extLst>
              <a:ext uri="{FF2B5EF4-FFF2-40B4-BE49-F238E27FC236}">
                <a16:creationId xmlns:a16="http://schemas.microsoft.com/office/drawing/2014/main" id="{BE8324F3-1347-4666-99CC-82E9FE1DA021}"/>
              </a:ext>
            </a:extLst>
          </p:cNvPr>
          <p:cNvSpPr>
            <a:spLocks noGrp="1"/>
          </p:cNvSpPr>
          <p:nvPr>
            <p:ph type="subTitle" idx="1"/>
          </p:nvPr>
        </p:nvSpPr>
        <p:spPr/>
        <p:txBody>
          <a:bodyPr/>
          <a:lstStyle/>
          <a:p>
            <a:r>
              <a:rPr lang="fr-FR" dirty="0"/>
              <a:t>Deep </a:t>
            </a:r>
            <a:r>
              <a:rPr lang="fr-FR" dirty="0" err="1"/>
              <a:t>learning</a:t>
            </a:r>
            <a:r>
              <a:rPr lang="fr-FR" dirty="0"/>
              <a:t> par la pratique</a:t>
            </a:r>
          </a:p>
        </p:txBody>
      </p:sp>
      <p:sp>
        <p:nvSpPr>
          <p:cNvPr id="5" name="Espace réservé du numéro de diapositive 4">
            <a:extLst>
              <a:ext uri="{FF2B5EF4-FFF2-40B4-BE49-F238E27FC236}">
                <a16:creationId xmlns:a16="http://schemas.microsoft.com/office/drawing/2014/main" id="{CA4360AB-9AF7-4B5B-A2F8-520FDD614672}"/>
              </a:ext>
            </a:extLst>
          </p:cNvPr>
          <p:cNvSpPr>
            <a:spLocks noGrp="1"/>
          </p:cNvSpPr>
          <p:nvPr>
            <p:ph type="sldNum" sz="quarter" idx="12"/>
          </p:nvPr>
        </p:nvSpPr>
        <p:spPr/>
        <p:txBody>
          <a:bodyPr/>
          <a:lstStyle/>
          <a:p>
            <a:fld id="{7E7BE016-98D7-40EC-9FA8-F4485C9A31D1}" type="slidenum">
              <a:rPr lang="fr-FR" smtClean="0"/>
              <a:t>1</a:t>
            </a:fld>
            <a:endParaRPr lang="fr-FR"/>
          </a:p>
        </p:txBody>
      </p:sp>
      <p:sp>
        <p:nvSpPr>
          <p:cNvPr id="6" name="Espace réservé du pied de page 3">
            <a:extLst>
              <a:ext uri="{FF2B5EF4-FFF2-40B4-BE49-F238E27FC236}">
                <a16:creationId xmlns:a16="http://schemas.microsoft.com/office/drawing/2014/main" id="{D78E9BA0-15B1-8046-A9FD-D9FCF84432EA}"/>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7" name="Image 6">
            <a:extLst>
              <a:ext uri="{FF2B5EF4-FFF2-40B4-BE49-F238E27FC236}">
                <a16:creationId xmlns:a16="http://schemas.microsoft.com/office/drawing/2014/main" id="{0FDAF2B1-BCE9-104B-92E6-542579D2EC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9557" y="6344706"/>
            <a:ext cx="2116667" cy="529167"/>
          </a:xfrm>
          <a:prstGeom prst="rect">
            <a:avLst/>
          </a:prstGeom>
        </p:spPr>
      </p:pic>
    </p:spTree>
    <p:extLst>
      <p:ext uri="{BB962C8B-B14F-4D97-AF65-F5344CB8AC3E}">
        <p14:creationId xmlns:p14="http://schemas.microsoft.com/office/powerpoint/2010/main" val="4018993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946597-7D2B-4AB9-A6FA-16CF123AED21}"/>
              </a:ext>
            </a:extLst>
          </p:cNvPr>
          <p:cNvSpPr>
            <a:spLocks noGrp="1"/>
          </p:cNvSpPr>
          <p:nvPr>
            <p:ph type="title"/>
          </p:nvPr>
        </p:nvSpPr>
        <p:spPr/>
        <p:txBody>
          <a:bodyPr/>
          <a:lstStyle/>
          <a:p>
            <a:r>
              <a:rPr lang="fr-FR" dirty="0"/>
              <a:t>1. Modèle</a:t>
            </a:r>
          </a:p>
        </p:txBody>
      </p:sp>
      <p:sp>
        <p:nvSpPr>
          <p:cNvPr id="3" name="Espace réservé du contenu 2">
            <a:extLst>
              <a:ext uri="{FF2B5EF4-FFF2-40B4-BE49-F238E27FC236}">
                <a16:creationId xmlns:a16="http://schemas.microsoft.com/office/drawing/2014/main" id="{8F785798-00F8-4D75-A791-E3D5E79FF77A}"/>
              </a:ext>
            </a:extLst>
          </p:cNvPr>
          <p:cNvSpPr>
            <a:spLocks noGrp="1"/>
          </p:cNvSpPr>
          <p:nvPr>
            <p:ph idx="1"/>
          </p:nvPr>
        </p:nvSpPr>
        <p:spPr>
          <a:xfrm>
            <a:off x="677334" y="2160590"/>
            <a:ext cx="8596668" cy="676396"/>
          </a:xfrm>
        </p:spPr>
        <p:txBody>
          <a:bodyPr/>
          <a:lstStyle/>
          <a:p>
            <a:r>
              <a:rPr lang="fr-FR" dirty="0"/>
              <a:t>Le modèle est une fonction qui prend les données d'entrée et estime notre valeur cible. </a:t>
            </a:r>
          </a:p>
        </p:txBody>
      </p:sp>
      <p:sp>
        <p:nvSpPr>
          <p:cNvPr id="5" name="Espace réservé du numéro de diapositive 4">
            <a:extLst>
              <a:ext uri="{FF2B5EF4-FFF2-40B4-BE49-F238E27FC236}">
                <a16:creationId xmlns:a16="http://schemas.microsoft.com/office/drawing/2014/main" id="{D7B2DC3F-2AFB-4973-8811-A38F93891E18}"/>
              </a:ext>
            </a:extLst>
          </p:cNvPr>
          <p:cNvSpPr>
            <a:spLocks noGrp="1"/>
          </p:cNvSpPr>
          <p:nvPr>
            <p:ph type="sldNum" sz="quarter" idx="12"/>
          </p:nvPr>
        </p:nvSpPr>
        <p:spPr/>
        <p:txBody>
          <a:bodyPr/>
          <a:lstStyle/>
          <a:p>
            <a:fld id="{7E7BE016-98D7-40EC-9FA8-F4485C9A31D1}" type="slidenum">
              <a:rPr lang="fr-FR" smtClean="0"/>
              <a:pPr/>
              <a:t>10</a:t>
            </a:fld>
            <a:endParaRPr lang="fr-FR"/>
          </a:p>
        </p:txBody>
      </p:sp>
      <mc:AlternateContent xmlns:mc="http://schemas.openxmlformats.org/markup-compatibility/2006" xmlns:a14="http://schemas.microsoft.com/office/drawing/2010/main">
        <mc:Choice Requires="a14">
          <p:sp>
            <p:nvSpPr>
              <p:cNvPr id="6" name="Espace réservé du contenu 2">
                <a:extLst>
                  <a:ext uri="{FF2B5EF4-FFF2-40B4-BE49-F238E27FC236}">
                    <a16:creationId xmlns:a16="http://schemas.microsoft.com/office/drawing/2014/main" id="{203A1B77-0494-4F09-BB91-72C79950DF80}"/>
                  </a:ext>
                </a:extLst>
              </p:cNvPr>
              <p:cNvSpPr txBox="1">
                <a:spLocks/>
              </p:cNvSpPr>
              <p:nvPr/>
            </p:nvSpPr>
            <p:spPr>
              <a:xfrm>
                <a:off x="677334" y="3784565"/>
                <a:ext cx="8596668" cy="4729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fr-FR" dirty="0"/>
                  <a:t>h(x) = </a:t>
                </a:r>
                <a14:m>
                  <m:oMath xmlns:m="http://schemas.openxmlformats.org/officeDocument/2006/math">
                    <m:sSub>
                      <m:sSubPr>
                        <m:ctrlPr>
                          <a:rPr lang="fr-FR" i="1" smtClean="0">
                            <a:latin typeface="Cambria Math" panose="02040503050406030204" pitchFamily="18" charset="0"/>
                          </a:rPr>
                        </m:ctrlPr>
                      </m:sSubPr>
                      <m:e>
                        <m:r>
                          <a:rPr lang="fr-FR" i="1" smtClean="0">
                            <a:latin typeface="Cambria Math" panose="02040503050406030204" pitchFamily="18" charset="0"/>
                          </a:rPr>
                          <m:t>𝑤</m:t>
                        </m:r>
                      </m:e>
                      <m:sub>
                        <m:r>
                          <a:rPr lang="fr-FR" i="1" smtClean="0">
                            <a:latin typeface="Cambria Math" panose="02040503050406030204" pitchFamily="18" charset="0"/>
                          </a:rPr>
                          <m:t>0</m:t>
                        </m:r>
                      </m:sub>
                    </m:sSub>
                    <m:r>
                      <a:rPr lang="fr-FR" i="1" smtClean="0">
                        <a:latin typeface="Cambria Math" panose="02040503050406030204" pitchFamily="18" charset="0"/>
                      </a:rPr>
                      <m:t>+</m:t>
                    </m:r>
                    <m:sSub>
                      <m:sSubPr>
                        <m:ctrlPr>
                          <a:rPr lang="fr-FR" i="1" smtClean="0">
                            <a:latin typeface="Cambria Math" panose="02040503050406030204" pitchFamily="18" charset="0"/>
                          </a:rPr>
                        </m:ctrlPr>
                      </m:sSubPr>
                      <m:e>
                        <m:r>
                          <a:rPr lang="fr-FR" i="1" smtClean="0">
                            <a:latin typeface="Cambria Math" panose="02040503050406030204" pitchFamily="18" charset="0"/>
                          </a:rPr>
                          <m:t>𝑤</m:t>
                        </m:r>
                      </m:e>
                      <m:sub>
                        <m:r>
                          <a:rPr lang="fr-FR" i="1" smtClean="0">
                            <a:latin typeface="Cambria Math" panose="02040503050406030204" pitchFamily="18" charset="0"/>
                          </a:rPr>
                          <m:t>1</m:t>
                        </m:r>
                      </m:sub>
                    </m:sSub>
                    <m:r>
                      <a:rPr lang="fr-FR" i="1" smtClean="0">
                        <a:latin typeface="Cambria Math" panose="02040503050406030204" pitchFamily="18" charset="0"/>
                      </a:rPr>
                      <m:t>𝑥</m:t>
                    </m:r>
                  </m:oMath>
                </a14:m>
                <a:endParaRPr lang="fr-FR" dirty="0"/>
              </a:p>
              <a:p>
                <a:pPr marL="0" indent="0">
                  <a:buFont typeface="Wingdings 3" charset="2"/>
                  <a:buNone/>
                </a:pPr>
                <a:endParaRPr lang="fr-FR" dirty="0"/>
              </a:p>
            </p:txBody>
          </p:sp>
        </mc:Choice>
        <mc:Fallback xmlns="">
          <p:sp>
            <p:nvSpPr>
              <p:cNvPr id="6" name="Espace réservé du contenu 2">
                <a:extLst>
                  <a:ext uri="{FF2B5EF4-FFF2-40B4-BE49-F238E27FC236}">
                    <a16:creationId xmlns:a16="http://schemas.microsoft.com/office/drawing/2014/main" id="{203A1B77-0494-4F09-BB91-72C79950DF80}"/>
                  </a:ext>
                </a:extLst>
              </p:cNvPr>
              <p:cNvSpPr txBox="1">
                <a:spLocks noRot="1" noChangeAspect="1" noMove="1" noResize="1" noEditPoints="1" noAdjustHandles="1" noChangeArrowheads="1" noChangeShapeType="1" noTextEdit="1"/>
              </p:cNvSpPr>
              <p:nvPr/>
            </p:nvSpPr>
            <p:spPr>
              <a:xfrm>
                <a:off x="677334" y="3784565"/>
                <a:ext cx="8596668" cy="472900"/>
              </a:xfrm>
              <a:prstGeom prst="rect">
                <a:avLst/>
              </a:prstGeom>
              <a:blipFill>
                <a:blip r:embed="rId2"/>
                <a:stretch>
                  <a:fillRect t="-7895"/>
                </a:stretch>
              </a:blipFill>
            </p:spPr>
            <p:txBody>
              <a:bodyPr/>
              <a:lstStyle/>
              <a:p>
                <a:r>
                  <a:rPr lang="fr-FR">
                    <a:noFill/>
                  </a:rPr>
                  <a:t> </a:t>
                </a:r>
              </a:p>
            </p:txBody>
          </p:sp>
        </mc:Fallback>
      </mc:AlternateContent>
      <p:sp>
        <p:nvSpPr>
          <p:cNvPr id="7" name="Espace réservé du contenu 2">
            <a:extLst>
              <a:ext uri="{FF2B5EF4-FFF2-40B4-BE49-F238E27FC236}">
                <a16:creationId xmlns:a16="http://schemas.microsoft.com/office/drawing/2014/main" id="{AF0F670A-839E-4DB6-864E-C0AB948E0702}"/>
              </a:ext>
            </a:extLst>
          </p:cNvPr>
          <p:cNvSpPr txBox="1">
            <a:spLocks/>
          </p:cNvSpPr>
          <p:nvPr/>
        </p:nvSpPr>
        <p:spPr>
          <a:xfrm>
            <a:off x="677334" y="4927601"/>
            <a:ext cx="8596668" cy="4729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dirty="0"/>
              <a:t>Cette fonction est l’expression de la régression linéaire </a:t>
            </a:r>
            <a:r>
              <a:rPr lang="fr-FR" dirty="0" err="1"/>
              <a:t>univariée</a:t>
            </a:r>
            <a:r>
              <a:rPr lang="fr-FR" dirty="0"/>
              <a:t>. </a:t>
            </a:r>
          </a:p>
        </p:txBody>
      </p:sp>
      <p:sp>
        <p:nvSpPr>
          <p:cNvPr id="8" name="Espace réservé du pied de page 3">
            <a:extLst>
              <a:ext uri="{FF2B5EF4-FFF2-40B4-BE49-F238E27FC236}">
                <a16:creationId xmlns:a16="http://schemas.microsoft.com/office/drawing/2014/main" id="{FA0B689A-6CE1-B549-92B6-A4AEFC463ED7}"/>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9" name="Image 8">
            <a:extLst>
              <a:ext uri="{FF2B5EF4-FFF2-40B4-BE49-F238E27FC236}">
                <a16:creationId xmlns:a16="http://schemas.microsoft.com/office/drawing/2014/main" id="{5069ED22-3100-CA47-BDF1-E78A23DCB8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Tree>
    <p:extLst>
      <p:ext uri="{BB962C8B-B14F-4D97-AF65-F5344CB8AC3E}">
        <p14:creationId xmlns:p14="http://schemas.microsoft.com/office/powerpoint/2010/main" val="351419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946597-7D2B-4AB9-A6FA-16CF123AED21}"/>
              </a:ext>
            </a:extLst>
          </p:cNvPr>
          <p:cNvSpPr>
            <a:spLocks noGrp="1"/>
          </p:cNvSpPr>
          <p:nvPr>
            <p:ph type="title"/>
          </p:nvPr>
        </p:nvSpPr>
        <p:spPr/>
        <p:txBody>
          <a:bodyPr/>
          <a:lstStyle/>
          <a:p>
            <a:r>
              <a:rPr lang="fr-FR" dirty="0"/>
              <a:t>2. Exemple de fonctions</a:t>
            </a:r>
          </a:p>
        </p:txBody>
      </p:sp>
      <p:sp>
        <p:nvSpPr>
          <p:cNvPr id="5" name="Espace réservé du numéro de diapositive 4">
            <a:extLst>
              <a:ext uri="{FF2B5EF4-FFF2-40B4-BE49-F238E27FC236}">
                <a16:creationId xmlns:a16="http://schemas.microsoft.com/office/drawing/2014/main" id="{D7B2DC3F-2AFB-4973-8811-A38F93891E18}"/>
              </a:ext>
            </a:extLst>
          </p:cNvPr>
          <p:cNvSpPr>
            <a:spLocks noGrp="1"/>
          </p:cNvSpPr>
          <p:nvPr>
            <p:ph type="sldNum" sz="quarter" idx="12"/>
          </p:nvPr>
        </p:nvSpPr>
        <p:spPr/>
        <p:txBody>
          <a:bodyPr/>
          <a:lstStyle/>
          <a:p>
            <a:fld id="{7E7BE016-98D7-40EC-9FA8-F4485C9A31D1}" type="slidenum">
              <a:rPr lang="fr-FR" smtClean="0"/>
              <a:pPr/>
              <a:t>11</a:t>
            </a:fld>
            <a:endParaRPr lang="fr-FR"/>
          </a:p>
        </p:txBody>
      </p:sp>
      <p:pic>
        <p:nvPicPr>
          <p:cNvPr id="11" name="Image 10">
            <a:extLst>
              <a:ext uri="{FF2B5EF4-FFF2-40B4-BE49-F238E27FC236}">
                <a16:creationId xmlns:a16="http://schemas.microsoft.com/office/drawing/2014/main" id="{98DE15B4-18DB-4D8D-9FE7-121E040EE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21" y="2425409"/>
            <a:ext cx="3292125" cy="2194750"/>
          </a:xfrm>
          <a:prstGeom prst="rect">
            <a:avLst/>
          </a:prstGeom>
        </p:spPr>
      </p:pic>
      <p:pic>
        <p:nvPicPr>
          <p:cNvPr id="15" name="Image 14">
            <a:extLst>
              <a:ext uri="{FF2B5EF4-FFF2-40B4-BE49-F238E27FC236}">
                <a16:creationId xmlns:a16="http://schemas.microsoft.com/office/drawing/2014/main" id="{D5DF36A1-1F98-4F43-B2D7-58BF0AD43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246" y="2425409"/>
            <a:ext cx="3292125" cy="2194750"/>
          </a:xfrm>
          <a:prstGeom prst="rect">
            <a:avLst/>
          </a:prstGeom>
        </p:spPr>
      </p:pic>
      <p:pic>
        <p:nvPicPr>
          <p:cNvPr id="17" name="Image 16">
            <a:extLst>
              <a:ext uri="{FF2B5EF4-FFF2-40B4-BE49-F238E27FC236}">
                <a16:creationId xmlns:a16="http://schemas.microsoft.com/office/drawing/2014/main" id="{599CB7C5-B5CC-4085-9721-2ED177BEB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7490" y="2424663"/>
            <a:ext cx="3292125" cy="2194750"/>
          </a:xfrm>
          <a:prstGeom prst="rect">
            <a:avLst/>
          </a:prstGeom>
        </p:spPr>
      </p:pic>
      <mc:AlternateContent xmlns:mc="http://schemas.openxmlformats.org/markup-compatibility/2006" xmlns:a14="http://schemas.microsoft.com/office/drawing/2010/main">
        <mc:Choice Requires="a14">
          <p:sp>
            <p:nvSpPr>
              <p:cNvPr id="18" name="Espace réservé du contenu 2">
                <a:extLst>
                  <a:ext uri="{FF2B5EF4-FFF2-40B4-BE49-F238E27FC236}">
                    <a16:creationId xmlns:a16="http://schemas.microsoft.com/office/drawing/2014/main" id="{CD767735-FE01-46EA-A8E1-479A4D3AE164}"/>
                  </a:ext>
                </a:extLst>
              </p:cNvPr>
              <p:cNvSpPr txBox="1">
                <a:spLocks/>
              </p:cNvSpPr>
              <p:nvPr/>
            </p:nvSpPr>
            <p:spPr>
              <a:xfrm>
                <a:off x="4115787" y="1653889"/>
                <a:ext cx="1893042" cy="4729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fr-FR"/>
                  <a:t>h(x) = </a:t>
                </a:r>
                <a14:m>
                  <m:oMath xmlns:m="http://schemas.openxmlformats.org/officeDocument/2006/math">
                    <m:sSub>
                      <m:sSubPr>
                        <m:ctrlPr>
                          <a:rPr lang="fr-FR" i="1" smtClean="0">
                            <a:latin typeface="Cambria Math" panose="02040503050406030204" pitchFamily="18" charset="0"/>
                          </a:rPr>
                        </m:ctrlPr>
                      </m:sSubPr>
                      <m:e>
                        <m:r>
                          <a:rPr lang="fr-FR" i="1" smtClean="0">
                            <a:latin typeface="Cambria Math" panose="02040503050406030204" pitchFamily="18" charset="0"/>
                          </a:rPr>
                          <m:t>𝑤</m:t>
                        </m:r>
                      </m:e>
                      <m:sub>
                        <m:r>
                          <a:rPr lang="fr-FR" i="1" smtClean="0">
                            <a:latin typeface="Cambria Math" panose="02040503050406030204" pitchFamily="18" charset="0"/>
                          </a:rPr>
                          <m:t>0</m:t>
                        </m:r>
                      </m:sub>
                    </m:sSub>
                    <m:r>
                      <a:rPr lang="fr-FR" i="1" smtClean="0">
                        <a:latin typeface="Cambria Math" panose="02040503050406030204" pitchFamily="18" charset="0"/>
                      </a:rPr>
                      <m:t>+</m:t>
                    </m:r>
                    <m:sSub>
                      <m:sSubPr>
                        <m:ctrlPr>
                          <a:rPr lang="fr-FR" i="1" smtClean="0">
                            <a:latin typeface="Cambria Math" panose="02040503050406030204" pitchFamily="18" charset="0"/>
                          </a:rPr>
                        </m:ctrlPr>
                      </m:sSubPr>
                      <m:e>
                        <m:r>
                          <a:rPr lang="fr-FR" i="1" smtClean="0">
                            <a:latin typeface="Cambria Math" panose="02040503050406030204" pitchFamily="18" charset="0"/>
                          </a:rPr>
                          <m:t>𝑤</m:t>
                        </m:r>
                      </m:e>
                      <m:sub>
                        <m:r>
                          <a:rPr lang="fr-FR" i="1" smtClean="0">
                            <a:latin typeface="Cambria Math" panose="02040503050406030204" pitchFamily="18" charset="0"/>
                          </a:rPr>
                          <m:t>1</m:t>
                        </m:r>
                      </m:sub>
                    </m:sSub>
                    <m:r>
                      <a:rPr lang="fr-FR" i="1" smtClean="0">
                        <a:latin typeface="Cambria Math" panose="02040503050406030204" pitchFamily="18" charset="0"/>
                      </a:rPr>
                      <m:t>𝑥</m:t>
                    </m:r>
                  </m:oMath>
                </a14:m>
                <a:endParaRPr lang="fr-FR"/>
              </a:p>
              <a:p>
                <a:pPr marL="0" indent="0">
                  <a:buFont typeface="Wingdings 3" charset="2"/>
                  <a:buNone/>
                </a:pPr>
                <a:endParaRPr lang="fr-FR"/>
              </a:p>
            </p:txBody>
          </p:sp>
        </mc:Choice>
        <mc:Fallback xmlns="">
          <p:sp>
            <p:nvSpPr>
              <p:cNvPr id="18" name="Espace réservé du contenu 2">
                <a:extLst>
                  <a:ext uri="{FF2B5EF4-FFF2-40B4-BE49-F238E27FC236}">
                    <a16:creationId xmlns:a16="http://schemas.microsoft.com/office/drawing/2014/main" id="{CD767735-FE01-46EA-A8E1-479A4D3AE164}"/>
                  </a:ext>
                </a:extLst>
              </p:cNvPr>
              <p:cNvSpPr txBox="1">
                <a:spLocks noRot="1" noChangeAspect="1" noMove="1" noResize="1" noEditPoints="1" noAdjustHandles="1" noChangeArrowheads="1" noChangeShapeType="1" noTextEdit="1"/>
              </p:cNvSpPr>
              <p:nvPr/>
            </p:nvSpPr>
            <p:spPr>
              <a:xfrm>
                <a:off x="4115787" y="1653889"/>
                <a:ext cx="1893042" cy="472900"/>
              </a:xfrm>
              <a:prstGeom prst="rect">
                <a:avLst/>
              </a:prstGeom>
              <a:blipFill>
                <a:blip r:embed="rId3"/>
                <a:stretch>
                  <a:fillRect t="-769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1" name="Espace réservé du contenu 2">
                <a:extLst>
                  <a:ext uri="{FF2B5EF4-FFF2-40B4-BE49-F238E27FC236}">
                    <a16:creationId xmlns:a16="http://schemas.microsoft.com/office/drawing/2014/main" id="{5ACCDE8F-F487-49EC-BAF6-7C51903F6266}"/>
                  </a:ext>
                </a:extLst>
              </p:cNvPr>
              <p:cNvSpPr txBox="1">
                <a:spLocks/>
              </p:cNvSpPr>
              <p:nvPr/>
            </p:nvSpPr>
            <p:spPr>
              <a:xfrm>
                <a:off x="1220479" y="4780151"/>
                <a:ext cx="1099407" cy="9580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14:m>
                  <m:oMath xmlns:m="http://schemas.openxmlformats.org/officeDocument/2006/math">
                    <m:sSub>
                      <m:sSubPr>
                        <m:ctrlPr>
                          <a:rPr lang="fr-FR" i="1" smtClean="0">
                            <a:latin typeface="Cambria Math" panose="02040503050406030204" pitchFamily="18" charset="0"/>
                          </a:rPr>
                        </m:ctrlPr>
                      </m:sSubPr>
                      <m:e>
                        <m:r>
                          <a:rPr lang="fr-FR" i="1" smtClean="0">
                            <a:latin typeface="Cambria Math" panose="02040503050406030204" pitchFamily="18" charset="0"/>
                          </a:rPr>
                          <m:t>𝑤</m:t>
                        </m:r>
                      </m:e>
                      <m:sub>
                        <m:r>
                          <a:rPr lang="fr-FR" i="1" smtClean="0">
                            <a:latin typeface="Cambria Math" panose="02040503050406030204" pitchFamily="18" charset="0"/>
                          </a:rPr>
                          <m:t>0</m:t>
                        </m:r>
                      </m:sub>
                    </m:sSub>
                    <m:r>
                      <a:rPr lang="fr-FR" b="0" i="1" smtClean="0">
                        <a:latin typeface="Cambria Math" panose="02040503050406030204" pitchFamily="18" charset="0"/>
                      </a:rPr>
                      <m:t> </m:t>
                    </m:r>
                  </m:oMath>
                </a14:m>
                <a:r>
                  <a:rPr lang="fr-FR"/>
                  <a:t>= 1.5</a:t>
                </a:r>
              </a:p>
              <a:p>
                <a:pPr marL="0" indent="0">
                  <a:buFont typeface="Wingdings 3" charset="2"/>
                  <a:buNone/>
                </a:pPr>
                <a14:m>
                  <m:oMath xmlns:m="http://schemas.openxmlformats.org/officeDocument/2006/math">
                    <m:sSub>
                      <m:sSubPr>
                        <m:ctrlPr>
                          <a:rPr lang="fr-FR" i="1" smtClean="0">
                            <a:latin typeface="Cambria Math" panose="02040503050406030204" pitchFamily="18" charset="0"/>
                          </a:rPr>
                        </m:ctrlPr>
                      </m:sSubPr>
                      <m:e>
                        <m:r>
                          <a:rPr lang="fr-FR" i="1" smtClean="0">
                            <a:latin typeface="Cambria Math" panose="02040503050406030204" pitchFamily="18" charset="0"/>
                          </a:rPr>
                          <m:t>𝑤</m:t>
                        </m:r>
                      </m:e>
                      <m:sub>
                        <m:r>
                          <a:rPr lang="fr-FR" i="1" smtClean="0">
                            <a:latin typeface="Cambria Math" panose="02040503050406030204" pitchFamily="18" charset="0"/>
                          </a:rPr>
                          <m:t>1</m:t>
                        </m:r>
                      </m:sub>
                    </m:sSub>
                    <m:r>
                      <a:rPr lang="fr-FR" b="0" i="1" smtClean="0">
                        <a:latin typeface="Cambria Math" panose="02040503050406030204" pitchFamily="18" charset="0"/>
                      </a:rPr>
                      <m:t> </m:t>
                    </m:r>
                  </m:oMath>
                </a14:m>
                <a:r>
                  <a:rPr lang="fr-FR"/>
                  <a:t>=  0</a:t>
                </a:r>
              </a:p>
              <a:p>
                <a:pPr marL="0" indent="0">
                  <a:buFont typeface="Wingdings 3" charset="2"/>
                  <a:buNone/>
                </a:pPr>
                <a:endParaRPr lang="fr-FR"/>
              </a:p>
            </p:txBody>
          </p:sp>
        </mc:Choice>
        <mc:Fallback xmlns="">
          <p:sp>
            <p:nvSpPr>
              <p:cNvPr id="21" name="Espace réservé du contenu 2">
                <a:extLst>
                  <a:ext uri="{FF2B5EF4-FFF2-40B4-BE49-F238E27FC236}">
                    <a16:creationId xmlns:a16="http://schemas.microsoft.com/office/drawing/2014/main" id="{5ACCDE8F-F487-49EC-BAF6-7C51903F6266}"/>
                  </a:ext>
                </a:extLst>
              </p:cNvPr>
              <p:cNvSpPr txBox="1">
                <a:spLocks noRot="1" noChangeAspect="1" noMove="1" noResize="1" noEditPoints="1" noAdjustHandles="1" noChangeArrowheads="1" noChangeShapeType="1" noTextEdit="1"/>
              </p:cNvSpPr>
              <p:nvPr/>
            </p:nvSpPr>
            <p:spPr>
              <a:xfrm>
                <a:off x="1220479" y="4780151"/>
                <a:ext cx="1099407" cy="958038"/>
              </a:xfrm>
              <a:prstGeom prst="rect">
                <a:avLst/>
              </a:prstGeom>
              <a:blipFill>
                <a:blip r:embed="rId4"/>
                <a:stretch>
                  <a:fillRect t="-382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4" name="Espace réservé du contenu 2">
                <a:extLst>
                  <a:ext uri="{FF2B5EF4-FFF2-40B4-BE49-F238E27FC236}">
                    <a16:creationId xmlns:a16="http://schemas.microsoft.com/office/drawing/2014/main" id="{3FD7030C-FDED-4236-B986-96FC316DEB4E}"/>
                  </a:ext>
                </a:extLst>
              </p:cNvPr>
              <p:cNvSpPr txBox="1">
                <a:spLocks/>
              </p:cNvSpPr>
              <p:nvPr/>
            </p:nvSpPr>
            <p:spPr>
              <a:xfrm>
                <a:off x="4425964" y="4685031"/>
                <a:ext cx="1099407" cy="9580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14:m>
                  <m:oMath xmlns:m="http://schemas.openxmlformats.org/officeDocument/2006/math">
                    <m:sSub>
                      <m:sSubPr>
                        <m:ctrlPr>
                          <a:rPr lang="fr-FR" i="1" smtClean="0">
                            <a:latin typeface="Cambria Math" panose="02040503050406030204" pitchFamily="18" charset="0"/>
                          </a:rPr>
                        </m:ctrlPr>
                      </m:sSubPr>
                      <m:e>
                        <m:r>
                          <a:rPr lang="fr-FR" i="1" smtClean="0">
                            <a:latin typeface="Cambria Math" panose="02040503050406030204" pitchFamily="18" charset="0"/>
                          </a:rPr>
                          <m:t>𝑤</m:t>
                        </m:r>
                      </m:e>
                      <m:sub>
                        <m:r>
                          <a:rPr lang="fr-FR" i="1" smtClean="0">
                            <a:latin typeface="Cambria Math" panose="02040503050406030204" pitchFamily="18" charset="0"/>
                          </a:rPr>
                          <m:t>0</m:t>
                        </m:r>
                      </m:sub>
                    </m:sSub>
                    <m:r>
                      <a:rPr lang="fr-FR" b="0" i="1" smtClean="0">
                        <a:latin typeface="Cambria Math" panose="02040503050406030204" pitchFamily="18" charset="0"/>
                      </a:rPr>
                      <m:t> </m:t>
                    </m:r>
                  </m:oMath>
                </a14:m>
                <a:r>
                  <a:rPr lang="fr-FR"/>
                  <a:t>= 0</a:t>
                </a:r>
              </a:p>
              <a:p>
                <a:pPr marL="0" indent="0">
                  <a:buFont typeface="Wingdings 3" charset="2"/>
                  <a:buNone/>
                </a:pPr>
                <a14:m>
                  <m:oMath xmlns:m="http://schemas.openxmlformats.org/officeDocument/2006/math">
                    <m:sSub>
                      <m:sSubPr>
                        <m:ctrlPr>
                          <a:rPr lang="fr-FR" i="1" smtClean="0">
                            <a:latin typeface="Cambria Math" panose="02040503050406030204" pitchFamily="18" charset="0"/>
                          </a:rPr>
                        </m:ctrlPr>
                      </m:sSubPr>
                      <m:e>
                        <m:r>
                          <a:rPr lang="fr-FR" i="1" smtClean="0">
                            <a:latin typeface="Cambria Math" panose="02040503050406030204" pitchFamily="18" charset="0"/>
                          </a:rPr>
                          <m:t>𝑤</m:t>
                        </m:r>
                      </m:e>
                      <m:sub>
                        <m:r>
                          <a:rPr lang="fr-FR" i="1" smtClean="0">
                            <a:latin typeface="Cambria Math" panose="02040503050406030204" pitchFamily="18" charset="0"/>
                          </a:rPr>
                          <m:t>1</m:t>
                        </m:r>
                      </m:sub>
                    </m:sSub>
                    <m:r>
                      <a:rPr lang="fr-FR" b="0" i="1" smtClean="0">
                        <a:latin typeface="Cambria Math" panose="02040503050406030204" pitchFamily="18" charset="0"/>
                      </a:rPr>
                      <m:t> </m:t>
                    </m:r>
                  </m:oMath>
                </a14:m>
                <a:r>
                  <a:rPr lang="fr-FR"/>
                  <a:t>= 0.5</a:t>
                </a:r>
              </a:p>
              <a:p>
                <a:pPr marL="0" indent="0">
                  <a:buFont typeface="Wingdings 3" charset="2"/>
                  <a:buNone/>
                </a:pPr>
                <a:endParaRPr lang="fr-FR"/>
              </a:p>
            </p:txBody>
          </p:sp>
        </mc:Choice>
        <mc:Fallback xmlns="">
          <p:sp>
            <p:nvSpPr>
              <p:cNvPr id="24" name="Espace réservé du contenu 2">
                <a:extLst>
                  <a:ext uri="{FF2B5EF4-FFF2-40B4-BE49-F238E27FC236}">
                    <a16:creationId xmlns:a16="http://schemas.microsoft.com/office/drawing/2014/main" id="{3FD7030C-FDED-4236-B986-96FC316DEB4E}"/>
                  </a:ext>
                </a:extLst>
              </p:cNvPr>
              <p:cNvSpPr txBox="1">
                <a:spLocks noRot="1" noChangeAspect="1" noMove="1" noResize="1" noEditPoints="1" noAdjustHandles="1" noChangeArrowheads="1" noChangeShapeType="1" noTextEdit="1"/>
              </p:cNvSpPr>
              <p:nvPr/>
            </p:nvSpPr>
            <p:spPr>
              <a:xfrm>
                <a:off x="4425964" y="4685031"/>
                <a:ext cx="1099407" cy="958038"/>
              </a:xfrm>
              <a:prstGeom prst="rect">
                <a:avLst/>
              </a:prstGeom>
              <a:blipFill>
                <a:blip r:embed="rId5"/>
                <a:stretch>
                  <a:fillRect t="-445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5" name="Espace réservé du contenu 2">
                <a:extLst>
                  <a:ext uri="{FF2B5EF4-FFF2-40B4-BE49-F238E27FC236}">
                    <a16:creationId xmlns:a16="http://schemas.microsoft.com/office/drawing/2014/main" id="{48FD5D6F-06BC-426B-A19E-BCB606BCE5F7}"/>
                  </a:ext>
                </a:extLst>
              </p:cNvPr>
              <p:cNvSpPr txBox="1">
                <a:spLocks/>
              </p:cNvSpPr>
              <p:nvPr/>
            </p:nvSpPr>
            <p:spPr>
              <a:xfrm>
                <a:off x="7783848" y="4685031"/>
                <a:ext cx="1099407" cy="9580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14:m>
                  <m:oMath xmlns:m="http://schemas.openxmlformats.org/officeDocument/2006/math">
                    <m:sSub>
                      <m:sSubPr>
                        <m:ctrlPr>
                          <a:rPr lang="fr-FR" i="1" smtClean="0">
                            <a:latin typeface="Cambria Math" panose="02040503050406030204" pitchFamily="18" charset="0"/>
                          </a:rPr>
                        </m:ctrlPr>
                      </m:sSubPr>
                      <m:e>
                        <m:r>
                          <a:rPr lang="fr-FR" i="1" smtClean="0">
                            <a:latin typeface="Cambria Math" panose="02040503050406030204" pitchFamily="18" charset="0"/>
                          </a:rPr>
                          <m:t>𝑤</m:t>
                        </m:r>
                      </m:e>
                      <m:sub>
                        <m:r>
                          <a:rPr lang="fr-FR" i="1" smtClean="0">
                            <a:latin typeface="Cambria Math" panose="02040503050406030204" pitchFamily="18" charset="0"/>
                          </a:rPr>
                          <m:t>0</m:t>
                        </m:r>
                      </m:sub>
                    </m:sSub>
                    <m:r>
                      <a:rPr lang="fr-FR" b="0" i="1" smtClean="0">
                        <a:latin typeface="Cambria Math" panose="02040503050406030204" pitchFamily="18" charset="0"/>
                      </a:rPr>
                      <m:t> </m:t>
                    </m:r>
                  </m:oMath>
                </a14:m>
                <a:r>
                  <a:rPr lang="fr-FR"/>
                  <a:t>= 1</a:t>
                </a:r>
              </a:p>
              <a:p>
                <a:pPr marL="0" indent="0">
                  <a:buFont typeface="Wingdings 3" charset="2"/>
                  <a:buNone/>
                </a:pPr>
                <a14:m>
                  <m:oMath xmlns:m="http://schemas.openxmlformats.org/officeDocument/2006/math">
                    <m:sSub>
                      <m:sSubPr>
                        <m:ctrlPr>
                          <a:rPr lang="fr-FR" i="1" smtClean="0">
                            <a:latin typeface="Cambria Math" panose="02040503050406030204" pitchFamily="18" charset="0"/>
                          </a:rPr>
                        </m:ctrlPr>
                      </m:sSubPr>
                      <m:e>
                        <m:r>
                          <a:rPr lang="fr-FR" i="1" smtClean="0">
                            <a:latin typeface="Cambria Math" panose="02040503050406030204" pitchFamily="18" charset="0"/>
                          </a:rPr>
                          <m:t>𝑤</m:t>
                        </m:r>
                      </m:e>
                      <m:sub>
                        <m:r>
                          <a:rPr lang="fr-FR" i="1" smtClean="0">
                            <a:latin typeface="Cambria Math" panose="02040503050406030204" pitchFamily="18" charset="0"/>
                          </a:rPr>
                          <m:t>1</m:t>
                        </m:r>
                      </m:sub>
                    </m:sSub>
                    <m:r>
                      <a:rPr lang="fr-FR" b="0" i="1" smtClean="0">
                        <a:latin typeface="Cambria Math" panose="02040503050406030204" pitchFamily="18" charset="0"/>
                      </a:rPr>
                      <m:t> </m:t>
                    </m:r>
                  </m:oMath>
                </a14:m>
                <a:r>
                  <a:rPr lang="fr-FR"/>
                  <a:t>=  0.5</a:t>
                </a:r>
              </a:p>
              <a:p>
                <a:pPr marL="0" indent="0">
                  <a:buFont typeface="Wingdings 3" charset="2"/>
                  <a:buNone/>
                </a:pPr>
                <a:endParaRPr lang="fr-FR"/>
              </a:p>
            </p:txBody>
          </p:sp>
        </mc:Choice>
        <mc:Fallback xmlns="">
          <p:sp>
            <p:nvSpPr>
              <p:cNvPr id="25" name="Espace réservé du contenu 2">
                <a:extLst>
                  <a:ext uri="{FF2B5EF4-FFF2-40B4-BE49-F238E27FC236}">
                    <a16:creationId xmlns:a16="http://schemas.microsoft.com/office/drawing/2014/main" id="{48FD5D6F-06BC-426B-A19E-BCB606BCE5F7}"/>
                  </a:ext>
                </a:extLst>
              </p:cNvPr>
              <p:cNvSpPr txBox="1">
                <a:spLocks noRot="1" noChangeAspect="1" noMove="1" noResize="1" noEditPoints="1" noAdjustHandles="1" noChangeArrowheads="1" noChangeShapeType="1" noTextEdit="1"/>
              </p:cNvSpPr>
              <p:nvPr/>
            </p:nvSpPr>
            <p:spPr>
              <a:xfrm>
                <a:off x="7783848" y="4685031"/>
                <a:ext cx="1099407" cy="958038"/>
              </a:xfrm>
              <a:prstGeom prst="rect">
                <a:avLst/>
              </a:prstGeom>
              <a:blipFill>
                <a:blip r:embed="rId6"/>
                <a:stretch>
                  <a:fillRect t="-4459" r="-2778"/>
                </a:stretch>
              </a:blipFill>
            </p:spPr>
            <p:txBody>
              <a:bodyPr/>
              <a:lstStyle/>
              <a:p>
                <a:r>
                  <a:rPr lang="fr-FR">
                    <a:noFill/>
                  </a:rPr>
                  <a:t> </a:t>
                </a:r>
              </a:p>
            </p:txBody>
          </p:sp>
        </mc:Fallback>
      </mc:AlternateContent>
      <p:cxnSp>
        <p:nvCxnSpPr>
          <p:cNvPr id="27" name="Connecteur droit 26">
            <a:extLst>
              <a:ext uri="{FF2B5EF4-FFF2-40B4-BE49-F238E27FC236}">
                <a16:creationId xmlns:a16="http://schemas.microsoft.com/office/drawing/2014/main" id="{F3017DE5-B9E4-44CA-A96F-AA91CD682562}"/>
              </a:ext>
            </a:extLst>
          </p:cNvPr>
          <p:cNvCxnSpPr/>
          <p:nvPr/>
        </p:nvCxnSpPr>
        <p:spPr>
          <a:xfrm>
            <a:off x="550985" y="3522038"/>
            <a:ext cx="2555630" cy="0"/>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28" name="Connecteur droit 27">
            <a:extLst>
              <a:ext uri="{FF2B5EF4-FFF2-40B4-BE49-F238E27FC236}">
                <a16:creationId xmlns:a16="http://schemas.microsoft.com/office/drawing/2014/main" id="{A251B064-F50A-4B48-8B44-311EBCF286D2}"/>
              </a:ext>
            </a:extLst>
          </p:cNvPr>
          <p:cNvCxnSpPr>
            <a:cxnSpLocks/>
          </p:cNvCxnSpPr>
          <p:nvPr/>
        </p:nvCxnSpPr>
        <p:spPr>
          <a:xfrm flipV="1">
            <a:off x="3843110" y="3429000"/>
            <a:ext cx="2522521" cy="920262"/>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31" name="Connecteur droit 30">
            <a:extLst>
              <a:ext uri="{FF2B5EF4-FFF2-40B4-BE49-F238E27FC236}">
                <a16:creationId xmlns:a16="http://schemas.microsoft.com/office/drawing/2014/main" id="{EF21C6DA-E891-4D59-BA66-06D3F5297705}"/>
              </a:ext>
            </a:extLst>
          </p:cNvPr>
          <p:cNvCxnSpPr>
            <a:cxnSpLocks/>
          </p:cNvCxnSpPr>
          <p:nvPr/>
        </p:nvCxnSpPr>
        <p:spPr>
          <a:xfrm flipV="1">
            <a:off x="7114354" y="2781425"/>
            <a:ext cx="2522521" cy="920262"/>
          </a:xfrm>
          <a:prstGeom prst="line">
            <a:avLst/>
          </a:prstGeom>
          <a:ln w="28575"/>
        </p:spPr>
        <p:style>
          <a:lnRef idx="1">
            <a:schemeClr val="accent5"/>
          </a:lnRef>
          <a:fillRef idx="0">
            <a:schemeClr val="accent5"/>
          </a:fillRef>
          <a:effectRef idx="0">
            <a:schemeClr val="accent5"/>
          </a:effectRef>
          <a:fontRef idx="minor">
            <a:schemeClr val="tx1"/>
          </a:fontRef>
        </p:style>
      </p:cxnSp>
      <p:sp>
        <p:nvSpPr>
          <p:cNvPr id="32" name="Espace réservé du contenu 2">
            <a:extLst>
              <a:ext uri="{FF2B5EF4-FFF2-40B4-BE49-F238E27FC236}">
                <a16:creationId xmlns:a16="http://schemas.microsoft.com/office/drawing/2014/main" id="{AF26793C-D56A-4F8C-B2D0-05F4CE5E6DE7}"/>
              </a:ext>
            </a:extLst>
          </p:cNvPr>
          <p:cNvSpPr txBox="1">
            <a:spLocks/>
          </p:cNvSpPr>
          <p:nvPr/>
        </p:nvSpPr>
        <p:spPr>
          <a:xfrm>
            <a:off x="834103" y="2806880"/>
            <a:ext cx="1893042" cy="4729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fr-FR">
                <a:solidFill>
                  <a:srgbClr val="42B051"/>
                </a:solidFill>
              </a:rPr>
              <a:t>h(x) = 1.5 + 0 x</a:t>
            </a:r>
          </a:p>
          <a:p>
            <a:pPr marL="0" indent="0">
              <a:buFont typeface="Wingdings 3" charset="2"/>
              <a:buNone/>
            </a:pPr>
            <a:endParaRPr lang="fr-FR">
              <a:solidFill>
                <a:srgbClr val="42B051"/>
              </a:solidFill>
            </a:endParaRPr>
          </a:p>
        </p:txBody>
      </p:sp>
      <p:sp>
        <p:nvSpPr>
          <p:cNvPr id="33" name="Espace réservé du contenu 2">
            <a:extLst>
              <a:ext uri="{FF2B5EF4-FFF2-40B4-BE49-F238E27FC236}">
                <a16:creationId xmlns:a16="http://schemas.microsoft.com/office/drawing/2014/main" id="{B0E027E7-748B-43AB-82D7-FD6AD52B1ABA}"/>
              </a:ext>
            </a:extLst>
          </p:cNvPr>
          <p:cNvSpPr txBox="1">
            <a:spLocks/>
          </p:cNvSpPr>
          <p:nvPr/>
        </p:nvSpPr>
        <p:spPr>
          <a:xfrm>
            <a:off x="4028206" y="3005106"/>
            <a:ext cx="1893042" cy="4729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fr-FR">
                <a:solidFill>
                  <a:srgbClr val="42B051"/>
                </a:solidFill>
              </a:rPr>
              <a:t>h(x) = 0 + 0.5 x</a:t>
            </a:r>
          </a:p>
          <a:p>
            <a:pPr marL="0" indent="0">
              <a:buFont typeface="Wingdings 3" charset="2"/>
              <a:buNone/>
            </a:pPr>
            <a:endParaRPr lang="fr-FR">
              <a:solidFill>
                <a:srgbClr val="42B051"/>
              </a:solidFill>
            </a:endParaRPr>
          </a:p>
        </p:txBody>
      </p:sp>
      <p:sp>
        <p:nvSpPr>
          <p:cNvPr id="34" name="Espace réservé du contenu 2">
            <a:extLst>
              <a:ext uri="{FF2B5EF4-FFF2-40B4-BE49-F238E27FC236}">
                <a16:creationId xmlns:a16="http://schemas.microsoft.com/office/drawing/2014/main" id="{C76C887C-C397-4E1F-A34C-6B6E71E3D59D}"/>
              </a:ext>
            </a:extLst>
          </p:cNvPr>
          <p:cNvSpPr txBox="1">
            <a:spLocks/>
          </p:cNvSpPr>
          <p:nvPr/>
        </p:nvSpPr>
        <p:spPr>
          <a:xfrm>
            <a:off x="7429093" y="3661626"/>
            <a:ext cx="1893042" cy="4729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fr-FR">
                <a:solidFill>
                  <a:srgbClr val="42B051"/>
                </a:solidFill>
              </a:rPr>
              <a:t>h(x) = 1 + 0.5 x</a:t>
            </a:r>
          </a:p>
          <a:p>
            <a:pPr marL="0" indent="0">
              <a:buFont typeface="Wingdings 3" charset="2"/>
              <a:buNone/>
            </a:pPr>
            <a:endParaRPr lang="fr-FR">
              <a:solidFill>
                <a:srgbClr val="42B051"/>
              </a:solidFill>
            </a:endParaRPr>
          </a:p>
        </p:txBody>
      </p:sp>
      <p:sp>
        <p:nvSpPr>
          <p:cNvPr id="19" name="Espace réservé du pied de page 3">
            <a:extLst>
              <a:ext uri="{FF2B5EF4-FFF2-40B4-BE49-F238E27FC236}">
                <a16:creationId xmlns:a16="http://schemas.microsoft.com/office/drawing/2014/main" id="{BBF99553-1083-B142-87CC-7D7020290414}"/>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20" name="Image 19">
            <a:extLst>
              <a:ext uri="{FF2B5EF4-FFF2-40B4-BE49-F238E27FC236}">
                <a16:creationId xmlns:a16="http://schemas.microsoft.com/office/drawing/2014/main" id="{D99087FF-F2E0-A54B-8294-E9188A89E4A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Tree>
    <p:extLst>
      <p:ext uri="{BB962C8B-B14F-4D97-AF65-F5344CB8AC3E}">
        <p14:creationId xmlns:p14="http://schemas.microsoft.com/office/powerpoint/2010/main" val="119123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5" grpId="0"/>
      <p:bldP spid="32" grpId="0"/>
      <p:bldP spid="33" grpId="0"/>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8F36A5-CD57-4DF2-8A06-12A0736BE9F9}"/>
              </a:ext>
            </a:extLst>
          </p:cNvPr>
          <p:cNvSpPr>
            <a:spLocks noGrp="1"/>
          </p:cNvSpPr>
          <p:nvPr>
            <p:ph type="title"/>
          </p:nvPr>
        </p:nvSpPr>
        <p:spPr/>
        <p:txBody>
          <a:bodyPr/>
          <a:lstStyle/>
          <a:p>
            <a:r>
              <a:rPr lang="fr-FR" dirty="0"/>
              <a:t>Régression linéaire</a:t>
            </a:r>
          </a:p>
        </p:txBody>
      </p:sp>
      <p:sp>
        <p:nvSpPr>
          <p:cNvPr id="3" name="Espace réservé du contenu 2">
            <a:extLst>
              <a:ext uri="{FF2B5EF4-FFF2-40B4-BE49-F238E27FC236}">
                <a16:creationId xmlns:a16="http://schemas.microsoft.com/office/drawing/2014/main" id="{6C6F4267-A05F-4F5C-B0AD-A94B3FF8BC0B}"/>
              </a:ext>
            </a:extLst>
          </p:cNvPr>
          <p:cNvSpPr>
            <a:spLocks noGrp="1"/>
          </p:cNvSpPr>
          <p:nvPr>
            <p:ph idx="1"/>
          </p:nvPr>
        </p:nvSpPr>
        <p:spPr>
          <a:xfrm>
            <a:off x="677334" y="2160589"/>
            <a:ext cx="8596668" cy="4087811"/>
          </a:xfrm>
        </p:spPr>
        <p:txBody>
          <a:bodyPr>
            <a:normAutofit/>
          </a:bodyPr>
          <a:lstStyle/>
          <a:p>
            <a:pPr>
              <a:lnSpc>
                <a:spcPct val="150000"/>
              </a:lnSpc>
            </a:pPr>
            <a:r>
              <a:rPr lang="fr-FR" dirty="0">
                <a:solidFill>
                  <a:schemeClr val="bg1">
                    <a:lumMod val="50000"/>
                  </a:schemeClr>
                </a:solidFill>
              </a:rPr>
              <a:t>I/ Régression</a:t>
            </a:r>
            <a:endParaRPr lang="en-US" dirty="0">
              <a:solidFill>
                <a:schemeClr val="bg1">
                  <a:lumMod val="50000"/>
                </a:schemeClr>
              </a:solidFill>
            </a:endParaRPr>
          </a:p>
          <a:p>
            <a:pPr>
              <a:lnSpc>
                <a:spcPct val="150000"/>
              </a:lnSpc>
            </a:pPr>
            <a:r>
              <a:rPr lang="fr-FR" dirty="0">
                <a:solidFill>
                  <a:schemeClr val="bg1">
                    <a:lumMod val="50000"/>
                  </a:schemeClr>
                </a:solidFill>
              </a:rPr>
              <a:t>II/ Définir le problème</a:t>
            </a:r>
          </a:p>
          <a:p>
            <a:pPr>
              <a:lnSpc>
                <a:spcPct val="150000"/>
              </a:lnSpc>
            </a:pPr>
            <a:r>
              <a:rPr lang="fr-FR" dirty="0">
                <a:solidFill>
                  <a:schemeClr val="bg1">
                    <a:lumMod val="50000"/>
                  </a:schemeClr>
                </a:solidFill>
              </a:rPr>
              <a:t>III/ Modèle</a:t>
            </a:r>
          </a:p>
          <a:p>
            <a:pPr>
              <a:lnSpc>
                <a:spcPct val="150000"/>
              </a:lnSpc>
            </a:pPr>
            <a:r>
              <a:rPr lang="fr-FR" b="1" dirty="0">
                <a:solidFill>
                  <a:schemeClr val="tx1"/>
                </a:solidFill>
              </a:rPr>
              <a:t>IV/ Fonction de coût</a:t>
            </a:r>
          </a:p>
          <a:p>
            <a:pPr>
              <a:lnSpc>
                <a:spcPct val="150000"/>
              </a:lnSpc>
            </a:pPr>
            <a:r>
              <a:rPr lang="fr-FR" dirty="0">
                <a:solidFill>
                  <a:schemeClr val="bg1">
                    <a:lumMod val="50000"/>
                  </a:schemeClr>
                </a:solidFill>
              </a:rPr>
              <a:t>V/ Descente de gradient</a:t>
            </a:r>
          </a:p>
          <a:p>
            <a:pPr>
              <a:lnSpc>
                <a:spcPct val="150000"/>
              </a:lnSpc>
            </a:pPr>
            <a:r>
              <a:rPr lang="fr-FR" dirty="0">
                <a:solidFill>
                  <a:schemeClr val="bg1">
                    <a:lumMod val="50000"/>
                  </a:schemeClr>
                </a:solidFill>
              </a:rPr>
              <a:t>VI/ Interprétation</a:t>
            </a:r>
          </a:p>
          <a:p>
            <a:endParaRPr lang="fr-FR" dirty="0"/>
          </a:p>
        </p:txBody>
      </p:sp>
      <p:sp>
        <p:nvSpPr>
          <p:cNvPr id="5" name="Espace réservé du numéro de diapositive 4">
            <a:extLst>
              <a:ext uri="{FF2B5EF4-FFF2-40B4-BE49-F238E27FC236}">
                <a16:creationId xmlns:a16="http://schemas.microsoft.com/office/drawing/2014/main" id="{DAE87036-62E1-4ADD-BA73-0211EA199E16}"/>
              </a:ext>
            </a:extLst>
          </p:cNvPr>
          <p:cNvSpPr>
            <a:spLocks noGrp="1"/>
          </p:cNvSpPr>
          <p:nvPr>
            <p:ph type="sldNum" sz="quarter" idx="12"/>
          </p:nvPr>
        </p:nvSpPr>
        <p:spPr/>
        <p:txBody>
          <a:bodyPr/>
          <a:lstStyle/>
          <a:p>
            <a:fld id="{7E7BE016-98D7-40EC-9FA8-F4485C9A31D1}" type="slidenum">
              <a:rPr lang="fr-FR" smtClean="0"/>
              <a:t>12</a:t>
            </a:fld>
            <a:endParaRPr lang="fr-FR"/>
          </a:p>
        </p:txBody>
      </p:sp>
      <p:sp>
        <p:nvSpPr>
          <p:cNvPr id="6" name="Espace réservé du pied de page 3">
            <a:extLst>
              <a:ext uri="{FF2B5EF4-FFF2-40B4-BE49-F238E27FC236}">
                <a16:creationId xmlns:a16="http://schemas.microsoft.com/office/drawing/2014/main" id="{52952FC9-FCD3-2344-9FEE-6BC1E36C902E}"/>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7" name="Image 6">
            <a:extLst>
              <a:ext uri="{FF2B5EF4-FFF2-40B4-BE49-F238E27FC236}">
                <a16:creationId xmlns:a16="http://schemas.microsoft.com/office/drawing/2014/main" id="{58946E2E-3952-5E44-A8F0-CAE7ECF3B3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Tree>
    <p:extLst>
      <p:ext uri="{BB962C8B-B14F-4D97-AF65-F5344CB8AC3E}">
        <p14:creationId xmlns:p14="http://schemas.microsoft.com/office/powerpoint/2010/main" val="2057491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946597-7D2B-4AB9-A6FA-16CF123AED21}"/>
              </a:ext>
            </a:extLst>
          </p:cNvPr>
          <p:cNvSpPr>
            <a:spLocks noGrp="1"/>
          </p:cNvSpPr>
          <p:nvPr>
            <p:ph type="title"/>
          </p:nvPr>
        </p:nvSpPr>
        <p:spPr/>
        <p:txBody>
          <a:bodyPr/>
          <a:lstStyle/>
          <a:p>
            <a:r>
              <a:rPr lang="fr-FR" dirty="0"/>
              <a:t>1. Choisissez vos paramètres avec soin</a:t>
            </a:r>
          </a:p>
        </p:txBody>
      </p:sp>
      <p:sp>
        <p:nvSpPr>
          <p:cNvPr id="5" name="Espace réservé du numéro de diapositive 4">
            <a:extLst>
              <a:ext uri="{FF2B5EF4-FFF2-40B4-BE49-F238E27FC236}">
                <a16:creationId xmlns:a16="http://schemas.microsoft.com/office/drawing/2014/main" id="{D7B2DC3F-2AFB-4973-8811-A38F93891E18}"/>
              </a:ext>
            </a:extLst>
          </p:cNvPr>
          <p:cNvSpPr>
            <a:spLocks noGrp="1"/>
          </p:cNvSpPr>
          <p:nvPr>
            <p:ph type="sldNum" sz="quarter" idx="12"/>
          </p:nvPr>
        </p:nvSpPr>
        <p:spPr/>
        <p:txBody>
          <a:bodyPr/>
          <a:lstStyle/>
          <a:p>
            <a:fld id="{7E7BE016-98D7-40EC-9FA8-F4485C9A31D1}" type="slidenum">
              <a:rPr lang="fr-FR" smtClean="0"/>
              <a:pPr/>
              <a:t>13</a:t>
            </a:fld>
            <a:endParaRPr lang="fr-FR"/>
          </a:p>
        </p:txBody>
      </p:sp>
      <p:sp>
        <p:nvSpPr>
          <p:cNvPr id="7" name="Espace réservé du contenu 2">
            <a:extLst>
              <a:ext uri="{FF2B5EF4-FFF2-40B4-BE49-F238E27FC236}">
                <a16:creationId xmlns:a16="http://schemas.microsoft.com/office/drawing/2014/main" id="{6AB6C0FF-EB01-4E1A-9AC1-6902882572D9}"/>
              </a:ext>
            </a:extLst>
          </p:cNvPr>
          <p:cNvSpPr>
            <a:spLocks noGrp="1"/>
          </p:cNvSpPr>
          <p:nvPr>
            <p:ph idx="1"/>
          </p:nvPr>
        </p:nvSpPr>
        <p:spPr>
          <a:xfrm>
            <a:off x="677334" y="2160590"/>
            <a:ext cx="8596668" cy="676396"/>
          </a:xfrm>
        </p:spPr>
        <p:txBody>
          <a:bodyPr/>
          <a:lstStyle/>
          <a:p>
            <a:r>
              <a:rPr lang="fr-FR" dirty="0"/>
              <a:t>Les paramètres de la fonction lui permettent de s'adapter facilement au problème et donc de prévoir le phénomène étudié. </a:t>
            </a:r>
          </a:p>
        </p:txBody>
      </p:sp>
      <mc:AlternateContent xmlns:mc="http://schemas.openxmlformats.org/markup-compatibility/2006" xmlns:a14="http://schemas.microsoft.com/office/drawing/2010/main">
        <mc:Choice Requires="a14">
          <p:sp>
            <p:nvSpPr>
              <p:cNvPr id="8" name="Espace réservé du contenu 2">
                <a:extLst>
                  <a:ext uri="{FF2B5EF4-FFF2-40B4-BE49-F238E27FC236}">
                    <a16:creationId xmlns:a16="http://schemas.microsoft.com/office/drawing/2014/main" id="{66FAE164-870F-40E2-81BB-91CD5F20DC7E}"/>
                  </a:ext>
                </a:extLst>
              </p:cNvPr>
              <p:cNvSpPr txBox="1">
                <a:spLocks/>
              </p:cNvSpPr>
              <p:nvPr/>
            </p:nvSpPr>
            <p:spPr>
              <a:xfrm>
                <a:off x="677334" y="3848713"/>
                <a:ext cx="8596668" cy="676396"/>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b="1" dirty="0"/>
                  <a:t>Comment choisir nos paramètres </a:t>
                </a:r>
                <a14:m>
                  <m:oMath xmlns:m="http://schemas.openxmlformats.org/officeDocument/2006/math">
                    <m:sSub>
                      <m:sSubPr>
                        <m:ctrlPr>
                          <a:rPr lang="fr-FR" b="1" i="1">
                            <a:latin typeface="Cambria Math" panose="02040503050406030204" pitchFamily="18" charset="0"/>
                          </a:rPr>
                        </m:ctrlPr>
                      </m:sSubPr>
                      <m:e>
                        <m:r>
                          <a:rPr lang="fr-FR" b="1" i="1">
                            <a:latin typeface="Cambria Math" panose="02040503050406030204" pitchFamily="18" charset="0"/>
                          </a:rPr>
                          <m:t>𝒘</m:t>
                        </m:r>
                      </m:e>
                      <m:sub>
                        <m:r>
                          <a:rPr lang="fr-FR" b="1" i="1">
                            <a:latin typeface="Cambria Math" panose="02040503050406030204" pitchFamily="18" charset="0"/>
                          </a:rPr>
                          <m:t>𝟎</m:t>
                        </m:r>
                      </m:sub>
                    </m:sSub>
                    <m:r>
                      <a:rPr lang="fr-FR" b="1" i="1" smtClean="0">
                        <a:latin typeface="Cambria Math" panose="02040503050406030204" pitchFamily="18" charset="0"/>
                      </a:rPr>
                      <m:t>,  </m:t>
                    </m:r>
                    <m:sSub>
                      <m:sSubPr>
                        <m:ctrlPr>
                          <a:rPr lang="fr-FR" b="1" i="1">
                            <a:latin typeface="Cambria Math" panose="02040503050406030204" pitchFamily="18" charset="0"/>
                          </a:rPr>
                        </m:ctrlPr>
                      </m:sSubPr>
                      <m:e>
                        <m:r>
                          <a:rPr lang="fr-FR" b="1" i="1">
                            <a:latin typeface="Cambria Math" panose="02040503050406030204" pitchFamily="18" charset="0"/>
                          </a:rPr>
                          <m:t>𝒘</m:t>
                        </m:r>
                      </m:e>
                      <m:sub>
                        <m:r>
                          <a:rPr lang="fr-FR" b="1" i="1">
                            <a:latin typeface="Cambria Math" panose="02040503050406030204" pitchFamily="18" charset="0"/>
                          </a:rPr>
                          <m:t>𝟏</m:t>
                        </m:r>
                      </m:sub>
                    </m:sSub>
                  </m:oMath>
                </a14:m>
                <a:r>
                  <a:rPr lang="fr-FR" b="1" dirty="0"/>
                  <a:t> pour avoir la meilleure prédiction</a:t>
                </a:r>
                <a:r>
                  <a:rPr lang="en" b="1" dirty="0"/>
                  <a:t> </a:t>
                </a:r>
                <a:r>
                  <a:rPr lang="fr-FR" b="1" dirty="0"/>
                  <a:t>?</a:t>
                </a:r>
              </a:p>
              <a:p>
                <a:pPr marL="0" indent="0">
                  <a:buNone/>
                </a:pPr>
                <a:r>
                  <a:rPr lang="fr-FR" dirty="0"/>
                  <a:t> </a:t>
                </a:r>
              </a:p>
            </p:txBody>
          </p:sp>
        </mc:Choice>
        <mc:Fallback xmlns="">
          <p:sp>
            <p:nvSpPr>
              <p:cNvPr id="8" name="Espace réservé du contenu 2">
                <a:extLst>
                  <a:ext uri="{FF2B5EF4-FFF2-40B4-BE49-F238E27FC236}">
                    <a16:creationId xmlns:a16="http://schemas.microsoft.com/office/drawing/2014/main" id="{66FAE164-870F-40E2-81BB-91CD5F20DC7E}"/>
                  </a:ext>
                </a:extLst>
              </p:cNvPr>
              <p:cNvSpPr txBox="1">
                <a:spLocks noRot="1" noChangeAspect="1" noMove="1" noResize="1" noEditPoints="1" noAdjustHandles="1" noChangeArrowheads="1" noChangeShapeType="1" noTextEdit="1"/>
              </p:cNvSpPr>
              <p:nvPr/>
            </p:nvSpPr>
            <p:spPr>
              <a:xfrm>
                <a:off x="677334" y="3848713"/>
                <a:ext cx="8596668" cy="676396"/>
              </a:xfrm>
              <a:prstGeom prst="rect">
                <a:avLst/>
              </a:prstGeom>
              <a:blipFill>
                <a:blip r:embed="rId2"/>
                <a:stretch>
                  <a:fillRect l="-295" t="-11111"/>
                </a:stretch>
              </a:blipFill>
            </p:spPr>
            <p:txBody>
              <a:bodyPr/>
              <a:lstStyle/>
              <a:p>
                <a:r>
                  <a:rPr lang="fr-FR">
                    <a:noFill/>
                  </a:rPr>
                  <a:t> </a:t>
                </a:r>
              </a:p>
            </p:txBody>
          </p:sp>
        </mc:Fallback>
      </mc:AlternateContent>
      <p:sp>
        <p:nvSpPr>
          <p:cNvPr id="9" name="Espace réservé du contenu 2">
            <a:extLst>
              <a:ext uri="{FF2B5EF4-FFF2-40B4-BE49-F238E27FC236}">
                <a16:creationId xmlns:a16="http://schemas.microsoft.com/office/drawing/2014/main" id="{41EC3E6E-DBC8-427E-A99D-A89397D0B40C}"/>
              </a:ext>
            </a:extLst>
          </p:cNvPr>
          <p:cNvSpPr txBox="1">
            <a:spLocks/>
          </p:cNvSpPr>
          <p:nvPr/>
        </p:nvSpPr>
        <p:spPr>
          <a:xfrm>
            <a:off x="677334" y="4820625"/>
            <a:ext cx="8596668" cy="6763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dirty="0"/>
              <a:t>Le but est de choisir les paramètres afin de minimiser l'erreur de notre prédiction, minimisant ainsi h(x) – y.</a:t>
            </a:r>
          </a:p>
        </p:txBody>
      </p:sp>
      <p:sp>
        <p:nvSpPr>
          <p:cNvPr id="10" name="Espace réservé du pied de page 3">
            <a:extLst>
              <a:ext uri="{FF2B5EF4-FFF2-40B4-BE49-F238E27FC236}">
                <a16:creationId xmlns:a16="http://schemas.microsoft.com/office/drawing/2014/main" id="{9A32DE68-46C4-E740-B137-44A5504B66A5}"/>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11" name="Image 10">
            <a:extLst>
              <a:ext uri="{FF2B5EF4-FFF2-40B4-BE49-F238E27FC236}">
                <a16:creationId xmlns:a16="http://schemas.microsoft.com/office/drawing/2014/main" id="{E78F3EB7-BC2E-C446-AF34-5B1C053A91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Tree>
    <p:extLst>
      <p:ext uri="{BB962C8B-B14F-4D97-AF65-F5344CB8AC3E}">
        <p14:creationId xmlns:p14="http://schemas.microsoft.com/office/powerpoint/2010/main" val="165037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P spid="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946597-7D2B-4AB9-A6FA-16CF123AED21}"/>
              </a:ext>
            </a:extLst>
          </p:cNvPr>
          <p:cNvSpPr>
            <a:spLocks noGrp="1"/>
          </p:cNvSpPr>
          <p:nvPr>
            <p:ph type="title"/>
          </p:nvPr>
        </p:nvSpPr>
        <p:spPr/>
        <p:txBody>
          <a:bodyPr/>
          <a:lstStyle/>
          <a:p>
            <a:r>
              <a:rPr lang="fr-FR" dirty="0"/>
              <a:t>2. Prédiction de l’erreur</a:t>
            </a:r>
          </a:p>
        </p:txBody>
      </p:sp>
      <p:sp>
        <p:nvSpPr>
          <p:cNvPr id="5" name="Espace réservé du numéro de diapositive 4">
            <a:extLst>
              <a:ext uri="{FF2B5EF4-FFF2-40B4-BE49-F238E27FC236}">
                <a16:creationId xmlns:a16="http://schemas.microsoft.com/office/drawing/2014/main" id="{D7B2DC3F-2AFB-4973-8811-A38F93891E18}"/>
              </a:ext>
            </a:extLst>
          </p:cNvPr>
          <p:cNvSpPr>
            <a:spLocks noGrp="1"/>
          </p:cNvSpPr>
          <p:nvPr>
            <p:ph type="sldNum" sz="quarter" idx="12"/>
          </p:nvPr>
        </p:nvSpPr>
        <p:spPr/>
        <p:txBody>
          <a:bodyPr/>
          <a:lstStyle/>
          <a:p>
            <a:fld id="{7E7BE016-98D7-40EC-9FA8-F4485C9A31D1}" type="slidenum">
              <a:rPr lang="fr-FR" smtClean="0"/>
              <a:pPr/>
              <a:t>14</a:t>
            </a:fld>
            <a:endParaRPr lang="fr-FR"/>
          </a:p>
        </p:txBody>
      </p:sp>
      <p:cxnSp>
        <p:nvCxnSpPr>
          <p:cNvPr id="11" name="Connecteur droit 10">
            <a:extLst>
              <a:ext uri="{FF2B5EF4-FFF2-40B4-BE49-F238E27FC236}">
                <a16:creationId xmlns:a16="http://schemas.microsoft.com/office/drawing/2014/main" id="{C4C909CA-0803-45D4-A378-DD13B388575A}"/>
              </a:ext>
            </a:extLst>
          </p:cNvPr>
          <p:cNvCxnSpPr/>
          <p:nvPr/>
        </p:nvCxnSpPr>
        <p:spPr>
          <a:xfrm flipV="1">
            <a:off x="2708031" y="2203938"/>
            <a:ext cx="5122984" cy="3317631"/>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Connecteur droit 12">
            <a:extLst>
              <a:ext uri="{FF2B5EF4-FFF2-40B4-BE49-F238E27FC236}">
                <a16:creationId xmlns:a16="http://schemas.microsoft.com/office/drawing/2014/main" id="{BCCDA4E9-45C4-405B-A574-490E197431A7}"/>
              </a:ext>
            </a:extLst>
          </p:cNvPr>
          <p:cNvCxnSpPr>
            <a:cxnSpLocks/>
          </p:cNvCxnSpPr>
          <p:nvPr/>
        </p:nvCxnSpPr>
        <p:spPr>
          <a:xfrm flipV="1">
            <a:off x="4231714" y="4551312"/>
            <a:ext cx="0" cy="269484"/>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D746D657-F228-48C2-B1D6-42FDAF58391C}"/>
              </a:ext>
            </a:extLst>
          </p:cNvPr>
          <p:cNvCxnSpPr>
            <a:cxnSpLocks/>
          </p:cNvCxnSpPr>
          <p:nvPr/>
        </p:nvCxnSpPr>
        <p:spPr>
          <a:xfrm flipV="1">
            <a:off x="4268015" y="4223531"/>
            <a:ext cx="0" cy="273538"/>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2917E567-3570-4553-B7E5-CAAE1390DC19}"/>
              </a:ext>
            </a:extLst>
          </p:cNvPr>
          <p:cNvCxnSpPr>
            <a:cxnSpLocks/>
          </p:cNvCxnSpPr>
          <p:nvPr/>
        </p:nvCxnSpPr>
        <p:spPr>
          <a:xfrm flipV="1">
            <a:off x="4899776" y="3839988"/>
            <a:ext cx="1" cy="244464"/>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90597CD3-AF78-404F-A7EE-FF9A2711D8D7}"/>
              </a:ext>
            </a:extLst>
          </p:cNvPr>
          <p:cNvCxnSpPr>
            <a:cxnSpLocks/>
          </p:cNvCxnSpPr>
          <p:nvPr/>
        </p:nvCxnSpPr>
        <p:spPr>
          <a:xfrm flipV="1">
            <a:off x="5261740" y="3862753"/>
            <a:ext cx="7783" cy="294437"/>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D7AC760E-5B2B-4010-B7F2-3323FADFD156}"/>
              </a:ext>
            </a:extLst>
          </p:cNvPr>
          <p:cNvCxnSpPr>
            <a:cxnSpLocks/>
          </p:cNvCxnSpPr>
          <p:nvPr/>
        </p:nvCxnSpPr>
        <p:spPr>
          <a:xfrm flipV="1">
            <a:off x="4594422" y="3636119"/>
            <a:ext cx="5108" cy="650953"/>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485A4448-0158-4904-9104-993BC55EB08E}"/>
              </a:ext>
            </a:extLst>
          </p:cNvPr>
          <p:cNvCxnSpPr>
            <a:cxnSpLocks/>
          </p:cNvCxnSpPr>
          <p:nvPr/>
        </p:nvCxnSpPr>
        <p:spPr>
          <a:xfrm flipV="1">
            <a:off x="5784171" y="3535451"/>
            <a:ext cx="0" cy="950458"/>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30300774-AC72-4345-964C-1482CDA6F93D}"/>
              </a:ext>
            </a:extLst>
          </p:cNvPr>
          <p:cNvCxnSpPr>
            <a:cxnSpLocks/>
          </p:cNvCxnSpPr>
          <p:nvPr/>
        </p:nvCxnSpPr>
        <p:spPr>
          <a:xfrm flipV="1">
            <a:off x="5886547" y="3456016"/>
            <a:ext cx="0" cy="360206"/>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8354D2B6-7D3F-4D20-A61B-9DB9BCD2D47C}"/>
              </a:ext>
            </a:extLst>
          </p:cNvPr>
          <p:cNvCxnSpPr>
            <a:cxnSpLocks/>
          </p:cNvCxnSpPr>
          <p:nvPr/>
        </p:nvCxnSpPr>
        <p:spPr>
          <a:xfrm flipV="1">
            <a:off x="5444912" y="3497289"/>
            <a:ext cx="0" cy="267062"/>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35" name="Connecteur droit 34">
            <a:extLst>
              <a:ext uri="{FF2B5EF4-FFF2-40B4-BE49-F238E27FC236}">
                <a16:creationId xmlns:a16="http://schemas.microsoft.com/office/drawing/2014/main" id="{84C5D85D-1473-4FFC-B62C-5FF0793EE147}"/>
              </a:ext>
            </a:extLst>
          </p:cNvPr>
          <p:cNvCxnSpPr>
            <a:cxnSpLocks/>
          </p:cNvCxnSpPr>
          <p:nvPr/>
        </p:nvCxnSpPr>
        <p:spPr>
          <a:xfrm flipH="1" flipV="1">
            <a:off x="5260532" y="2927276"/>
            <a:ext cx="22390" cy="935439"/>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38" name="Connecteur droit 37">
            <a:extLst>
              <a:ext uri="{FF2B5EF4-FFF2-40B4-BE49-F238E27FC236}">
                <a16:creationId xmlns:a16="http://schemas.microsoft.com/office/drawing/2014/main" id="{C6D13CFA-0051-4278-A165-AFE2730D409B}"/>
              </a:ext>
            </a:extLst>
          </p:cNvPr>
          <p:cNvCxnSpPr>
            <a:cxnSpLocks/>
          </p:cNvCxnSpPr>
          <p:nvPr/>
        </p:nvCxnSpPr>
        <p:spPr>
          <a:xfrm flipV="1">
            <a:off x="5770840" y="2927313"/>
            <a:ext cx="10165" cy="608211"/>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0B55533E-B1E4-42AB-B17B-4CDB5A715697}"/>
              </a:ext>
            </a:extLst>
          </p:cNvPr>
          <p:cNvCxnSpPr>
            <a:cxnSpLocks/>
          </p:cNvCxnSpPr>
          <p:nvPr/>
        </p:nvCxnSpPr>
        <p:spPr>
          <a:xfrm flipH="1" flipV="1">
            <a:off x="6809204" y="2858013"/>
            <a:ext cx="1" cy="953536"/>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01E06FCD-29EC-4DCB-A113-47F0CA75893D}"/>
              </a:ext>
            </a:extLst>
          </p:cNvPr>
          <p:cNvCxnSpPr>
            <a:cxnSpLocks/>
          </p:cNvCxnSpPr>
          <p:nvPr/>
        </p:nvCxnSpPr>
        <p:spPr>
          <a:xfrm flipV="1">
            <a:off x="6630330" y="2991726"/>
            <a:ext cx="0" cy="590046"/>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99AF3C1F-D5E1-4520-A17B-CF6A84740017}"/>
              </a:ext>
            </a:extLst>
          </p:cNvPr>
          <p:cNvCxnSpPr>
            <a:cxnSpLocks/>
          </p:cNvCxnSpPr>
          <p:nvPr/>
        </p:nvCxnSpPr>
        <p:spPr>
          <a:xfrm flipH="1" flipV="1">
            <a:off x="6286680" y="2600000"/>
            <a:ext cx="10730" cy="585268"/>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46" name="Connecteur droit 45">
            <a:extLst>
              <a:ext uri="{FF2B5EF4-FFF2-40B4-BE49-F238E27FC236}">
                <a16:creationId xmlns:a16="http://schemas.microsoft.com/office/drawing/2014/main" id="{D5695F08-480E-4E67-B746-A8CB6EA2FF36}"/>
              </a:ext>
            </a:extLst>
          </p:cNvPr>
          <p:cNvCxnSpPr>
            <a:cxnSpLocks/>
          </p:cNvCxnSpPr>
          <p:nvPr/>
        </p:nvCxnSpPr>
        <p:spPr>
          <a:xfrm flipV="1">
            <a:off x="7314162" y="2530069"/>
            <a:ext cx="0" cy="288758"/>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48" name="Accolade ouvrante 47">
            <a:extLst>
              <a:ext uri="{FF2B5EF4-FFF2-40B4-BE49-F238E27FC236}">
                <a16:creationId xmlns:a16="http://schemas.microsoft.com/office/drawing/2014/main" id="{F8F6446F-CEBD-49CE-96CE-E9513F91A417}"/>
              </a:ext>
            </a:extLst>
          </p:cNvPr>
          <p:cNvSpPr/>
          <p:nvPr/>
        </p:nvSpPr>
        <p:spPr>
          <a:xfrm rot="10800000">
            <a:off x="6874694" y="2851895"/>
            <a:ext cx="214031" cy="9535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1" name="Accolade ouvrante 50">
            <a:extLst>
              <a:ext uri="{FF2B5EF4-FFF2-40B4-BE49-F238E27FC236}">
                <a16:creationId xmlns:a16="http://schemas.microsoft.com/office/drawing/2014/main" id="{75C1B6A2-6BDF-432D-ACDA-23C8A79F35A9}"/>
              </a:ext>
            </a:extLst>
          </p:cNvPr>
          <p:cNvSpPr/>
          <p:nvPr/>
        </p:nvSpPr>
        <p:spPr>
          <a:xfrm>
            <a:off x="5006355" y="2934429"/>
            <a:ext cx="214031" cy="928323"/>
          </a:xfrm>
          <a:prstGeom prst="leftBrace">
            <a:avLst>
              <a:gd name="adj1" fmla="val 8333"/>
              <a:gd name="adj2" fmla="val 1555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2" name="ZoneTexte 51">
            <a:extLst>
              <a:ext uri="{FF2B5EF4-FFF2-40B4-BE49-F238E27FC236}">
                <a16:creationId xmlns:a16="http://schemas.microsoft.com/office/drawing/2014/main" id="{AC3FEB3A-5D5A-4269-8ADA-90EB03BE6467}"/>
              </a:ext>
            </a:extLst>
          </p:cNvPr>
          <p:cNvSpPr txBox="1"/>
          <p:nvPr/>
        </p:nvSpPr>
        <p:spPr>
          <a:xfrm>
            <a:off x="4428211" y="2932796"/>
            <a:ext cx="579005" cy="261610"/>
          </a:xfrm>
          <a:prstGeom prst="rect">
            <a:avLst/>
          </a:prstGeom>
          <a:noFill/>
        </p:spPr>
        <p:txBody>
          <a:bodyPr wrap="none" rtlCol="0">
            <a:spAutoFit/>
          </a:bodyPr>
          <a:lstStyle/>
          <a:p>
            <a:r>
              <a:rPr lang="fr-FR" sz="1100" dirty="0">
                <a:solidFill>
                  <a:srgbClr val="5FCBEF"/>
                </a:solidFill>
              </a:rPr>
              <a:t>erreur</a:t>
            </a:r>
          </a:p>
        </p:txBody>
      </p:sp>
      <p:sp>
        <p:nvSpPr>
          <p:cNvPr id="53" name="ZoneTexte 52">
            <a:extLst>
              <a:ext uri="{FF2B5EF4-FFF2-40B4-BE49-F238E27FC236}">
                <a16:creationId xmlns:a16="http://schemas.microsoft.com/office/drawing/2014/main" id="{0D5B15BB-F311-4D95-BA54-D2A7AC6A75F1}"/>
              </a:ext>
            </a:extLst>
          </p:cNvPr>
          <p:cNvSpPr txBox="1"/>
          <p:nvPr/>
        </p:nvSpPr>
        <p:spPr>
          <a:xfrm>
            <a:off x="7074887" y="3194406"/>
            <a:ext cx="579005" cy="261610"/>
          </a:xfrm>
          <a:prstGeom prst="rect">
            <a:avLst/>
          </a:prstGeom>
          <a:noFill/>
        </p:spPr>
        <p:txBody>
          <a:bodyPr wrap="none" rtlCol="0">
            <a:spAutoFit/>
          </a:bodyPr>
          <a:lstStyle/>
          <a:p>
            <a:r>
              <a:rPr lang="fr-FR" sz="1100" dirty="0">
                <a:solidFill>
                  <a:srgbClr val="5FCBEF"/>
                </a:solidFill>
              </a:rPr>
              <a:t>erreur</a:t>
            </a:r>
          </a:p>
        </p:txBody>
      </p:sp>
      <p:sp>
        <p:nvSpPr>
          <p:cNvPr id="25" name="Espace réservé du pied de page 3">
            <a:extLst>
              <a:ext uri="{FF2B5EF4-FFF2-40B4-BE49-F238E27FC236}">
                <a16:creationId xmlns:a16="http://schemas.microsoft.com/office/drawing/2014/main" id="{F402EBDD-2701-8C4E-8E10-14355AD50B73}"/>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27" name="Image 26">
            <a:extLst>
              <a:ext uri="{FF2B5EF4-FFF2-40B4-BE49-F238E27FC236}">
                <a16:creationId xmlns:a16="http://schemas.microsoft.com/office/drawing/2014/main" id="{3E068C6F-7800-7C46-921A-A1E9AFAA9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
        <p:nvSpPr>
          <p:cNvPr id="32" name="Ellipse 31">
            <a:extLst>
              <a:ext uri="{FF2B5EF4-FFF2-40B4-BE49-F238E27FC236}">
                <a16:creationId xmlns:a16="http://schemas.microsoft.com/office/drawing/2014/main" id="{085823C9-BF2C-DC4C-B3FE-9F412EA2236A}"/>
              </a:ext>
            </a:extLst>
          </p:cNvPr>
          <p:cNvSpPr/>
          <p:nvPr/>
        </p:nvSpPr>
        <p:spPr>
          <a:xfrm>
            <a:off x="7264135" y="2818827"/>
            <a:ext cx="113728" cy="10848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Ellipse 46">
            <a:extLst>
              <a:ext uri="{FF2B5EF4-FFF2-40B4-BE49-F238E27FC236}">
                <a16:creationId xmlns:a16="http://schemas.microsoft.com/office/drawing/2014/main" id="{7EE9DA58-9301-C947-85A3-FD11E46855CF}"/>
              </a:ext>
            </a:extLst>
          </p:cNvPr>
          <p:cNvSpPr/>
          <p:nvPr/>
        </p:nvSpPr>
        <p:spPr>
          <a:xfrm>
            <a:off x="6573466" y="3497289"/>
            <a:ext cx="113728" cy="10848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a:extLst>
              <a:ext uri="{FF2B5EF4-FFF2-40B4-BE49-F238E27FC236}">
                <a16:creationId xmlns:a16="http://schemas.microsoft.com/office/drawing/2014/main" id="{2D5FD036-3FB6-D84B-9545-EB4A9A9D893F}"/>
              </a:ext>
            </a:extLst>
          </p:cNvPr>
          <p:cNvSpPr/>
          <p:nvPr/>
        </p:nvSpPr>
        <p:spPr>
          <a:xfrm>
            <a:off x="6753151" y="3823932"/>
            <a:ext cx="113728" cy="10848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a:extLst>
              <a:ext uri="{FF2B5EF4-FFF2-40B4-BE49-F238E27FC236}">
                <a16:creationId xmlns:a16="http://schemas.microsoft.com/office/drawing/2014/main" id="{09399F12-958C-E148-8E05-F1E8976C9FDE}"/>
              </a:ext>
            </a:extLst>
          </p:cNvPr>
          <p:cNvSpPr/>
          <p:nvPr/>
        </p:nvSpPr>
        <p:spPr>
          <a:xfrm>
            <a:off x="6229816" y="2491514"/>
            <a:ext cx="113728" cy="10848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a:extLst>
              <a:ext uri="{FF2B5EF4-FFF2-40B4-BE49-F238E27FC236}">
                <a16:creationId xmlns:a16="http://schemas.microsoft.com/office/drawing/2014/main" id="{A40603BA-B9D7-2E4B-835A-DEEB8CCC4CD9}"/>
              </a:ext>
            </a:extLst>
          </p:cNvPr>
          <p:cNvSpPr/>
          <p:nvPr/>
        </p:nvSpPr>
        <p:spPr>
          <a:xfrm>
            <a:off x="5719800" y="2818827"/>
            <a:ext cx="113728" cy="10848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Ellipse 54">
            <a:extLst>
              <a:ext uri="{FF2B5EF4-FFF2-40B4-BE49-F238E27FC236}">
                <a16:creationId xmlns:a16="http://schemas.microsoft.com/office/drawing/2014/main" id="{A1CF2035-577A-2149-A132-FFF9D2E598B5}"/>
              </a:ext>
            </a:extLst>
          </p:cNvPr>
          <p:cNvSpPr/>
          <p:nvPr/>
        </p:nvSpPr>
        <p:spPr>
          <a:xfrm>
            <a:off x="5829683" y="3811530"/>
            <a:ext cx="113728" cy="10848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Ellipse 55">
            <a:extLst>
              <a:ext uri="{FF2B5EF4-FFF2-40B4-BE49-F238E27FC236}">
                <a16:creationId xmlns:a16="http://schemas.microsoft.com/office/drawing/2014/main" id="{C409E9E9-86A3-8940-AD58-EC624F1C2946}"/>
              </a:ext>
            </a:extLst>
          </p:cNvPr>
          <p:cNvSpPr/>
          <p:nvPr/>
        </p:nvSpPr>
        <p:spPr>
          <a:xfrm>
            <a:off x="5719800" y="4497069"/>
            <a:ext cx="113728" cy="10848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llipse 56">
            <a:extLst>
              <a:ext uri="{FF2B5EF4-FFF2-40B4-BE49-F238E27FC236}">
                <a16:creationId xmlns:a16="http://schemas.microsoft.com/office/drawing/2014/main" id="{9652D44E-6AF4-014C-BD9C-B9DBB42585E3}"/>
              </a:ext>
            </a:extLst>
          </p:cNvPr>
          <p:cNvSpPr/>
          <p:nvPr/>
        </p:nvSpPr>
        <p:spPr>
          <a:xfrm>
            <a:off x="5204238" y="4157228"/>
            <a:ext cx="113728" cy="10848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Ellipse 57">
            <a:extLst>
              <a:ext uri="{FF2B5EF4-FFF2-40B4-BE49-F238E27FC236}">
                <a16:creationId xmlns:a16="http://schemas.microsoft.com/office/drawing/2014/main" id="{8764DB80-5C8C-AA45-90E1-7C86CE596379}"/>
              </a:ext>
            </a:extLst>
          </p:cNvPr>
          <p:cNvSpPr/>
          <p:nvPr/>
        </p:nvSpPr>
        <p:spPr>
          <a:xfrm>
            <a:off x="6039000" y="3280538"/>
            <a:ext cx="113728" cy="10848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Ellipse 58">
            <a:extLst>
              <a:ext uri="{FF2B5EF4-FFF2-40B4-BE49-F238E27FC236}">
                <a16:creationId xmlns:a16="http://schemas.microsoft.com/office/drawing/2014/main" id="{0BC809D8-BEF9-A148-930C-FA6223C880CB}"/>
              </a:ext>
            </a:extLst>
          </p:cNvPr>
          <p:cNvSpPr/>
          <p:nvPr/>
        </p:nvSpPr>
        <p:spPr>
          <a:xfrm>
            <a:off x="5388048" y="3443046"/>
            <a:ext cx="113728" cy="10848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Ellipse 59">
            <a:extLst>
              <a:ext uri="{FF2B5EF4-FFF2-40B4-BE49-F238E27FC236}">
                <a16:creationId xmlns:a16="http://schemas.microsoft.com/office/drawing/2014/main" id="{3B1B2B0A-5F3C-B240-8F31-EC18A2A5A7B7}"/>
              </a:ext>
            </a:extLst>
          </p:cNvPr>
          <p:cNvSpPr/>
          <p:nvPr/>
        </p:nvSpPr>
        <p:spPr>
          <a:xfrm>
            <a:off x="5208006" y="2813690"/>
            <a:ext cx="113728" cy="10848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Ellipse 60">
            <a:extLst>
              <a:ext uri="{FF2B5EF4-FFF2-40B4-BE49-F238E27FC236}">
                <a16:creationId xmlns:a16="http://schemas.microsoft.com/office/drawing/2014/main" id="{A6BD2843-ACE6-1C46-919F-200043AEDA4E}"/>
              </a:ext>
            </a:extLst>
          </p:cNvPr>
          <p:cNvSpPr/>
          <p:nvPr/>
        </p:nvSpPr>
        <p:spPr>
          <a:xfrm>
            <a:off x="4537558" y="3527529"/>
            <a:ext cx="113728" cy="10848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Ellipse 61">
            <a:extLst>
              <a:ext uri="{FF2B5EF4-FFF2-40B4-BE49-F238E27FC236}">
                <a16:creationId xmlns:a16="http://schemas.microsoft.com/office/drawing/2014/main" id="{29C036EC-A54F-A54E-9717-8937D48887F0}"/>
              </a:ext>
            </a:extLst>
          </p:cNvPr>
          <p:cNvSpPr/>
          <p:nvPr/>
        </p:nvSpPr>
        <p:spPr>
          <a:xfrm>
            <a:off x="4847116" y="3731502"/>
            <a:ext cx="113728" cy="10848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Ellipse 62">
            <a:extLst>
              <a:ext uri="{FF2B5EF4-FFF2-40B4-BE49-F238E27FC236}">
                <a16:creationId xmlns:a16="http://schemas.microsoft.com/office/drawing/2014/main" id="{9E6EC628-E05C-244B-93A9-57609D3AF896}"/>
              </a:ext>
            </a:extLst>
          </p:cNvPr>
          <p:cNvSpPr/>
          <p:nvPr/>
        </p:nvSpPr>
        <p:spPr>
          <a:xfrm>
            <a:off x="4699548" y="4152794"/>
            <a:ext cx="113728" cy="10848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Ellipse 63">
            <a:extLst>
              <a:ext uri="{FF2B5EF4-FFF2-40B4-BE49-F238E27FC236}">
                <a16:creationId xmlns:a16="http://schemas.microsoft.com/office/drawing/2014/main" id="{0D85955F-E3EC-1243-8D09-AC16FDA4C2E7}"/>
              </a:ext>
            </a:extLst>
          </p:cNvPr>
          <p:cNvSpPr/>
          <p:nvPr/>
        </p:nvSpPr>
        <p:spPr>
          <a:xfrm>
            <a:off x="4211151" y="4115044"/>
            <a:ext cx="113728" cy="10848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lipse 64">
            <a:extLst>
              <a:ext uri="{FF2B5EF4-FFF2-40B4-BE49-F238E27FC236}">
                <a16:creationId xmlns:a16="http://schemas.microsoft.com/office/drawing/2014/main" id="{6B6E6375-8509-B84B-8D99-484BF19D338D}"/>
              </a:ext>
            </a:extLst>
          </p:cNvPr>
          <p:cNvSpPr/>
          <p:nvPr/>
        </p:nvSpPr>
        <p:spPr>
          <a:xfrm>
            <a:off x="4176763" y="4820796"/>
            <a:ext cx="113728" cy="10848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7" name="Connecteur droit avec flèche 36">
            <a:extLst>
              <a:ext uri="{FF2B5EF4-FFF2-40B4-BE49-F238E27FC236}">
                <a16:creationId xmlns:a16="http://schemas.microsoft.com/office/drawing/2014/main" id="{45B62D14-0DEF-4040-AAC9-A368BBF3A2E5}"/>
              </a:ext>
            </a:extLst>
          </p:cNvPr>
          <p:cNvCxnSpPr/>
          <p:nvPr/>
        </p:nvCxnSpPr>
        <p:spPr>
          <a:xfrm flipV="1">
            <a:off x="2708031" y="2187444"/>
            <a:ext cx="0" cy="335061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6" name="Connecteur droit avec flèche 65">
            <a:extLst>
              <a:ext uri="{FF2B5EF4-FFF2-40B4-BE49-F238E27FC236}">
                <a16:creationId xmlns:a16="http://schemas.microsoft.com/office/drawing/2014/main" id="{572F966C-8CA9-9148-8D59-B1F574058C5B}"/>
              </a:ext>
            </a:extLst>
          </p:cNvPr>
          <p:cNvCxnSpPr>
            <a:cxnSpLocks/>
          </p:cNvCxnSpPr>
          <p:nvPr/>
        </p:nvCxnSpPr>
        <p:spPr>
          <a:xfrm flipV="1">
            <a:off x="2708030" y="5521570"/>
            <a:ext cx="5122985" cy="189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3" name="ZoneTexte 42">
            <a:extLst>
              <a:ext uri="{FF2B5EF4-FFF2-40B4-BE49-F238E27FC236}">
                <a16:creationId xmlns:a16="http://schemas.microsoft.com/office/drawing/2014/main" id="{A214B4E1-3955-CB42-9EDB-916810A6620B}"/>
              </a:ext>
            </a:extLst>
          </p:cNvPr>
          <p:cNvSpPr txBox="1"/>
          <p:nvPr/>
        </p:nvSpPr>
        <p:spPr>
          <a:xfrm>
            <a:off x="2008731" y="3732329"/>
            <a:ext cx="572977" cy="369332"/>
          </a:xfrm>
          <a:prstGeom prst="rect">
            <a:avLst/>
          </a:prstGeom>
          <a:noFill/>
        </p:spPr>
        <p:txBody>
          <a:bodyPr wrap="none" rtlCol="0">
            <a:spAutoFit/>
          </a:bodyPr>
          <a:lstStyle/>
          <a:p>
            <a:r>
              <a:rPr lang="fr-FR" dirty="0"/>
              <a:t>Prix</a:t>
            </a:r>
          </a:p>
        </p:txBody>
      </p:sp>
      <p:sp>
        <p:nvSpPr>
          <p:cNvPr id="67" name="ZoneTexte 66">
            <a:extLst>
              <a:ext uri="{FF2B5EF4-FFF2-40B4-BE49-F238E27FC236}">
                <a16:creationId xmlns:a16="http://schemas.microsoft.com/office/drawing/2014/main" id="{C0E7DB7A-07E9-604D-8D79-F3858CD8E8A1}"/>
              </a:ext>
            </a:extLst>
          </p:cNvPr>
          <p:cNvSpPr txBox="1"/>
          <p:nvPr/>
        </p:nvSpPr>
        <p:spPr>
          <a:xfrm>
            <a:off x="4258431" y="5706816"/>
            <a:ext cx="2113207" cy="369332"/>
          </a:xfrm>
          <a:prstGeom prst="rect">
            <a:avLst/>
          </a:prstGeom>
          <a:noFill/>
        </p:spPr>
        <p:txBody>
          <a:bodyPr wrap="none" rtlCol="0">
            <a:spAutoFit/>
          </a:bodyPr>
          <a:lstStyle/>
          <a:p>
            <a:r>
              <a:rPr lang="fr-FR" dirty="0"/>
              <a:t>Taille de la maison</a:t>
            </a:r>
          </a:p>
        </p:txBody>
      </p:sp>
    </p:spTree>
    <p:extLst>
      <p:ext uri="{BB962C8B-B14F-4D97-AF65-F5344CB8AC3E}">
        <p14:creationId xmlns:p14="http://schemas.microsoft.com/office/powerpoint/2010/main" val="138055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10" presetClass="entr" presetSubtype="0" fill="hold"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par>
                                <p:cTn id="37" presetID="10"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par>
                                <p:cTn id="40" presetID="10" presetClass="entr" presetSubtype="0" fill="hold"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childTnLst>
                                </p:cTn>
                              </p:par>
                              <p:par>
                                <p:cTn id="43" presetID="10"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500"/>
                                        <p:tgtEl>
                                          <p:spTgt spid="34"/>
                                        </p:tgtEl>
                                      </p:cBhvr>
                                    </p:animEffect>
                                  </p:childTnLst>
                                </p:cTn>
                              </p:par>
                              <p:par>
                                <p:cTn id="46" presetID="10" presetClass="entr" presetSubtype="0"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par>
                                <p:cTn id="52" presetID="10" presetClass="entr" presetSubtype="0" fill="hold"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par>
                                <p:cTn id="55" presetID="10" presetClass="entr" presetSubtype="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par>
                                <p:cTn id="58" presetID="10" presetClass="entr" presetSubtype="0" fill="hold"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par>
                                <p:cTn id="64" presetID="10" presetClass="entr" presetSubtype="0" fill="hold" nodeType="with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1" grpId="0" animBg="1"/>
      <p:bldP spid="52" grpId="0"/>
      <p:bldP spid="5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946597-7D2B-4AB9-A6FA-16CF123AED21}"/>
              </a:ext>
            </a:extLst>
          </p:cNvPr>
          <p:cNvSpPr>
            <a:spLocks noGrp="1"/>
          </p:cNvSpPr>
          <p:nvPr>
            <p:ph type="title"/>
          </p:nvPr>
        </p:nvSpPr>
        <p:spPr>
          <a:xfrm>
            <a:off x="677334" y="609600"/>
            <a:ext cx="8596668" cy="1320800"/>
          </a:xfrm>
        </p:spPr>
        <p:txBody>
          <a:bodyPr/>
          <a:lstStyle/>
          <a:p>
            <a:r>
              <a:rPr lang="fr-FR" dirty="0"/>
              <a:t>3. Fonction de coût </a:t>
            </a:r>
            <a:r>
              <a:rPr lang="fr-FR" sz="2800" dirty="0"/>
              <a:t>(Erreur moyenne au carré)</a:t>
            </a:r>
          </a:p>
        </p:txBody>
      </p:sp>
      <p:sp>
        <p:nvSpPr>
          <p:cNvPr id="5" name="Espace réservé du numéro de diapositive 4">
            <a:extLst>
              <a:ext uri="{FF2B5EF4-FFF2-40B4-BE49-F238E27FC236}">
                <a16:creationId xmlns:a16="http://schemas.microsoft.com/office/drawing/2014/main" id="{D7B2DC3F-2AFB-4973-8811-A38F93891E18}"/>
              </a:ext>
            </a:extLst>
          </p:cNvPr>
          <p:cNvSpPr>
            <a:spLocks noGrp="1"/>
          </p:cNvSpPr>
          <p:nvPr>
            <p:ph type="sldNum" sz="quarter" idx="12"/>
          </p:nvPr>
        </p:nvSpPr>
        <p:spPr/>
        <p:txBody>
          <a:bodyPr/>
          <a:lstStyle/>
          <a:p>
            <a:fld id="{7E7BE016-98D7-40EC-9FA8-F4485C9A31D1}" type="slidenum">
              <a:rPr lang="fr-FR" smtClean="0"/>
              <a:pPr/>
              <a:t>15</a:t>
            </a:fld>
            <a:endParaRPr lang="fr-FR"/>
          </a:p>
        </p:txBody>
      </p:sp>
      <mc:AlternateContent xmlns:mc="http://schemas.openxmlformats.org/markup-compatibility/2006" xmlns:a14="http://schemas.microsoft.com/office/drawing/2010/main">
        <mc:Choice Requires="a14">
          <p:sp>
            <p:nvSpPr>
              <p:cNvPr id="25" name="Espace réservé du contenu 2">
                <a:extLst>
                  <a:ext uri="{FF2B5EF4-FFF2-40B4-BE49-F238E27FC236}">
                    <a16:creationId xmlns:a16="http://schemas.microsoft.com/office/drawing/2014/main" id="{BD1205A2-9BFD-46FB-BD99-469140A7762C}"/>
                  </a:ext>
                </a:extLst>
              </p:cNvPr>
              <p:cNvSpPr>
                <a:spLocks noGrp="1"/>
              </p:cNvSpPr>
              <p:nvPr>
                <p:ph idx="1"/>
              </p:nvPr>
            </p:nvSpPr>
            <p:spPr>
              <a:xfrm>
                <a:off x="937698" y="3238378"/>
                <a:ext cx="8596668" cy="981195"/>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𝑀𝑖𝑛𝑖𝑚𝑖</m:t>
                      </m:r>
                      <m:r>
                        <a:rPr lang="fr-FR" b="0" i="1" smtClean="0">
                          <a:latin typeface="Cambria Math" panose="02040503050406030204" pitchFamily="18" charset="0"/>
                        </a:rPr>
                        <m:t>𝑠𝑒𝑟</m:t>
                      </m:r>
                      <m:r>
                        <a:rPr lang="fr-FR" i="1">
                          <a:latin typeface="Cambria Math" panose="02040503050406030204" pitchFamily="18" charset="0"/>
                        </a:rPr>
                        <m:t> </m:t>
                      </m:r>
                      <m:r>
                        <a:rPr lang="fr-FR" i="1">
                          <a:latin typeface="Cambria Math" panose="02040503050406030204" pitchFamily="18" charset="0"/>
                        </a:rPr>
                        <m:t>𝐽</m:t>
                      </m:r>
                      <m:d>
                        <m:dPr>
                          <m:ctrlPr>
                            <a:rPr lang="fr-FR" b="0" i="1" smtClean="0">
                              <a:latin typeface="Cambria Math" panose="02040503050406030204" pitchFamily="18" charset="0"/>
                            </a:rPr>
                          </m:ctrlPr>
                        </m:dPr>
                        <m:e>
                          <m:r>
                            <a:rPr lang="fr-FR" b="0" i="1" smtClean="0">
                              <a:latin typeface="Cambria Math" panose="02040503050406030204" pitchFamily="18" charset="0"/>
                            </a:rPr>
                            <m:t>𝑊</m:t>
                          </m:r>
                        </m:e>
                      </m:d>
                      <m:r>
                        <a:rPr lang="fr-FR" b="0" i="1" smtClean="0">
                          <a:latin typeface="Cambria Math" panose="02040503050406030204" pitchFamily="18" charset="0"/>
                        </a:rPr>
                        <m:t>= </m:t>
                      </m:r>
                      <m:f>
                        <m:fPr>
                          <m:ctrlPr>
                            <a:rPr lang="fr-FR" b="0" i="1" smtClean="0">
                              <a:latin typeface="Cambria Math" panose="02040503050406030204" pitchFamily="18" charset="0"/>
                            </a:rPr>
                          </m:ctrlPr>
                        </m:fPr>
                        <m:num>
                          <m:r>
                            <a:rPr lang="fr-FR" b="0" i="1" smtClean="0">
                              <a:latin typeface="Cambria Math" panose="02040503050406030204" pitchFamily="18" charset="0"/>
                            </a:rPr>
                            <m:t>1</m:t>
                          </m:r>
                        </m:num>
                        <m:den>
                          <m:r>
                            <a:rPr lang="fr-FR" b="0" i="1" smtClean="0">
                              <a:latin typeface="Cambria Math" panose="02040503050406030204" pitchFamily="18" charset="0"/>
                            </a:rPr>
                            <m:t>2</m:t>
                          </m:r>
                          <m:r>
                            <a:rPr lang="fr-FR" b="0" i="1" smtClean="0">
                              <a:latin typeface="Cambria Math" panose="02040503050406030204" pitchFamily="18" charset="0"/>
                            </a:rPr>
                            <m:t>𝑚</m:t>
                          </m:r>
                        </m:den>
                      </m:f>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𝑖</m:t>
                          </m:r>
                          <m:r>
                            <a:rPr lang="fr-FR" b="0" i="1" smtClean="0">
                              <a:latin typeface="Cambria Math" panose="02040503050406030204" pitchFamily="18" charset="0"/>
                            </a:rPr>
                            <m:t>=1</m:t>
                          </m:r>
                        </m:sub>
                        <m:sup>
                          <m:r>
                            <a:rPr lang="fr-FR" b="0" i="1" smtClean="0">
                              <a:latin typeface="Cambria Math" panose="02040503050406030204" pitchFamily="18" charset="0"/>
                            </a:rPr>
                            <m:t>𝑚</m:t>
                          </m:r>
                        </m:sup>
                        <m:e>
                          <m:r>
                            <a:rPr lang="fr-FR" b="0" i="1" smtClean="0">
                              <a:latin typeface="Cambria Math" panose="02040503050406030204" pitchFamily="18" charset="0"/>
                            </a:rPr>
                            <m:t> </m:t>
                          </m:r>
                          <m:sSup>
                            <m:sSupPr>
                              <m:ctrlPr>
                                <a:rPr lang="fr-FR" b="0" i="1" smtClean="0">
                                  <a:latin typeface="Cambria Math" panose="02040503050406030204" pitchFamily="18" charset="0"/>
                                </a:rPr>
                              </m:ctrlPr>
                            </m:sSupPr>
                            <m:e>
                              <m:r>
                                <a:rPr lang="fr-FR" i="1">
                                  <a:latin typeface="Cambria Math" panose="02040503050406030204" pitchFamily="18" charset="0"/>
                                </a:rPr>
                                <m:t>(</m:t>
                              </m:r>
                              <m:r>
                                <a:rPr lang="fr-FR" i="1" smtClean="0">
                                  <a:latin typeface="Cambria Math" panose="02040503050406030204" pitchFamily="18" charset="0"/>
                                </a:rPr>
                                <m:t>h</m:t>
                              </m:r>
                              <m:r>
                                <a:rPr lang="fr-FR" b="0" i="1" smtClean="0">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𝑥</m:t>
                                  </m:r>
                                </m:e>
                                <m:sup>
                                  <m:d>
                                    <m:dPr>
                                      <m:ctrlPr>
                                        <a:rPr lang="fr-FR" i="1">
                                          <a:latin typeface="Cambria Math" panose="02040503050406030204" pitchFamily="18" charset="0"/>
                                        </a:rPr>
                                      </m:ctrlPr>
                                    </m:dPr>
                                    <m:e>
                                      <m:r>
                                        <a:rPr lang="fr-FR" i="1">
                                          <a:latin typeface="Cambria Math" panose="02040503050406030204" pitchFamily="18" charset="0"/>
                                        </a:rPr>
                                        <m:t>𝑖</m:t>
                                      </m:r>
                                    </m:e>
                                  </m:d>
                                </m:sup>
                              </m:sSup>
                              <m:r>
                                <a:rPr lang="fr-FR" b="0" i="1" smtClean="0">
                                  <a:latin typeface="Cambria Math" panose="02040503050406030204" pitchFamily="18" charset="0"/>
                                </a:rPr>
                                <m:t>)</m:t>
                              </m:r>
                              <m:r>
                                <a:rPr lang="fr-FR"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𝑦</m:t>
                                  </m:r>
                                </m:e>
                                <m:sup>
                                  <m:d>
                                    <m:dPr>
                                      <m:ctrlPr>
                                        <a:rPr lang="fr-FR" i="1">
                                          <a:latin typeface="Cambria Math" panose="02040503050406030204" pitchFamily="18" charset="0"/>
                                        </a:rPr>
                                      </m:ctrlPr>
                                    </m:dPr>
                                    <m:e>
                                      <m:r>
                                        <a:rPr lang="fr-FR" i="1">
                                          <a:latin typeface="Cambria Math" panose="02040503050406030204" pitchFamily="18" charset="0"/>
                                        </a:rPr>
                                        <m:t>𝑖</m:t>
                                      </m:r>
                                    </m:e>
                                  </m:d>
                                </m:sup>
                              </m:sSup>
                              <m:r>
                                <a:rPr lang="fr-FR" b="0" i="1" smtClean="0">
                                  <a:latin typeface="Cambria Math" panose="02040503050406030204" pitchFamily="18" charset="0"/>
                                </a:rPr>
                                <m:t> </m:t>
                              </m:r>
                              <m:r>
                                <a:rPr lang="fr-FR" i="1">
                                  <a:latin typeface="Cambria Math" panose="02040503050406030204" pitchFamily="18" charset="0"/>
                                </a:rPr>
                                <m:t>)</m:t>
                              </m:r>
                            </m:e>
                            <m:sup>
                              <m:r>
                                <a:rPr lang="fr-FR" b="0" i="1" smtClean="0">
                                  <a:latin typeface="Cambria Math" panose="02040503050406030204" pitchFamily="18" charset="0"/>
                                </a:rPr>
                                <m:t>2</m:t>
                              </m:r>
                            </m:sup>
                          </m:sSup>
                        </m:e>
                      </m:nary>
                    </m:oMath>
                  </m:oMathPara>
                </a14:m>
                <a:endParaRPr lang="fr-FR" dirty="0"/>
              </a:p>
            </p:txBody>
          </p:sp>
        </mc:Choice>
        <mc:Fallback xmlns="">
          <p:sp>
            <p:nvSpPr>
              <p:cNvPr id="25" name="Espace réservé du contenu 2">
                <a:extLst>
                  <a:ext uri="{FF2B5EF4-FFF2-40B4-BE49-F238E27FC236}">
                    <a16:creationId xmlns:a16="http://schemas.microsoft.com/office/drawing/2014/main" id="{BD1205A2-9BFD-46FB-BD99-469140A7762C}"/>
                  </a:ext>
                </a:extLst>
              </p:cNvPr>
              <p:cNvSpPr>
                <a:spLocks noGrp="1" noRot="1" noChangeAspect="1" noMove="1" noResize="1" noEditPoints="1" noAdjustHandles="1" noChangeArrowheads="1" noChangeShapeType="1" noTextEdit="1"/>
              </p:cNvSpPr>
              <p:nvPr>
                <p:ph idx="1"/>
              </p:nvPr>
            </p:nvSpPr>
            <p:spPr>
              <a:xfrm>
                <a:off x="937698" y="3238378"/>
                <a:ext cx="8596668" cy="981195"/>
              </a:xfrm>
              <a:blipFill>
                <a:blip r:embed="rId2"/>
                <a:stretch>
                  <a:fillRect t="-85897" b="-119231"/>
                </a:stretch>
              </a:blipFill>
            </p:spPr>
            <p:txBody>
              <a:bodyPr/>
              <a:lstStyle/>
              <a:p>
                <a:r>
                  <a:rPr lang="fr-FR">
                    <a:noFill/>
                  </a:rPr>
                  <a:t> </a:t>
                </a:r>
              </a:p>
            </p:txBody>
          </p:sp>
        </mc:Fallback>
      </mc:AlternateContent>
      <p:sp>
        <p:nvSpPr>
          <p:cNvPr id="6" name="Espace réservé du pied de page 3">
            <a:extLst>
              <a:ext uri="{FF2B5EF4-FFF2-40B4-BE49-F238E27FC236}">
                <a16:creationId xmlns:a16="http://schemas.microsoft.com/office/drawing/2014/main" id="{794C4BC9-09C1-AD40-AF37-8BD324E65F46}"/>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7" name="Image 6">
            <a:extLst>
              <a:ext uri="{FF2B5EF4-FFF2-40B4-BE49-F238E27FC236}">
                <a16:creationId xmlns:a16="http://schemas.microsoft.com/office/drawing/2014/main" id="{39CA89D3-D5EF-6544-8992-5E02C17BA9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Tree>
    <p:extLst>
      <p:ext uri="{BB962C8B-B14F-4D97-AF65-F5344CB8AC3E}">
        <p14:creationId xmlns:p14="http://schemas.microsoft.com/office/powerpoint/2010/main" val="2221920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 19">
            <a:extLst>
              <a:ext uri="{FF2B5EF4-FFF2-40B4-BE49-F238E27FC236}">
                <a16:creationId xmlns:a16="http://schemas.microsoft.com/office/drawing/2014/main" id="{A12A3E2D-19C8-423A-AF4D-261C4C25D7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24608"/>
            <a:ext cx="5487650" cy="3658433"/>
          </a:xfrm>
          <a:prstGeom prst="rect">
            <a:avLst/>
          </a:prstGeom>
        </p:spPr>
      </p:pic>
      <p:sp>
        <p:nvSpPr>
          <p:cNvPr id="2" name="Titre 1">
            <a:extLst>
              <a:ext uri="{FF2B5EF4-FFF2-40B4-BE49-F238E27FC236}">
                <a16:creationId xmlns:a16="http://schemas.microsoft.com/office/drawing/2014/main" id="{22946597-7D2B-4AB9-A6FA-16CF123AED21}"/>
              </a:ext>
            </a:extLst>
          </p:cNvPr>
          <p:cNvSpPr>
            <a:spLocks noGrp="1"/>
          </p:cNvSpPr>
          <p:nvPr>
            <p:ph type="title"/>
          </p:nvPr>
        </p:nvSpPr>
        <p:spPr>
          <a:xfrm>
            <a:off x="677334" y="609600"/>
            <a:ext cx="8596668" cy="1320800"/>
          </a:xfrm>
        </p:spPr>
        <p:txBody>
          <a:bodyPr/>
          <a:lstStyle/>
          <a:p>
            <a:r>
              <a:rPr lang="fr-FR" dirty="0"/>
              <a:t>4. Tracé une fonction de coût</a:t>
            </a:r>
          </a:p>
        </p:txBody>
      </p:sp>
      <p:sp>
        <p:nvSpPr>
          <p:cNvPr id="5" name="Espace réservé du numéro de diapositive 4">
            <a:extLst>
              <a:ext uri="{FF2B5EF4-FFF2-40B4-BE49-F238E27FC236}">
                <a16:creationId xmlns:a16="http://schemas.microsoft.com/office/drawing/2014/main" id="{D7B2DC3F-2AFB-4973-8811-A38F93891E18}"/>
              </a:ext>
            </a:extLst>
          </p:cNvPr>
          <p:cNvSpPr>
            <a:spLocks noGrp="1"/>
          </p:cNvSpPr>
          <p:nvPr>
            <p:ph type="sldNum" sz="quarter" idx="12"/>
          </p:nvPr>
        </p:nvSpPr>
        <p:spPr/>
        <p:txBody>
          <a:bodyPr/>
          <a:lstStyle/>
          <a:p>
            <a:fld id="{7E7BE016-98D7-40EC-9FA8-F4485C9A31D1}" type="slidenum">
              <a:rPr lang="fr-FR" smtClean="0"/>
              <a:pPr/>
              <a:t>16</a:t>
            </a:fld>
            <a:endParaRPr lang="fr-FR"/>
          </a:p>
        </p:txBody>
      </p:sp>
      <p:pic>
        <p:nvPicPr>
          <p:cNvPr id="10" name="Image 9">
            <a:extLst>
              <a:ext uri="{FF2B5EF4-FFF2-40B4-BE49-F238E27FC236}">
                <a16:creationId xmlns:a16="http://schemas.microsoft.com/office/drawing/2014/main" id="{CED81454-D934-49FD-BFF2-CCDC349900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2140482"/>
            <a:ext cx="5487650" cy="3658433"/>
          </a:xfrm>
          <a:prstGeom prst="rect">
            <a:avLst/>
          </a:prstGeom>
        </p:spPr>
      </p:pic>
      <mc:AlternateContent xmlns:mc="http://schemas.openxmlformats.org/markup-compatibility/2006" xmlns:a14="http://schemas.microsoft.com/office/drawing/2010/main">
        <mc:Choice Requires="a14">
          <p:sp>
            <p:nvSpPr>
              <p:cNvPr id="14" name="ZoneTexte 13">
                <a:extLst>
                  <a:ext uri="{FF2B5EF4-FFF2-40B4-BE49-F238E27FC236}">
                    <a16:creationId xmlns:a16="http://schemas.microsoft.com/office/drawing/2014/main" id="{238AF0B8-27C5-4E9C-8281-9D972022CA6B}"/>
                  </a:ext>
                </a:extLst>
              </p:cNvPr>
              <p:cNvSpPr txBox="1"/>
              <p:nvPr/>
            </p:nvSpPr>
            <p:spPr>
              <a:xfrm>
                <a:off x="6742424" y="1678816"/>
                <a:ext cx="3876382" cy="923330"/>
              </a:xfrm>
              <a:prstGeom prst="rect">
                <a:avLst/>
              </a:prstGeom>
              <a:noFill/>
            </p:spPr>
            <p:txBody>
              <a:bodyPr wrap="none" rtlCol="0">
                <a:spAutoFit/>
              </a:bodyPr>
              <a:lstStyle/>
              <a:p>
                <a:pPr algn="ctr"/>
                <a:r>
                  <a:rPr lang="fr-FR" dirty="0"/>
                  <a:t>Fonction J(</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1</m:t>
                        </m:r>
                      </m:sub>
                    </m:sSub>
                  </m:oMath>
                </a14:m>
                <a:r>
                  <a:rPr lang="fr-FR" dirty="0"/>
                  <a:t>)</a:t>
                </a:r>
              </a:p>
              <a:p>
                <a:pPr algn="ct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0</m:t>
                          </m:r>
                        </m:sub>
                      </m:sSub>
                      <m:r>
                        <m:rPr>
                          <m:nor/>
                        </m:rPr>
                        <a:rPr lang="fr-FR"/>
                        <m:t> = 0, </m:t>
                      </m:r>
                      <m:r>
                        <m:rPr>
                          <m:nor/>
                        </m:rPr>
                        <a:rPr lang="fr-FR" b="0" i="0" smtClean="0"/>
                        <m:t>x</m:t>
                      </m:r>
                      <m:r>
                        <m:rPr>
                          <m:nor/>
                        </m:rPr>
                        <a:rPr lang="fr-FR" b="0" i="0" smtClean="0"/>
                        <m:t> </m:t>
                      </m:r>
                      <m:r>
                        <m:rPr>
                          <m:nor/>
                        </m:rPr>
                        <a:rPr lang="fr-FR" b="0" i="0" smtClean="0"/>
                        <m:t>fixe</m:t>
                      </m:r>
                      <m:r>
                        <m:rPr>
                          <m:nor/>
                        </m:rPr>
                        <a:rPr lang="fr-FR"/>
                        <m:t>,</m:t>
                      </m:r>
                      <m:sSub>
                        <m:sSubPr>
                          <m:ctrlPr>
                            <a:rPr lang="fr-FR" i="1">
                              <a:latin typeface="Cambria Math" panose="02040503050406030204" pitchFamily="18" charset="0"/>
                            </a:rPr>
                          </m:ctrlPr>
                        </m:sSubPr>
                        <m:e>
                          <m:r>
                            <a:rPr lang="fr-FR" b="0" i="1" smtClean="0">
                              <a:latin typeface="Cambria Math" panose="02040503050406030204" pitchFamily="18" charset="0"/>
                            </a:rPr>
                            <m:t> </m:t>
                          </m:r>
                          <m:r>
                            <a:rPr lang="fr-FR" i="1">
                              <a:latin typeface="Cambria Math" panose="02040503050406030204" pitchFamily="18" charset="0"/>
                            </a:rPr>
                            <m:t>𝑤</m:t>
                          </m:r>
                        </m:e>
                        <m:sub>
                          <m:r>
                            <a:rPr lang="fr-FR" i="1">
                              <a:latin typeface="Cambria Math" panose="02040503050406030204" pitchFamily="18" charset="0"/>
                            </a:rPr>
                            <m:t>1</m:t>
                          </m:r>
                        </m:sub>
                      </m:sSub>
                      <m:r>
                        <m:rPr>
                          <m:nor/>
                        </m:rPr>
                        <a:rPr lang="fr-FR" b="0" i="0" smtClean="0">
                          <a:latin typeface="Cambria Math" panose="02040503050406030204" pitchFamily="18" charset="0"/>
                        </a:rPr>
                        <m:t> </m:t>
                      </m:r>
                      <m:r>
                        <m:rPr>
                          <m:nor/>
                        </m:rPr>
                        <a:rPr lang="fr-FR" b="0" i="0" smtClean="0"/>
                        <m:t>est</m:t>
                      </m:r>
                      <m:r>
                        <m:rPr>
                          <m:nor/>
                        </m:rPr>
                        <a:rPr lang="fr-FR" b="0" i="0" smtClean="0"/>
                        <m:t> </m:t>
                      </m:r>
                      <m:r>
                        <m:rPr>
                          <m:nor/>
                        </m:rPr>
                        <a:rPr lang="fr-FR" b="0" i="0" smtClean="0"/>
                        <m:t>un</m:t>
                      </m:r>
                      <m:r>
                        <m:rPr>
                          <m:nor/>
                        </m:rPr>
                        <a:rPr lang="fr-FR" b="0" i="0" smtClean="0"/>
                        <m:t> </m:t>
                      </m:r>
                      <m:r>
                        <m:rPr>
                          <m:nor/>
                        </m:rPr>
                        <a:rPr lang="fr-FR" b="0" i="0" smtClean="0"/>
                        <m:t>param</m:t>
                      </m:r>
                      <m:r>
                        <m:rPr>
                          <m:nor/>
                        </m:rPr>
                        <a:rPr lang="fr-FR" b="0" i="0" smtClean="0"/>
                        <m:t>è</m:t>
                      </m:r>
                      <m:r>
                        <m:rPr>
                          <m:nor/>
                        </m:rPr>
                        <a:rPr lang="fr-FR" b="0" i="0" smtClean="0"/>
                        <m:t>tre</m:t>
                      </m:r>
                    </m:oMath>
                  </m:oMathPara>
                </a14:m>
                <a:endParaRPr lang="fr-FR" dirty="0"/>
              </a:p>
              <a:p>
                <a:pPr algn="ctr"/>
                <a:endParaRPr lang="fr-FR" dirty="0"/>
              </a:p>
            </p:txBody>
          </p:sp>
        </mc:Choice>
        <mc:Fallback xmlns="">
          <p:sp>
            <p:nvSpPr>
              <p:cNvPr id="14" name="ZoneTexte 13">
                <a:extLst>
                  <a:ext uri="{FF2B5EF4-FFF2-40B4-BE49-F238E27FC236}">
                    <a16:creationId xmlns:a16="http://schemas.microsoft.com/office/drawing/2014/main" id="{238AF0B8-27C5-4E9C-8281-9D972022CA6B}"/>
                  </a:ext>
                </a:extLst>
              </p:cNvPr>
              <p:cNvSpPr txBox="1">
                <a:spLocks noRot="1" noChangeAspect="1" noMove="1" noResize="1" noEditPoints="1" noAdjustHandles="1" noChangeArrowheads="1" noChangeShapeType="1" noTextEdit="1"/>
              </p:cNvSpPr>
              <p:nvPr/>
            </p:nvSpPr>
            <p:spPr>
              <a:xfrm>
                <a:off x="6742424" y="1678816"/>
                <a:ext cx="3876382" cy="923330"/>
              </a:xfrm>
              <a:prstGeom prst="rect">
                <a:avLst/>
              </a:prstGeom>
              <a:blipFill>
                <a:blip r:embed="rId5"/>
                <a:stretch>
                  <a:fillRect t="-2740"/>
                </a:stretch>
              </a:blipFill>
            </p:spPr>
            <p:txBody>
              <a:bodyPr/>
              <a:lstStyle/>
              <a:p>
                <a:r>
                  <a:rPr lang="fr-FR">
                    <a:noFill/>
                  </a:rPr>
                  <a:t> </a:t>
                </a:r>
              </a:p>
            </p:txBody>
          </p:sp>
        </mc:Fallback>
      </mc:AlternateContent>
      <p:cxnSp>
        <p:nvCxnSpPr>
          <p:cNvPr id="13" name="Connecteur droit 12">
            <a:extLst>
              <a:ext uri="{FF2B5EF4-FFF2-40B4-BE49-F238E27FC236}">
                <a16:creationId xmlns:a16="http://schemas.microsoft.com/office/drawing/2014/main" id="{85DAD9AB-636B-4D33-B897-D57955ECD662}"/>
              </a:ext>
            </a:extLst>
          </p:cNvPr>
          <p:cNvCxnSpPr/>
          <p:nvPr/>
        </p:nvCxnSpPr>
        <p:spPr>
          <a:xfrm flipV="1">
            <a:off x="1309045" y="2602146"/>
            <a:ext cx="4329755" cy="274357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Espace réservé du contenu 2">
                <a:extLst>
                  <a:ext uri="{FF2B5EF4-FFF2-40B4-BE49-F238E27FC236}">
                    <a16:creationId xmlns:a16="http://schemas.microsoft.com/office/drawing/2014/main" id="{11D82E5F-944E-41AC-BDDB-97BC63F00C84}"/>
                  </a:ext>
                </a:extLst>
              </p:cNvPr>
              <p:cNvSpPr>
                <a:spLocks noGrp="1"/>
              </p:cNvSpPr>
              <p:nvPr>
                <p:ph idx="1"/>
              </p:nvPr>
            </p:nvSpPr>
            <p:spPr>
              <a:xfrm>
                <a:off x="6666190" y="5814159"/>
                <a:ext cx="4485237" cy="678715"/>
              </a:xfrm>
            </p:spPr>
            <p:txBody>
              <a:bodyPr>
                <a:normAutofit fontScale="92500"/>
              </a:bodyPr>
              <a:lstStyle/>
              <a:p>
                <a:pPr marL="0" indent="0" algn="ctr">
                  <a:buNone/>
                </a:pPr>
                <a14:m>
                  <m:oMath xmlns:m="http://schemas.openxmlformats.org/officeDocument/2006/math">
                    <m:r>
                      <a:rPr lang="fr-FR" i="1" smtClean="0">
                        <a:latin typeface="Cambria Math" panose="02040503050406030204" pitchFamily="18" charset="0"/>
                      </a:rPr>
                      <m:t>𝐽</m:t>
                    </m:r>
                    <m:d>
                      <m:dPr>
                        <m:ctrlPr>
                          <a:rPr lang="fr-FR" b="0" i="1" smtClean="0">
                            <a:latin typeface="Cambria Math" panose="02040503050406030204" pitchFamily="18" charset="0"/>
                          </a:rPr>
                        </m:ctrlPr>
                      </m:dPr>
                      <m:e>
                        <m:r>
                          <a:rPr lang="fr-FR" b="0" i="1" smtClean="0">
                            <a:latin typeface="Cambria Math" panose="02040503050406030204" pitchFamily="18" charset="0"/>
                          </a:rPr>
                          <m:t>1</m:t>
                        </m:r>
                      </m:e>
                    </m:d>
                    <m:r>
                      <a:rPr lang="fr-FR" b="0" i="1" smtClean="0">
                        <a:latin typeface="Cambria Math" panose="02040503050406030204" pitchFamily="18" charset="0"/>
                      </a:rPr>
                      <m:t>=</m:t>
                    </m:r>
                  </m:oMath>
                </a14:m>
                <a:r>
                  <a:rPr lang="fr-FR"/>
                  <a:t> </a:t>
                </a:r>
                <a14:m>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1</m:t>
                        </m:r>
                      </m:num>
                      <m:den>
                        <m:r>
                          <a:rPr lang="fr-FR" b="0" i="1" smtClean="0">
                            <a:latin typeface="Cambria Math" panose="02040503050406030204" pitchFamily="18" charset="0"/>
                          </a:rPr>
                          <m:t>2</m:t>
                        </m:r>
                        <m:r>
                          <a:rPr lang="fr-FR" b="0" i="1" smtClean="0">
                            <a:latin typeface="Cambria Math" panose="02040503050406030204" pitchFamily="18" charset="0"/>
                          </a:rPr>
                          <m:t>𝑚</m:t>
                        </m:r>
                      </m:den>
                    </m:f>
                    <m:sSup>
                      <m:sSupPr>
                        <m:ctrlPr>
                          <a:rPr lang="fr-FR" i="1" smtClean="0">
                            <a:latin typeface="Cambria Math" panose="02040503050406030204" pitchFamily="18" charset="0"/>
                          </a:rPr>
                        </m:ctrlPr>
                      </m:sSupPr>
                      <m:e>
                        <m:r>
                          <a:rPr lang="fr-FR" b="0" i="1" smtClean="0">
                            <a:latin typeface="Cambria Math" panose="02040503050406030204" pitchFamily="18" charset="0"/>
                          </a:rPr>
                          <m:t>[(1−1)</m:t>
                        </m:r>
                      </m:e>
                      <m:sup>
                        <m:r>
                          <a:rPr lang="fr-FR" b="0" i="1" smtClean="0">
                            <a:latin typeface="Cambria Math" panose="02040503050406030204" pitchFamily="18" charset="0"/>
                          </a:rPr>
                          <m:t>2</m:t>
                        </m:r>
                      </m:sup>
                    </m:sSup>
                    <m:r>
                      <a:rPr lang="fr-FR" b="0" i="1" smtClean="0">
                        <a:latin typeface="Cambria Math" panose="02040503050406030204" pitchFamily="18" charset="0"/>
                      </a:rPr>
                      <m:t>+</m:t>
                    </m:r>
                  </m:oMath>
                </a14:m>
                <a:r>
                  <a:rPr lang="fr-FR"/>
                  <a:t>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m:t>
                        </m:r>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2</m:t>
                        </m:r>
                        <m:r>
                          <a:rPr lang="fr-FR" i="1">
                            <a:latin typeface="Cambria Math" panose="02040503050406030204" pitchFamily="18" charset="0"/>
                          </a:rPr>
                          <m:t>)</m:t>
                        </m:r>
                      </m:e>
                      <m:sup>
                        <m:r>
                          <a:rPr lang="fr-FR" i="1">
                            <a:latin typeface="Cambria Math" panose="02040503050406030204" pitchFamily="18" charset="0"/>
                          </a:rPr>
                          <m:t>2</m:t>
                        </m:r>
                      </m:sup>
                    </m:sSup>
                  </m:oMath>
                </a14:m>
                <a:r>
                  <a:rPr lang="fr-FR"/>
                  <a:t>+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m:t>
                        </m:r>
                        <m:r>
                          <a:rPr lang="fr-FR" b="0" i="1" smtClean="0">
                            <a:latin typeface="Cambria Math" panose="02040503050406030204" pitchFamily="18" charset="0"/>
                          </a:rPr>
                          <m:t>3</m:t>
                        </m:r>
                        <m:r>
                          <a:rPr lang="fr-FR" i="1">
                            <a:latin typeface="Cambria Math" panose="02040503050406030204" pitchFamily="18" charset="0"/>
                          </a:rPr>
                          <m:t>−</m:t>
                        </m:r>
                        <m:r>
                          <a:rPr lang="fr-FR" b="0" i="1" smtClean="0">
                            <a:latin typeface="Cambria Math" panose="02040503050406030204" pitchFamily="18" charset="0"/>
                          </a:rPr>
                          <m:t>3</m:t>
                        </m:r>
                        <m:r>
                          <a:rPr lang="fr-FR" i="1">
                            <a:latin typeface="Cambria Math" panose="02040503050406030204" pitchFamily="18" charset="0"/>
                          </a:rPr>
                          <m:t>)</m:t>
                        </m:r>
                      </m:e>
                      <m:sup>
                        <m:r>
                          <a:rPr lang="fr-FR" i="1">
                            <a:latin typeface="Cambria Math" panose="02040503050406030204" pitchFamily="18" charset="0"/>
                          </a:rPr>
                          <m:t>2</m:t>
                        </m:r>
                      </m:sup>
                    </m:sSup>
                    <m:r>
                      <a:rPr lang="fr-FR" b="0" i="0" smtClean="0">
                        <a:latin typeface="Cambria Math" panose="02040503050406030204" pitchFamily="18" charset="0"/>
                      </a:rPr>
                      <m:t>]</m:t>
                    </m:r>
                  </m:oMath>
                </a14:m>
                <a:r>
                  <a:rPr lang="fr-FR"/>
                  <a:t> = 0</a:t>
                </a:r>
              </a:p>
            </p:txBody>
          </p:sp>
        </mc:Choice>
        <mc:Fallback xmlns="">
          <p:sp>
            <p:nvSpPr>
              <p:cNvPr id="18" name="Espace réservé du contenu 2">
                <a:extLst>
                  <a:ext uri="{FF2B5EF4-FFF2-40B4-BE49-F238E27FC236}">
                    <a16:creationId xmlns:a16="http://schemas.microsoft.com/office/drawing/2014/main" id="{11D82E5F-944E-41AC-BDDB-97BC63F00C84}"/>
                  </a:ext>
                </a:extLst>
              </p:cNvPr>
              <p:cNvSpPr>
                <a:spLocks noGrp="1" noRot="1" noChangeAspect="1" noMove="1" noResize="1" noEditPoints="1" noAdjustHandles="1" noChangeArrowheads="1" noChangeShapeType="1" noTextEdit="1"/>
              </p:cNvSpPr>
              <p:nvPr>
                <p:ph idx="1"/>
              </p:nvPr>
            </p:nvSpPr>
            <p:spPr>
              <a:xfrm>
                <a:off x="6666190" y="5814159"/>
                <a:ext cx="4485237" cy="678715"/>
              </a:xfrm>
              <a:blipFill>
                <a:blip r:embed="rId7"/>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6" name="Espace réservé du contenu 2">
                <a:extLst>
                  <a:ext uri="{FF2B5EF4-FFF2-40B4-BE49-F238E27FC236}">
                    <a16:creationId xmlns:a16="http://schemas.microsoft.com/office/drawing/2014/main" id="{7D4B926C-E278-49D2-8014-6F093CC9EDAD}"/>
                  </a:ext>
                </a:extLst>
              </p:cNvPr>
              <p:cNvSpPr txBox="1">
                <a:spLocks/>
              </p:cNvSpPr>
              <p:nvPr/>
            </p:nvSpPr>
            <p:spPr>
              <a:xfrm>
                <a:off x="1231303" y="5814159"/>
                <a:ext cx="4485237" cy="4342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14:m>
                  <m:oMath xmlns:m="http://schemas.openxmlformats.org/officeDocument/2006/math">
                    <m:r>
                      <a:rPr lang="fr-FR" b="0" i="1" smtClean="0">
                        <a:latin typeface="Cambria Math" panose="02040503050406030204" pitchFamily="18" charset="0"/>
                      </a:rPr>
                      <m:t>h</m:t>
                    </m:r>
                    <m:d>
                      <m:dPr>
                        <m:ctrlPr>
                          <a:rPr lang="fr-FR" b="0" i="1" smtClean="0">
                            <a:latin typeface="Cambria Math" panose="02040503050406030204" pitchFamily="18" charset="0"/>
                          </a:rPr>
                        </m:ctrlPr>
                      </m:dPr>
                      <m:e>
                        <m:r>
                          <a:rPr lang="fr-FR" b="0" i="1" smtClean="0">
                            <a:latin typeface="Cambria Math" panose="02040503050406030204" pitchFamily="18" charset="0"/>
                          </a:rPr>
                          <m:t>𝑥</m:t>
                        </m:r>
                      </m:e>
                    </m:d>
                    <m:r>
                      <a:rPr lang="fr-FR" i="1" smtClean="0">
                        <a:latin typeface="Cambria Math" panose="02040503050406030204" pitchFamily="18" charset="0"/>
                      </a:rPr>
                      <m:t>=</m:t>
                    </m:r>
                  </m:oMath>
                </a14:m>
                <a:r>
                  <a:rPr lang="fr-FR"/>
                  <a:t> 0 + 1 x</a:t>
                </a:r>
              </a:p>
            </p:txBody>
          </p:sp>
        </mc:Choice>
        <mc:Fallback xmlns="">
          <p:sp>
            <p:nvSpPr>
              <p:cNvPr id="26" name="Espace réservé du contenu 2">
                <a:extLst>
                  <a:ext uri="{FF2B5EF4-FFF2-40B4-BE49-F238E27FC236}">
                    <a16:creationId xmlns:a16="http://schemas.microsoft.com/office/drawing/2014/main" id="{7D4B926C-E278-49D2-8014-6F093CC9EDAD}"/>
                  </a:ext>
                </a:extLst>
              </p:cNvPr>
              <p:cNvSpPr txBox="1">
                <a:spLocks noRot="1" noChangeAspect="1" noMove="1" noResize="1" noEditPoints="1" noAdjustHandles="1" noChangeArrowheads="1" noChangeShapeType="1" noTextEdit="1"/>
              </p:cNvSpPr>
              <p:nvPr/>
            </p:nvSpPr>
            <p:spPr>
              <a:xfrm>
                <a:off x="1231303" y="5814159"/>
                <a:ext cx="4485237" cy="434241"/>
              </a:xfrm>
              <a:prstGeom prst="rect">
                <a:avLst/>
              </a:prstGeom>
              <a:blipFill>
                <a:blip r:embed="rId8"/>
                <a:stretch>
                  <a:fillRect t="-9859" b="-563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63588D62-B5B8-9A45-BC1A-B62D9641DFCF}"/>
                  </a:ext>
                </a:extLst>
              </p:cNvPr>
              <p:cNvSpPr txBox="1"/>
              <p:nvPr/>
            </p:nvSpPr>
            <p:spPr>
              <a:xfrm>
                <a:off x="1309045" y="1742890"/>
                <a:ext cx="4224234" cy="646331"/>
              </a:xfrm>
              <a:prstGeom prst="rect">
                <a:avLst/>
              </a:prstGeom>
              <a:noFill/>
            </p:spPr>
            <p:txBody>
              <a:bodyPr wrap="square" rtlCol="0">
                <a:spAutoFit/>
              </a:bodyPr>
              <a:lstStyle/>
              <a:p>
                <a:pPr algn="ctr"/>
                <a:r>
                  <a:rPr lang="fr-FR" dirty="0"/>
                  <a:t>Fonction H(x)</a:t>
                </a:r>
              </a:p>
              <a:p>
                <a:pPr algn="ct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0</m:t>
                        </m:r>
                      </m:sub>
                    </m:sSub>
                  </m:oMath>
                </a14:m>
                <a:r>
                  <a:rPr lang="fr-FR" dirty="0"/>
                  <a:t> = 0,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1</m:t>
                        </m:r>
                      </m:sub>
                    </m:sSub>
                  </m:oMath>
                </a14:m>
                <a:r>
                  <a:rPr lang="fr-FR" dirty="0"/>
                  <a:t> fixe, x est un paramètre</a:t>
                </a:r>
              </a:p>
            </p:txBody>
          </p:sp>
        </mc:Choice>
        <mc:Fallback xmlns="">
          <p:sp>
            <p:nvSpPr>
              <p:cNvPr id="12" name="ZoneTexte 11">
                <a:extLst>
                  <a:ext uri="{FF2B5EF4-FFF2-40B4-BE49-F238E27FC236}">
                    <a16:creationId xmlns:a16="http://schemas.microsoft.com/office/drawing/2014/main" id="{63588D62-B5B8-9A45-BC1A-B62D9641DFCF}"/>
                  </a:ext>
                </a:extLst>
              </p:cNvPr>
              <p:cNvSpPr txBox="1">
                <a:spLocks noRot="1" noChangeAspect="1" noMove="1" noResize="1" noEditPoints="1" noAdjustHandles="1" noChangeArrowheads="1" noChangeShapeType="1" noTextEdit="1"/>
              </p:cNvSpPr>
              <p:nvPr/>
            </p:nvSpPr>
            <p:spPr>
              <a:xfrm>
                <a:off x="1309045" y="1742890"/>
                <a:ext cx="4224234" cy="646331"/>
              </a:xfrm>
              <a:prstGeom prst="rect">
                <a:avLst/>
              </a:prstGeom>
              <a:blipFill>
                <a:blip r:embed="rId9"/>
                <a:stretch>
                  <a:fillRect t="-3846" b="-11538"/>
                </a:stretch>
              </a:blipFill>
            </p:spPr>
            <p:txBody>
              <a:bodyPr/>
              <a:lstStyle/>
              <a:p>
                <a:r>
                  <a:rPr lang="fr-FR">
                    <a:noFill/>
                  </a:rPr>
                  <a:t> </a:t>
                </a:r>
              </a:p>
            </p:txBody>
          </p:sp>
        </mc:Fallback>
      </mc:AlternateContent>
      <p:sp>
        <p:nvSpPr>
          <p:cNvPr id="15" name="Espace réservé du pied de page 3">
            <a:extLst>
              <a:ext uri="{FF2B5EF4-FFF2-40B4-BE49-F238E27FC236}">
                <a16:creationId xmlns:a16="http://schemas.microsoft.com/office/drawing/2014/main" id="{2BE90D2F-AF40-A24A-9BAE-60EE59420907}"/>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16" name="Image 15">
            <a:extLst>
              <a:ext uri="{FF2B5EF4-FFF2-40B4-BE49-F238E27FC236}">
                <a16:creationId xmlns:a16="http://schemas.microsoft.com/office/drawing/2014/main" id="{DF7BB305-5740-B144-A3D2-8F5899964FE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
        <p:nvSpPr>
          <p:cNvPr id="3" name="ZoneTexte 2">
            <a:extLst>
              <a:ext uri="{FF2B5EF4-FFF2-40B4-BE49-F238E27FC236}">
                <a16:creationId xmlns:a16="http://schemas.microsoft.com/office/drawing/2014/main" id="{0728E788-482E-9F4C-A178-EBFFE6FC93B8}"/>
              </a:ext>
            </a:extLst>
          </p:cNvPr>
          <p:cNvSpPr txBox="1"/>
          <p:nvPr/>
        </p:nvSpPr>
        <p:spPr>
          <a:xfrm>
            <a:off x="553517" y="3584492"/>
            <a:ext cx="316112" cy="369332"/>
          </a:xfrm>
          <a:prstGeom prst="rect">
            <a:avLst/>
          </a:prstGeom>
          <a:noFill/>
        </p:spPr>
        <p:txBody>
          <a:bodyPr wrap="none" rtlCol="0">
            <a:spAutoFit/>
          </a:bodyPr>
          <a:lstStyle/>
          <a:p>
            <a:r>
              <a:rPr lang="fr-FR" dirty="0"/>
              <a:t>Y</a:t>
            </a:r>
          </a:p>
        </p:txBody>
      </p:sp>
      <p:sp>
        <p:nvSpPr>
          <p:cNvPr id="17" name="ZoneTexte 16">
            <a:extLst>
              <a:ext uri="{FF2B5EF4-FFF2-40B4-BE49-F238E27FC236}">
                <a16:creationId xmlns:a16="http://schemas.microsoft.com/office/drawing/2014/main" id="{C58D21F3-3223-0D40-971E-2C5A215E0C0B}"/>
              </a:ext>
            </a:extLst>
          </p:cNvPr>
          <p:cNvSpPr txBox="1"/>
          <p:nvPr/>
        </p:nvSpPr>
        <p:spPr>
          <a:xfrm>
            <a:off x="3323880" y="5482087"/>
            <a:ext cx="300082" cy="369332"/>
          </a:xfrm>
          <a:prstGeom prst="rect">
            <a:avLst/>
          </a:prstGeom>
          <a:noFill/>
        </p:spPr>
        <p:txBody>
          <a:bodyPr wrap="none" rtlCol="0">
            <a:spAutoFit/>
          </a:bodyPr>
          <a:lstStyle/>
          <a:p>
            <a:r>
              <a:rPr lang="fr-FR" dirty="0"/>
              <a:t>x</a:t>
            </a: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A742D252-CA0B-1045-9BC4-D2821251BC5C}"/>
                  </a:ext>
                </a:extLst>
              </p:cNvPr>
              <p:cNvSpPr txBox="1"/>
              <p:nvPr/>
            </p:nvSpPr>
            <p:spPr>
              <a:xfrm>
                <a:off x="8716837" y="5469919"/>
                <a:ext cx="517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sub>
                      </m:sSub>
                    </m:oMath>
                  </m:oMathPara>
                </a14:m>
                <a:endParaRPr lang="fr-FR" dirty="0"/>
              </a:p>
            </p:txBody>
          </p:sp>
        </mc:Choice>
        <mc:Fallback xmlns="">
          <p:sp>
            <p:nvSpPr>
              <p:cNvPr id="6" name="ZoneTexte 5">
                <a:extLst>
                  <a:ext uri="{FF2B5EF4-FFF2-40B4-BE49-F238E27FC236}">
                    <a16:creationId xmlns:a16="http://schemas.microsoft.com/office/drawing/2014/main" id="{A742D252-CA0B-1045-9BC4-D2821251BC5C}"/>
                  </a:ext>
                </a:extLst>
              </p:cNvPr>
              <p:cNvSpPr txBox="1">
                <a:spLocks noRot="1" noChangeAspect="1" noMove="1" noResize="1" noEditPoints="1" noAdjustHandles="1" noChangeArrowheads="1" noChangeShapeType="1" noTextEdit="1"/>
              </p:cNvSpPr>
              <p:nvPr/>
            </p:nvSpPr>
            <p:spPr>
              <a:xfrm>
                <a:off x="8716837" y="5469919"/>
                <a:ext cx="517834" cy="369332"/>
              </a:xfrm>
              <a:prstGeom prst="rect">
                <a:avLst/>
              </a:prstGeom>
              <a:blipFill>
                <a:blip r:embed="rId11"/>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1F3D47DB-DED6-174E-B0AA-827565D0DB79}"/>
                  </a:ext>
                </a:extLst>
              </p:cNvPr>
              <p:cNvSpPr txBox="1"/>
              <p:nvPr/>
            </p:nvSpPr>
            <p:spPr>
              <a:xfrm>
                <a:off x="5694576" y="3785032"/>
                <a:ext cx="802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𝐽</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sub>
                      </m:sSub>
                      <m:r>
                        <a:rPr lang="fr-FR" b="0" i="1" smtClean="0">
                          <a:latin typeface="Cambria Math" panose="02040503050406030204" pitchFamily="18" charset="0"/>
                        </a:rPr>
                        <m:t>)</m:t>
                      </m:r>
                    </m:oMath>
                  </m:oMathPara>
                </a14:m>
                <a:endParaRPr lang="fr-FR" dirty="0"/>
              </a:p>
            </p:txBody>
          </p:sp>
        </mc:Choice>
        <mc:Fallback xmlns="">
          <p:sp>
            <p:nvSpPr>
              <p:cNvPr id="19" name="ZoneTexte 18">
                <a:extLst>
                  <a:ext uri="{FF2B5EF4-FFF2-40B4-BE49-F238E27FC236}">
                    <a16:creationId xmlns:a16="http://schemas.microsoft.com/office/drawing/2014/main" id="{1F3D47DB-DED6-174E-B0AA-827565D0DB79}"/>
                  </a:ext>
                </a:extLst>
              </p:cNvPr>
              <p:cNvSpPr txBox="1">
                <a:spLocks noRot="1" noChangeAspect="1" noMove="1" noResize="1" noEditPoints="1" noAdjustHandles="1" noChangeArrowheads="1" noChangeShapeType="1" noTextEdit="1"/>
              </p:cNvSpPr>
              <p:nvPr/>
            </p:nvSpPr>
            <p:spPr>
              <a:xfrm>
                <a:off x="5694576" y="3785032"/>
                <a:ext cx="802848" cy="369332"/>
              </a:xfrm>
              <a:prstGeom prst="rect">
                <a:avLst/>
              </a:prstGeom>
              <a:blipFill>
                <a:blip r:embed="rId12"/>
                <a:stretch>
                  <a:fillRect b="-17241"/>
                </a:stretch>
              </a:blipFill>
            </p:spPr>
            <p:txBody>
              <a:bodyPr/>
              <a:lstStyle/>
              <a:p>
                <a:r>
                  <a:rPr lang="fr-FR">
                    <a:noFill/>
                  </a:rPr>
                  <a:t> </a:t>
                </a:r>
              </a:p>
            </p:txBody>
          </p:sp>
        </mc:Fallback>
      </mc:AlternateContent>
    </p:spTree>
    <p:extLst>
      <p:ext uri="{BB962C8B-B14F-4D97-AF65-F5344CB8AC3E}">
        <p14:creationId xmlns:p14="http://schemas.microsoft.com/office/powerpoint/2010/main" val="338000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fade">
                                      <p:cBhvr>
                                        <p:cTn id="12" dur="500"/>
                                        <p:tgtEl>
                                          <p:spTgt spid="2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fade">
                                      <p:cBhvr>
                                        <p:cTn id="1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2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AEE292EB-94F8-4F49-A3A1-AED1E2EB4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24608"/>
            <a:ext cx="5487650" cy="3658433"/>
          </a:xfrm>
          <a:prstGeom prst="rect">
            <a:avLst/>
          </a:prstGeom>
        </p:spPr>
      </p:pic>
      <p:sp>
        <p:nvSpPr>
          <p:cNvPr id="5" name="Espace réservé du numéro de diapositive 4">
            <a:extLst>
              <a:ext uri="{FF2B5EF4-FFF2-40B4-BE49-F238E27FC236}">
                <a16:creationId xmlns:a16="http://schemas.microsoft.com/office/drawing/2014/main" id="{D7B2DC3F-2AFB-4973-8811-A38F93891E18}"/>
              </a:ext>
            </a:extLst>
          </p:cNvPr>
          <p:cNvSpPr>
            <a:spLocks noGrp="1"/>
          </p:cNvSpPr>
          <p:nvPr>
            <p:ph type="sldNum" sz="quarter" idx="12"/>
          </p:nvPr>
        </p:nvSpPr>
        <p:spPr/>
        <p:txBody>
          <a:bodyPr/>
          <a:lstStyle/>
          <a:p>
            <a:fld id="{7E7BE016-98D7-40EC-9FA8-F4485C9A31D1}" type="slidenum">
              <a:rPr lang="fr-FR" smtClean="0"/>
              <a:pPr/>
              <a:t>17</a:t>
            </a:fld>
            <a:endParaRPr lang="fr-FR"/>
          </a:p>
        </p:txBody>
      </p:sp>
      <p:pic>
        <p:nvPicPr>
          <p:cNvPr id="10" name="Image 9">
            <a:extLst>
              <a:ext uri="{FF2B5EF4-FFF2-40B4-BE49-F238E27FC236}">
                <a16:creationId xmlns:a16="http://schemas.microsoft.com/office/drawing/2014/main" id="{CED81454-D934-49FD-BFF2-CCDC349900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2140482"/>
            <a:ext cx="5487650" cy="3658433"/>
          </a:xfrm>
          <a:prstGeom prst="rect">
            <a:avLst/>
          </a:prstGeom>
        </p:spPr>
      </p:pic>
      <p:cxnSp>
        <p:nvCxnSpPr>
          <p:cNvPr id="13" name="Connecteur droit 12">
            <a:extLst>
              <a:ext uri="{FF2B5EF4-FFF2-40B4-BE49-F238E27FC236}">
                <a16:creationId xmlns:a16="http://schemas.microsoft.com/office/drawing/2014/main" id="{85DAD9AB-636B-4D33-B897-D57955ECD662}"/>
              </a:ext>
            </a:extLst>
          </p:cNvPr>
          <p:cNvCxnSpPr/>
          <p:nvPr/>
        </p:nvCxnSpPr>
        <p:spPr>
          <a:xfrm flipV="1">
            <a:off x="1309045" y="2602146"/>
            <a:ext cx="4329755" cy="274357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Espace réservé du contenu 2">
                <a:extLst>
                  <a:ext uri="{FF2B5EF4-FFF2-40B4-BE49-F238E27FC236}">
                    <a16:creationId xmlns:a16="http://schemas.microsoft.com/office/drawing/2014/main" id="{11D82E5F-944E-41AC-BDDB-97BC63F00C84}"/>
                  </a:ext>
                </a:extLst>
              </p:cNvPr>
              <p:cNvSpPr>
                <a:spLocks noGrp="1"/>
              </p:cNvSpPr>
              <p:nvPr>
                <p:ph idx="1"/>
              </p:nvPr>
            </p:nvSpPr>
            <p:spPr>
              <a:xfrm>
                <a:off x="6666190" y="5814159"/>
                <a:ext cx="4485237" cy="678715"/>
              </a:xfrm>
            </p:spPr>
            <p:txBody>
              <a:bodyPr>
                <a:normAutofit fontScale="92500"/>
              </a:bodyPr>
              <a:lstStyle/>
              <a:p>
                <a:pPr marL="0" indent="0" algn="ctr">
                  <a:buNone/>
                </a:pPr>
                <a14:m>
                  <m:oMath xmlns:m="http://schemas.openxmlformats.org/officeDocument/2006/math">
                    <m:r>
                      <a:rPr lang="fr-FR" i="1" smtClean="0">
                        <a:latin typeface="Cambria Math" panose="02040503050406030204" pitchFamily="18" charset="0"/>
                      </a:rPr>
                      <m:t>𝐽</m:t>
                    </m:r>
                    <m:d>
                      <m:dPr>
                        <m:ctrlPr>
                          <a:rPr lang="fr-FR" b="0" i="1" smtClean="0">
                            <a:latin typeface="Cambria Math" panose="02040503050406030204" pitchFamily="18" charset="0"/>
                          </a:rPr>
                        </m:ctrlPr>
                      </m:dPr>
                      <m:e>
                        <m:r>
                          <a:rPr lang="fr-FR" b="0" i="1" smtClean="0">
                            <a:latin typeface="Cambria Math" panose="02040503050406030204" pitchFamily="18" charset="0"/>
                          </a:rPr>
                          <m:t>1</m:t>
                        </m:r>
                      </m:e>
                    </m:d>
                    <m:r>
                      <a:rPr lang="fr-FR" b="0" i="1" smtClean="0">
                        <a:latin typeface="Cambria Math" panose="02040503050406030204" pitchFamily="18" charset="0"/>
                      </a:rPr>
                      <m:t>=</m:t>
                    </m:r>
                  </m:oMath>
                </a14:m>
                <a:r>
                  <a:rPr lang="fr-FR"/>
                  <a:t> </a:t>
                </a:r>
                <a14:m>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1</m:t>
                        </m:r>
                      </m:num>
                      <m:den>
                        <m:r>
                          <a:rPr lang="fr-FR" b="0" i="1" smtClean="0">
                            <a:latin typeface="Cambria Math" panose="02040503050406030204" pitchFamily="18" charset="0"/>
                          </a:rPr>
                          <m:t>2</m:t>
                        </m:r>
                        <m:r>
                          <a:rPr lang="fr-FR" b="0" i="1" smtClean="0">
                            <a:latin typeface="Cambria Math" panose="02040503050406030204" pitchFamily="18" charset="0"/>
                          </a:rPr>
                          <m:t>𝑚</m:t>
                        </m:r>
                      </m:den>
                    </m:f>
                    <m:sSup>
                      <m:sSupPr>
                        <m:ctrlPr>
                          <a:rPr lang="fr-FR" i="1" smtClean="0">
                            <a:latin typeface="Cambria Math" panose="02040503050406030204" pitchFamily="18" charset="0"/>
                          </a:rPr>
                        </m:ctrlPr>
                      </m:sSupPr>
                      <m:e>
                        <m:r>
                          <a:rPr lang="fr-FR" b="0" i="1" smtClean="0">
                            <a:latin typeface="Cambria Math" panose="02040503050406030204" pitchFamily="18" charset="0"/>
                          </a:rPr>
                          <m:t>[(1−1)</m:t>
                        </m:r>
                      </m:e>
                      <m:sup>
                        <m:r>
                          <a:rPr lang="fr-FR" b="0" i="1" smtClean="0">
                            <a:latin typeface="Cambria Math" panose="02040503050406030204" pitchFamily="18" charset="0"/>
                          </a:rPr>
                          <m:t>2</m:t>
                        </m:r>
                      </m:sup>
                    </m:sSup>
                    <m:r>
                      <a:rPr lang="fr-FR" b="0" i="1" smtClean="0">
                        <a:latin typeface="Cambria Math" panose="02040503050406030204" pitchFamily="18" charset="0"/>
                      </a:rPr>
                      <m:t>+</m:t>
                    </m:r>
                  </m:oMath>
                </a14:m>
                <a:r>
                  <a:rPr lang="fr-FR"/>
                  <a:t>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m:t>
                        </m:r>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2</m:t>
                        </m:r>
                        <m:r>
                          <a:rPr lang="fr-FR" i="1">
                            <a:latin typeface="Cambria Math" panose="02040503050406030204" pitchFamily="18" charset="0"/>
                          </a:rPr>
                          <m:t>)</m:t>
                        </m:r>
                      </m:e>
                      <m:sup>
                        <m:r>
                          <a:rPr lang="fr-FR" i="1">
                            <a:latin typeface="Cambria Math" panose="02040503050406030204" pitchFamily="18" charset="0"/>
                          </a:rPr>
                          <m:t>2</m:t>
                        </m:r>
                      </m:sup>
                    </m:sSup>
                  </m:oMath>
                </a14:m>
                <a:r>
                  <a:rPr lang="fr-FR"/>
                  <a:t>+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m:t>
                        </m:r>
                        <m:r>
                          <a:rPr lang="fr-FR" b="0" i="1" smtClean="0">
                            <a:latin typeface="Cambria Math" panose="02040503050406030204" pitchFamily="18" charset="0"/>
                          </a:rPr>
                          <m:t>3</m:t>
                        </m:r>
                        <m:r>
                          <a:rPr lang="fr-FR" i="1">
                            <a:latin typeface="Cambria Math" panose="02040503050406030204" pitchFamily="18" charset="0"/>
                          </a:rPr>
                          <m:t>−</m:t>
                        </m:r>
                        <m:r>
                          <a:rPr lang="fr-FR" b="0" i="1" smtClean="0">
                            <a:latin typeface="Cambria Math" panose="02040503050406030204" pitchFamily="18" charset="0"/>
                          </a:rPr>
                          <m:t>3</m:t>
                        </m:r>
                        <m:r>
                          <a:rPr lang="fr-FR" i="1">
                            <a:latin typeface="Cambria Math" panose="02040503050406030204" pitchFamily="18" charset="0"/>
                          </a:rPr>
                          <m:t>)</m:t>
                        </m:r>
                      </m:e>
                      <m:sup>
                        <m:r>
                          <a:rPr lang="fr-FR" i="1">
                            <a:latin typeface="Cambria Math" panose="02040503050406030204" pitchFamily="18" charset="0"/>
                          </a:rPr>
                          <m:t>2</m:t>
                        </m:r>
                      </m:sup>
                    </m:sSup>
                    <m:r>
                      <a:rPr lang="fr-FR" b="0" i="0" smtClean="0">
                        <a:latin typeface="Cambria Math" panose="02040503050406030204" pitchFamily="18" charset="0"/>
                      </a:rPr>
                      <m:t>]</m:t>
                    </m:r>
                  </m:oMath>
                </a14:m>
                <a:r>
                  <a:rPr lang="fr-FR"/>
                  <a:t> = 0</a:t>
                </a:r>
              </a:p>
            </p:txBody>
          </p:sp>
        </mc:Choice>
        <mc:Fallback xmlns="">
          <p:sp>
            <p:nvSpPr>
              <p:cNvPr id="18" name="Espace réservé du contenu 2">
                <a:extLst>
                  <a:ext uri="{FF2B5EF4-FFF2-40B4-BE49-F238E27FC236}">
                    <a16:creationId xmlns:a16="http://schemas.microsoft.com/office/drawing/2014/main" id="{11D82E5F-944E-41AC-BDDB-97BC63F00C84}"/>
                  </a:ext>
                </a:extLst>
              </p:cNvPr>
              <p:cNvSpPr>
                <a:spLocks noGrp="1" noRot="1" noChangeAspect="1" noMove="1" noResize="1" noEditPoints="1" noAdjustHandles="1" noChangeArrowheads="1" noChangeShapeType="1" noTextEdit="1"/>
              </p:cNvSpPr>
              <p:nvPr>
                <p:ph idx="1"/>
              </p:nvPr>
            </p:nvSpPr>
            <p:spPr>
              <a:xfrm>
                <a:off x="6666190" y="5814159"/>
                <a:ext cx="4485237" cy="678715"/>
              </a:xfrm>
              <a:blipFill>
                <a:blip r:embed="rId7"/>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6" name="Espace réservé du contenu 2">
                <a:extLst>
                  <a:ext uri="{FF2B5EF4-FFF2-40B4-BE49-F238E27FC236}">
                    <a16:creationId xmlns:a16="http://schemas.microsoft.com/office/drawing/2014/main" id="{7D4B926C-E278-49D2-8014-6F093CC9EDAD}"/>
                  </a:ext>
                </a:extLst>
              </p:cNvPr>
              <p:cNvSpPr txBox="1">
                <a:spLocks/>
              </p:cNvSpPr>
              <p:nvPr/>
            </p:nvSpPr>
            <p:spPr>
              <a:xfrm>
                <a:off x="1231303" y="5814159"/>
                <a:ext cx="4485237" cy="4342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14:m>
                  <m:oMath xmlns:m="http://schemas.openxmlformats.org/officeDocument/2006/math">
                    <m:r>
                      <a:rPr lang="fr-FR" b="0" i="1" smtClean="0">
                        <a:latin typeface="Cambria Math" panose="02040503050406030204" pitchFamily="18" charset="0"/>
                      </a:rPr>
                      <m:t>h</m:t>
                    </m:r>
                    <m:d>
                      <m:dPr>
                        <m:ctrlPr>
                          <a:rPr lang="fr-FR" b="0" i="1" smtClean="0">
                            <a:latin typeface="Cambria Math" panose="02040503050406030204" pitchFamily="18" charset="0"/>
                          </a:rPr>
                        </m:ctrlPr>
                      </m:dPr>
                      <m:e>
                        <m:r>
                          <a:rPr lang="fr-FR" b="0" i="1" smtClean="0">
                            <a:latin typeface="Cambria Math" panose="02040503050406030204" pitchFamily="18" charset="0"/>
                          </a:rPr>
                          <m:t>𝑥</m:t>
                        </m:r>
                      </m:e>
                    </m:d>
                    <m:r>
                      <a:rPr lang="fr-FR" i="1" smtClean="0">
                        <a:latin typeface="Cambria Math" panose="02040503050406030204" pitchFamily="18" charset="0"/>
                      </a:rPr>
                      <m:t>=</m:t>
                    </m:r>
                  </m:oMath>
                </a14:m>
                <a:r>
                  <a:rPr lang="fr-FR"/>
                  <a:t> 0 + 1 x</a:t>
                </a:r>
              </a:p>
            </p:txBody>
          </p:sp>
        </mc:Choice>
        <mc:Fallback xmlns="">
          <p:sp>
            <p:nvSpPr>
              <p:cNvPr id="26" name="Espace réservé du contenu 2">
                <a:extLst>
                  <a:ext uri="{FF2B5EF4-FFF2-40B4-BE49-F238E27FC236}">
                    <a16:creationId xmlns:a16="http://schemas.microsoft.com/office/drawing/2014/main" id="{7D4B926C-E278-49D2-8014-6F093CC9EDAD}"/>
                  </a:ext>
                </a:extLst>
              </p:cNvPr>
              <p:cNvSpPr txBox="1">
                <a:spLocks noRot="1" noChangeAspect="1" noMove="1" noResize="1" noEditPoints="1" noAdjustHandles="1" noChangeArrowheads="1" noChangeShapeType="1" noTextEdit="1"/>
              </p:cNvSpPr>
              <p:nvPr/>
            </p:nvSpPr>
            <p:spPr>
              <a:xfrm>
                <a:off x="1231303" y="5814159"/>
                <a:ext cx="4485237" cy="434241"/>
              </a:xfrm>
              <a:prstGeom prst="rect">
                <a:avLst/>
              </a:prstGeom>
              <a:blipFill>
                <a:blip r:embed="rId8"/>
                <a:stretch>
                  <a:fillRect t="-9859" b="-563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316DB606-DD57-F249-8574-B949CB1ADCC5}"/>
                  </a:ext>
                </a:extLst>
              </p:cNvPr>
              <p:cNvSpPr txBox="1"/>
              <p:nvPr/>
            </p:nvSpPr>
            <p:spPr>
              <a:xfrm>
                <a:off x="1309045" y="1742890"/>
                <a:ext cx="4224234" cy="646331"/>
              </a:xfrm>
              <a:prstGeom prst="rect">
                <a:avLst/>
              </a:prstGeom>
              <a:noFill/>
            </p:spPr>
            <p:txBody>
              <a:bodyPr wrap="square" rtlCol="0">
                <a:spAutoFit/>
              </a:bodyPr>
              <a:lstStyle/>
              <a:p>
                <a:pPr algn="ctr"/>
                <a:r>
                  <a:rPr lang="fr-FR" dirty="0"/>
                  <a:t>Fonction H(x)</a:t>
                </a:r>
              </a:p>
              <a:p>
                <a:pPr algn="ct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0</m:t>
                        </m:r>
                      </m:sub>
                    </m:sSub>
                  </m:oMath>
                </a14:m>
                <a:r>
                  <a:rPr lang="fr-FR" dirty="0"/>
                  <a:t> = 0,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1</m:t>
                        </m:r>
                      </m:sub>
                    </m:sSub>
                  </m:oMath>
                </a14:m>
                <a:r>
                  <a:rPr lang="fr-FR" dirty="0"/>
                  <a:t> fixe, x est un paramètre</a:t>
                </a:r>
              </a:p>
            </p:txBody>
          </p:sp>
        </mc:Choice>
        <mc:Fallback xmlns="">
          <p:sp>
            <p:nvSpPr>
              <p:cNvPr id="16" name="ZoneTexte 15">
                <a:extLst>
                  <a:ext uri="{FF2B5EF4-FFF2-40B4-BE49-F238E27FC236}">
                    <a16:creationId xmlns:a16="http://schemas.microsoft.com/office/drawing/2014/main" id="{316DB606-DD57-F249-8574-B949CB1ADCC5}"/>
                  </a:ext>
                </a:extLst>
              </p:cNvPr>
              <p:cNvSpPr txBox="1">
                <a:spLocks noRot="1" noChangeAspect="1" noMove="1" noResize="1" noEditPoints="1" noAdjustHandles="1" noChangeArrowheads="1" noChangeShapeType="1" noTextEdit="1"/>
              </p:cNvSpPr>
              <p:nvPr/>
            </p:nvSpPr>
            <p:spPr>
              <a:xfrm>
                <a:off x="1309045" y="1742890"/>
                <a:ext cx="4224234" cy="646331"/>
              </a:xfrm>
              <a:prstGeom prst="rect">
                <a:avLst/>
              </a:prstGeom>
              <a:blipFill>
                <a:blip r:embed="rId9"/>
                <a:stretch>
                  <a:fillRect t="-3846" b="-11538"/>
                </a:stretch>
              </a:blipFill>
            </p:spPr>
            <p:txBody>
              <a:bodyPr/>
              <a:lstStyle/>
              <a:p>
                <a:r>
                  <a:rPr lang="fr-FR">
                    <a:noFill/>
                  </a:rPr>
                  <a:t> </a:t>
                </a:r>
              </a:p>
            </p:txBody>
          </p:sp>
        </mc:Fallback>
      </mc:AlternateContent>
      <p:sp>
        <p:nvSpPr>
          <p:cNvPr id="17" name="Titre 1">
            <a:extLst>
              <a:ext uri="{FF2B5EF4-FFF2-40B4-BE49-F238E27FC236}">
                <a16:creationId xmlns:a16="http://schemas.microsoft.com/office/drawing/2014/main" id="{A7EC74F4-3CFC-7D43-8B5D-5385A6BBED94}"/>
              </a:ext>
            </a:extLst>
          </p:cNvPr>
          <p:cNvSpPr>
            <a:spLocks noGrp="1"/>
          </p:cNvSpPr>
          <p:nvPr>
            <p:ph type="title"/>
          </p:nvPr>
        </p:nvSpPr>
        <p:spPr>
          <a:xfrm>
            <a:off x="677334" y="609600"/>
            <a:ext cx="8596668" cy="1320800"/>
          </a:xfrm>
        </p:spPr>
        <p:txBody>
          <a:bodyPr/>
          <a:lstStyle/>
          <a:p>
            <a:r>
              <a:rPr lang="fr-FR" dirty="0"/>
              <a:t>4. Tracé une fonction de coût</a:t>
            </a:r>
          </a:p>
        </p:txBody>
      </p:sp>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62C9201C-587C-5A4B-80F4-AB4EBF7EF5F4}"/>
                  </a:ext>
                </a:extLst>
              </p:cNvPr>
              <p:cNvSpPr txBox="1"/>
              <p:nvPr/>
            </p:nvSpPr>
            <p:spPr>
              <a:xfrm>
                <a:off x="6742424" y="1678816"/>
                <a:ext cx="3876382" cy="923330"/>
              </a:xfrm>
              <a:prstGeom prst="rect">
                <a:avLst/>
              </a:prstGeom>
              <a:noFill/>
            </p:spPr>
            <p:txBody>
              <a:bodyPr wrap="none" rtlCol="0">
                <a:spAutoFit/>
              </a:bodyPr>
              <a:lstStyle/>
              <a:p>
                <a:pPr algn="ctr"/>
                <a:r>
                  <a:rPr lang="fr-FR" dirty="0"/>
                  <a:t>Fonction J(</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1</m:t>
                        </m:r>
                      </m:sub>
                    </m:sSub>
                  </m:oMath>
                </a14:m>
                <a:r>
                  <a:rPr lang="fr-FR" dirty="0"/>
                  <a:t>)</a:t>
                </a:r>
              </a:p>
              <a:p>
                <a:pPr algn="ct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0</m:t>
                          </m:r>
                        </m:sub>
                      </m:sSub>
                      <m:r>
                        <m:rPr>
                          <m:nor/>
                        </m:rPr>
                        <a:rPr lang="fr-FR"/>
                        <m:t> = 0, </m:t>
                      </m:r>
                      <m:r>
                        <m:rPr>
                          <m:nor/>
                        </m:rPr>
                        <a:rPr lang="fr-FR" b="0" i="0" smtClean="0"/>
                        <m:t>x</m:t>
                      </m:r>
                      <m:r>
                        <m:rPr>
                          <m:nor/>
                        </m:rPr>
                        <a:rPr lang="fr-FR" b="0" i="0" smtClean="0"/>
                        <m:t> </m:t>
                      </m:r>
                      <m:r>
                        <m:rPr>
                          <m:nor/>
                        </m:rPr>
                        <a:rPr lang="fr-FR" b="0" i="0" smtClean="0"/>
                        <m:t>fixe</m:t>
                      </m:r>
                      <m:r>
                        <m:rPr>
                          <m:nor/>
                        </m:rPr>
                        <a:rPr lang="fr-FR"/>
                        <m:t>,</m:t>
                      </m:r>
                      <m:sSub>
                        <m:sSubPr>
                          <m:ctrlPr>
                            <a:rPr lang="fr-FR" i="1">
                              <a:latin typeface="Cambria Math" panose="02040503050406030204" pitchFamily="18" charset="0"/>
                            </a:rPr>
                          </m:ctrlPr>
                        </m:sSubPr>
                        <m:e>
                          <m:r>
                            <a:rPr lang="fr-FR" b="0" i="1" smtClean="0">
                              <a:latin typeface="Cambria Math" panose="02040503050406030204" pitchFamily="18" charset="0"/>
                            </a:rPr>
                            <m:t> </m:t>
                          </m:r>
                          <m:r>
                            <a:rPr lang="fr-FR" i="1">
                              <a:latin typeface="Cambria Math" panose="02040503050406030204" pitchFamily="18" charset="0"/>
                            </a:rPr>
                            <m:t>𝑤</m:t>
                          </m:r>
                        </m:e>
                        <m:sub>
                          <m:r>
                            <a:rPr lang="fr-FR" i="1">
                              <a:latin typeface="Cambria Math" panose="02040503050406030204" pitchFamily="18" charset="0"/>
                            </a:rPr>
                            <m:t>1</m:t>
                          </m:r>
                        </m:sub>
                      </m:sSub>
                      <m:r>
                        <m:rPr>
                          <m:nor/>
                        </m:rPr>
                        <a:rPr lang="fr-FR" b="0" i="0" smtClean="0">
                          <a:latin typeface="Cambria Math" panose="02040503050406030204" pitchFamily="18" charset="0"/>
                        </a:rPr>
                        <m:t> </m:t>
                      </m:r>
                      <m:r>
                        <m:rPr>
                          <m:nor/>
                        </m:rPr>
                        <a:rPr lang="fr-FR" b="0" i="0" smtClean="0"/>
                        <m:t>est</m:t>
                      </m:r>
                      <m:r>
                        <m:rPr>
                          <m:nor/>
                        </m:rPr>
                        <a:rPr lang="fr-FR" b="0" i="0" smtClean="0"/>
                        <m:t> </m:t>
                      </m:r>
                      <m:r>
                        <m:rPr>
                          <m:nor/>
                        </m:rPr>
                        <a:rPr lang="fr-FR" b="0" i="0" smtClean="0"/>
                        <m:t>un</m:t>
                      </m:r>
                      <m:r>
                        <m:rPr>
                          <m:nor/>
                        </m:rPr>
                        <a:rPr lang="fr-FR" b="0" i="0" smtClean="0"/>
                        <m:t> </m:t>
                      </m:r>
                      <m:r>
                        <m:rPr>
                          <m:nor/>
                        </m:rPr>
                        <a:rPr lang="fr-FR" b="0" i="0" smtClean="0"/>
                        <m:t>param</m:t>
                      </m:r>
                      <m:r>
                        <m:rPr>
                          <m:nor/>
                        </m:rPr>
                        <a:rPr lang="fr-FR" b="0" i="0" smtClean="0"/>
                        <m:t>è</m:t>
                      </m:r>
                      <m:r>
                        <m:rPr>
                          <m:nor/>
                        </m:rPr>
                        <a:rPr lang="fr-FR" b="0" i="0" smtClean="0"/>
                        <m:t>tre</m:t>
                      </m:r>
                    </m:oMath>
                  </m:oMathPara>
                </a14:m>
                <a:endParaRPr lang="fr-FR" dirty="0"/>
              </a:p>
              <a:p>
                <a:pPr algn="ctr"/>
                <a:endParaRPr lang="fr-FR" dirty="0"/>
              </a:p>
            </p:txBody>
          </p:sp>
        </mc:Choice>
        <mc:Fallback xmlns="">
          <p:sp>
            <p:nvSpPr>
              <p:cNvPr id="19" name="ZoneTexte 18">
                <a:extLst>
                  <a:ext uri="{FF2B5EF4-FFF2-40B4-BE49-F238E27FC236}">
                    <a16:creationId xmlns:a16="http://schemas.microsoft.com/office/drawing/2014/main" id="{62C9201C-587C-5A4B-80F4-AB4EBF7EF5F4}"/>
                  </a:ext>
                </a:extLst>
              </p:cNvPr>
              <p:cNvSpPr txBox="1">
                <a:spLocks noRot="1" noChangeAspect="1" noMove="1" noResize="1" noEditPoints="1" noAdjustHandles="1" noChangeArrowheads="1" noChangeShapeType="1" noTextEdit="1"/>
              </p:cNvSpPr>
              <p:nvPr/>
            </p:nvSpPr>
            <p:spPr>
              <a:xfrm>
                <a:off x="6742424" y="1678816"/>
                <a:ext cx="3876382" cy="923330"/>
              </a:xfrm>
              <a:prstGeom prst="rect">
                <a:avLst/>
              </a:prstGeom>
              <a:blipFill>
                <a:blip r:embed="rId10"/>
                <a:stretch>
                  <a:fillRect t="-2740"/>
                </a:stretch>
              </a:blipFill>
            </p:spPr>
            <p:txBody>
              <a:bodyPr/>
              <a:lstStyle/>
              <a:p>
                <a:r>
                  <a:rPr lang="fr-FR">
                    <a:noFill/>
                  </a:rPr>
                  <a:t> </a:t>
                </a:r>
              </a:p>
            </p:txBody>
          </p:sp>
        </mc:Fallback>
      </mc:AlternateContent>
      <p:sp>
        <p:nvSpPr>
          <p:cNvPr id="14" name="Espace réservé du pied de page 3">
            <a:extLst>
              <a:ext uri="{FF2B5EF4-FFF2-40B4-BE49-F238E27FC236}">
                <a16:creationId xmlns:a16="http://schemas.microsoft.com/office/drawing/2014/main" id="{63A4F0D3-824A-2545-950E-048AEEC82181}"/>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15" name="Image 14">
            <a:extLst>
              <a:ext uri="{FF2B5EF4-FFF2-40B4-BE49-F238E27FC236}">
                <a16:creationId xmlns:a16="http://schemas.microsoft.com/office/drawing/2014/main" id="{7E54DF78-18A8-E248-B01F-B4AEE5D2E1A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
        <p:nvSpPr>
          <p:cNvPr id="20" name="ZoneTexte 19">
            <a:extLst>
              <a:ext uri="{FF2B5EF4-FFF2-40B4-BE49-F238E27FC236}">
                <a16:creationId xmlns:a16="http://schemas.microsoft.com/office/drawing/2014/main" id="{D1D12F32-EF32-4A43-A956-3B551C440C88}"/>
              </a:ext>
            </a:extLst>
          </p:cNvPr>
          <p:cNvSpPr txBox="1"/>
          <p:nvPr/>
        </p:nvSpPr>
        <p:spPr>
          <a:xfrm>
            <a:off x="553517" y="3584492"/>
            <a:ext cx="316112" cy="369332"/>
          </a:xfrm>
          <a:prstGeom prst="rect">
            <a:avLst/>
          </a:prstGeom>
          <a:noFill/>
        </p:spPr>
        <p:txBody>
          <a:bodyPr wrap="none" rtlCol="0">
            <a:spAutoFit/>
          </a:bodyPr>
          <a:lstStyle/>
          <a:p>
            <a:r>
              <a:rPr lang="fr-FR" dirty="0"/>
              <a:t>Y</a:t>
            </a:r>
          </a:p>
        </p:txBody>
      </p:sp>
      <p:sp>
        <p:nvSpPr>
          <p:cNvPr id="21" name="ZoneTexte 20">
            <a:extLst>
              <a:ext uri="{FF2B5EF4-FFF2-40B4-BE49-F238E27FC236}">
                <a16:creationId xmlns:a16="http://schemas.microsoft.com/office/drawing/2014/main" id="{52495EE8-1E61-874A-AD19-A58F430D131A}"/>
              </a:ext>
            </a:extLst>
          </p:cNvPr>
          <p:cNvSpPr txBox="1"/>
          <p:nvPr/>
        </p:nvSpPr>
        <p:spPr>
          <a:xfrm>
            <a:off x="3323880" y="5482087"/>
            <a:ext cx="300082" cy="369332"/>
          </a:xfrm>
          <a:prstGeom prst="rect">
            <a:avLst/>
          </a:prstGeom>
          <a:noFill/>
        </p:spPr>
        <p:txBody>
          <a:bodyPr wrap="none" rtlCol="0">
            <a:spAutoFit/>
          </a:bodyPr>
          <a:lstStyle/>
          <a:p>
            <a:r>
              <a:rPr lang="fr-FR" dirty="0"/>
              <a:t>x</a:t>
            </a:r>
          </a:p>
        </p:txBody>
      </p:sp>
      <mc:AlternateContent xmlns:mc="http://schemas.openxmlformats.org/markup-compatibility/2006" xmlns:a14="http://schemas.microsoft.com/office/drawing/2010/main">
        <mc:Choice Requires="a14">
          <p:sp>
            <p:nvSpPr>
              <p:cNvPr id="23" name="ZoneTexte 22">
                <a:extLst>
                  <a:ext uri="{FF2B5EF4-FFF2-40B4-BE49-F238E27FC236}">
                    <a16:creationId xmlns:a16="http://schemas.microsoft.com/office/drawing/2014/main" id="{B72708D9-B26E-2B46-BD60-6F346700BDDC}"/>
                  </a:ext>
                </a:extLst>
              </p:cNvPr>
              <p:cNvSpPr txBox="1"/>
              <p:nvPr/>
            </p:nvSpPr>
            <p:spPr>
              <a:xfrm>
                <a:off x="8716837" y="5469919"/>
                <a:ext cx="517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sub>
                      </m:sSub>
                    </m:oMath>
                  </m:oMathPara>
                </a14:m>
                <a:endParaRPr lang="fr-FR" dirty="0"/>
              </a:p>
            </p:txBody>
          </p:sp>
        </mc:Choice>
        <mc:Fallback xmlns="">
          <p:sp>
            <p:nvSpPr>
              <p:cNvPr id="23" name="ZoneTexte 22">
                <a:extLst>
                  <a:ext uri="{FF2B5EF4-FFF2-40B4-BE49-F238E27FC236}">
                    <a16:creationId xmlns:a16="http://schemas.microsoft.com/office/drawing/2014/main" id="{B72708D9-B26E-2B46-BD60-6F346700BDDC}"/>
                  </a:ext>
                </a:extLst>
              </p:cNvPr>
              <p:cNvSpPr txBox="1">
                <a:spLocks noRot="1" noChangeAspect="1" noMove="1" noResize="1" noEditPoints="1" noAdjustHandles="1" noChangeArrowheads="1" noChangeShapeType="1" noTextEdit="1"/>
              </p:cNvSpPr>
              <p:nvPr/>
            </p:nvSpPr>
            <p:spPr>
              <a:xfrm>
                <a:off x="8716837" y="5469919"/>
                <a:ext cx="517834" cy="369332"/>
              </a:xfrm>
              <a:prstGeom prst="rect">
                <a:avLst/>
              </a:prstGeom>
              <a:blipFill>
                <a:blip r:embed="rId1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4" name="ZoneTexte 23">
                <a:extLst>
                  <a:ext uri="{FF2B5EF4-FFF2-40B4-BE49-F238E27FC236}">
                    <a16:creationId xmlns:a16="http://schemas.microsoft.com/office/drawing/2014/main" id="{75ACB36D-5357-F844-9984-5A038454A73D}"/>
                  </a:ext>
                </a:extLst>
              </p:cNvPr>
              <p:cNvSpPr txBox="1"/>
              <p:nvPr/>
            </p:nvSpPr>
            <p:spPr>
              <a:xfrm>
                <a:off x="5694576" y="3785032"/>
                <a:ext cx="802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𝐽</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sub>
                      </m:sSub>
                      <m:r>
                        <a:rPr lang="fr-FR" b="0" i="1" smtClean="0">
                          <a:latin typeface="Cambria Math" panose="02040503050406030204" pitchFamily="18" charset="0"/>
                        </a:rPr>
                        <m:t>)</m:t>
                      </m:r>
                    </m:oMath>
                  </m:oMathPara>
                </a14:m>
                <a:endParaRPr lang="fr-FR" dirty="0"/>
              </a:p>
            </p:txBody>
          </p:sp>
        </mc:Choice>
        <mc:Fallback xmlns="">
          <p:sp>
            <p:nvSpPr>
              <p:cNvPr id="24" name="ZoneTexte 23">
                <a:extLst>
                  <a:ext uri="{FF2B5EF4-FFF2-40B4-BE49-F238E27FC236}">
                    <a16:creationId xmlns:a16="http://schemas.microsoft.com/office/drawing/2014/main" id="{75ACB36D-5357-F844-9984-5A038454A73D}"/>
                  </a:ext>
                </a:extLst>
              </p:cNvPr>
              <p:cNvSpPr txBox="1">
                <a:spLocks noRot="1" noChangeAspect="1" noMove="1" noResize="1" noEditPoints="1" noAdjustHandles="1" noChangeArrowheads="1" noChangeShapeType="1" noTextEdit="1"/>
              </p:cNvSpPr>
              <p:nvPr/>
            </p:nvSpPr>
            <p:spPr>
              <a:xfrm>
                <a:off x="5694576" y="3785032"/>
                <a:ext cx="802848" cy="369332"/>
              </a:xfrm>
              <a:prstGeom prst="rect">
                <a:avLst/>
              </a:prstGeom>
              <a:blipFill>
                <a:blip r:embed="rId13"/>
                <a:stretch>
                  <a:fillRect b="-17241"/>
                </a:stretch>
              </a:blipFill>
            </p:spPr>
            <p:txBody>
              <a:bodyPr/>
              <a:lstStyle/>
              <a:p>
                <a:r>
                  <a:rPr lang="fr-FR">
                    <a:noFill/>
                  </a:rPr>
                  <a:t> </a:t>
                </a:r>
              </a:p>
            </p:txBody>
          </p:sp>
        </mc:Fallback>
      </mc:AlternateContent>
    </p:spTree>
    <p:extLst>
      <p:ext uri="{BB962C8B-B14F-4D97-AF65-F5344CB8AC3E}">
        <p14:creationId xmlns:p14="http://schemas.microsoft.com/office/powerpoint/2010/main" val="2285806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ACE4C5D9-BB20-4668-90F3-04FBA1C3A9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124608"/>
            <a:ext cx="5487650" cy="3658433"/>
          </a:xfrm>
          <a:prstGeom prst="rect">
            <a:avLst/>
          </a:prstGeom>
        </p:spPr>
      </p:pic>
      <p:sp>
        <p:nvSpPr>
          <p:cNvPr id="5" name="Espace réservé du numéro de diapositive 4">
            <a:extLst>
              <a:ext uri="{FF2B5EF4-FFF2-40B4-BE49-F238E27FC236}">
                <a16:creationId xmlns:a16="http://schemas.microsoft.com/office/drawing/2014/main" id="{D7B2DC3F-2AFB-4973-8811-A38F93891E18}"/>
              </a:ext>
            </a:extLst>
          </p:cNvPr>
          <p:cNvSpPr>
            <a:spLocks noGrp="1"/>
          </p:cNvSpPr>
          <p:nvPr>
            <p:ph type="sldNum" sz="quarter" idx="12"/>
          </p:nvPr>
        </p:nvSpPr>
        <p:spPr/>
        <p:txBody>
          <a:bodyPr/>
          <a:lstStyle/>
          <a:p>
            <a:fld id="{7E7BE016-98D7-40EC-9FA8-F4485C9A31D1}" type="slidenum">
              <a:rPr lang="fr-FR" smtClean="0"/>
              <a:pPr/>
              <a:t>18</a:t>
            </a:fld>
            <a:endParaRPr lang="fr-FR"/>
          </a:p>
        </p:txBody>
      </p:sp>
      <p:pic>
        <p:nvPicPr>
          <p:cNvPr id="10" name="Image 9">
            <a:extLst>
              <a:ext uri="{FF2B5EF4-FFF2-40B4-BE49-F238E27FC236}">
                <a16:creationId xmlns:a16="http://schemas.microsoft.com/office/drawing/2014/main" id="{CED81454-D934-49FD-BFF2-CCDC34990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2140482"/>
            <a:ext cx="5487650" cy="3658433"/>
          </a:xfrm>
          <a:prstGeom prst="rect">
            <a:avLst/>
          </a:prstGeom>
        </p:spPr>
      </p:pic>
      <p:cxnSp>
        <p:nvCxnSpPr>
          <p:cNvPr id="13" name="Connecteur droit 12">
            <a:extLst>
              <a:ext uri="{FF2B5EF4-FFF2-40B4-BE49-F238E27FC236}">
                <a16:creationId xmlns:a16="http://schemas.microsoft.com/office/drawing/2014/main" id="{85DAD9AB-636B-4D33-B897-D57955ECD662}"/>
              </a:ext>
            </a:extLst>
          </p:cNvPr>
          <p:cNvCxnSpPr>
            <a:cxnSpLocks/>
          </p:cNvCxnSpPr>
          <p:nvPr/>
        </p:nvCxnSpPr>
        <p:spPr>
          <a:xfrm flipV="1">
            <a:off x="1309045" y="3977320"/>
            <a:ext cx="4241062" cy="136840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Espace réservé du contenu 2">
                <a:extLst>
                  <a:ext uri="{FF2B5EF4-FFF2-40B4-BE49-F238E27FC236}">
                    <a16:creationId xmlns:a16="http://schemas.microsoft.com/office/drawing/2014/main" id="{7D4B926C-E278-49D2-8014-6F093CC9EDAD}"/>
                  </a:ext>
                </a:extLst>
              </p:cNvPr>
              <p:cNvSpPr txBox="1">
                <a:spLocks/>
              </p:cNvSpPr>
              <p:nvPr/>
            </p:nvSpPr>
            <p:spPr>
              <a:xfrm>
                <a:off x="1231303" y="5814159"/>
                <a:ext cx="4485237" cy="4342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14:m>
                  <m:oMath xmlns:m="http://schemas.openxmlformats.org/officeDocument/2006/math">
                    <m:r>
                      <a:rPr lang="fr-FR" b="0" i="1" smtClean="0">
                        <a:latin typeface="Cambria Math" panose="02040503050406030204" pitchFamily="18" charset="0"/>
                      </a:rPr>
                      <m:t>h</m:t>
                    </m:r>
                    <m:d>
                      <m:dPr>
                        <m:ctrlPr>
                          <a:rPr lang="fr-FR" b="0" i="1" smtClean="0">
                            <a:latin typeface="Cambria Math" panose="02040503050406030204" pitchFamily="18" charset="0"/>
                          </a:rPr>
                        </m:ctrlPr>
                      </m:dPr>
                      <m:e>
                        <m:r>
                          <a:rPr lang="fr-FR" b="0" i="1" smtClean="0">
                            <a:latin typeface="Cambria Math" panose="02040503050406030204" pitchFamily="18" charset="0"/>
                          </a:rPr>
                          <m:t>𝑥</m:t>
                        </m:r>
                      </m:e>
                    </m:d>
                    <m:r>
                      <a:rPr lang="fr-FR" i="1" smtClean="0">
                        <a:latin typeface="Cambria Math" panose="02040503050406030204" pitchFamily="18" charset="0"/>
                      </a:rPr>
                      <m:t>=</m:t>
                    </m:r>
                  </m:oMath>
                </a14:m>
                <a:r>
                  <a:rPr lang="fr-FR"/>
                  <a:t> 0 + 0.5 x</a:t>
                </a:r>
              </a:p>
            </p:txBody>
          </p:sp>
        </mc:Choice>
        <mc:Fallback xmlns="">
          <p:sp>
            <p:nvSpPr>
              <p:cNvPr id="26" name="Espace réservé du contenu 2">
                <a:extLst>
                  <a:ext uri="{FF2B5EF4-FFF2-40B4-BE49-F238E27FC236}">
                    <a16:creationId xmlns:a16="http://schemas.microsoft.com/office/drawing/2014/main" id="{7D4B926C-E278-49D2-8014-6F093CC9EDAD}"/>
                  </a:ext>
                </a:extLst>
              </p:cNvPr>
              <p:cNvSpPr txBox="1">
                <a:spLocks noRot="1" noChangeAspect="1" noMove="1" noResize="1" noEditPoints="1" noAdjustHandles="1" noChangeArrowheads="1" noChangeShapeType="1" noTextEdit="1"/>
              </p:cNvSpPr>
              <p:nvPr/>
            </p:nvSpPr>
            <p:spPr>
              <a:xfrm>
                <a:off x="1231303" y="5814159"/>
                <a:ext cx="4485237" cy="434241"/>
              </a:xfrm>
              <a:prstGeom prst="rect">
                <a:avLst/>
              </a:prstGeom>
              <a:blipFill>
                <a:blip r:embed="rId6"/>
                <a:stretch>
                  <a:fillRect t="-9859" b="-563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1" name="Espace réservé du contenu 2">
                <a:extLst>
                  <a:ext uri="{FF2B5EF4-FFF2-40B4-BE49-F238E27FC236}">
                    <a16:creationId xmlns:a16="http://schemas.microsoft.com/office/drawing/2014/main" id="{6A17BB4F-EADB-48B1-A6DD-3E681960A395}"/>
                  </a:ext>
                </a:extLst>
              </p:cNvPr>
              <p:cNvSpPr txBox="1">
                <a:spLocks/>
              </p:cNvSpPr>
              <p:nvPr/>
            </p:nvSpPr>
            <p:spPr>
              <a:xfrm>
                <a:off x="6342186" y="5814159"/>
                <a:ext cx="5166476" cy="678715"/>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14:m>
                  <m:oMath xmlns:m="http://schemas.openxmlformats.org/officeDocument/2006/math">
                    <m:r>
                      <a:rPr lang="fr-FR" i="1" smtClean="0">
                        <a:latin typeface="Cambria Math" panose="02040503050406030204" pitchFamily="18" charset="0"/>
                      </a:rPr>
                      <m:t>𝐽</m:t>
                    </m:r>
                    <m:d>
                      <m:dPr>
                        <m:ctrlPr>
                          <a:rPr lang="fr-FR" i="1" smtClean="0">
                            <a:latin typeface="Cambria Math" panose="02040503050406030204" pitchFamily="18" charset="0"/>
                          </a:rPr>
                        </m:ctrlPr>
                      </m:dPr>
                      <m:e>
                        <m:r>
                          <a:rPr lang="fr-FR" b="0" i="1" smtClean="0">
                            <a:latin typeface="Cambria Math" panose="02040503050406030204" pitchFamily="18" charset="0"/>
                          </a:rPr>
                          <m:t>0.5</m:t>
                        </m:r>
                      </m:e>
                    </m:d>
                    <m:r>
                      <a:rPr lang="fr-FR" i="1" smtClean="0">
                        <a:latin typeface="Cambria Math" panose="02040503050406030204" pitchFamily="18" charset="0"/>
                      </a:rPr>
                      <m:t>=</m:t>
                    </m:r>
                  </m:oMath>
                </a14:m>
                <a:r>
                  <a:rPr lang="fr-FR"/>
                  <a:t> </a:t>
                </a:r>
                <a14:m>
                  <m:oMath xmlns:m="http://schemas.openxmlformats.org/officeDocument/2006/math">
                    <m:f>
                      <m:fPr>
                        <m:ctrlPr>
                          <a:rPr lang="fr-FR" i="1" smtClean="0">
                            <a:latin typeface="Cambria Math" panose="02040503050406030204" pitchFamily="18" charset="0"/>
                          </a:rPr>
                        </m:ctrlPr>
                      </m:fPr>
                      <m:num>
                        <m:r>
                          <a:rPr lang="fr-FR" i="1" smtClean="0">
                            <a:latin typeface="Cambria Math" panose="02040503050406030204" pitchFamily="18" charset="0"/>
                          </a:rPr>
                          <m:t>1</m:t>
                        </m:r>
                      </m:num>
                      <m:den>
                        <m:r>
                          <a:rPr lang="fr-FR" i="1" smtClean="0">
                            <a:latin typeface="Cambria Math" panose="02040503050406030204" pitchFamily="18" charset="0"/>
                          </a:rPr>
                          <m:t>2</m:t>
                        </m:r>
                        <m:r>
                          <a:rPr lang="fr-FR" i="1" smtClean="0">
                            <a:latin typeface="Cambria Math" panose="02040503050406030204" pitchFamily="18" charset="0"/>
                          </a:rPr>
                          <m:t>𝑚</m:t>
                        </m:r>
                      </m:den>
                    </m:f>
                    <m:sSup>
                      <m:sSupPr>
                        <m:ctrlPr>
                          <a:rPr lang="fr-FR" i="1" smtClean="0">
                            <a:latin typeface="Cambria Math" panose="02040503050406030204" pitchFamily="18" charset="0"/>
                          </a:rPr>
                        </m:ctrlPr>
                      </m:sSupPr>
                      <m:e>
                        <m:r>
                          <a:rPr lang="fr-FR" i="1" smtClean="0">
                            <a:latin typeface="Cambria Math" panose="02040503050406030204" pitchFamily="18" charset="0"/>
                          </a:rPr>
                          <m:t>[(</m:t>
                        </m:r>
                        <m:r>
                          <a:rPr lang="fr-FR" b="0" i="1" smtClean="0">
                            <a:latin typeface="Cambria Math" panose="02040503050406030204" pitchFamily="18" charset="0"/>
                          </a:rPr>
                          <m:t>0.5</m:t>
                        </m:r>
                        <m:r>
                          <a:rPr lang="fr-FR" i="1" smtClean="0">
                            <a:latin typeface="Cambria Math" panose="02040503050406030204" pitchFamily="18" charset="0"/>
                          </a:rPr>
                          <m:t>−1)</m:t>
                        </m:r>
                      </m:e>
                      <m:sup>
                        <m:r>
                          <a:rPr lang="fr-FR" i="1" smtClean="0">
                            <a:latin typeface="Cambria Math" panose="02040503050406030204" pitchFamily="18" charset="0"/>
                          </a:rPr>
                          <m:t>2</m:t>
                        </m:r>
                      </m:sup>
                    </m:sSup>
                    <m:r>
                      <a:rPr lang="fr-FR" i="1" smtClean="0">
                        <a:latin typeface="Cambria Math" panose="02040503050406030204" pitchFamily="18" charset="0"/>
                      </a:rPr>
                      <m:t>+</m:t>
                    </m:r>
                  </m:oMath>
                </a14:m>
                <a:r>
                  <a:rPr lang="fr-FR"/>
                  <a:t>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m:t>
                        </m:r>
                        <m:r>
                          <a:rPr lang="fr-FR" b="0" i="1" smtClean="0">
                            <a:latin typeface="Cambria Math" panose="02040503050406030204" pitchFamily="18" charset="0"/>
                          </a:rPr>
                          <m:t>1</m:t>
                        </m:r>
                        <m:r>
                          <a:rPr lang="fr-FR" i="1">
                            <a:latin typeface="Cambria Math" panose="02040503050406030204" pitchFamily="18" charset="0"/>
                          </a:rPr>
                          <m:t>−</m:t>
                        </m:r>
                        <m:r>
                          <a:rPr lang="fr-FR" b="0" i="1" smtClean="0">
                            <a:latin typeface="Cambria Math" panose="02040503050406030204" pitchFamily="18" charset="0"/>
                          </a:rPr>
                          <m:t>2</m:t>
                        </m:r>
                        <m:r>
                          <a:rPr lang="fr-FR" i="1">
                            <a:latin typeface="Cambria Math" panose="02040503050406030204" pitchFamily="18" charset="0"/>
                          </a:rPr>
                          <m:t>)</m:t>
                        </m:r>
                      </m:e>
                      <m:sup>
                        <m:r>
                          <a:rPr lang="fr-FR" i="1">
                            <a:latin typeface="Cambria Math" panose="02040503050406030204" pitchFamily="18" charset="0"/>
                          </a:rPr>
                          <m:t>2</m:t>
                        </m:r>
                      </m:sup>
                    </m:sSup>
                  </m:oMath>
                </a14:m>
                <a:r>
                  <a:rPr lang="fr-FR"/>
                  <a:t>+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(1</m:t>
                        </m:r>
                        <m:r>
                          <a:rPr lang="fr-FR" b="0" i="1" smtClean="0">
                            <a:latin typeface="Cambria Math" panose="02040503050406030204" pitchFamily="18" charset="0"/>
                          </a:rPr>
                          <m:t>.5</m:t>
                        </m:r>
                        <m:r>
                          <a:rPr lang="fr-FR" i="1">
                            <a:latin typeface="Cambria Math" panose="02040503050406030204" pitchFamily="18" charset="0"/>
                          </a:rPr>
                          <m:t>−</m:t>
                        </m:r>
                        <m:r>
                          <a:rPr lang="fr-FR" b="0" i="1" smtClean="0">
                            <a:latin typeface="Cambria Math" panose="02040503050406030204" pitchFamily="18" charset="0"/>
                          </a:rPr>
                          <m:t>3</m:t>
                        </m:r>
                        <m:r>
                          <a:rPr lang="fr-FR" i="1">
                            <a:latin typeface="Cambria Math" panose="02040503050406030204" pitchFamily="18" charset="0"/>
                          </a:rPr>
                          <m:t>)</m:t>
                        </m:r>
                      </m:e>
                      <m:sup>
                        <m:r>
                          <a:rPr lang="fr-FR" i="1">
                            <a:latin typeface="Cambria Math" panose="02040503050406030204" pitchFamily="18" charset="0"/>
                          </a:rPr>
                          <m:t>2</m:t>
                        </m:r>
                      </m:sup>
                    </m:sSup>
                    <m:r>
                      <a:rPr lang="fr-FR" smtClean="0">
                        <a:latin typeface="Cambria Math" panose="02040503050406030204" pitchFamily="18" charset="0"/>
                      </a:rPr>
                      <m:t>]</m:t>
                    </m:r>
                  </m:oMath>
                </a14:m>
                <a:r>
                  <a:rPr lang="fr-FR"/>
                  <a:t> = 0.68</a:t>
                </a:r>
              </a:p>
            </p:txBody>
          </p:sp>
        </mc:Choice>
        <mc:Fallback xmlns="">
          <p:sp>
            <p:nvSpPr>
              <p:cNvPr id="21" name="Espace réservé du contenu 2">
                <a:extLst>
                  <a:ext uri="{FF2B5EF4-FFF2-40B4-BE49-F238E27FC236}">
                    <a16:creationId xmlns:a16="http://schemas.microsoft.com/office/drawing/2014/main" id="{6A17BB4F-EADB-48B1-A6DD-3E681960A395}"/>
                  </a:ext>
                </a:extLst>
              </p:cNvPr>
              <p:cNvSpPr txBox="1">
                <a:spLocks noRot="1" noChangeAspect="1" noMove="1" noResize="1" noEditPoints="1" noAdjustHandles="1" noChangeArrowheads="1" noChangeShapeType="1" noTextEdit="1"/>
              </p:cNvSpPr>
              <p:nvPr/>
            </p:nvSpPr>
            <p:spPr>
              <a:xfrm>
                <a:off x="6342186" y="5814159"/>
                <a:ext cx="5166476" cy="678715"/>
              </a:xfrm>
              <a:prstGeom prst="rect">
                <a:avLst/>
              </a:prstGeom>
              <a:blipFill>
                <a:blip r:embed="rId7"/>
                <a:stretch>
                  <a:fillRect r="-472"/>
                </a:stretch>
              </a:blipFill>
            </p:spPr>
            <p:txBody>
              <a:bodyPr/>
              <a:lstStyle/>
              <a:p>
                <a:r>
                  <a:rPr lang="fr-FR">
                    <a:noFill/>
                  </a:rPr>
                  <a:t> </a:t>
                </a:r>
              </a:p>
            </p:txBody>
          </p:sp>
        </mc:Fallback>
      </mc:AlternateContent>
      <p:cxnSp>
        <p:nvCxnSpPr>
          <p:cNvPr id="27" name="Connecteur droit 26">
            <a:extLst>
              <a:ext uri="{FF2B5EF4-FFF2-40B4-BE49-F238E27FC236}">
                <a16:creationId xmlns:a16="http://schemas.microsoft.com/office/drawing/2014/main" id="{0D0DD76D-F1C3-4704-BA85-24DFEC2191EC}"/>
              </a:ext>
            </a:extLst>
          </p:cNvPr>
          <p:cNvCxnSpPr>
            <a:cxnSpLocks/>
          </p:cNvCxnSpPr>
          <p:nvPr/>
        </p:nvCxnSpPr>
        <p:spPr>
          <a:xfrm>
            <a:off x="2590800" y="4613031"/>
            <a:ext cx="0" cy="322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AE65D23A-0541-4269-8860-1FEB9CC05463}"/>
              </a:ext>
            </a:extLst>
          </p:cNvPr>
          <p:cNvCxnSpPr>
            <a:cxnSpLocks/>
          </p:cNvCxnSpPr>
          <p:nvPr/>
        </p:nvCxnSpPr>
        <p:spPr>
          <a:xfrm>
            <a:off x="3798276" y="3816128"/>
            <a:ext cx="0" cy="7324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47E96F9D-BB15-41EA-B0AD-D697871CCE8A}"/>
              </a:ext>
            </a:extLst>
          </p:cNvPr>
          <p:cNvCxnSpPr>
            <a:cxnSpLocks/>
          </p:cNvCxnSpPr>
          <p:nvPr/>
        </p:nvCxnSpPr>
        <p:spPr>
          <a:xfrm>
            <a:off x="5011615" y="3042138"/>
            <a:ext cx="0" cy="1119554"/>
          </a:xfrm>
          <a:prstGeom prst="line">
            <a:avLst/>
          </a:prstGeom>
        </p:spPr>
        <p:style>
          <a:lnRef idx="1">
            <a:schemeClr val="accent1"/>
          </a:lnRef>
          <a:fillRef idx="0">
            <a:schemeClr val="accent1"/>
          </a:fillRef>
          <a:effectRef idx="0">
            <a:schemeClr val="accent1"/>
          </a:effectRef>
          <a:fontRef idx="minor">
            <a:schemeClr val="tx1"/>
          </a:fontRef>
        </p:style>
      </p:cxnSp>
      <p:sp>
        <p:nvSpPr>
          <p:cNvPr id="17" name="Titre 1">
            <a:extLst>
              <a:ext uri="{FF2B5EF4-FFF2-40B4-BE49-F238E27FC236}">
                <a16:creationId xmlns:a16="http://schemas.microsoft.com/office/drawing/2014/main" id="{6B05440E-B525-9548-9785-D228905765E6}"/>
              </a:ext>
            </a:extLst>
          </p:cNvPr>
          <p:cNvSpPr>
            <a:spLocks noGrp="1"/>
          </p:cNvSpPr>
          <p:nvPr>
            <p:ph type="title"/>
          </p:nvPr>
        </p:nvSpPr>
        <p:spPr>
          <a:xfrm>
            <a:off x="677334" y="609600"/>
            <a:ext cx="8596668" cy="1320800"/>
          </a:xfrm>
        </p:spPr>
        <p:txBody>
          <a:bodyPr/>
          <a:lstStyle/>
          <a:p>
            <a:r>
              <a:rPr lang="fr-FR" dirty="0"/>
              <a:t>4. Tracé une fonction de coût</a:t>
            </a:r>
          </a:p>
        </p:txBody>
      </p:sp>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1CF3AB98-A420-2941-AC46-71BA59BCB9F7}"/>
                  </a:ext>
                </a:extLst>
              </p:cNvPr>
              <p:cNvSpPr txBox="1"/>
              <p:nvPr/>
            </p:nvSpPr>
            <p:spPr>
              <a:xfrm>
                <a:off x="1309045" y="1742890"/>
                <a:ext cx="4224234" cy="646331"/>
              </a:xfrm>
              <a:prstGeom prst="rect">
                <a:avLst/>
              </a:prstGeom>
              <a:noFill/>
            </p:spPr>
            <p:txBody>
              <a:bodyPr wrap="square" rtlCol="0">
                <a:spAutoFit/>
              </a:bodyPr>
              <a:lstStyle/>
              <a:p>
                <a:pPr algn="ctr"/>
                <a:r>
                  <a:rPr lang="fr-FR" dirty="0"/>
                  <a:t>Fonction H(x)</a:t>
                </a:r>
              </a:p>
              <a:p>
                <a:pPr algn="ct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0</m:t>
                        </m:r>
                      </m:sub>
                    </m:sSub>
                  </m:oMath>
                </a14:m>
                <a:r>
                  <a:rPr lang="fr-FR" dirty="0"/>
                  <a:t> = 0,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1</m:t>
                        </m:r>
                      </m:sub>
                    </m:sSub>
                  </m:oMath>
                </a14:m>
                <a:r>
                  <a:rPr lang="fr-FR" dirty="0"/>
                  <a:t> fixe, x est un paramètre</a:t>
                </a:r>
              </a:p>
            </p:txBody>
          </p:sp>
        </mc:Choice>
        <mc:Fallback xmlns="">
          <p:sp>
            <p:nvSpPr>
              <p:cNvPr id="19" name="ZoneTexte 18">
                <a:extLst>
                  <a:ext uri="{FF2B5EF4-FFF2-40B4-BE49-F238E27FC236}">
                    <a16:creationId xmlns:a16="http://schemas.microsoft.com/office/drawing/2014/main" id="{1CF3AB98-A420-2941-AC46-71BA59BCB9F7}"/>
                  </a:ext>
                </a:extLst>
              </p:cNvPr>
              <p:cNvSpPr txBox="1">
                <a:spLocks noRot="1" noChangeAspect="1" noMove="1" noResize="1" noEditPoints="1" noAdjustHandles="1" noChangeArrowheads="1" noChangeShapeType="1" noTextEdit="1"/>
              </p:cNvSpPr>
              <p:nvPr/>
            </p:nvSpPr>
            <p:spPr>
              <a:xfrm>
                <a:off x="1309045" y="1742890"/>
                <a:ext cx="4224234" cy="646331"/>
              </a:xfrm>
              <a:prstGeom prst="rect">
                <a:avLst/>
              </a:prstGeom>
              <a:blipFill>
                <a:blip r:embed="rId8"/>
                <a:stretch>
                  <a:fillRect t="-3846" b="-1153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0" name="ZoneTexte 19">
                <a:extLst>
                  <a:ext uri="{FF2B5EF4-FFF2-40B4-BE49-F238E27FC236}">
                    <a16:creationId xmlns:a16="http://schemas.microsoft.com/office/drawing/2014/main" id="{20C2C391-14FF-6241-9CFC-A7CEB4F98772}"/>
                  </a:ext>
                </a:extLst>
              </p:cNvPr>
              <p:cNvSpPr txBox="1"/>
              <p:nvPr/>
            </p:nvSpPr>
            <p:spPr>
              <a:xfrm>
                <a:off x="6742424" y="1678816"/>
                <a:ext cx="3876382" cy="923330"/>
              </a:xfrm>
              <a:prstGeom prst="rect">
                <a:avLst/>
              </a:prstGeom>
              <a:noFill/>
            </p:spPr>
            <p:txBody>
              <a:bodyPr wrap="none" rtlCol="0">
                <a:spAutoFit/>
              </a:bodyPr>
              <a:lstStyle/>
              <a:p>
                <a:pPr algn="ctr"/>
                <a:r>
                  <a:rPr lang="fr-FR" dirty="0"/>
                  <a:t>Fonction J(</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1</m:t>
                        </m:r>
                      </m:sub>
                    </m:sSub>
                  </m:oMath>
                </a14:m>
                <a:r>
                  <a:rPr lang="fr-FR" dirty="0"/>
                  <a:t>)</a:t>
                </a:r>
              </a:p>
              <a:p>
                <a:pPr algn="ct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0</m:t>
                          </m:r>
                        </m:sub>
                      </m:sSub>
                      <m:r>
                        <m:rPr>
                          <m:nor/>
                        </m:rPr>
                        <a:rPr lang="fr-FR"/>
                        <m:t> = 0, </m:t>
                      </m:r>
                      <m:r>
                        <m:rPr>
                          <m:nor/>
                        </m:rPr>
                        <a:rPr lang="fr-FR" b="0" i="0" smtClean="0"/>
                        <m:t>x</m:t>
                      </m:r>
                      <m:r>
                        <m:rPr>
                          <m:nor/>
                        </m:rPr>
                        <a:rPr lang="fr-FR" b="0" i="0" smtClean="0"/>
                        <m:t> </m:t>
                      </m:r>
                      <m:r>
                        <m:rPr>
                          <m:nor/>
                        </m:rPr>
                        <a:rPr lang="fr-FR" b="0" i="0" smtClean="0"/>
                        <m:t>fixe</m:t>
                      </m:r>
                      <m:r>
                        <m:rPr>
                          <m:nor/>
                        </m:rPr>
                        <a:rPr lang="fr-FR"/>
                        <m:t>,</m:t>
                      </m:r>
                      <m:sSub>
                        <m:sSubPr>
                          <m:ctrlPr>
                            <a:rPr lang="fr-FR" i="1">
                              <a:latin typeface="Cambria Math" panose="02040503050406030204" pitchFamily="18" charset="0"/>
                            </a:rPr>
                          </m:ctrlPr>
                        </m:sSubPr>
                        <m:e>
                          <m:r>
                            <a:rPr lang="fr-FR" b="0" i="1" smtClean="0">
                              <a:latin typeface="Cambria Math" panose="02040503050406030204" pitchFamily="18" charset="0"/>
                            </a:rPr>
                            <m:t> </m:t>
                          </m:r>
                          <m:r>
                            <a:rPr lang="fr-FR" i="1">
                              <a:latin typeface="Cambria Math" panose="02040503050406030204" pitchFamily="18" charset="0"/>
                            </a:rPr>
                            <m:t>𝑤</m:t>
                          </m:r>
                        </m:e>
                        <m:sub>
                          <m:r>
                            <a:rPr lang="fr-FR" i="1">
                              <a:latin typeface="Cambria Math" panose="02040503050406030204" pitchFamily="18" charset="0"/>
                            </a:rPr>
                            <m:t>1</m:t>
                          </m:r>
                        </m:sub>
                      </m:sSub>
                      <m:r>
                        <m:rPr>
                          <m:nor/>
                        </m:rPr>
                        <a:rPr lang="fr-FR" b="0" i="0" smtClean="0">
                          <a:latin typeface="Cambria Math" panose="02040503050406030204" pitchFamily="18" charset="0"/>
                        </a:rPr>
                        <m:t> </m:t>
                      </m:r>
                      <m:r>
                        <m:rPr>
                          <m:nor/>
                        </m:rPr>
                        <a:rPr lang="fr-FR" b="0" i="0" smtClean="0"/>
                        <m:t>est</m:t>
                      </m:r>
                      <m:r>
                        <m:rPr>
                          <m:nor/>
                        </m:rPr>
                        <a:rPr lang="fr-FR" b="0" i="0" smtClean="0"/>
                        <m:t> </m:t>
                      </m:r>
                      <m:r>
                        <m:rPr>
                          <m:nor/>
                        </m:rPr>
                        <a:rPr lang="fr-FR" b="0" i="0" smtClean="0"/>
                        <m:t>un</m:t>
                      </m:r>
                      <m:r>
                        <m:rPr>
                          <m:nor/>
                        </m:rPr>
                        <a:rPr lang="fr-FR" b="0" i="0" smtClean="0"/>
                        <m:t> </m:t>
                      </m:r>
                      <m:r>
                        <m:rPr>
                          <m:nor/>
                        </m:rPr>
                        <a:rPr lang="fr-FR" b="0" i="0" smtClean="0"/>
                        <m:t>param</m:t>
                      </m:r>
                      <m:r>
                        <m:rPr>
                          <m:nor/>
                        </m:rPr>
                        <a:rPr lang="fr-FR" b="0" i="0" smtClean="0"/>
                        <m:t>è</m:t>
                      </m:r>
                      <m:r>
                        <m:rPr>
                          <m:nor/>
                        </m:rPr>
                        <a:rPr lang="fr-FR" b="0" i="0" smtClean="0"/>
                        <m:t>tre</m:t>
                      </m:r>
                    </m:oMath>
                  </m:oMathPara>
                </a14:m>
                <a:endParaRPr lang="fr-FR" dirty="0"/>
              </a:p>
              <a:p>
                <a:pPr algn="ctr"/>
                <a:endParaRPr lang="fr-FR" dirty="0"/>
              </a:p>
            </p:txBody>
          </p:sp>
        </mc:Choice>
        <mc:Fallback xmlns="">
          <p:sp>
            <p:nvSpPr>
              <p:cNvPr id="20" name="ZoneTexte 19">
                <a:extLst>
                  <a:ext uri="{FF2B5EF4-FFF2-40B4-BE49-F238E27FC236}">
                    <a16:creationId xmlns:a16="http://schemas.microsoft.com/office/drawing/2014/main" id="{20C2C391-14FF-6241-9CFC-A7CEB4F98772}"/>
                  </a:ext>
                </a:extLst>
              </p:cNvPr>
              <p:cNvSpPr txBox="1">
                <a:spLocks noRot="1" noChangeAspect="1" noMove="1" noResize="1" noEditPoints="1" noAdjustHandles="1" noChangeArrowheads="1" noChangeShapeType="1" noTextEdit="1"/>
              </p:cNvSpPr>
              <p:nvPr/>
            </p:nvSpPr>
            <p:spPr>
              <a:xfrm>
                <a:off x="6742424" y="1678816"/>
                <a:ext cx="3876382" cy="923330"/>
              </a:xfrm>
              <a:prstGeom prst="rect">
                <a:avLst/>
              </a:prstGeom>
              <a:blipFill>
                <a:blip r:embed="rId9"/>
                <a:stretch>
                  <a:fillRect t="-2740"/>
                </a:stretch>
              </a:blipFill>
            </p:spPr>
            <p:txBody>
              <a:bodyPr/>
              <a:lstStyle/>
              <a:p>
                <a:r>
                  <a:rPr lang="fr-FR">
                    <a:noFill/>
                  </a:rPr>
                  <a:t> </a:t>
                </a:r>
              </a:p>
            </p:txBody>
          </p:sp>
        </mc:Fallback>
      </mc:AlternateContent>
      <p:sp>
        <p:nvSpPr>
          <p:cNvPr id="15" name="Espace réservé du pied de page 3">
            <a:extLst>
              <a:ext uri="{FF2B5EF4-FFF2-40B4-BE49-F238E27FC236}">
                <a16:creationId xmlns:a16="http://schemas.microsoft.com/office/drawing/2014/main" id="{EC2AFE86-A5D2-F445-9162-CAD145359876}"/>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16" name="Image 15">
            <a:extLst>
              <a:ext uri="{FF2B5EF4-FFF2-40B4-BE49-F238E27FC236}">
                <a16:creationId xmlns:a16="http://schemas.microsoft.com/office/drawing/2014/main" id="{72D3FF2B-F6C1-AD4B-AA39-7CF985F3738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
        <p:nvSpPr>
          <p:cNvPr id="18" name="ZoneTexte 17">
            <a:extLst>
              <a:ext uri="{FF2B5EF4-FFF2-40B4-BE49-F238E27FC236}">
                <a16:creationId xmlns:a16="http://schemas.microsoft.com/office/drawing/2014/main" id="{1E320F08-9318-5A40-B60C-FF80A653624C}"/>
              </a:ext>
            </a:extLst>
          </p:cNvPr>
          <p:cNvSpPr txBox="1"/>
          <p:nvPr/>
        </p:nvSpPr>
        <p:spPr>
          <a:xfrm>
            <a:off x="553517" y="3584492"/>
            <a:ext cx="316112" cy="369332"/>
          </a:xfrm>
          <a:prstGeom prst="rect">
            <a:avLst/>
          </a:prstGeom>
          <a:noFill/>
        </p:spPr>
        <p:txBody>
          <a:bodyPr wrap="none" rtlCol="0">
            <a:spAutoFit/>
          </a:bodyPr>
          <a:lstStyle/>
          <a:p>
            <a:r>
              <a:rPr lang="fr-FR" dirty="0"/>
              <a:t>Y</a:t>
            </a:r>
          </a:p>
        </p:txBody>
      </p:sp>
      <p:sp>
        <p:nvSpPr>
          <p:cNvPr id="22" name="ZoneTexte 21">
            <a:extLst>
              <a:ext uri="{FF2B5EF4-FFF2-40B4-BE49-F238E27FC236}">
                <a16:creationId xmlns:a16="http://schemas.microsoft.com/office/drawing/2014/main" id="{15D541EE-274E-7B4F-BB4F-8383D75F7279}"/>
              </a:ext>
            </a:extLst>
          </p:cNvPr>
          <p:cNvSpPr txBox="1"/>
          <p:nvPr/>
        </p:nvSpPr>
        <p:spPr>
          <a:xfrm>
            <a:off x="3323880" y="5482087"/>
            <a:ext cx="300082" cy="369332"/>
          </a:xfrm>
          <a:prstGeom prst="rect">
            <a:avLst/>
          </a:prstGeom>
          <a:noFill/>
        </p:spPr>
        <p:txBody>
          <a:bodyPr wrap="none" rtlCol="0">
            <a:spAutoFit/>
          </a:bodyPr>
          <a:lstStyle/>
          <a:p>
            <a:r>
              <a:rPr lang="fr-FR" dirty="0"/>
              <a:t>x</a:t>
            </a:r>
          </a:p>
        </p:txBody>
      </p:sp>
      <mc:AlternateContent xmlns:mc="http://schemas.openxmlformats.org/markup-compatibility/2006" xmlns:a14="http://schemas.microsoft.com/office/drawing/2010/main">
        <mc:Choice Requires="a14">
          <p:sp>
            <p:nvSpPr>
              <p:cNvPr id="24" name="ZoneTexte 23">
                <a:extLst>
                  <a:ext uri="{FF2B5EF4-FFF2-40B4-BE49-F238E27FC236}">
                    <a16:creationId xmlns:a16="http://schemas.microsoft.com/office/drawing/2014/main" id="{30489650-EEF6-C341-957F-EE1417D85A57}"/>
                  </a:ext>
                </a:extLst>
              </p:cNvPr>
              <p:cNvSpPr txBox="1"/>
              <p:nvPr/>
            </p:nvSpPr>
            <p:spPr>
              <a:xfrm>
                <a:off x="8716837" y="5469919"/>
                <a:ext cx="517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sub>
                      </m:sSub>
                    </m:oMath>
                  </m:oMathPara>
                </a14:m>
                <a:endParaRPr lang="fr-FR" dirty="0"/>
              </a:p>
            </p:txBody>
          </p:sp>
        </mc:Choice>
        <mc:Fallback xmlns="">
          <p:sp>
            <p:nvSpPr>
              <p:cNvPr id="24" name="ZoneTexte 23">
                <a:extLst>
                  <a:ext uri="{FF2B5EF4-FFF2-40B4-BE49-F238E27FC236}">
                    <a16:creationId xmlns:a16="http://schemas.microsoft.com/office/drawing/2014/main" id="{30489650-EEF6-C341-957F-EE1417D85A57}"/>
                  </a:ext>
                </a:extLst>
              </p:cNvPr>
              <p:cNvSpPr txBox="1">
                <a:spLocks noRot="1" noChangeAspect="1" noMove="1" noResize="1" noEditPoints="1" noAdjustHandles="1" noChangeArrowheads="1" noChangeShapeType="1" noTextEdit="1"/>
              </p:cNvSpPr>
              <p:nvPr/>
            </p:nvSpPr>
            <p:spPr>
              <a:xfrm>
                <a:off x="8716837" y="5469919"/>
                <a:ext cx="517834" cy="369332"/>
              </a:xfrm>
              <a:prstGeom prst="rect">
                <a:avLst/>
              </a:prstGeom>
              <a:blipFill>
                <a:blip r:embed="rId11"/>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5" name="ZoneTexte 24">
                <a:extLst>
                  <a:ext uri="{FF2B5EF4-FFF2-40B4-BE49-F238E27FC236}">
                    <a16:creationId xmlns:a16="http://schemas.microsoft.com/office/drawing/2014/main" id="{0F9EB09F-7C9A-D541-8560-D51682636380}"/>
                  </a:ext>
                </a:extLst>
              </p:cNvPr>
              <p:cNvSpPr txBox="1"/>
              <p:nvPr/>
            </p:nvSpPr>
            <p:spPr>
              <a:xfrm>
                <a:off x="5694576" y="3785032"/>
                <a:ext cx="802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𝐽</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sub>
                      </m:sSub>
                      <m:r>
                        <a:rPr lang="fr-FR" b="0" i="1" smtClean="0">
                          <a:latin typeface="Cambria Math" panose="02040503050406030204" pitchFamily="18" charset="0"/>
                        </a:rPr>
                        <m:t>)</m:t>
                      </m:r>
                    </m:oMath>
                  </m:oMathPara>
                </a14:m>
                <a:endParaRPr lang="fr-FR" dirty="0"/>
              </a:p>
            </p:txBody>
          </p:sp>
        </mc:Choice>
        <mc:Fallback xmlns="">
          <p:sp>
            <p:nvSpPr>
              <p:cNvPr id="25" name="ZoneTexte 24">
                <a:extLst>
                  <a:ext uri="{FF2B5EF4-FFF2-40B4-BE49-F238E27FC236}">
                    <a16:creationId xmlns:a16="http://schemas.microsoft.com/office/drawing/2014/main" id="{0F9EB09F-7C9A-D541-8560-D51682636380}"/>
                  </a:ext>
                </a:extLst>
              </p:cNvPr>
              <p:cNvSpPr txBox="1">
                <a:spLocks noRot="1" noChangeAspect="1" noMove="1" noResize="1" noEditPoints="1" noAdjustHandles="1" noChangeArrowheads="1" noChangeShapeType="1" noTextEdit="1"/>
              </p:cNvSpPr>
              <p:nvPr/>
            </p:nvSpPr>
            <p:spPr>
              <a:xfrm>
                <a:off x="5694576" y="3785032"/>
                <a:ext cx="802848" cy="369332"/>
              </a:xfrm>
              <a:prstGeom prst="rect">
                <a:avLst/>
              </a:prstGeom>
              <a:blipFill>
                <a:blip r:embed="rId12"/>
                <a:stretch>
                  <a:fillRect b="-17241"/>
                </a:stretch>
              </a:blipFill>
            </p:spPr>
            <p:txBody>
              <a:bodyPr/>
              <a:lstStyle/>
              <a:p>
                <a:r>
                  <a:rPr lang="fr-FR">
                    <a:noFill/>
                  </a:rPr>
                  <a:t> </a:t>
                </a:r>
              </a:p>
            </p:txBody>
          </p:sp>
        </mc:Fallback>
      </mc:AlternateContent>
    </p:spTree>
    <p:extLst>
      <p:ext uri="{BB962C8B-B14F-4D97-AF65-F5344CB8AC3E}">
        <p14:creationId xmlns:p14="http://schemas.microsoft.com/office/powerpoint/2010/main" val="365363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fade">
                                      <p:cBhvr>
                                        <p:cTn id="12" dur="500"/>
                                        <p:tgtEl>
                                          <p:spTgt spid="2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par>
                                <p:cTn id="18" presetID="10" presetClass="entr" presetSubtype="0" fill="hold"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txEl>
                                              <p:pRg st="0" end="0"/>
                                            </p:txEl>
                                          </p:spTgt>
                                        </p:tgtEl>
                                        <p:attrNameLst>
                                          <p:attrName>style.visibility</p:attrName>
                                        </p:attrNameLst>
                                      </p:cBhvr>
                                      <p:to>
                                        <p:strVal val="visible"/>
                                      </p:to>
                                    </p:set>
                                    <p:animEffect transition="in" filter="fade">
                                      <p:cBhvr>
                                        <p:cTn id="28"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P spid="2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57EB6CE-4E7F-483F-9CA8-0B997AF9B1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24608"/>
            <a:ext cx="5487650" cy="3658433"/>
          </a:xfrm>
          <a:prstGeom prst="rect">
            <a:avLst/>
          </a:prstGeom>
        </p:spPr>
      </p:pic>
      <p:sp>
        <p:nvSpPr>
          <p:cNvPr id="5" name="Espace réservé du numéro de diapositive 4">
            <a:extLst>
              <a:ext uri="{FF2B5EF4-FFF2-40B4-BE49-F238E27FC236}">
                <a16:creationId xmlns:a16="http://schemas.microsoft.com/office/drawing/2014/main" id="{D7B2DC3F-2AFB-4973-8811-A38F93891E18}"/>
              </a:ext>
            </a:extLst>
          </p:cNvPr>
          <p:cNvSpPr>
            <a:spLocks noGrp="1"/>
          </p:cNvSpPr>
          <p:nvPr>
            <p:ph type="sldNum" sz="quarter" idx="12"/>
          </p:nvPr>
        </p:nvSpPr>
        <p:spPr/>
        <p:txBody>
          <a:bodyPr/>
          <a:lstStyle/>
          <a:p>
            <a:fld id="{7E7BE016-98D7-40EC-9FA8-F4485C9A31D1}" type="slidenum">
              <a:rPr lang="fr-FR" smtClean="0"/>
              <a:pPr/>
              <a:t>19</a:t>
            </a:fld>
            <a:endParaRPr lang="fr-FR"/>
          </a:p>
        </p:txBody>
      </p:sp>
      <p:pic>
        <p:nvPicPr>
          <p:cNvPr id="10" name="Image 9">
            <a:extLst>
              <a:ext uri="{FF2B5EF4-FFF2-40B4-BE49-F238E27FC236}">
                <a16:creationId xmlns:a16="http://schemas.microsoft.com/office/drawing/2014/main" id="{CED81454-D934-49FD-BFF2-CCDC349900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2140482"/>
            <a:ext cx="5487650" cy="3658433"/>
          </a:xfrm>
          <a:prstGeom prst="rect">
            <a:avLst/>
          </a:prstGeom>
        </p:spPr>
      </p:pic>
      <p:cxnSp>
        <p:nvCxnSpPr>
          <p:cNvPr id="13" name="Connecteur droit 12">
            <a:extLst>
              <a:ext uri="{FF2B5EF4-FFF2-40B4-BE49-F238E27FC236}">
                <a16:creationId xmlns:a16="http://schemas.microsoft.com/office/drawing/2014/main" id="{85DAD9AB-636B-4D33-B897-D57955ECD662}"/>
              </a:ext>
            </a:extLst>
          </p:cNvPr>
          <p:cNvCxnSpPr>
            <a:cxnSpLocks/>
          </p:cNvCxnSpPr>
          <p:nvPr/>
        </p:nvCxnSpPr>
        <p:spPr>
          <a:xfrm flipV="1">
            <a:off x="1309045" y="3977320"/>
            <a:ext cx="4241062" cy="136840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Espace réservé du contenu 2">
                <a:extLst>
                  <a:ext uri="{FF2B5EF4-FFF2-40B4-BE49-F238E27FC236}">
                    <a16:creationId xmlns:a16="http://schemas.microsoft.com/office/drawing/2014/main" id="{7D4B926C-E278-49D2-8014-6F093CC9EDAD}"/>
                  </a:ext>
                </a:extLst>
              </p:cNvPr>
              <p:cNvSpPr txBox="1">
                <a:spLocks/>
              </p:cNvSpPr>
              <p:nvPr/>
            </p:nvSpPr>
            <p:spPr>
              <a:xfrm>
                <a:off x="1231303" y="5814159"/>
                <a:ext cx="4485237" cy="4342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14:m>
                  <m:oMath xmlns:m="http://schemas.openxmlformats.org/officeDocument/2006/math">
                    <m:r>
                      <a:rPr lang="fr-FR" b="0" i="1" smtClean="0">
                        <a:latin typeface="Cambria Math" panose="02040503050406030204" pitchFamily="18" charset="0"/>
                      </a:rPr>
                      <m:t>h</m:t>
                    </m:r>
                    <m:d>
                      <m:dPr>
                        <m:ctrlPr>
                          <a:rPr lang="fr-FR" b="0" i="1" smtClean="0">
                            <a:latin typeface="Cambria Math" panose="02040503050406030204" pitchFamily="18" charset="0"/>
                          </a:rPr>
                        </m:ctrlPr>
                      </m:dPr>
                      <m:e>
                        <m:r>
                          <a:rPr lang="fr-FR" b="0" i="1" smtClean="0">
                            <a:latin typeface="Cambria Math" panose="02040503050406030204" pitchFamily="18" charset="0"/>
                          </a:rPr>
                          <m:t>𝑥</m:t>
                        </m:r>
                      </m:e>
                    </m:d>
                    <m:r>
                      <a:rPr lang="fr-FR" i="1" smtClean="0">
                        <a:latin typeface="Cambria Math" panose="02040503050406030204" pitchFamily="18" charset="0"/>
                      </a:rPr>
                      <m:t>=</m:t>
                    </m:r>
                  </m:oMath>
                </a14:m>
                <a:r>
                  <a:rPr lang="fr-FR"/>
                  <a:t> 0 + 0.5 x</a:t>
                </a:r>
              </a:p>
            </p:txBody>
          </p:sp>
        </mc:Choice>
        <mc:Fallback xmlns="">
          <p:sp>
            <p:nvSpPr>
              <p:cNvPr id="26" name="Espace réservé du contenu 2">
                <a:extLst>
                  <a:ext uri="{FF2B5EF4-FFF2-40B4-BE49-F238E27FC236}">
                    <a16:creationId xmlns:a16="http://schemas.microsoft.com/office/drawing/2014/main" id="{7D4B926C-E278-49D2-8014-6F093CC9EDAD}"/>
                  </a:ext>
                </a:extLst>
              </p:cNvPr>
              <p:cNvSpPr txBox="1">
                <a:spLocks noRot="1" noChangeAspect="1" noMove="1" noResize="1" noEditPoints="1" noAdjustHandles="1" noChangeArrowheads="1" noChangeShapeType="1" noTextEdit="1"/>
              </p:cNvSpPr>
              <p:nvPr/>
            </p:nvSpPr>
            <p:spPr>
              <a:xfrm>
                <a:off x="1231303" y="5814159"/>
                <a:ext cx="4485237" cy="434241"/>
              </a:xfrm>
              <a:prstGeom prst="rect">
                <a:avLst/>
              </a:prstGeom>
              <a:blipFill>
                <a:blip r:embed="rId7"/>
                <a:stretch>
                  <a:fillRect t="-9859" b="-563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1" name="Espace réservé du contenu 2">
                <a:extLst>
                  <a:ext uri="{FF2B5EF4-FFF2-40B4-BE49-F238E27FC236}">
                    <a16:creationId xmlns:a16="http://schemas.microsoft.com/office/drawing/2014/main" id="{6A17BB4F-EADB-48B1-A6DD-3E681960A395}"/>
                  </a:ext>
                </a:extLst>
              </p:cNvPr>
              <p:cNvSpPr txBox="1">
                <a:spLocks/>
              </p:cNvSpPr>
              <p:nvPr/>
            </p:nvSpPr>
            <p:spPr>
              <a:xfrm>
                <a:off x="6342186" y="5814159"/>
                <a:ext cx="5166476" cy="678715"/>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14:m>
                  <m:oMath xmlns:m="http://schemas.openxmlformats.org/officeDocument/2006/math">
                    <m:r>
                      <a:rPr lang="fr-FR" i="1" smtClean="0">
                        <a:latin typeface="Cambria Math" panose="02040503050406030204" pitchFamily="18" charset="0"/>
                      </a:rPr>
                      <m:t>𝐽</m:t>
                    </m:r>
                    <m:d>
                      <m:dPr>
                        <m:ctrlPr>
                          <a:rPr lang="fr-FR" i="1" smtClean="0">
                            <a:latin typeface="Cambria Math" panose="02040503050406030204" pitchFamily="18" charset="0"/>
                          </a:rPr>
                        </m:ctrlPr>
                      </m:dPr>
                      <m:e>
                        <m:r>
                          <a:rPr lang="fr-FR" b="0" i="1" smtClean="0">
                            <a:latin typeface="Cambria Math" panose="02040503050406030204" pitchFamily="18" charset="0"/>
                          </a:rPr>
                          <m:t>0.5</m:t>
                        </m:r>
                      </m:e>
                    </m:d>
                    <m:r>
                      <a:rPr lang="fr-FR" i="1" smtClean="0">
                        <a:latin typeface="Cambria Math" panose="02040503050406030204" pitchFamily="18" charset="0"/>
                      </a:rPr>
                      <m:t>=</m:t>
                    </m:r>
                  </m:oMath>
                </a14:m>
                <a:r>
                  <a:rPr lang="fr-FR"/>
                  <a:t> </a:t>
                </a:r>
                <a14:m>
                  <m:oMath xmlns:m="http://schemas.openxmlformats.org/officeDocument/2006/math">
                    <m:f>
                      <m:fPr>
                        <m:ctrlPr>
                          <a:rPr lang="fr-FR" i="1" smtClean="0">
                            <a:latin typeface="Cambria Math" panose="02040503050406030204" pitchFamily="18" charset="0"/>
                          </a:rPr>
                        </m:ctrlPr>
                      </m:fPr>
                      <m:num>
                        <m:r>
                          <a:rPr lang="fr-FR" i="1" smtClean="0">
                            <a:latin typeface="Cambria Math" panose="02040503050406030204" pitchFamily="18" charset="0"/>
                          </a:rPr>
                          <m:t>1</m:t>
                        </m:r>
                      </m:num>
                      <m:den>
                        <m:r>
                          <a:rPr lang="fr-FR" i="1" smtClean="0">
                            <a:latin typeface="Cambria Math" panose="02040503050406030204" pitchFamily="18" charset="0"/>
                          </a:rPr>
                          <m:t>2</m:t>
                        </m:r>
                        <m:r>
                          <a:rPr lang="fr-FR" i="1" smtClean="0">
                            <a:latin typeface="Cambria Math" panose="02040503050406030204" pitchFamily="18" charset="0"/>
                          </a:rPr>
                          <m:t>𝑚</m:t>
                        </m:r>
                      </m:den>
                    </m:f>
                    <m:sSup>
                      <m:sSupPr>
                        <m:ctrlPr>
                          <a:rPr lang="fr-FR" i="1" smtClean="0">
                            <a:latin typeface="Cambria Math" panose="02040503050406030204" pitchFamily="18" charset="0"/>
                          </a:rPr>
                        </m:ctrlPr>
                      </m:sSupPr>
                      <m:e>
                        <m:r>
                          <a:rPr lang="fr-FR" i="1" smtClean="0">
                            <a:latin typeface="Cambria Math" panose="02040503050406030204" pitchFamily="18" charset="0"/>
                          </a:rPr>
                          <m:t>[(</m:t>
                        </m:r>
                        <m:r>
                          <a:rPr lang="fr-FR" b="0" i="1" smtClean="0">
                            <a:latin typeface="Cambria Math" panose="02040503050406030204" pitchFamily="18" charset="0"/>
                          </a:rPr>
                          <m:t>0.5</m:t>
                        </m:r>
                        <m:r>
                          <a:rPr lang="fr-FR" i="1" smtClean="0">
                            <a:latin typeface="Cambria Math" panose="02040503050406030204" pitchFamily="18" charset="0"/>
                          </a:rPr>
                          <m:t>−1)</m:t>
                        </m:r>
                      </m:e>
                      <m:sup>
                        <m:r>
                          <a:rPr lang="fr-FR" i="1" smtClean="0">
                            <a:latin typeface="Cambria Math" panose="02040503050406030204" pitchFamily="18" charset="0"/>
                          </a:rPr>
                          <m:t>2</m:t>
                        </m:r>
                      </m:sup>
                    </m:sSup>
                    <m:r>
                      <a:rPr lang="fr-FR" i="1" smtClean="0">
                        <a:latin typeface="Cambria Math" panose="02040503050406030204" pitchFamily="18" charset="0"/>
                      </a:rPr>
                      <m:t>+</m:t>
                    </m:r>
                  </m:oMath>
                </a14:m>
                <a:r>
                  <a:rPr lang="fr-FR"/>
                  <a:t>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m:t>
                        </m:r>
                        <m:r>
                          <a:rPr lang="fr-FR" b="0" i="1" smtClean="0">
                            <a:latin typeface="Cambria Math" panose="02040503050406030204" pitchFamily="18" charset="0"/>
                          </a:rPr>
                          <m:t>1</m:t>
                        </m:r>
                        <m:r>
                          <a:rPr lang="fr-FR" i="1">
                            <a:latin typeface="Cambria Math" panose="02040503050406030204" pitchFamily="18" charset="0"/>
                          </a:rPr>
                          <m:t>−</m:t>
                        </m:r>
                        <m:r>
                          <a:rPr lang="fr-FR" b="0" i="1" smtClean="0">
                            <a:latin typeface="Cambria Math" panose="02040503050406030204" pitchFamily="18" charset="0"/>
                          </a:rPr>
                          <m:t>2</m:t>
                        </m:r>
                        <m:r>
                          <a:rPr lang="fr-FR" i="1">
                            <a:latin typeface="Cambria Math" panose="02040503050406030204" pitchFamily="18" charset="0"/>
                          </a:rPr>
                          <m:t>)</m:t>
                        </m:r>
                      </m:e>
                      <m:sup>
                        <m:r>
                          <a:rPr lang="fr-FR" i="1">
                            <a:latin typeface="Cambria Math" panose="02040503050406030204" pitchFamily="18" charset="0"/>
                          </a:rPr>
                          <m:t>2</m:t>
                        </m:r>
                      </m:sup>
                    </m:sSup>
                  </m:oMath>
                </a14:m>
                <a:r>
                  <a:rPr lang="fr-FR"/>
                  <a:t>+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(1</m:t>
                        </m:r>
                        <m:r>
                          <a:rPr lang="fr-FR" b="0" i="1" smtClean="0">
                            <a:latin typeface="Cambria Math" panose="02040503050406030204" pitchFamily="18" charset="0"/>
                          </a:rPr>
                          <m:t>.5</m:t>
                        </m:r>
                        <m:r>
                          <a:rPr lang="fr-FR" i="1">
                            <a:latin typeface="Cambria Math" panose="02040503050406030204" pitchFamily="18" charset="0"/>
                          </a:rPr>
                          <m:t>−</m:t>
                        </m:r>
                        <m:r>
                          <a:rPr lang="fr-FR" b="0" i="1" smtClean="0">
                            <a:latin typeface="Cambria Math" panose="02040503050406030204" pitchFamily="18" charset="0"/>
                          </a:rPr>
                          <m:t>3</m:t>
                        </m:r>
                        <m:r>
                          <a:rPr lang="fr-FR" i="1">
                            <a:latin typeface="Cambria Math" panose="02040503050406030204" pitchFamily="18" charset="0"/>
                          </a:rPr>
                          <m:t>)</m:t>
                        </m:r>
                      </m:e>
                      <m:sup>
                        <m:r>
                          <a:rPr lang="fr-FR" i="1">
                            <a:latin typeface="Cambria Math" panose="02040503050406030204" pitchFamily="18" charset="0"/>
                          </a:rPr>
                          <m:t>2</m:t>
                        </m:r>
                      </m:sup>
                    </m:sSup>
                    <m:r>
                      <a:rPr lang="fr-FR" smtClean="0">
                        <a:latin typeface="Cambria Math" panose="02040503050406030204" pitchFamily="18" charset="0"/>
                      </a:rPr>
                      <m:t>]</m:t>
                    </m:r>
                  </m:oMath>
                </a14:m>
                <a:r>
                  <a:rPr lang="fr-FR"/>
                  <a:t> = 0.68</a:t>
                </a:r>
              </a:p>
            </p:txBody>
          </p:sp>
        </mc:Choice>
        <mc:Fallback xmlns="">
          <p:sp>
            <p:nvSpPr>
              <p:cNvPr id="21" name="Espace réservé du contenu 2">
                <a:extLst>
                  <a:ext uri="{FF2B5EF4-FFF2-40B4-BE49-F238E27FC236}">
                    <a16:creationId xmlns:a16="http://schemas.microsoft.com/office/drawing/2014/main" id="{6A17BB4F-EADB-48B1-A6DD-3E681960A395}"/>
                  </a:ext>
                </a:extLst>
              </p:cNvPr>
              <p:cNvSpPr txBox="1">
                <a:spLocks noRot="1" noChangeAspect="1" noMove="1" noResize="1" noEditPoints="1" noAdjustHandles="1" noChangeArrowheads="1" noChangeShapeType="1" noTextEdit="1"/>
              </p:cNvSpPr>
              <p:nvPr/>
            </p:nvSpPr>
            <p:spPr>
              <a:xfrm>
                <a:off x="6342186" y="5814159"/>
                <a:ext cx="5166476" cy="678715"/>
              </a:xfrm>
              <a:prstGeom prst="rect">
                <a:avLst/>
              </a:prstGeom>
              <a:blipFill>
                <a:blip r:embed="rId8"/>
                <a:stretch>
                  <a:fillRect r="-472"/>
                </a:stretch>
              </a:blipFill>
            </p:spPr>
            <p:txBody>
              <a:bodyPr/>
              <a:lstStyle/>
              <a:p>
                <a:r>
                  <a:rPr lang="fr-FR">
                    <a:noFill/>
                  </a:rPr>
                  <a:t> </a:t>
                </a:r>
              </a:p>
            </p:txBody>
          </p:sp>
        </mc:Fallback>
      </mc:AlternateContent>
      <p:cxnSp>
        <p:nvCxnSpPr>
          <p:cNvPr id="22" name="Connecteur droit 21">
            <a:extLst>
              <a:ext uri="{FF2B5EF4-FFF2-40B4-BE49-F238E27FC236}">
                <a16:creationId xmlns:a16="http://schemas.microsoft.com/office/drawing/2014/main" id="{13206FA7-BD42-440D-B650-183980BC1441}"/>
              </a:ext>
            </a:extLst>
          </p:cNvPr>
          <p:cNvCxnSpPr>
            <a:cxnSpLocks/>
          </p:cNvCxnSpPr>
          <p:nvPr/>
        </p:nvCxnSpPr>
        <p:spPr>
          <a:xfrm>
            <a:off x="2590800" y="4613031"/>
            <a:ext cx="0" cy="322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A4787A34-4209-4C58-B379-738A94FC1550}"/>
              </a:ext>
            </a:extLst>
          </p:cNvPr>
          <p:cNvCxnSpPr>
            <a:cxnSpLocks/>
          </p:cNvCxnSpPr>
          <p:nvPr/>
        </p:nvCxnSpPr>
        <p:spPr>
          <a:xfrm>
            <a:off x="3798276" y="3816128"/>
            <a:ext cx="0" cy="7324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90B119FF-0A64-4650-B763-EFA419C15E59}"/>
              </a:ext>
            </a:extLst>
          </p:cNvPr>
          <p:cNvCxnSpPr>
            <a:cxnSpLocks/>
          </p:cNvCxnSpPr>
          <p:nvPr/>
        </p:nvCxnSpPr>
        <p:spPr>
          <a:xfrm>
            <a:off x="5011615" y="3042138"/>
            <a:ext cx="0" cy="1119554"/>
          </a:xfrm>
          <a:prstGeom prst="line">
            <a:avLst/>
          </a:prstGeom>
        </p:spPr>
        <p:style>
          <a:lnRef idx="1">
            <a:schemeClr val="accent1"/>
          </a:lnRef>
          <a:fillRef idx="0">
            <a:schemeClr val="accent1"/>
          </a:fillRef>
          <a:effectRef idx="0">
            <a:schemeClr val="accent1"/>
          </a:effectRef>
          <a:fontRef idx="minor">
            <a:schemeClr val="tx1"/>
          </a:fontRef>
        </p:style>
      </p:cxnSp>
      <p:sp>
        <p:nvSpPr>
          <p:cNvPr id="17" name="Titre 1">
            <a:extLst>
              <a:ext uri="{FF2B5EF4-FFF2-40B4-BE49-F238E27FC236}">
                <a16:creationId xmlns:a16="http://schemas.microsoft.com/office/drawing/2014/main" id="{03EE15AC-766C-D542-BC90-3C79BCD2237C}"/>
              </a:ext>
            </a:extLst>
          </p:cNvPr>
          <p:cNvSpPr>
            <a:spLocks noGrp="1"/>
          </p:cNvSpPr>
          <p:nvPr>
            <p:ph type="title"/>
          </p:nvPr>
        </p:nvSpPr>
        <p:spPr>
          <a:xfrm>
            <a:off x="677334" y="609600"/>
            <a:ext cx="8596668" cy="1320800"/>
          </a:xfrm>
        </p:spPr>
        <p:txBody>
          <a:bodyPr/>
          <a:lstStyle/>
          <a:p>
            <a:r>
              <a:rPr lang="fr-FR" dirty="0"/>
              <a:t>4. Tracé une fonction de coût</a:t>
            </a:r>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7140604F-215A-164A-A576-AD425763117F}"/>
                  </a:ext>
                </a:extLst>
              </p:cNvPr>
              <p:cNvSpPr txBox="1"/>
              <p:nvPr/>
            </p:nvSpPr>
            <p:spPr>
              <a:xfrm>
                <a:off x="1309045" y="1742890"/>
                <a:ext cx="4224234" cy="646331"/>
              </a:xfrm>
              <a:prstGeom prst="rect">
                <a:avLst/>
              </a:prstGeom>
              <a:noFill/>
            </p:spPr>
            <p:txBody>
              <a:bodyPr wrap="square" rtlCol="0">
                <a:spAutoFit/>
              </a:bodyPr>
              <a:lstStyle/>
              <a:p>
                <a:pPr algn="ctr"/>
                <a:r>
                  <a:rPr lang="fr-FR" dirty="0"/>
                  <a:t>Fonction H(x)</a:t>
                </a:r>
              </a:p>
              <a:p>
                <a:pPr algn="ct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0</m:t>
                        </m:r>
                      </m:sub>
                    </m:sSub>
                  </m:oMath>
                </a14:m>
                <a:r>
                  <a:rPr lang="fr-FR" dirty="0"/>
                  <a:t> = 0,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1</m:t>
                        </m:r>
                      </m:sub>
                    </m:sSub>
                  </m:oMath>
                </a14:m>
                <a:r>
                  <a:rPr lang="fr-FR" dirty="0"/>
                  <a:t> fixe, x est un paramètre</a:t>
                </a:r>
              </a:p>
            </p:txBody>
          </p:sp>
        </mc:Choice>
        <mc:Fallback xmlns="">
          <p:sp>
            <p:nvSpPr>
              <p:cNvPr id="18" name="ZoneTexte 17">
                <a:extLst>
                  <a:ext uri="{FF2B5EF4-FFF2-40B4-BE49-F238E27FC236}">
                    <a16:creationId xmlns:a16="http://schemas.microsoft.com/office/drawing/2014/main" id="{7140604F-215A-164A-A576-AD425763117F}"/>
                  </a:ext>
                </a:extLst>
              </p:cNvPr>
              <p:cNvSpPr txBox="1">
                <a:spLocks noRot="1" noChangeAspect="1" noMove="1" noResize="1" noEditPoints="1" noAdjustHandles="1" noChangeArrowheads="1" noChangeShapeType="1" noTextEdit="1"/>
              </p:cNvSpPr>
              <p:nvPr/>
            </p:nvSpPr>
            <p:spPr>
              <a:xfrm>
                <a:off x="1309045" y="1742890"/>
                <a:ext cx="4224234" cy="646331"/>
              </a:xfrm>
              <a:prstGeom prst="rect">
                <a:avLst/>
              </a:prstGeom>
              <a:blipFill>
                <a:blip r:embed="rId9"/>
                <a:stretch>
                  <a:fillRect t="-3846" b="-1153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DE921B6C-7A99-1F46-9FEB-A08CC86F959B}"/>
                  </a:ext>
                </a:extLst>
              </p:cNvPr>
              <p:cNvSpPr txBox="1"/>
              <p:nvPr/>
            </p:nvSpPr>
            <p:spPr>
              <a:xfrm>
                <a:off x="6742424" y="1678816"/>
                <a:ext cx="3876382" cy="923330"/>
              </a:xfrm>
              <a:prstGeom prst="rect">
                <a:avLst/>
              </a:prstGeom>
              <a:noFill/>
            </p:spPr>
            <p:txBody>
              <a:bodyPr wrap="none" rtlCol="0">
                <a:spAutoFit/>
              </a:bodyPr>
              <a:lstStyle/>
              <a:p>
                <a:pPr algn="ctr"/>
                <a:r>
                  <a:rPr lang="fr-FR" dirty="0"/>
                  <a:t>Fonction J(</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1</m:t>
                        </m:r>
                      </m:sub>
                    </m:sSub>
                  </m:oMath>
                </a14:m>
                <a:r>
                  <a:rPr lang="fr-FR" dirty="0"/>
                  <a:t>)</a:t>
                </a:r>
              </a:p>
              <a:p>
                <a:pPr algn="ct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0</m:t>
                          </m:r>
                        </m:sub>
                      </m:sSub>
                      <m:r>
                        <m:rPr>
                          <m:nor/>
                        </m:rPr>
                        <a:rPr lang="fr-FR"/>
                        <m:t> = 0, </m:t>
                      </m:r>
                      <m:r>
                        <m:rPr>
                          <m:nor/>
                        </m:rPr>
                        <a:rPr lang="fr-FR" b="0" i="0" smtClean="0"/>
                        <m:t>x</m:t>
                      </m:r>
                      <m:r>
                        <m:rPr>
                          <m:nor/>
                        </m:rPr>
                        <a:rPr lang="fr-FR" b="0" i="0" smtClean="0"/>
                        <m:t> </m:t>
                      </m:r>
                      <m:r>
                        <m:rPr>
                          <m:nor/>
                        </m:rPr>
                        <a:rPr lang="fr-FR" b="0" i="0" smtClean="0"/>
                        <m:t>fixe</m:t>
                      </m:r>
                      <m:r>
                        <m:rPr>
                          <m:nor/>
                        </m:rPr>
                        <a:rPr lang="fr-FR"/>
                        <m:t>,</m:t>
                      </m:r>
                      <m:sSub>
                        <m:sSubPr>
                          <m:ctrlPr>
                            <a:rPr lang="fr-FR" i="1">
                              <a:latin typeface="Cambria Math" panose="02040503050406030204" pitchFamily="18" charset="0"/>
                            </a:rPr>
                          </m:ctrlPr>
                        </m:sSubPr>
                        <m:e>
                          <m:r>
                            <a:rPr lang="fr-FR" b="0" i="1" smtClean="0">
                              <a:latin typeface="Cambria Math" panose="02040503050406030204" pitchFamily="18" charset="0"/>
                            </a:rPr>
                            <m:t> </m:t>
                          </m:r>
                          <m:r>
                            <a:rPr lang="fr-FR" i="1">
                              <a:latin typeface="Cambria Math" panose="02040503050406030204" pitchFamily="18" charset="0"/>
                            </a:rPr>
                            <m:t>𝑤</m:t>
                          </m:r>
                        </m:e>
                        <m:sub>
                          <m:r>
                            <a:rPr lang="fr-FR" i="1">
                              <a:latin typeface="Cambria Math" panose="02040503050406030204" pitchFamily="18" charset="0"/>
                            </a:rPr>
                            <m:t>1</m:t>
                          </m:r>
                        </m:sub>
                      </m:sSub>
                      <m:r>
                        <m:rPr>
                          <m:nor/>
                        </m:rPr>
                        <a:rPr lang="fr-FR" b="0" i="0" smtClean="0">
                          <a:latin typeface="Cambria Math" panose="02040503050406030204" pitchFamily="18" charset="0"/>
                        </a:rPr>
                        <m:t> </m:t>
                      </m:r>
                      <m:r>
                        <m:rPr>
                          <m:nor/>
                        </m:rPr>
                        <a:rPr lang="fr-FR" b="0" i="0" smtClean="0"/>
                        <m:t>est</m:t>
                      </m:r>
                      <m:r>
                        <m:rPr>
                          <m:nor/>
                        </m:rPr>
                        <a:rPr lang="fr-FR" b="0" i="0" smtClean="0"/>
                        <m:t> </m:t>
                      </m:r>
                      <m:r>
                        <m:rPr>
                          <m:nor/>
                        </m:rPr>
                        <a:rPr lang="fr-FR" b="0" i="0" smtClean="0"/>
                        <m:t>un</m:t>
                      </m:r>
                      <m:r>
                        <m:rPr>
                          <m:nor/>
                        </m:rPr>
                        <a:rPr lang="fr-FR" b="0" i="0" smtClean="0"/>
                        <m:t> </m:t>
                      </m:r>
                      <m:r>
                        <m:rPr>
                          <m:nor/>
                        </m:rPr>
                        <a:rPr lang="fr-FR" b="0" i="0" smtClean="0"/>
                        <m:t>param</m:t>
                      </m:r>
                      <m:r>
                        <m:rPr>
                          <m:nor/>
                        </m:rPr>
                        <a:rPr lang="fr-FR" b="0" i="0" smtClean="0"/>
                        <m:t>è</m:t>
                      </m:r>
                      <m:r>
                        <m:rPr>
                          <m:nor/>
                        </m:rPr>
                        <a:rPr lang="fr-FR" b="0" i="0" smtClean="0"/>
                        <m:t>tre</m:t>
                      </m:r>
                    </m:oMath>
                  </m:oMathPara>
                </a14:m>
                <a:endParaRPr lang="fr-FR" dirty="0"/>
              </a:p>
              <a:p>
                <a:pPr algn="ctr"/>
                <a:endParaRPr lang="fr-FR" dirty="0"/>
              </a:p>
            </p:txBody>
          </p:sp>
        </mc:Choice>
        <mc:Fallback xmlns="">
          <p:sp>
            <p:nvSpPr>
              <p:cNvPr id="19" name="ZoneTexte 18">
                <a:extLst>
                  <a:ext uri="{FF2B5EF4-FFF2-40B4-BE49-F238E27FC236}">
                    <a16:creationId xmlns:a16="http://schemas.microsoft.com/office/drawing/2014/main" id="{DE921B6C-7A99-1F46-9FEB-A08CC86F959B}"/>
                  </a:ext>
                </a:extLst>
              </p:cNvPr>
              <p:cNvSpPr txBox="1">
                <a:spLocks noRot="1" noChangeAspect="1" noMove="1" noResize="1" noEditPoints="1" noAdjustHandles="1" noChangeArrowheads="1" noChangeShapeType="1" noTextEdit="1"/>
              </p:cNvSpPr>
              <p:nvPr/>
            </p:nvSpPr>
            <p:spPr>
              <a:xfrm>
                <a:off x="6742424" y="1678816"/>
                <a:ext cx="3876382" cy="923330"/>
              </a:xfrm>
              <a:prstGeom prst="rect">
                <a:avLst/>
              </a:prstGeom>
              <a:blipFill>
                <a:blip r:embed="rId10"/>
                <a:stretch>
                  <a:fillRect t="-2740"/>
                </a:stretch>
              </a:blipFill>
            </p:spPr>
            <p:txBody>
              <a:bodyPr/>
              <a:lstStyle/>
              <a:p>
                <a:r>
                  <a:rPr lang="fr-FR">
                    <a:noFill/>
                  </a:rPr>
                  <a:t> </a:t>
                </a:r>
              </a:p>
            </p:txBody>
          </p:sp>
        </mc:Fallback>
      </mc:AlternateContent>
      <p:sp>
        <p:nvSpPr>
          <p:cNvPr id="15" name="Espace réservé du pied de page 3">
            <a:extLst>
              <a:ext uri="{FF2B5EF4-FFF2-40B4-BE49-F238E27FC236}">
                <a16:creationId xmlns:a16="http://schemas.microsoft.com/office/drawing/2014/main" id="{57CD8EBE-5E03-8D4C-9063-66C2547504B4}"/>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16" name="Image 15">
            <a:extLst>
              <a:ext uri="{FF2B5EF4-FFF2-40B4-BE49-F238E27FC236}">
                <a16:creationId xmlns:a16="http://schemas.microsoft.com/office/drawing/2014/main" id="{8CDEF251-96C8-F34E-9BAA-60CCC1FFBD3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
        <p:nvSpPr>
          <p:cNvPr id="20" name="ZoneTexte 19">
            <a:extLst>
              <a:ext uri="{FF2B5EF4-FFF2-40B4-BE49-F238E27FC236}">
                <a16:creationId xmlns:a16="http://schemas.microsoft.com/office/drawing/2014/main" id="{B26FD56D-C86C-1A46-B795-A298F0264AC0}"/>
              </a:ext>
            </a:extLst>
          </p:cNvPr>
          <p:cNvSpPr txBox="1"/>
          <p:nvPr/>
        </p:nvSpPr>
        <p:spPr>
          <a:xfrm>
            <a:off x="553517" y="3584492"/>
            <a:ext cx="316112" cy="369332"/>
          </a:xfrm>
          <a:prstGeom prst="rect">
            <a:avLst/>
          </a:prstGeom>
          <a:noFill/>
        </p:spPr>
        <p:txBody>
          <a:bodyPr wrap="none" rtlCol="0">
            <a:spAutoFit/>
          </a:bodyPr>
          <a:lstStyle/>
          <a:p>
            <a:r>
              <a:rPr lang="fr-FR" dirty="0"/>
              <a:t>Y</a:t>
            </a:r>
          </a:p>
        </p:txBody>
      </p:sp>
      <p:sp>
        <p:nvSpPr>
          <p:cNvPr id="25" name="ZoneTexte 24">
            <a:extLst>
              <a:ext uri="{FF2B5EF4-FFF2-40B4-BE49-F238E27FC236}">
                <a16:creationId xmlns:a16="http://schemas.microsoft.com/office/drawing/2014/main" id="{30E08A9E-057D-4C4A-8185-6870250E660F}"/>
              </a:ext>
            </a:extLst>
          </p:cNvPr>
          <p:cNvSpPr txBox="1"/>
          <p:nvPr/>
        </p:nvSpPr>
        <p:spPr>
          <a:xfrm>
            <a:off x="3323880" y="5482087"/>
            <a:ext cx="300082" cy="369332"/>
          </a:xfrm>
          <a:prstGeom prst="rect">
            <a:avLst/>
          </a:prstGeom>
          <a:noFill/>
        </p:spPr>
        <p:txBody>
          <a:bodyPr wrap="none" rtlCol="0">
            <a:spAutoFit/>
          </a:bodyPr>
          <a:lstStyle/>
          <a:p>
            <a:r>
              <a:rPr lang="fr-FR" dirty="0"/>
              <a:t>x</a:t>
            </a:r>
          </a:p>
        </p:txBody>
      </p:sp>
      <mc:AlternateContent xmlns:mc="http://schemas.openxmlformats.org/markup-compatibility/2006" xmlns:a14="http://schemas.microsoft.com/office/drawing/2010/main">
        <mc:Choice Requires="a14">
          <p:sp>
            <p:nvSpPr>
              <p:cNvPr id="33" name="ZoneTexte 32">
                <a:extLst>
                  <a:ext uri="{FF2B5EF4-FFF2-40B4-BE49-F238E27FC236}">
                    <a16:creationId xmlns:a16="http://schemas.microsoft.com/office/drawing/2014/main" id="{13D74D9D-CF8F-4346-93BB-FA587449CAED}"/>
                  </a:ext>
                </a:extLst>
              </p:cNvPr>
              <p:cNvSpPr txBox="1"/>
              <p:nvPr/>
            </p:nvSpPr>
            <p:spPr>
              <a:xfrm>
                <a:off x="8716837" y="5469919"/>
                <a:ext cx="517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sub>
                      </m:sSub>
                    </m:oMath>
                  </m:oMathPara>
                </a14:m>
                <a:endParaRPr lang="fr-FR" dirty="0"/>
              </a:p>
            </p:txBody>
          </p:sp>
        </mc:Choice>
        <mc:Fallback xmlns="">
          <p:sp>
            <p:nvSpPr>
              <p:cNvPr id="33" name="ZoneTexte 32">
                <a:extLst>
                  <a:ext uri="{FF2B5EF4-FFF2-40B4-BE49-F238E27FC236}">
                    <a16:creationId xmlns:a16="http://schemas.microsoft.com/office/drawing/2014/main" id="{13D74D9D-CF8F-4346-93BB-FA587449CAED}"/>
                  </a:ext>
                </a:extLst>
              </p:cNvPr>
              <p:cNvSpPr txBox="1">
                <a:spLocks noRot="1" noChangeAspect="1" noMove="1" noResize="1" noEditPoints="1" noAdjustHandles="1" noChangeArrowheads="1" noChangeShapeType="1" noTextEdit="1"/>
              </p:cNvSpPr>
              <p:nvPr/>
            </p:nvSpPr>
            <p:spPr>
              <a:xfrm>
                <a:off x="8716837" y="5469919"/>
                <a:ext cx="517834" cy="369332"/>
              </a:xfrm>
              <a:prstGeom prst="rect">
                <a:avLst/>
              </a:prstGeom>
              <a:blipFill>
                <a:blip r:embed="rId1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4" name="ZoneTexte 33">
                <a:extLst>
                  <a:ext uri="{FF2B5EF4-FFF2-40B4-BE49-F238E27FC236}">
                    <a16:creationId xmlns:a16="http://schemas.microsoft.com/office/drawing/2014/main" id="{1442234F-4716-9341-AADE-8E6D2376B411}"/>
                  </a:ext>
                </a:extLst>
              </p:cNvPr>
              <p:cNvSpPr txBox="1"/>
              <p:nvPr/>
            </p:nvSpPr>
            <p:spPr>
              <a:xfrm>
                <a:off x="5694576" y="3785032"/>
                <a:ext cx="802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𝐽</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sub>
                      </m:sSub>
                      <m:r>
                        <a:rPr lang="fr-FR" b="0" i="1" smtClean="0">
                          <a:latin typeface="Cambria Math" panose="02040503050406030204" pitchFamily="18" charset="0"/>
                        </a:rPr>
                        <m:t>)</m:t>
                      </m:r>
                    </m:oMath>
                  </m:oMathPara>
                </a14:m>
                <a:endParaRPr lang="fr-FR" dirty="0"/>
              </a:p>
            </p:txBody>
          </p:sp>
        </mc:Choice>
        <mc:Fallback xmlns="">
          <p:sp>
            <p:nvSpPr>
              <p:cNvPr id="34" name="ZoneTexte 33">
                <a:extLst>
                  <a:ext uri="{FF2B5EF4-FFF2-40B4-BE49-F238E27FC236}">
                    <a16:creationId xmlns:a16="http://schemas.microsoft.com/office/drawing/2014/main" id="{1442234F-4716-9341-AADE-8E6D2376B411}"/>
                  </a:ext>
                </a:extLst>
              </p:cNvPr>
              <p:cNvSpPr txBox="1">
                <a:spLocks noRot="1" noChangeAspect="1" noMove="1" noResize="1" noEditPoints="1" noAdjustHandles="1" noChangeArrowheads="1" noChangeShapeType="1" noTextEdit="1"/>
              </p:cNvSpPr>
              <p:nvPr/>
            </p:nvSpPr>
            <p:spPr>
              <a:xfrm>
                <a:off x="5694576" y="3785032"/>
                <a:ext cx="802848" cy="369332"/>
              </a:xfrm>
              <a:prstGeom prst="rect">
                <a:avLst/>
              </a:prstGeom>
              <a:blipFill>
                <a:blip r:embed="rId13"/>
                <a:stretch>
                  <a:fillRect b="-17241"/>
                </a:stretch>
              </a:blipFill>
            </p:spPr>
            <p:txBody>
              <a:bodyPr/>
              <a:lstStyle/>
              <a:p>
                <a:r>
                  <a:rPr lang="fr-FR">
                    <a:noFill/>
                  </a:rPr>
                  <a:t> </a:t>
                </a:r>
              </a:p>
            </p:txBody>
          </p:sp>
        </mc:Fallback>
      </mc:AlternateContent>
    </p:spTree>
    <p:extLst>
      <p:ext uri="{BB962C8B-B14F-4D97-AF65-F5344CB8AC3E}">
        <p14:creationId xmlns:p14="http://schemas.microsoft.com/office/powerpoint/2010/main" val="376305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8F36A5-CD57-4DF2-8A06-12A0736BE9F9}"/>
              </a:ext>
            </a:extLst>
          </p:cNvPr>
          <p:cNvSpPr>
            <a:spLocks noGrp="1"/>
          </p:cNvSpPr>
          <p:nvPr>
            <p:ph type="title"/>
          </p:nvPr>
        </p:nvSpPr>
        <p:spPr/>
        <p:txBody>
          <a:bodyPr/>
          <a:lstStyle/>
          <a:p>
            <a:r>
              <a:rPr lang="fr-FR" dirty="0"/>
              <a:t>Régression linéaire</a:t>
            </a:r>
          </a:p>
        </p:txBody>
      </p:sp>
      <p:sp>
        <p:nvSpPr>
          <p:cNvPr id="3" name="Espace réservé du contenu 2">
            <a:extLst>
              <a:ext uri="{FF2B5EF4-FFF2-40B4-BE49-F238E27FC236}">
                <a16:creationId xmlns:a16="http://schemas.microsoft.com/office/drawing/2014/main" id="{6C6F4267-A05F-4F5C-B0AD-A94B3FF8BC0B}"/>
              </a:ext>
            </a:extLst>
          </p:cNvPr>
          <p:cNvSpPr>
            <a:spLocks noGrp="1"/>
          </p:cNvSpPr>
          <p:nvPr>
            <p:ph idx="1"/>
          </p:nvPr>
        </p:nvSpPr>
        <p:spPr>
          <a:xfrm>
            <a:off x="677334" y="2160589"/>
            <a:ext cx="8596668" cy="4087811"/>
          </a:xfrm>
        </p:spPr>
        <p:txBody>
          <a:bodyPr>
            <a:normAutofit/>
          </a:bodyPr>
          <a:lstStyle/>
          <a:p>
            <a:pPr>
              <a:lnSpc>
                <a:spcPct val="150000"/>
              </a:lnSpc>
            </a:pPr>
            <a:r>
              <a:rPr lang="fr-FR" b="1" dirty="0"/>
              <a:t>I/ Régression</a:t>
            </a:r>
            <a:endParaRPr lang="en-US" b="1" dirty="0"/>
          </a:p>
          <a:p>
            <a:pPr>
              <a:lnSpc>
                <a:spcPct val="150000"/>
              </a:lnSpc>
            </a:pPr>
            <a:r>
              <a:rPr lang="fr-FR" dirty="0">
                <a:solidFill>
                  <a:schemeClr val="bg1">
                    <a:lumMod val="50000"/>
                  </a:schemeClr>
                </a:solidFill>
              </a:rPr>
              <a:t>II/ Définir le problème</a:t>
            </a:r>
          </a:p>
          <a:p>
            <a:pPr>
              <a:lnSpc>
                <a:spcPct val="150000"/>
              </a:lnSpc>
            </a:pPr>
            <a:r>
              <a:rPr lang="fr-FR" dirty="0">
                <a:solidFill>
                  <a:schemeClr val="bg1">
                    <a:lumMod val="50000"/>
                  </a:schemeClr>
                </a:solidFill>
              </a:rPr>
              <a:t>III/ Modèle</a:t>
            </a:r>
          </a:p>
          <a:p>
            <a:pPr>
              <a:lnSpc>
                <a:spcPct val="150000"/>
              </a:lnSpc>
            </a:pPr>
            <a:r>
              <a:rPr lang="fr-FR" dirty="0">
                <a:solidFill>
                  <a:schemeClr val="bg1">
                    <a:lumMod val="50000"/>
                  </a:schemeClr>
                </a:solidFill>
              </a:rPr>
              <a:t>IV/ Fonction de coût</a:t>
            </a:r>
          </a:p>
          <a:p>
            <a:pPr>
              <a:lnSpc>
                <a:spcPct val="150000"/>
              </a:lnSpc>
            </a:pPr>
            <a:r>
              <a:rPr lang="fr-FR" dirty="0">
                <a:solidFill>
                  <a:schemeClr val="bg1">
                    <a:lumMod val="50000"/>
                  </a:schemeClr>
                </a:solidFill>
              </a:rPr>
              <a:t>V/ Descente de gradient</a:t>
            </a:r>
          </a:p>
          <a:p>
            <a:pPr>
              <a:lnSpc>
                <a:spcPct val="150000"/>
              </a:lnSpc>
            </a:pPr>
            <a:r>
              <a:rPr lang="fr-FR" dirty="0">
                <a:solidFill>
                  <a:schemeClr val="bg1">
                    <a:lumMod val="50000"/>
                  </a:schemeClr>
                </a:solidFill>
              </a:rPr>
              <a:t>VI/ Interprétation</a:t>
            </a:r>
          </a:p>
          <a:p>
            <a:endParaRPr lang="fr-FR" dirty="0"/>
          </a:p>
        </p:txBody>
      </p:sp>
      <p:sp>
        <p:nvSpPr>
          <p:cNvPr id="5" name="Espace réservé du numéro de diapositive 4">
            <a:extLst>
              <a:ext uri="{FF2B5EF4-FFF2-40B4-BE49-F238E27FC236}">
                <a16:creationId xmlns:a16="http://schemas.microsoft.com/office/drawing/2014/main" id="{DAE87036-62E1-4ADD-BA73-0211EA199E16}"/>
              </a:ext>
            </a:extLst>
          </p:cNvPr>
          <p:cNvSpPr>
            <a:spLocks noGrp="1"/>
          </p:cNvSpPr>
          <p:nvPr>
            <p:ph type="sldNum" sz="quarter" idx="12"/>
          </p:nvPr>
        </p:nvSpPr>
        <p:spPr/>
        <p:txBody>
          <a:bodyPr/>
          <a:lstStyle/>
          <a:p>
            <a:fld id="{7E7BE016-98D7-40EC-9FA8-F4485C9A31D1}" type="slidenum">
              <a:rPr lang="fr-FR" smtClean="0"/>
              <a:t>2</a:t>
            </a:fld>
            <a:endParaRPr lang="fr-FR"/>
          </a:p>
        </p:txBody>
      </p:sp>
      <p:sp>
        <p:nvSpPr>
          <p:cNvPr id="6" name="Espace réservé du pied de page 3">
            <a:extLst>
              <a:ext uri="{FF2B5EF4-FFF2-40B4-BE49-F238E27FC236}">
                <a16:creationId xmlns:a16="http://schemas.microsoft.com/office/drawing/2014/main" id="{9874558F-272D-3C43-9737-0A7379BBAD8C}"/>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7" name="Image 6">
            <a:extLst>
              <a:ext uri="{FF2B5EF4-FFF2-40B4-BE49-F238E27FC236}">
                <a16:creationId xmlns:a16="http://schemas.microsoft.com/office/drawing/2014/main" id="{6187C13B-9C76-5347-B8B8-7159A08528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Tree>
    <p:extLst>
      <p:ext uri="{BB962C8B-B14F-4D97-AF65-F5344CB8AC3E}">
        <p14:creationId xmlns:p14="http://schemas.microsoft.com/office/powerpoint/2010/main" val="2973868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922A1B08-D434-4B39-8FF4-2F463C13D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124608"/>
            <a:ext cx="5487650" cy="3658433"/>
          </a:xfrm>
          <a:prstGeom prst="rect">
            <a:avLst/>
          </a:prstGeom>
        </p:spPr>
      </p:pic>
      <p:sp>
        <p:nvSpPr>
          <p:cNvPr id="5" name="Espace réservé du numéro de diapositive 4">
            <a:extLst>
              <a:ext uri="{FF2B5EF4-FFF2-40B4-BE49-F238E27FC236}">
                <a16:creationId xmlns:a16="http://schemas.microsoft.com/office/drawing/2014/main" id="{D7B2DC3F-2AFB-4973-8811-A38F93891E18}"/>
              </a:ext>
            </a:extLst>
          </p:cNvPr>
          <p:cNvSpPr>
            <a:spLocks noGrp="1"/>
          </p:cNvSpPr>
          <p:nvPr>
            <p:ph type="sldNum" sz="quarter" idx="12"/>
          </p:nvPr>
        </p:nvSpPr>
        <p:spPr/>
        <p:txBody>
          <a:bodyPr/>
          <a:lstStyle/>
          <a:p>
            <a:fld id="{7E7BE016-98D7-40EC-9FA8-F4485C9A31D1}" type="slidenum">
              <a:rPr lang="fr-FR" smtClean="0"/>
              <a:pPr/>
              <a:t>20</a:t>
            </a:fld>
            <a:endParaRPr lang="fr-FR"/>
          </a:p>
        </p:txBody>
      </p:sp>
      <p:pic>
        <p:nvPicPr>
          <p:cNvPr id="10" name="Image 9">
            <a:extLst>
              <a:ext uri="{FF2B5EF4-FFF2-40B4-BE49-F238E27FC236}">
                <a16:creationId xmlns:a16="http://schemas.microsoft.com/office/drawing/2014/main" id="{CED81454-D934-49FD-BFF2-CCDC34990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2140482"/>
            <a:ext cx="5487650" cy="3658433"/>
          </a:xfrm>
          <a:prstGeom prst="rect">
            <a:avLst/>
          </a:prstGeom>
        </p:spPr>
      </p:pic>
      <p:cxnSp>
        <p:nvCxnSpPr>
          <p:cNvPr id="13" name="Connecteur droit 12">
            <a:extLst>
              <a:ext uri="{FF2B5EF4-FFF2-40B4-BE49-F238E27FC236}">
                <a16:creationId xmlns:a16="http://schemas.microsoft.com/office/drawing/2014/main" id="{85DAD9AB-636B-4D33-B897-D57955ECD662}"/>
              </a:ext>
            </a:extLst>
          </p:cNvPr>
          <p:cNvCxnSpPr>
            <a:cxnSpLocks/>
          </p:cNvCxnSpPr>
          <p:nvPr/>
        </p:nvCxnSpPr>
        <p:spPr>
          <a:xfrm>
            <a:off x="1309045" y="5345724"/>
            <a:ext cx="4317055" cy="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Espace réservé du contenu 2">
                <a:extLst>
                  <a:ext uri="{FF2B5EF4-FFF2-40B4-BE49-F238E27FC236}">
                    <a16:creationId xmlns:a16="http://schemas.microsoft.com/office/drawing/2014/main" id="{7D4B926C-E278-49D2-8014-6F093CC9EDAD}"/>
                  </a:ext>
                </a:extLst>
              </p:cNvPr>
              <p:cNvSpPr txBox="1">
                <a:spLocks/>
              </p:cNvSpPr>
              <p:nvPr/>
            </p:nvSpPr>
            <p:spPr>
              <a:xfrm>
                <a:off x="1231303" y="5814159"/>
                <a:ext cx="4485237" cy="4342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14:m>
                  <m:oMath xmlns:m="http://schemas.openxmlformats.org/officeDocument/2006/math">
                    <m:r>
                      <a:rPr lang="fr-FR" b="0" i="1" smtClean="0">
                        <a:latin typeface="Cambria Math" panose="02040503050406030204" pitchFamily="18" charset="0"/>
                      </a:rPr>
                      <m:t>h</m:t>
                    </m:r>
                    <m:d>
                      <m:dPr>
                        <m:ctrlPr>
                          <a:rPr lang="fr-FR" b="0" i="1" smtClean="0">
                            <a:latin typeface="Cambria Math" panose="02040503050406030204" pitchFamily="18" charset="0"/>
                          </a:rPr>
                        </m:ctrlPr>
                      </m:dPr>
                      <m:e>
                        <m:r>
                          <a:rPr lang="fr-FR" b="0" i="1" smtClean="0">
                            <a:latin typeface="Cambria Math" panose="02040503050406030204" pitchFamily="18" charset="0"/>
                          </a:rPr>
                          <m:t>𝑥</m:t>
                        </m:r>
                      </m:e>
                    </m:d>
                    <m:r>
                      <a:rPr lang="fr-FR" i="1" smtClean="0">
                        <a:latin typeface="Cambria Math" panose="02040503050406030204" pitchFamily="18" charset="0"/>
                      </a:rPr>
                      <m:t>=</m:t>
                    </m:r>
                  </m:oMath>
                </a14:m>
                <a:r>
                  <a:rPr lang="fr-FR"/>
                  <a:t> 0 + 0 x</a:t>
                </a:r>
              </a:p>
            </p:txBody>
          </p:sp>
        </mc:Choice>
        <mc:Fallback xmlns="">
          <p:sp>
            <p:nvSpPr>
              <p:cNvPr id="26" name="Espace réservé du contenu 2">
                <a:extLst>
                  <a:ext uri="{FF2B5EF4-FFF2-40B4-BE49-F238E27FC236}">
                    <a16:creationId xmlns:a16="http://schemas.microsoft.com/office/drawing/2014/main" id="{7D4B926C-E278-49D2-8014-6F093CC9EDAD}"/>
                  </a:ext>
                </a:extLst>
              </p:cNvPr>
              <p:cNvSpPr txBox="1">
                <a:spLocks noRot="1" noChangeAspect="1" noMove="1" noResize="1" noEditPoints="1" noAdjustHandles="1" noChangeArrowheads="1" noChangeShapeType="1" noTextEdit="1"/>
              </p:cNvSpPr>
              <p:nvPr/>
            </p:nvSpPr>
            <p:spPr>
              <a:xfrm>
                <a:off x="1231303" y="5814159"/>
                <a:ext cx="4485237" cy="434241"/>
              </a:xfrm>
              <a:prstGeom prst="rect">
                <a:avLst/>
              </a:prstGeom>
              <a:blipFill>
                <a:blip r:embed="rId6"/>
                <a:stretch>
                  <a:fillRect t="-9859" b="-563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1" name="Espace réservé du contenu 2">
                <a:extLst>
                  <a:ext uri="{FF2B5EF4-FFF2-40B4-BE49-F238E27FC236}">
                    <a16:creationId xmlns:a16="http://schemas.microsoft.com/office/drawing/2014/main" id="{6A17BB4F-EADB-48B1-A6DD-3E681960A395}"/>
                  </a:ext>
                </a:extLst>
              </p:cNvPr>
              <p:cNvSpPr txBox="1">
                <a:spLocks/>
              </p:cNvSpPr>
              <p:nvPr/>
            </p:nvSpPr>
            <p:spPr>
              <a:xfrm>
                <a:off x="6342186" y="5814159"/>
                <a:ext cx="5166476" cy="6787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14:m>
                  <m:oMath xmlns:m="http://schemas.openxmlformats.org/officeDocument/2006/math">
                    <m:r>
                      <a:rPr lang="fr-FR" i="1" smtClean="0">
                        <a:latin typeface="Cambria Math" panose="02040503050406030204" pitchFamily="18" charset="0"/>
                      </a:rPr>
                      <m:t>𝐽</m:t>
                    </m:r>
                    <m:d>
                      <m:dPr>
                        <m:ctrlPr>
                          <a:rPr lang="fr-FR" i="1" smtClean="0">
                            <a:latin typeface="Cambria Math" panose="02040503050406030204" pitchFamily="18" charset="0"/>
                          </a:rPr>
                        </m:ctrlPr>
                      </m:dPr>
                      <m:e>
                        <m:r>
                          <a:rPr lang="fr-FR" b="0" i="1" smtClean="0">
                            <a:latin typeface="Cambria Math" panose="02040503050406030204" pitchFamily="18" charset="0"/>
                          </a:rPr>
                          <m:t>0.5</m:t>
                        </m:r>
                      </m:e>
                    </m:d>
                    <m:r>
                      <a:rPr lang="fr-FR" i="1" smtClean="0">
                        <a:latin typeface="Cambria Math" panose="02040503050406030204" pitchFamily="18" charset="0"/>
                      </a:rPr>
                      <m:t>=</m:t>
                    </m:r>
                  </m:oMath>
                </a14:m>
                <a:r>
                  <a:rPr lang="fr-FR"/>
                  <a:t> </a:t>
                </a:r>
                <a14:m>
                  <m:oMath xmlns:m="http://schemas.openxmlformats.org/officeDocument/2006/math">
                    <m:f>
                      <m:fPr>
                        <m:ctrlPr>
                          <a:rPr lang="fr-FR" i="1" smtClean="0">
                            <a:latin typeface="Cambria Math" panose="02040503050406030204" pitchFamily="18" charset="0"/>
                          </a:rPr>
                        </m:ctrlPr>
                      </m:fPr>
                      <m:num>
                        <m:r>
                          <a:rPr lang="fr-FR" i="1" smtClean="0">
                            <a:latin typeface="Cambria Math" panose="02040503050406030204" pitchFamily="18" charset="0"/>
                          </a:rPr>
                          <m:t>1</m:t>
                        </m:r>
                      </m:num>
                      <m:den>
                        <m:r>
                          <a:rPr lang="fr-FR" i="1" smtClean="0">
                            <a:latin typeface="Cambria Math" panose="02040503050406030204" pitchFamily="18" charset="0"/>
                          </a:rPr>
                          <m:t>2</m:t>
                        </m:r>
                        <m:r>
                          <a:rPr lang="fr-FR" i="1" smtClean="0">
                            <a:latin typeface="Cambria Math" panose="02040503050406030204" pitchFamily="18" charset="0"/>
                          </a:rPr>
                          <m:t>𝑚</m:t>
                        </m:r>
                      </m:den>
                    </m:f>
                    <m:sSup>
                      <m:sSupPr>
                        <m:ctrlPr>
                          <a:rPr lang="fr-FR" i="1" smtClean="0">
                            <a:latin typeface="Cambria Math" panose="02040503050406030204" pitchFamily="18" charset="0"/>
                          </a:rPr>
                        </m:ctrlPr>
                      </m:sSupPr>
                      <m:e>
                        <m:r>
                          <a:rPr lang="fr-FR" i="1" smtClean="0">
                            <a:latin typeface="Cambria Math" panose="02040503050406030204" pitchFamily="18" charset="0"/>
                          </a:rPr>
                          <m:t>[(1)</m:t>
                        </m:r>
                      </m:e>
                      <m:sup>
                        <m:r>
                          <a:rPr lang="fr-FR" i="1" smtClean="0">
                            <a:latin typeface="Cambria Math" panose="02040503050406030204" pitchFamily="18" charset="0"/>
                          </a:rPr>
                          <m:t>2</m:t>
                        </m:r>
                      </m:sup>
                    </m:sSup>
                    <m:r>
                      <a:rPr lang="fr-FR" i="1" smtClean="0">
                        <a:latin typeface="Cambria Math" panose="02040503050406030204" pitchFamily="18" charset="0"/>
                      </a:rPr>
                      <m:t>+</m:t>
                    </m:r>
                  </m:oMath>
                </a14:m>
                <a:r>
                  <a:rPr lang="fr-FR"/>
                  <a:t>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m:t>
                        </m:r>
                        <m:r>
                          <a:rPr lang="fr-FR" b="0" i="1" smtClean="0">
                            <a:latin typeface="Cambria Math" panose="02040503050406030204" pitchFamily="18" charset="0"/>
                          </a:rPr>
                          <m:t>2</m:t>
                        </m:r>
                        <m:r>
                          <a:rPr lang="fr-FR" i="1">
                            <a:latin typeface="Cambria Math" panose="02040503050406030204" pitchFamily="18" charset="0"/>
                          </a:rPr>
                          <m:t>)</m:t>
                        </m:r>
                      </m:e>
                      <m:sup>
                        <m:r>
                          <a:rPr lang="fr-FR" i="1">
                            <a:latin typeface="Cambria Math" panose="02040503050406030204" pitchFamily="18" charset="0"/>
                          </a:rPr>
                          <m:t>2</m:t>
                        </m:r>
                      </m:sup>
                    </m:sSup>
                  </m:oMath>
                </a14:m>
                <a:r>
                  <a:rPr lang="fr-FR"/>
                  <a:t>+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m:t>
                        </m:r>
                        <m:r>
                          <a:rPr lang="fr-FR" b="0" i="1" smtClean="0">
                            <a:latin typeface="Cambria Math" panose="02040503050406030204" pitchFamily="18" charset="0"/>
                          </a:rPr>
                          <m:t>3</m:t>
                        </m:r>
                        <m:r>
                          <a:rPr lang="fr-FR" i="1">
                            <a:latin typeface="Cambria Math" panose="02040503050406030204" pitchFamily="18" charset="0"/>
                          </a:rPr>
                          <m:t>)</m:t>
                        </m:r>
                      </m:e>
                      <m:sup>
                        <m:r>
                          <a:rPr lang="fr-FR" i="1">
                            <a:latin typeface="Cambria Math" panose="02040503050406030204" pitchFamily="18" charset="0"/>
                          </a:rPr>
                          <m:t>2</m:t>
                        </m:r>
                      </m:sup>
                    </m:sSup>
                    <m:r>
                      <a:rPr lang="fr-FR" smtClean="0">
                        <a:latin typeface="Cambria Math" panose="02040503050406030204" pitchFamily="18" charset="0"/>
                      </a:rPr>
                      <m:t>]</m:t>
                    </m:r>
                  </m:oMath>
                </a14:m>
                <a:r>
                  <a:rPr lang="fr-FR"/>
                  <a:t> = 2.3</a:t>
                </a:r>
              </a:p>
            </p:txBody>
          </p:sp>
        </mc:Choice>
        <mc:Fallback xmlns="">
          <p:sp>
            <p:nvSpPr>
              <p:cNvPr id="21" name="Espace réservé du contenu 2">
                <a:extLst>
                  <a:ext uri="{FF2B5EF4-FFF2-40B4-BE49-F238E27FC236}">
                    <a16:creationId xmlns:a16="http://schemas.microsoft.com/office/drawing/2014/main" id="{6A17BB4F-EADB-48B1-A6DD-3E681960A395}"/>
                  </a:ext>
                </a:extLst>
              </p:cNvPr>
              <p:cNvSpPr txBox="1">
                <a:spLocks noRot="1" noChangeAspect="1" noMove="1" noResize="1" noEditPoints="1" noAdjustHandles="1" noChangeArrowheads="1" noChangeShapeType="1" noTextEdit="1"/>
              </p:cNvSpPr>
              <p:nvPr/>
            </p:nvSpPr>
            <p:spPr>
              <a:xfrm>
                <a:off x="6342186" y="5814159"/>
                <a:ext cx="5166476" cy="678715"/>
              </a:xfrm>
              <a:prstGeom prst="rect">
                <a:avLst/>
              </a:prstGeom>
              <a:blipFill>
                <a:blip r:embed="rId7"/>
                <a:stretch>
                  <a:fillRect/>
                </a:stretch>
              </a:blipFill>
            </p:spPr>
            <p:txBody>
              <a:bodyPr/>
              <a:lstStyle/>
              <a:p>
                <a:r>
                  <a:rPr lang="fr-FR">
                    <a:noFill/>
                  </a:rPr>
                  <a:t> </a:t>
                </a:r>
              </a:p>
            </p:txBody>
          </p:sp>
        </mc:Fallback>
      </mc:AlternateContent>
      <p:cxnSp>
        <p:nvCxnSpPr>
          <p:cNvPr id="17" name="Connecteur droit 16">
            <a:extLst>
              <a:ext uri="{FF2B5EF4-FFF2-40B4-BE49-F238E27FC236}">
                <a16:creationId xmlns:a16="http://schemas.microsoft.com/office/drawing/2014/main" id="{25BC4C7B-424E-4DE6-A8D5-319617D1E240}"/>
              </a:ext>
            </a:extLst>
          </p:cNvPr>
          <p:cNvCxnSpPr>
            <a:cxnSpLocks/>
          </p:cNvCxnSpPr>
          <p:nvPr/>
        </p:nvCxnSpPr>
        <p:spPr>
          <a:xfrm>
            <a:off x="2583873" y="4599709"/>
            <a:ext cx="0" cy="746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370B011C-DFB3-4667-93E5-A40CA2FB918F}"/>
              </a:ext>
            </a:extLst>
          </p:cNvPr>
          <p:cNvCxnSpPr>
            <a:cxnSpLocks/>
          </p:cNvCxnSpPr>
          <p:nvPr/>
        </p:nvCxnSpPr>
        <p:spPr>
          <a:xfrm>
            <a:off x="3796146" y="3794946"/>
            <a:ext cx="0" cy="1550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18FA9C42-A880-41F4-B5B7-1AAACE7AF6BB}"/>
              </a:ext>
            </a:extLst>
          </p:cNvPr>
          <p:cNvCxnSpPr>
            <a:cxnSpLocks/>
          </p:cNvCxnSpPr>
          <p:nvPr/>
        </p:nvCxnSpPr>
        <p:spPr>
          <a:xfrm>
            <a:off x="5008419" y="3010965"/>
            <a:ext cx="0" cy="2334759"/>
          </a:xfrm>
          <a:prstGeom prst="line">
            <a:avLst/>
          </a:prstGeom>
        </p:spPr>
        <p:style>
          <a:lnRef idx="1">
            <a:schemeClr val="accent1"/>
          </a:lnRef>
          <a:fillRef idx="0">
            <a:schemeClr val="accent1"/>
          </a:fillRef>
          <a:effectRef idx="0">
            <a:schemeClr val="accent1"/>
          </a:effectRef>
          <a:fontRef idx="minor">
            <a:schemeClr val="tx1"/>
          </a:fontRef>
        </p:style>
      </p:cxnSp>
      <p:sp>
        <p:nvSpPr>
          <p:cNvPr id="18" name="Titre 1">
            <a:extLst>
              <a:ext uri="{FF2B5EF4-FFF2-40B4-BE49-F238E27FC236}">
                <a16:creationId xmlns:a16="http://schemas.microsoft.com/office/drawing/2014/main" id="{4F9848DC-0573-E944-AAEC-22F3D2565CDD}"/>
              </a:ext>
            </a:extLst>
          </p:cNvPr>
          <p:cNvSpPr>
            <a:spLocks noGrp="1"/>
          </p:cNvSpPr>
          <p:nvPr>
            <p:ph type="title"/>
          </p:nvPr>
        </p:nvSpPr>
        <p:spPr>
          <a:xfrm>
            <a:off x="677334" y="609600"/>
            <a:ext cx="8596668" cy="1320800"/>
          </a:xfrm>
        </p:spPr>
        <p:txBody>
          <a:bodyPr/>
          <a:lstStyle/>
          <a:p>
            <a:r>
              <a:rPr lang="fr-FR" dirty="0"/>
              <a:t>4. Tracé une fonction de coût</a:t>
            </a:r>
          </a:p>
        </p:txBody>
      </p:sp>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85096FEF-486E-A54F-88CF-E7266BC9FCA2}"/>
                  </a:ext>
                </a:extLst>
              </p:cNvPr>
              <p:cNvSpPr txBox="1"/>
              <p:nvPr/>
            </p:nvSpPr>
            <p:spPr>
              <a:xfrm>
                <a:off x="1309045" y="1742890"/>
                <a:ext cx="4224234" cy="646331"/>
              </a:xfrm>
              <a:prstGeom prst="rect">
                <a:avLst/>
              </a:prstGeom>
              <a:noFill/>
            </p:spPr>
            <p:txBody>
              <a:bodyPr wrap="square" rtlCol="0">
                <a:spAutoFit/>
              </a:bodyPr>
              <a:lstStyle/>
              <a:p>
                <a:pPr algn="ctr"/>
                <a:r>
                  <a:rPr lang="fr-FR" dirty="0"/>
                  <a:t>Fonction H(x)</a:t>
                </a:r>
              </a:p>
              <a:p>
                <a:pPr algn="ct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0</m:t>
                        </m:r>
                      </m:sub>
                    </m:sSub>
                  </m:oMath>
                </a14:m>
                <a:r>
                  <a:rPr lang="fr-FR" dirty="0"/>
                  <a:t> = 0,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1</m:t>
                        </m:r>
                      </m:sub>
                    </m:sSub>
                  </m:oMath>
                </a14:m>
                <a:r>
                  <a:rPr lang="fr-FR" dirty="0"/>
                  <a:t> fixe, x est un paramètre</a:t>
                </a:r>
              </a:p>
            </p:txBody>
          </p:sp>
        </mc:Choice>
        <mc:Fallback xmlns="">
          <p:sp>
            <p:nvSpPr>
              <p:cNvPr id="19" name="ZoneTexte 18">
                <a:extLst>
                  <a:ext uri="{FF2B5EF4-FFF2-40B4-BE49-F238E27FC236}">
                    <a16:creationId xmlns:a16="http://schemas.microsoft.com/office/drawing/2014/main" id="{85096FEF-486E-A54F-88CF-E7266BC9FCA2}"/>
                  </a:ext>
                </a:extLst>
              </p:cNvPr>
              <p:cNvSpPr txBox="1">
                <a:spLocks noRot="1" noChangeAspect="1" noMove="1" noResize="1" noEditPoints="1" noAdjustHandles="1" noChangeArrowheads="1" noChangeShapeType="1" noTextEdit="1"/>
              </p:cNvSpPr>
              <p:nvPr/>
            </p:nvSpPr>
            <p:spPr>
              <a:xfrm>
                <a:off x="1309045" y="1742890"/>
                <a:ext cx="4224234" cy="646331"/>
              </a:xfrm>
              <a:prstGeom prst="rect">
                <a:avLst/>
              </a:prstGeom>
              <a:blipFill>
                <a:blip r:embed="rId8"/>
                <a:stretch>
                  <a:fillRect t="-3846" b="-1153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3" name="ZoneTexte 22">
                <a:extLst>
                  <a:ext uri="{FF2B5EF4-FFF2-40B4-BE49-F238E27FC236}">
                    <a16:creationId xmlns:a16="http://schemas.microsoft.com/office/drawing/2014/main" id="{36B2224A-FFC0-0F43-BAFF-9E8DBAC342AD}"/>
                  </a:ext>
                </a:extLst>
              </p:cNvPr>
              <p:cNvSpPr txBox="1"/>
              <p:nvPr/>
            </p:nvSpPr>
            <p:spPr>
              <a:xfrm>
                <a:off x="6742424" y="1678816"/>
                <a:ext cx="3876382" cy="923330"/>
              </a:xfrm>
              <a:prstGeom prst="rect">
                <a:avLst/>
              </a:prstGeom>
              <a:noFill/>
            </p:spPr>
            <p:txBody>
              <a:bodyPr wrap="none" rtlCol="0">
                <a:spAutoFit/>
              </a:bodyPr>
              <a:lstStyle/>
              <a:p>
                <a:pPr algn="ctr"/>
                <a:r>
                  <a:rPr lang="fr-FR" dirty="0"/>
                  <a:t>Fonction J(</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1</m:t>
                        </m:r>
                      </m:sub>
                    </m:sSub>
                  </m:oMath>
                </a14:m>
                <a:r>
                  <a:rPr lang="fr-FR" dirty="0"/>
                  <a:t>)</a:t>
                </a:r>
              </a:p>
              <a:p>
                <a:pPr algn="ct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0</m:t>
                          </m:r>
                        </m:sub>
                      </m:sSub>
                      <m:r>
                        <m:rPr>
                          <m:nor/>
                        </m:rPr>
                        <a:rPr lang="fr-FR"/>
                        <m:t> = 0, </m:t>
                      </m:r>
                      <m:r>
                        <m:rPr>
                          <m:nor/>
                        </m:rPr>
                        <a:rPr lang="fr-FR" b="0" i="0" smtClean="0"/>
                        <m:t>x</m:t>
                      </m:r>
                      <m:r>
                        <m:rPr>
                          <m:nor/>
                        </m:rPr>
                        <a:rPr lang="fr-FR" b="0" i="0" smtClean="0"/>
                        <m:t> </m:t>
                      </m:r>
                      <m:r>
                        <m:rPr>
                          <m:nor/>
                        </m:rPr>
                        <a:rPr lang="fr-FR" b="0" i="0" smtClean="0"/>
                        <m:t>fixe</m:t>
                      </m:r>
                      <m:r>
                        <m:rPr>
                          <m:nor/>
                        </m:rPr>
                        <a:rPr lang="fr-FR"/>
                        <m:t>,</m:t>
                      </m:r>
                      <m:sSub>
                        <m:sSubPr>
                          <m:ctrlPr>
                            <a:rPr lang="fr-FR" i="1">
                              <a:latin typeface="Cambria Math" panose="02040503050406030204" pitchFamily="18" charset="0"/>
                            </a:rPr>
                          </m:ctrlPr>
                        </m:sSubPr>
                        <m:e>
                          <m:r>
                            <a:rPr lang="fr-FR" b="0" i="1" smtClean="0">
                              <a:latin typeface="Cambria Math" panose="02040503050406030204" pitchFamily="18" charset="0"/>
                            </a:rPr>
                            <m:t> </m:t>
                          </m:r>
                          <m:r>
                            <a:rPr lang="fr-FR" i="1">
                              <a:latin typeface="Cambria Math" panose="02040503050406030204" pitchFamily="18" charset="0"/>
                            </a:rPr>
                            <m:t>𝑤</m:t>
                          </m:r>
                        </m:e>
                        <m:sub>
                          <m:r>
                            <a:rPr lang="fr-FR" i="1">
                              <a:latin typeface="Cambria Math" panose="02040503050406030204" pitchFamily="18" charset="0"/>
                            </a:rPr>
                            <m:t>1</m:t>
                          </m:r>
                        </m:sub>
                      </m:sSub>
                      <m:r>
                        <m:rPr>
                          <m:nor/>
                        </m:rPr>
                        <a:rPr lang="fr-FR" b="0" i="0" smtClean="0">
                          <a:latin typeface="Cambria Math" panose="02040503050406030204" pitchFamily="18" charset="0"/>
                        </a:rPr>
                        <m:t> </m:t>
                      </m:r>
                      <m:r>
                        <m:rPr>
                          <m:nor/>
                        </m:rPr>
                        <a:rPr lang="fr-FR" b="0" i="0" smtClean="0"/>
                        <m:t>est</m:t>
                      </m:r>
                      <m:r>
                        <m:rPr>
                          <m:nor/>
                        </m:rPr>
                        <a:rPr lang="fr-FR" b="0" i="0" smtClean="0"/>
                        <m:t> </m:t>
                      </m:r>
                      <m:r>
                        <m:rPr>
                          <m:nor/>
                        </m:rPr>
                        <a:rPr lang="fr-FR" b="0" i="0" smtClean="0"/>
                        <m:t>un</m:t>
                      </m:r>
                      <m:r>
                        <m:rPr>
                          <m:nor/>
                        </m:rPr>
                        <a:rPr lang="fr-FR" b="0" i="0" smtClean="0"/>
                        <m:t> </m:t>
                      </m:r>
                      <m:r>
                        <m:rPr>
                          <m:nor/>
                        </m:rPr>
                        <a:rPr lang="fr-FR" b="0" i="0" smtClean="0"/>
                        <m:t>param</m:t>
                      </m:r>
                      <m:r>
                        <m:rPr>
                          <m:nor/>
                        </m:rPr>
                        <a:rPr lang="fr-FR" b="0" i="0" smtClean="0"/>
                        <m:t>è</m:t>
                      </m:r>
                      <m:r>
                        <m:rPr>
                          <m:nor/>
                        </m:rPr>
                        <a:rPr lang="fr-FR" b="0" i="0" smtClean="0"/>
                        <m:t>tre</m:t>
                      </m:r>
                    </m:oMath>
                  </m:oMathPara>
                </a14:m>
                <a:endParaRPr lang="fr-FR" dirty="0"/>
              </a:p>
              <a:p>
                <a:pPr algn="ctr"/>
                <a:endParaRPr lang="fr-FR" dirty="0"/>
              </a:p>
            </p:txBody>
          </p:sp>
        </mc:Choice>
        <mc:Fallback xmlns="">
          <p:sp>
            <p:nvSpPr>
              <p:cNvPr id="23" name="ZoneTexte 22">
                <a:extLst>
                  <a:ext uri="{FF2B5EF4-FFF2-40B4-BE49-F238E27FC236}">
                    <a16:creationId xmlns:a16="http://schemas.microsoft.com/office/drawing/2014/main" id="{36B2224A-FFC0-0F43-BAFF-9E8DBAC342AD}"/>
                  </a:ext>
                </a:extLst>
              </p:cNvPr>
              <p:cNvSpPr txBox="1">
                <a:spLocks noRot="1" noChangeAspect="1" noMove="1" noResize="1" noEditPoints="1" noAdjustHandles="1" noChangeArrowheads="1" noChangeShapeType="1" noTextEdit="1"/>
              </p:cNvSpPr>
              <p:nvPr/>
            </p:nvSpPr>
            <p:spPr>
              <a:xfrm>
                <a:off x="6742424" y="1678816"/>
                <a:ext cx="3876382" cy="923330"/>
              </a:xfrm>
              <a:prstGeom prst="rect">
                <a:avLst/>
              </a:prstGeom>
              <a:blipFill>
                <a:blip r:embed="rId9"/>
                <a:stretch>
                  <a:fillRect t="-2740"/>
                </a:stretch>
              </a:blipFill>
            </p:spPr>
            <p:txBody>
              <a:bodyPr/>
              <a:lstStyle/>
              <a:p>
                <a:r>
                  <a:rPr lang="fr-FR">
                    <a:noFill/>
                  </a:rPr>
                  <a:t> </a:t>
                </a:r>
              </a:p>
            </p:txBody>
          </p:sp>
        </mc:Fallback>
      </mc:AlternateContent>
      <p:sp>
        <p:nvSpPr>
          <p:cNvPr id="16" name="Espace réservé du pied de page 3">
            <a:extLst>
              <a:ext uri="{FF2B5EF4-FFF2-40B4-BE49-F238E27FC236}">
                <a16:creationId xmlns:a16="http://schemas.microsoft.com/office/drawing/2014/main" id="{2B2F927F-63DD-894C-AC3B-826C6C09064B}"/>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24" name="Image 23">
            <a:extLst>
              <a:ext uri="{FF2B5EF4-FFF2-40B4-BE49-F238E27FC236}">
                <a16:creationId xmlns:a16="http://schemas.microsoft.com/office/drawing/2014/main" id="{C9F934B3-AA31-224B-BCB3-ADC3B02133A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
        <p:nvSpPr>
          <p:cNvPr id="25" name="ZoneTexte 24">
            <a:extLst>
              <a:ext uri="{FF2B5EF4-FFF2-40B4-BE49-F238E27FC236}">
                <a16:creationId xmlns:a16="http://schemas.microsoft.com/office/drawing/2014/main" id="{58D09BDF-8A69-D943-80F0-1B04E7C3D475}"/>
              </a:ext>
            </a:extLst>
          </p:cNvPr>
          <p:cNvSpPr txBox="1"/>
          <p:nvPr/>
        </p:nvSpPr>
        <p:spPr>
          <a:xfrm>
            <a:off x="553517" y="3584492"/>
            <a:ext cx="316112" cy="369332"/>
          </a:xfrm>
          <a:prstGeom prst="rect">
            <a:avLst/>
          </a:prstGeom>
          <a:noFill/>
        </p:spPr>
        <p:txBody>
          <a:bodyPr wrap="none" rtlCol="0">
            <a:spAutoFit/>
          </a:bodyPr>
          <a:lstStyle/>
          <a:p>
            <a:r>
              <a:rPr lang="fr-FR" dirty="0"/>
              <a:t>Y</a:t>
            </a:r>
          </a:p>
        </p:txBody>
      </p:sp>
      <p:sp>
        <p:nvSpPr>
          <p:cNvPr id="27" name="ZoneTexte 26">
            <a:extLst>
              <a:ext uri="{FF2B5EF4-FFF2-40B4-BE49-F238E27FC236}">
                <a16:creationId xmlns:a16="http://schemas.microsoft.com/office/drawing/2014/main" id="{0E461BE0-D15C-DC4C-8B2A-FA6C721BBC2D}"/>
              </a:ext>
            </a:extLst>
          </p:cNvPr>
          <p:cNvSpPr txBox="1"/>
          <p:nvPr/>
        </p:nvSpPr>
        <p:spPr>
          <a:xfrm>
            <a:off x="3323880" y="5482087"/>
            <a:ext cx="300082" cy="369332"/>
          </a:xfrm>
          <a:prstGeom prst="rect">
            <a:avLst/>
          </a:prstGeom>
          <a:noFill/>
        </p:spPr>
        <p:txBody>
          <a:bodyPr wrap="none" rtlCol="0">
            <a:spAutoFit/>
          </a:bodyPr>
          <a:lstStyle/>
          <a:p>
            <a:r>
              <a:rPr lang="fr-FR" dirty="0"/>
              <a:t>x</a:t>
            </a:r>
          </a:p>
        </p:txBody>
      </p:sp>
      <mc:AlternateContent xmlns:mc="http://schemas.openxmlformats.org/markup-compatibility/2006" xmlns:a14="http://schemas.microsoft.com/office/drawing/2010/main">
        <mc:Choice Requires="a14">
          <p:sp>
            <p:nvSpPr>
              <p:cNvPr id="29" name="ZoneTexte 28">
                <a:extLst>
                  <a:ext uri="{FF2B5EF4-FFF2-40B4-BE49-F238E27FC236}">
                    <a16:creationId xmlns:a16="http://schemas.microsoft.com/office/drawing/2014/main" id="{6ABB1CE2-AF0B-6F49-9CC6-15BF716A8252}"/>
                  </a:ext>
                </a:extLst>
              </p:cNvPr>
              <p:cNvSpPr txBox="1"/>
              <p:nvPr/>
            </p:nvSpPr>
            <p:spPr>
              <a:xfrm>
                <a:off x="8716837" y="5469919"/>
                <a:ext cx="517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sub>
                      </m:sSub>
                    </m:oMath>
                  </m:oMathPara>
                </a14:m>
                <a:endParaRPr lang="fr-FR" dirty="0"/>
              </a:p>
            </p:txBody>
          </p:sp>
        </mc:Choice>
        <mc:Fallback xmlns="">
          <p:sp>
            <p:nvSpPr>
              <p:cNvPr id="29" name="ZoneTexte 28">
                <a:extLst>
                  <a:ext uri="{FF2B5EF4-FFF2-40B4-BE49-F238E27FC236}">
                    <a16:creationId xmlns:a16="http://schemas.microsoft.com/office/drawing/2014/main" id="{6ABB1CE2-AF0B-6F49-9CC6-15BF716A8252}"/>
                  </a:ext>
                </a:extLst>
              </p:cNvPr>
              <p:cNvSpPr txBox="1">
                <a:spLocks noRot="1" noChangeAspect="1" noMove="1" noResize="1" noEditPoints="1" noAdjustHandles="1" noChangeArrowheads="1" noChangeShapeType="1" noTextEdit="1"/>
              </p:cNvSpPr>
              <p:nvPr/>
            </p:nvSpPr>
            <p:spPr>
              <a:xfrm>
                <a:off x="8716837" y="5469919"/>
                <a:ext cx="517834" cy="369332"/>
              </a:xfrm>
              <a:prstGeom prst="rect">
                <a:avLst/>
              </a:prstGeom>
              <a:blipFill>
                <a:blip r:embed="rId11"/>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0" name="ZoneTexte 29">
                <a:extLst>
                  <a:ext uri="{FF2B5EF4-FFF2-40B4-BE49-F238E27FC236}">
                    <a16:creationId xmlns:a16="http://schemas.microsoft.com/office/drawing/2014/main" id="{7C8B8C55-DE61-B84F-A087-3C7953F70733}"/>
                  </a:ext>
                </a:extLst>
              </p:cNvPr>
              <p:cNvSpPr txBox="1"/>
              <p:nvPr/>
            </p:nvSpPr>
            <p:spPr>
              <a:xfrm>
                <a:off x="5694576" y="3785032"/>
                <a:ext cx="802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𝐽</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sub>
                      </m:sSub>
                      <m:r>
                        <a:rPr lang="fr-FR" b="0" i="1" smtClean="0">
                          <a:latin typeface="Cambria Math" panose="02040503050406030204" pitchFamily="18" charset="0"/>
                        </a:rPr>
                        <m:t>)</m:t>
                      </m:r>
                    </m:oMath>
                  </m:oMathPara>
                </a14:m>
                <a:endParaRPr lang="fr-FR" dirty="0"/>
              </a:p>
            </p:txBody>
          </p:sp>
        </mc:Choice>
        <mc:Fallback xmlns="">
          <p:sp>
            <p:nvSpPr>
              <p:cNvPr id="30" name="ZoneTexte 29">
                <a:extLst>
                  <a:ext uri="{FF2B5EF4-FFF2-40B4-BE49-F238E27FC236}">
                    <a16:creationId xmlns:a16="http://schemas.microsoft.com/office/drawing/2014/main" id="{7C8B8C55-DE61-B84F-A087-3C7953F70733}"/>
                  </a:ext>
                </a:extLst>
              </p:cNvPr>
              <p:cNvSpPr txBox="1">
                <a:spLocks noRot="1" noChangeAspect="1" noMove="1" noResize="1" noEditPoints="1" noAdjustHandles="1" noChangeArrowheads="1" noChangeShapeType="1" noTextEdit="1"/>
              </p:cNvSpPr>
              <p:nvPr/>
            </p:nvSpPr>
            <p:spPr>
              <a:xfrm>
                <a:off x="5694576" y="3785032"/>
                <a:ext cx="802848" cy="369332"/>
              </a:xfrm>
              <a:prstGeom prst="rect">
                <a:avLst/>
              </a:prstGeom>
              <a:blipFill>
                <a:blip r:embed="rId12"/>
                <a:stretch>
                  <a:fillRect b="-17241"/>
                </a:stretch>
              </a:blipFill>
            </p:spPr>
            <p:txBody>
              <a:bodyPr/>
              <a:lstStyle/>
              <a:p>
                <a:r>
                  <a:rPr lang="fr-FR">
                    <a:noFill/>
                  </a:rPr>
                  <a:t> </a:t>
                </a:r>
              </a:p>
            </p:txBody>
          </p:sp>
        </mc:Fallback>
      </mc:AlternateContent>
    </p:spTree>
    <p:extLst>
      <p:ext uri="{BB962C8B-B14F-4D97-AF65-F5344CB8AC3E}">
        <p14:creationId xmlns:p14="http://schemas.microsoft.com/office/powerpoint/2010/main" val="362166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fade">
                                      <p:cBhvr>
                                        <p:cTn id="12" dur="500"/>
                                        <p:tgtEl>
                                          <p:spTgt spid="2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txEl>
                                              <p:pRg st="0" end="0"/>
                                            </p:txEl>
                                          </p:spTgt>
                                        </p:tgtEl>
                                        <p:attrNameLst>
                                          <p:attrName>style.visibility</p:attrName>
                                        </p:attrNameLst>
                                      </p:cBhvr>
                                      <p:to>
                                        <p:strVal val="visible"/>
                                      </p:to>
                                    </p:set>
                                    <p:animEffect transition="in" filter="fade">
                                      <p:cBhvr>
                                        <p:cTn id="28"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P spid="2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Image 30">
            <a:extLst>
              <a:ext uri="{FF2B5EF4-FFF2-40B4-BE49-F238E27FC236}">
                <a16:creationId xmlns:a16="http://schemas.microsoft.com/office/drawing/2014/main" id="{EDBA48EC-0DCF-4685-B9C0-F114A8B519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124608"/>
            <a:ext cx="5487650" cy="3658433"/>
          </a:xfrm>
          <a:prstGeom prst="rect">
            <a:avLst/>
          </a:prstGeom>
        </p:spPr>
      </p:pic>
      <p:sp>
        <p:nvSpPr>
          <p:cNvPr id="5" name="Espace réservé du numéro de diapositive 4">
            <a:extLst>
              <a:ext uri="{FF2B5EF4-FFF2-40B4-BE49-F238E27FC236}">
                <a16:creationId xmlns:a16="http://schemas.microsoft.com/office/drawing/2014/main" id="{D7B2DC3F-2AFB-4973-8811-A38F93891E18}"/>
              </a:ext>
            </a:extLst>
          </p:cNvPr>
          <p:cNvSpPr>
            <a:spLocks noGrp="1"/>
          </p:cNvSpPr>
          <p:nvPr>
            <p:ph type="sldNum" sz="quarter" idx="12"/>
          </p:nvPr>
        </p:nvSpPr>
        <p:spPr/>
        <p:txBody>
          <a:bodyPr/>
          <a:lstStyle/>
          <a:p>
            <a:fld id="{7E7BE016-98D7-40EC-9FA8-F4485C9A31D1}" type="slidenum">
              <a:rPr lang="fr-FR" smtClean="0"/>
              <a:pPr/>
              <a:t>21</a:t>
            </a:fld>
            <a:endParaRPr lang="fr-FR"/>
          </a:p>
        </p:txBody>
      </p:sp>
      <p:pic>
        <p:nvPicPr>
          <p:cNvPr id="10" name="Image 9">
            <a:extLst>
              <a:ext uri="{FF2B5EF4-FFF2-40B4-BE49-F238E27FC236}">
                <a16:creationId xmlns:a16="http://schemas.microsoft.com/office/drawing/2014/main" id="{CED81454-D934-49FD-BFF2-CCDC34990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2140482"/>
            <a:ext cx="5487650" cy="3658433"/>
          </a:xfrm>
          <a:prstGeom prst="rect">
            <a:avLst/>
          </a:prstGeom>
        </p:spPr>
      </p:pic>
      <p:cxnSp>
        <p:nvCxnSpPr>
          <p:cNvPr id="13" name="Connecteur droit 12">
            <a:extLst>
              <a:ext uri="{FF2B5EF4-FFF2-40B4-BE49-F238E27FC236}">
                <a16:creationId xmlns:a16="http://schemas.microsoft.com/office/drawing/2014/main" id="{85DAD9AB-636B-4D33-B897-D57955ECD662}"/>
              </a:ext>
            </a:extLst>
          </p:cNvPr>
          <p:cNvCxnSpPr>
            <a:cxnSpLocks/>
          </p:cNvCxnSpPr>
          <p:nvPr/>
        </p:nvCxnSpPr>
        <p:spPr>
          <a:xfrm>
            <a:off x="1309045" y="5345724"/>
            <a:ext cx="4317055" cy="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Espace réservé du contenu 2">
                <a:extLst>
                  <a:ext uri="{FF2B5EF4-FFF2-40B4-BE49-F238E27FC236}">
                    <a16:creationId xmlns:a16="http://schemas.microsoft.com/office/drawing/2014/main" id="{7D4B926C-E278-49D2-8014-6F093CC9EDAD}"/>
                  </a:ext>
                </a:extLst>
              </p:cNvPr>
              <p:cNvSpPr txBox="1">
                <a:spLocks/>
              </p:cNvSpPr>
              <p:nvPr/>
            </p:nvSpPr>
            <p:spPr>
              <a:xfrm>
                <a:off x="1231303" y="5814159"/>
                <a:ext cx="4485237" cy="4342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14:m>
                  <m:oMath xmlns:m="http://schemas.openxmlformats.org/officeDocument/2006/math">
                    <m:r>
                      <a:rPr lang="fr-FR" b="0" i="1" smtClean="0">
                        <a:latin typeface="Cambria Math" panose="02040503050406030204" pitchFamily="18" charset="0"/>
                      </a:rPr>
                      <m:t>h</m:t>
                    </m:r>
                    <m:d>
                      <m:dPr>
                        <m:ctrlPr>
                          <a:rPr lang="fr-FR" b="0" i="1" smtClean="0">
                            <a:latin typeface="Cambria Math" panose="02040503050406030204" pitchFamily="18" charset="0"/>
                          </a:rPr>
                        </m:ctrlPr>
                      </m:dPr>
                      <m:e>
                        <m:r>
                          <a:rPr lang="fr-FR" b="0" i="1" smtClean="0">
                            <a:latin typeface="Cambria Math" panose="02040503050406030204" pitchFamily="18" charset="0"/>
                          </a:rPr>
                          <m:t>𝑥</m:t>
                        </m:r>
                      </m:e>
                    </m:d>
                    <m:r>
                      <a:rPr lang="fr-FR" i="1" smtClean="0">
                        <a:latin typeface="Cambria Math" panose="02040503050406030204" pitchFamily="18" charset="0"/>
                      </a:rPr>
                      <m:t>=</m:t>
                    </m:r>
                  </m:oMath>
                </a14:m>
                <a:r>
                  <a:rPr lang="fr-FR"/>
                  <a:t> 0 + 0 x</a:t>
                </a:r>
              </a:p>
            </p:txBody>
          </p:sp>
        </mc:Choice>
        <mc:Fallback xmlns="">
          <p:sp>
            <p:nvSpPr>
              <p:cNvPr id="26" name="Espace réservé du contenu 2">
                <a:extLst>
                  <a:ext uri="{FF2B5EF4-FFF2-40B4-BE49-F238E27FC236}">
                    <a16:creationId xmlns:a16="http://schemas.microsoft.com/office/drawing/2014/main" id="{7D4B926C-E278-49D2-8014-6F093CC9EDAD}"/>
                  </a:ext>
                </a:extLst>
              </p:cNvPr>
              <p:cNvSpPr txBox="1">
                <a:spLocks noRot="1" noChangeAspect="1" noMove="1" noResize="1" noEditPoints="1" noAdjustHandles="1" noChangeArrowheads="1" noChangeShapeType="1" noTextEdit="1"/>
              </p:cNvSpPr>
              <p:nvPr/>
            </p:nvSpPr>
            <p:spPr>
              <a:xfrm>
                <a:off x="1231303" y="5814159"/>
                <a:ext cx="4485237" cy="434241"/>
              </a:xfrm>
              <a:prstGeom prst="rect">
                <a:avLst/>
              </a:prstGeom>
              <a:blipFill>
                <a:blip r:embed="rId6"/>
                <a:stretch>
                  <a:fillRect t="-9859" b="-563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1" name="Espace réservé du contenu 2">
                <a:extLst>
                  <a:ext uri="{FF2B5EF4-FFF2-40B4-BE49-F238E27FC236}">
                    <a16:creationId xmlns:a16="http://schemas.microsoft.com/office/drawing/2014/main" id="{6A17BB4F-EADB-48B1-A6DD-3E681960A395}"/>
                  </a:ext>
                </a:extLst>
              </p:cNvPr>
              <p:cNvSpPr txBox="1">
                <a:spLocks/>
              </p:cNvSpPr>
              <p:nvPr/>
            </p:nvSpPr>
            <p:spPr>
              <a:xfrm>
                <a:off x="6342186" y="5814159"/>
                <a:ext cx="5166476" cy="6787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14:m>
                  <m:oMath xmlns:m="http://schemas.openxmlformats.org/officeDocument/2006/math">
                    <m:r>
                      <a:rPr lang="fr-FR" i="1" smtClean="0">
                        <a:latin typeface="Cambria Math" panose="02040503050406030204" pitchFamily="18" charset="0"/>
                      </a:rPr>
                      <m:t>𝐽</m:t>
                    </m:r>
                    <m:d>
                      <m:dPr>
                        <m:ctrlPr>
                          <a:rPr lang="fr-FR" i="1" smtClean="0">
                            <a:latin typeface="Cambria Math" panose="02040503050406030204" pitchFamily="18" charset="0"/>
                          </a:rPr>
                        </m:ctrlPr>
                      </m:dPr>
                      <m:e>
                        <m:r>
                          <a:rPr lang="fr-FR" b="0" i="1" smtClean="0">
                            <a:latin typeface="Cambria Math" panose="02040503050406030204" pitchFamily="18" charset="0"/>
                          </a:rPr>
                          <m:t>0.5</m:t>
                        </m:r>
                      </m:e>
                    </m:d>
                    <m:r>
                      <a:rPr lang="fr-FR" i="1" smtClean="0">
                        <a:latin typeface="Cambria Math" panose="02040503050406030204" pitchFamily="18" charset="0"/>
                      </a:rPr>
                      <m:t>=</m:t>
                    </m:r>
                  </m:oMath>
                </a14:m>
                <a:r>
                  <a:rPr lang="fr-FR"/>
                  <a:t> </a:t>
                </a:r>
                <a14:m>
                  <m:oMath xmlns:m="http://schemas.openxmlformats.org/officeDocument/2006/math">
                    <m:f>
                      <m:fPr>
                        <m:ctrlPr>
                          <a:rPr lang="fr-FR" i="1" smtClean="0">
                            <a:latin typeface="Cambria Math" panose="02040503050406030204" pitchFamily="18" charset="0"/>
                          </a:rPr>
                        </m:ctrlPr>
                      </m:fPr>
                      <m:num>
                        <m:r>
                          <a:rPr lang="fr-FR" i="1" smtClean="0">
                            <a:latin typeface="Cambria Math" panose="02040503050406030204" pitchFamily="18" charset="0"/>
                          </a:rPr>
                          <m:t>1</m:t>
                        </m:r>
                      </m:num>
                      <m:den>
                        <m:r>
                          <a:rPr lang="fr-FR" i="1" smtClean="0">
                            <a:latin typeface="Cambria Math" panose="02040503050406030204" pitchFamily="18" charset="0"/>
                          </a:rPr>
                          <m:t>2</m:t>
                        </m:r>
                        <m:r>
                          <a:rPr lang="fr-FR" i="1" smtClean="0">
                            <a:latin typeface="Cambria Math" panose="02040503050406030204" pitchFamily="18" charset="0"/>
                          </a:rPr>
                          <m:t>𝑚</m:t>
                        </m:r>
                      </m:den>
                    </m:f>
                    <m:sSup>
                      <m:sSupPr>
                        <m:ctrlPr>
                          <a:rPr lang="fr-FR" i="1" smtClean="0">
                            <a:latin typeface="Cambria Math" panose="02040503050406030204" pitchFamily="18" charset="0"/>
                          </a:rPr>
                        </m:ctrlPr>
                      </m:sSupPr>
                      <m:e>
                        <m:r>
                          <a:rPr lang="fr-FR" i="1" smtClean="0">
                            <a:latin typeface="Cambria Math" panose="02040503050406030204" pitchFamily="18" charset="0"/>
                          </a:rPr>
                          <m:t>[(1)</m:t>
                        </m:r>
                      </m:e>
                      <m:sup>
                        <m:r>
                          <a:rPr lang="fr-FR" i="1" smtClean="0">
                            <a:latin typeface="Cambria Math" panose="02040503050406030204" pitchFamily="18" charset="0"/>
                          </a:rPr>
                          <m:t>2</m:t>
                        </m:r>
                      </m:sup>
                    </m:sSup>
                    <m:r>
                      <a:rPr lang="fr-FR" i="1" smtClean="0">
                        <a:latin typeface="Cambria Math" panose="02040503050406030204" pitchFamily="18" charset="0"/>
                      </a:rPr>
                      <m:t>+</m:t>
                    </m:r>
                  </m:oMath>
                </a14:m>
                <a:r>
                  <a:rPr lang="fr-FR"/>
                  <a:t>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m:t>
                        </m:r>
                        <m:r>
                          <a:rPr lang="fr-FR" b="0" i="1" smtClean="0">
                            <a:latin typeface="Cambria Math" panose="02040503050406030204" pitchFamily="18" charset="0"/>
                          </a:rPr>
                          <m:t>2</m:t>
                        </m:r>
                        <m:r>
                          <a:rPr lang="fr-FR" i="1">
                            <a:latin typeface="Cambria Math" panose="02040503050406030204" pitchFamily="18" charset="0"/>
                          </a:rPr>
                          <m:t>)</m:t>
                        </m:r>
                      </m:e>
                      <m:sup>
                        <m:r>
                          <a:rPr lang="fr-FR" i="1">
                            <a:latin typeface="Cambria Math" panose="02040503050406030204" pitchFamily="18" charset="0"/>
                          </a:rPr>
                          <m:t>2</m:t>
                        </m:r>
                      </m:sup>
                    </m:sSup>
                  </m:oMath>
                </a14:m>
                <a:r>
                  <a:rPr lang="fr-FR"/>
                  <a:t>+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m:t>
                        </m:r>
                        <m:r>
                          <a:rPr lang="fr-FR" b="0" i="1" smtClean="0">
                            <a:latin typeface="Cambria Math" panose="02040503050406030204" pitchFamily="18" charset="0"/>
                          </a:rPr>
                          <m:t>3</m:t>
                        </m:r>
                        <m:r>
                          <a:rPr lang="fr-FR" i="1">
                            <a:latin typeface="Cambria Math" panose="02040503050406030204" pitchFamily="18" charset="0"/>
                          </a:rPr>
                          <m:t>)</m:t>
                        </m:r>
                      </m:e>
                      <m:sup>
                        <m:r>
                          <a:rPr lang="fr-FR" i="1">
                            <a:latin typeface="Cambria Math" panose="02040503050406030204" pitchFamily="18" charset="0"/>
                          </a:rPr>
                          <m:t>2</m:t>
                        </m:r>
                      </m:sup>
                    </m:sSup>
                    <m:r>
                      <a:rPr lang="fr-FR" smtClean="0">
                        <a:latin typeface="Cambria Math" panose="02040503050406030204" pitchFamily="18" charset="0"/>
                      </a:rPr>
                      <m:t>]</m:t>
                    </m:r>
                  </m:oMath>
                </a14:m>
                <a:r>
                  <a:rPr lang="fr-FR"/>
                  <a:t> = 2.3</a:t>
                </a:r>
              </a:p>
            </p:txBody>
          </p:sp>
        </mc:Choice>
        <mc:Fallback xmlns="">
          <p:sp>
            <p:nvSpPr>
              <p:cNvPr id="21" name="Espace réservé du contenu 2">
                <a:extLst>
                  <a:ext uri="{FF2B5EF4-FFF2-40B4-BE49-F238E27FC236}">
                    <a16:creationId xmlns:a16="http://schemas.microsoft.com/office/drawing/2014/main" id="{6A17BB4F-EADB-48B1-A6DD-3E681960A395}"/>
                  </a:ext>
                </a:extLst>
              </p:cNvPr>
              <p:cNvSpPr txBox="1">
                <a:spLocks noRot="1" noChangeAspect="1" noMove="1" noResize="1" noEditPoints="1" noAdjustHandles="1" noChangeArrowheads="1" noChangeShapeType="1" noTextEdit="1"/>
              </p:cNvSpPr>
              <p:nvPr/>
            </p:nvSpPr>
            <p:spPr>
              <a:xfrm>
                <a:off x="6342186" y="5814159"/>
                <a:ext cx="5166476" cy="678715"/>
              </a:xfrm>
              <a:prstGeom prst="rect">
                <a:avLst/>
              </a:prstGeom>
              <a:blipFill>
                <a:blip r:embed="rId7"/>
                <a:stretch>
                  <a:fillRect/>
                </a:stretch>
              </a:blipFill>
            </p:spPr>
            <p:txBody>
              <a:bodyPr/>
              <a:lstStyle/>
              <a:p>
                <a:r>
                  <a:rPr lang="fr-FR">
                    <a:noFill/>
                  </a:rPr>
                  <a:t> </a:t>
                </a:r>
              </a:p>
            </p:txBody>
          </p:sp>
        </mc:Fallback>
      </mc:AlternateContent>
      <p:cxnSp>
        <p:nvCxnSpPr>
          <p:cNvPr id="17" name="Connecteur droit 16">
            <a:extLst>
              <a:ext uri="{FF2B5EF4-FFF2-40B4-BE49-F238E27FC236}">
                <a16:creationId xmlns:a16="http://schemas.microsoft.com/office/drawing/2014/main" id="{25BC4C7B-424E-4DE6-A8D5-319617D1E240}"/>
              </a:ext>
            </a:extLst>
          </p:cNvPr>
          <p:cNvCxnSpPr>
            <a:cxnSpLocks/>
          </p:cNvCxnSpPr>
          <p:nvPr/>
        </p:nvCxnSpPr>
        <p:spPr>
          <a:xfrm>
            <a:off x="2583873" y="4599709"/>
            <a:ext cx="0" cy="746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370B011C-DFB3-4667-93E5-A40CA2FB918F}"/>
              </a:ext>
            </a:extLst>
          </p:cNvPr>
          <p:cNvCxnSpPr>
            <a:cxnSpLocks/>
          </p:cNvCxnSpPr>
          <p:nvPr/>
        </p:nvCxnSpPr>
        <p:spPr>
          <a:xfrm>
            <a:off x="3796146" y="3794946"/>
            <a:ext cx="0" cy="1550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18FA9C42-A880-41F4-B5B7-1AAACE7AF6BB}"/>
              </a:ext>
            </a:extLst>
          </p:cNvPr>
          <p:cNvCxnSpPr>
            <a:cxnSpLocks/>
          </p:cNvCxnSpPr>
          <p:nvPr/>
        </p:nvCxnSpPr>
        <p:spPr>
          <a:xfrm>
            <a:off x="5008419" y="3010965"/>
            <a:ext cx="0" cy="2334759"/>
          </a:xfrm>
          <a:prstGeom prst="line">
            <a:avLst/>
          </a:prstGeom>
        </p:spPr>
        <p:style>
          <a:lnRef idx="1">
            <a:schemeClr val="accent1"/>
          </a:lnRef>
          <a:fillRef idx="0">
            <a:schemeClr val="accent1"/>
          </a:fillRef>
          <a:effectRef idx="0">
            <a:schemeClr val="accent1"/>
          </a:effectRef>
          <a:fontRef idx="minor">
            <a:schemeClr val="tx1"/>
          </a:fontRef>
        </p:style>
      </p:cxnSp>
      <p:sp>
        <p:nvSpPr>
          <p:cNvPr id="18" name="Titre 1">
            <a:extLst>
              <a:ext uri="{FF2B5EF4-FFF2-40B4-BE49-F238E27FC236}">
                <a16:creationId xmlns:a16="http://schemas.microsoft.com/office/drawing/2014/main" id="{F5EEF10E-FFE4-2C4D-B45F-B4C679B5F2C4}"/>
              </a:ext>
            </a:extLst>
          </p:cNvPr>
          <p:cNvSpPr>
            <a:spLocks noGrp="1"/>
          </p:cNvSpPr>
          <p:nvPr>
            <p:ph type="title"/>
          </p:nvPr>
        </p:nvSpPr>
        <p:spPr>
          <a:xfrm>
            <a:off x="677334" y="609600"/>
            <a:ext cx="8596668" cy="1320800"/>
          </a:xfrm>
        </p:spPr>
        <p:txBody>
          <a:bodyPr/>
          <a:lstStyle/>
          <a:p>
            <a:r>
              <a:rPr lang="fr-FR" dirty="0"/>
              <a:t>4. Tracé une fonction de coût</a:t>
            </a:r>
          </a:p>
        </p:txBody>
      </p:sp>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45F45D52-196A-F647-B0A4-DB4BF4404862}"/>
                  </a:ext>
                </a:extLst>
              </p:cNvPr>
              <p:cNvSpPr txBox="1"/>
              <p:nvPr/>
            </p:nvSpPr>
            <p:spPr>
              <a:xfrm>
                <a:off x="1309045" y="1742890"/>
                <a:ext cx="4224234" cy="646331"/>
              </a:xfrm>
              <a:prstGeom prst="rect">
                <a:avLst/>
              </a:prstGeom>
              <a:noFill/>
            </p:spPr>
            <p:txBody>
              <a:bodyPr wrap="square" rtlCol="0">
                <a:spAutoFit/>
              </a:bodyPr>
              <a:lstStyle/>
              <a:p>
                <a:pPr algn="ctr"/>
                <a:r>
                  <a:rPr lang="fr-FR" dirty="0"/>
                  <a:t>Fonction H(x)</a:t>
                </a:r>
              </a:p>
              <a:p>
                <a:pPr algn="ct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0</m:t>
                        </m:r>
                      </m:sub>
                    </m:sSub>
                  </m:oMath>
                </a14:m>
                <a:r>
                  <a:rPr lang="fr-FR" dirty="0"/>
                  <a:t> = 0,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1</m:t>
                        </m:r>
                      </m:sub>
                    </m:sSub>
                  </m:oMath>
                </a14:m>
                <a:r>
                  <a:rPr lang="fr-FR" dirty="0"/>
                  <a:t> fixe, x est un paramètre</a:t>
                </a:r>
              </a:p>
            </p:txBody>
          </p:sp>
        </mc:Choice>
        <mc:Fallback xmlns="">
          <p:sp>
            <p:nvSpPr>
              <p:cNvPr id="19" name="ZoneTexte 18">
                <a:extLst>
                  <a:ext uri="{FF2B5EF4-FFF2-40B4-BE49-F238E27FC236}">
                    <a16:creationId xmlns:a16="http://schemas.microsoft.com/office/drawing/2014/main" id="{45F45D52-196A-F647-B0A4-DB4BF4404862}"/>
                  </a:ext>
                </a:extLst>
              </p:cNvPr>
              <p:cNvSpPr txBox="1">
                <a:spLocks noRot="1" noChangeAspect="1" noMove="1" noResize="1" noEditPoints="1" noAdjustHandles="1" noChangeArrowheads="1" noChangeShapeType="1" noTextEdit="1"/>
              </p:cNvSpPr>
              <p:nvPr/>
            </p:nvSpPr>
            <p:spPr>
              <a:xfrm>
                <a:off x="1309045" y="1742890"/>
                <a:ext cx="4224234" cy="646331"/>
              </a:xfrm>
              <a:prstGeom prst="rect">
                <a:avLst/>
              </a:prstGeom>
              <a:blipFill>
                <a:blip r:embed="rId8"/>
                <a:stretch>
                  <a:fillRect t="-3846" b="-1153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3" name="ZoneTexte 22">
                <a:extLst>
                  <a:ext uri="{FF2B5EF4-FFF2-40B4-BE49-F238E27FC236}">
                    <a16:creationId xmlns:a16="http://schemas.microsoft.com/office/drawing/2014/main" id="{EAFA0205-5928-A645-BB72-50578DD58372}"/>
                  </a:ext>
                </a:extLst>
              </p:cNvPr>
              <p:cNvSpPr txBox="1"/>
              <p:nvPr/>
            </p:nvSpPr>
            <p:spPr>
              <a:xfrm>
                <a:off x="6742424" y="1678816"/>
                <a:ext cx="3876382" cy="923330"/>
              </a:xfrm>
              <a:prstGeom prst="rect">
                <a:avLst/>
              </a:prstGeom>
              <a:noFill/>
            </p:spPr>
            <p:txBody>
              <a:bodyPr wrap="none" rtlCol="0">
                <a:spAutoFit/>
              </a:bodyPr>
              <a:lstStyle/>
              <a:p>
                <a:pPr algn="ctr"/>
                <a:r>
                  <a:rPr lang="fr-FR" dirty="0"/>
                  <a:t>Fonction J(</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1</m:t>
                        </m:r>
                      </m:sub>
                    </m:sSub>
                  </m:oMath>
                </a14:m>
                <a:r>
                  <a:rPr lang="fr-FR" dirty="0"/>
                  <a:t>)</a:t>
                </a:r>
              </a:p>
              <a:p>
                <a:pPr algn="ct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0</m:t>
                          </m:r>
                        </m:sub>
                      </m:sSub>
                      <m:r>
                        <m:rPr>
                          <m:nor/>
                        </m:rPr>
                        <a:rPr lang="fr-FR"/>
                        <m:t> = 0, </m:t>
                      </m:r>
                      <m:r>
                        <m:rPr>
                          <m:nor/>
                        </m:rPr>
                        <a:rPr lang="fr-FR" b="0" i="0" smtClean="0"/>
                        <m:t>x</m:t>
                      </m:r>
                      <m:r>
                        <m:rPr>
                          <m:nor/>
                        </m:rPr>
                        <a:rPr lang="fr-FR" b="0" i="0" smtClean="0"/>
                        <m:t> </m:t>
                      </m:r>
                      <m:r>
                        <m:rPr>
                          <m:nor/>
                        </m:rPr>
                        <a:rPr lang="fr-FR" b="0" i="0" smtClean="0"/>
                        <m:t>fixe</m:t>
                      </m:r>
                      <m:r>
                        <m:rPr>
                          <m:nor/>
                        </m:rPr>
                        <a:rPr lang="fr-FR"/>
                        <m:t>,</m:t>
                      </m:r>
                      <m:sSub>
                        <m:sSubPr>
                          <m:ctrlPr>
                            <a:rPr lang="fr-FR" i="1">
                              <a:latin typeface="Cambria Math" panose="02040503050406030204" pitchFamily="18" charset="0"/>
                            </a:rPr>
                          </m:ctrlPr>
                        </m:sSubPr>
                        <m:e>
                          <m:r>
                            <a:rPr lang="fr-FR" b="0" i="1" smtClean="0">
                              <a:latin typeface="Cambria Math" panose="02040503050406030204" pitchFamily="18" charset="0"/>
                            </a:rPr>
                            <m:t> </m:t>
                          </m:r>
                          <m:r>
                            <a:rPr lang="fr-FR" i="1">
                              <a:latin typeface="Cambria Math" panose="02040503050406030204" pitchFamily="18" charset="0"/>
                            </a:rPr>
                            <m:t>𝑤</m:t>
                          </m:r>
                        </m:e>
                        <m:sub>
                          <m:r>
                            <a:rPr lang="fr-FR" i="1">
                              <a:latin typeface="Cambria Math" panose="02040503050406030204" pitchFamily="18" charset="0"/>
                            </a:rPr>
                            <m:t>1</m:t>
                          </m:r>
                        </m:sub>
                      </m:sSub>
                      <m:r>
                        <m:rPr>
                          <m:nor/>
                        </m:rPr>
                        <a:rPr lang="fr-FR" b="0" i="0" smtClean="0">
                          <a:latin typeface="Cambria Math" panose="02040503050406030204" pitchFamily="18" charset="0"/>
                        </a:rPr>
                        <m:t> </m:t>
                      </m:r>
                      <m:r>
                        <m:rPr>
                          <m:nor/>
                        </m:rPr>
                        <a:rPr lang="fr-FR" b="0" i="0" smtClean="0"/>
                        <m:t>est</m:t>
                      </m:r>
                      <m:r>
                        <m:rPr>
                          <m:nor/>
                        </m:rPr>
                        <a:rPr lang="fr-FR" b="0" i="0" smtClean="0"/>
                        <m:t> </m:t>
                      </m:r>
                      <m:r>
                        <m:rPr>
                          <m:nor/>
                        </m:rPr>
                        <a:rPr lang="fr-FR" b="0" i="0" smtClean="0"/>
                        <m:t>un</m:t>
                      </m:r>
                      <m:r>
                        <m:rPr>
                          <m:nor/>
                        </m:rPr>
                        <a:rPr lang="fr-FR" b="0" i="0" smtClean="0"/>
                        <m:t> </m:t>
                      </m:r>
                      <m:r>
                        <m:rPr>
                          <m:nor/>
                        </m:rPr>
                        <a:rPr lang="fr-FR" b="0" i="0" smtClean="0"/>
                        <m:t>param</m:t>
                      </m:r>
                      <m:r>
                        <m:rPr>
                          <m:nor/>
                        </m:rPr>
                        <a:rPr lang="fr-FR" b="0" i="0" smtClean="0"/>
                        <m:t>è</m:t>
                      </m:r>
                      <m:r>
                        <m:rPr>
                          <m:nor/>
                        </m:rPr>
                        <a:rPr lang="fr-FR" b="0" i="0" smtClean="0"/>
                        <m:t>tre</m:t>
                      </m:r>
                    </m:oMath>
                  </m:oMathPara>
                </a14:m>
                <a:endParaRPr lang="fr-FR" dirty="0"/>
              </a:p>
              <a:p>
                <a:pPr algn="ctr"/>
                <a:endParaRPr lang="fr-FR" dirty="0"/>
              </a:p>
            </p:txBody>
          </p:sp>
        </mc:Choice>
        <mc:Fallback xmlns="">
          <p:sp>
            <p:nvSpPr>
              <p:cNvPr id="23" name="ZoneTexte 22">
                <a:extLst>
                  <a:ext uri="{FF2B5EF4-FFF2-40B4-BE49-F238E27FC236}">
                    <a16:creationId xmlns:a16="http://schemas.microsoft.com/office/drawing/2014/main" id="{EAFA0205-5928-A645-BB72-50578DD58372}"/>
                  </a:ext>
                </a:extLst>
              </p:cNvPr>
              <p:cNvSpPr txBox="1">
                <a:spLocks noRot="1" noChangeAspect="1" noMove="1" noResize="1" noEditPoints="1" noAdjustHandles="1" noChangeArrowheads="1" noChangeShapeType="1" noTextEdit="1"/>
              </p:cNvSpPr>
              <p:nvPr/>
            </p:nvSpPr>
            <p:spPr>
              <a:xfrm>
                <a:off x="6742424" y="1678816"/>
                <a:ext cx="3876382" cy="923330"/>
              </a:xfrm>
              <a:prstGeom prst="rect">
                <a:avLst/>
              </a:prstGeom>
              <a:blipFill>
                <a:blip r:embed="rId9"/>
                <a:stretch>
                  <a:fillRect t="-2740"/>
                </a:stretch>
              </a:blipFill>
            </p:spPr>
            <p:txBody>
              <a:bodyPr/>
              <a:lstStyle/>
              <a:p>
                <a:r>
                  <a:rPr lang="fr-FR">
                    <a:noFill/>
                  </a:rPr>
                  <a:t> </a:t>
                </a:r>
              </a:p>
            </p:txBody>
          </p:sp>
        </mc:Fallback>
      </mc:AlternateContent>
      <p:sp>
        <p:nvSpPr>
          <p:cNvPr id="15" name="Espace réservé du pied de page 3">
            <a:extLst>
              <a:ext uri="{FF2B5EF4-FFF2-40B4-BE49-F238E27FC236}">
                <a16:creationId xmlns:a16="http://schemas.microsoft.com/office/drawing/2014/main" id="{6DEA5124-4C18-294E-A9E5-90CB8543A694}"/>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16" name="Image 15">
            <a:extLst>
              <a:ext uri="{FF2B5EF4-FFF2-40B4-BE49-F238E27FC236}">
                <a16:creationId xmlns:a16="http://schemas.microsoft.com/office/drawing/2014/main" id="{AAB1667A-CA4A-0848-82F1-EB01F38C2FA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
        <p:nvSpPr>
          <p:cNvPr id="24" name="ZoneTexte 23">
            <a:extLst>
              <a:ext uri="{FF2B5EF4-FFF2-40B4-BE49-F238E27FC236}">
                <a16:creationId xmlns:a16="http://schemas.microsoft.com/office/drawing/2014/main" id="{FB4F674C-DE46-1A44-AD75-0639A1827CAF}"/>
              </a:ext>
            </a:extLst>
          </p:cNvPr>
          <p:cNvSpPr txBox="1"/>
          <p:nvPr/>
        </p:nvSpPr>
        <p:spPr>
          <a:xfrm>
            <a:off x="553517" y="3584492"/>
            <a:ext cx="316112" cy="369332"/>
          </a:xfrm>
          <a:prstGeom prst="rect">
            <a:avLst/>
          </a:prstGeom>
          <a:noFill/>
        </p:spPr>
        <p:txBody>
          <a:bodyPr wrap="none" rtlCol="0">
            <a:spAutoFit/>
          </a:bodyPr>
          <a:lstStyle/>
          <a:p>
            <a:r>
              <a:rPr lang="fr-FR" dirty="0"/>
              <a:t>Y</a:t>
            </a:r>
          </a:p>
        </p:txBody>
      </p:sp>
      <p:sp>
        <p:nvSpPr>
          <p:cNvPr id="25" name="ZoneTexte 24">
            <a:extLst>
              <a:ext uri="{FF2B5EF4-FFF2-40B4-BE49-F238E27FC236}">
                <a16:creationId xmlns:a16="http://schemas.microsoft.com/office/drawing/2014/main" id="{34F74415-271C-244F-BFF1-01D08BCAA91A}"/>
              </a:ext>
            </a:extLst>
          </p:cNvPr>
          <p:cNvSpPr txBox="1"/>
          <p:nvPr/>
        </p:nvSpPr>
        <p:spPr>
          <a:xfrm>
            <a:off x="3323880" y="5482087"/>
            <a:ext cx="300082" cy="369332"/>
          </a:xfrm>
          <a:prstGeom prst="rect">
            <a:avLst/>
          </a:prstGeom>
          <a:noFill/>
        </p:spPr>
        <p:txBody>
          <a:bodyPr wrap="none" rtlCol="0">
            <a:spAutoFit/>
          </a:bodyPr>
          <a:lstStyle/>
          <a:p>
            <a:r>
              <a:rPr lang="fr-FR" dirty="0"/>
              <a:t>x</a:t>
            </a:r>
          </a:p>
        </p:txBody>
      </p:sp>
      <mc:AlternateContent xmlns:mc="http://schemas.openxmlformats.org/markup-compatibility/2006" xmlns:a14="http://schemas.microsoft.com/office/drawing/2010/main">
        <mc:Choice Requires="a14">
          <p:sp>
            <p:nvSpPr>
              <p:cNvPr id="28" name="ZoneTexte 27">
                <a:extLst>
                  <a:ext uri="{FF2B5EF4-FFF2-40B4-BE49-F238E27FC236}">
                    <a16:creationId xmlns:a16="http://schemas.microsoft.com/office/drawing/2014/main" id="{A8A943D9-3D43-9C48-B719-4F324EDBB866}"/>
                  </a:ext>
                </a:extLst>
              </p:cNvPr>
              <p:cNvSpPr txBox="1"/>
              <p:nvPr/>
            </p:nvSpPr>
            <p:spPr>
              <a:xfrm>
                <a:off x="8716837" y="5469919"/>
                <a:ext cx="517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sub>
                      </m:sSub>
                    </m:oMath>
                  </m:oMathPara>
                </a14:m>
                <a:endParaRPr lang="fr-FR" dirty="0"/>
              </a:p>
            </p:txBody>
          </p:sp>
        </mc:Choice>
        <mc:Fallback xmlns="">
          <p:sp>
            <p:nvSpPr>
              <p:cNvPr id="28" name="ZoneTexte 27">
                <a:extLst>
                  <a:ext uri="{FF2B5EF4-FFF2-40B4-BE49-F238E27FC236}">
                    <a16:creationId xmlns:a16="http://schemas.microsoft.com/office/drawing/2014/main" id="{A8A943D9-3D43-9C48-B719-4F324EDBB866}"/>
                  </a:ext>
                </a:extLst>
              </p:cNvPr>
              <p:cNvSpPr txBox="1">
                <a:spLocks noRot="1" noChangeAspect="1" noMove="1" noResize="1" noEditPoints="1" noAdjustHandles="1" noChangeArrowheads="1" noChangeShapeType="1" noTextEdit="1"/>
              </p:cNvSpPr>
              <p:nvPr/>
            </p:nvSpPr>
            <p:spPr>
              <a:xfrm>
                <a:off x="8716837" y="5469919"/>
                <a:ext cx="517834" cy="369332"/>
              </a:xfrm>
              <a:prstGeom prst="rect">
                <a:avLst/>
              </a:prstGeom>
              <a:blipFill>
                <a:blip r:embed="rId11"/>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9" name="ZoneTexte 28">
                <a:extLst>
                  <a:ext uri="{FF2B5EF4-FFF2-40B4-BE49-F238E27FC236}">
                    <a16:creationId xmlns:a16="http://schemas.microsoft.com/office/drawing/2014/main" id="{9425CB51-9023-D546-980B-F0D954714A90}"/>
                  </a:ext>
                </a:extLst>
              </p:cNvPr>
              <p:cNvSpPr txBox="1"/>
              <p:nvPr/>
            </p:nvSpPr>
            <p:spPr>
              <a:xfrm>
                <a:off x="5694576" y="3785032"/>
                <a:ext cx="802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𝐽</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sub>
                      </m:sSub>
                      <m:r>
                        <a:rPr lang="fr-FR" b="0" i="1" smtClean="0">
                          <a:latin typeface="Cambria Math" panose="02040503050406030204" pitchFamily="18" charset="0"/>
                        </a:rPr>
                        <m:t>)</m:t>
                      </m:r>
                    </m:oMath>
                  </m:oMathPara>
                </a14:m>
                <a:endParaRPr lang="fr-FR" dirty="0"/>
              </a:p>
            </p:txBody>
          </p:sp>
        </mc:Choice>
        <mc:Fallback xmlns="">
          <p:sp>
            <p:nvSpPr>
              <p:cNvPr id="29" name="ZoneTexte 28">
                <a:extLst>
                  <a:ext uri="{FF2B5EF4-FFF2-40B4-BE49-F238E27FC236}">
                    <a16:creationId xmlns:a16="http://schemas.microsoft.com/office/drawing/2014/main" id="{9425CB51-9023-D546-980B-F0D954714A90}"/>
                  </a:ext>
                </a:extLst>
              </p:cNvPr>
              <p:cNvSpPr txBox="1">
                <a:spLocks noRot="1" noChangeAspect="1" noMove="1" noResize="1" noEditPoints="1" noAdjustHandles="1" noChangeArrowheads="1" noChangeShapeType="1" noTextEdit="1"/>
              </p:cNvSpPr>
              <p:nvPr/>
            </p:nvSpPr>
            <p:spPr>
              <a:xfrm>
                <a:off x="5694576" y="3785032"/>
                <a:ext cx="802848" cy="369332"/>
              </a:xfrm>
              <a:prstGeom prst="rect">
                <a:avLst/>
              </a:prstGeom>
              <a:blipFill>
                <a:blip r:embed="rId12"/>
                <a:stretch>
                  <a:fillRect b="-17241"/>
                </a:stretch>
              </a:blipFill>
            </p:spPr>
            <p:txBody>
              <a:bodyPr/>
              <a:lstStyle/>
              <a:p>
                <a:r>
                  <a:rPr lang="fr-FR">
                    <a:noFill/>
                  </a:rPr>
                  <a:t> </a:t>
                </a:r>
              </a:p>
            </p:txBody>
          </p:sp>
        </mc:Fallback>
      </mc:AlternateContent>
    </p:spTree>
    <p:extLst>
      <p:ext uri="{BB962C8B-B14F-4D97-AF65-F5344CB8AC3E}">
        <p14:creationId xmlns:p14="http://schemas.microsoft.com/office/powerpoint/2010/main" val="182415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0184037A-3332-4833-9E2E-CBF63A62F3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124608"/>
            <a:ext cx="5487650" cy="3658433"/>
          </a:xfrm>
          <a:prstGeom prst="rect">
            <a:avLst/>
          </a:prstGeom>
        </p:spPr>
      </p:pic>
      <p:sp>
        <p:nvSpPr>
          <p:cNvPr id="5" name="Espace réservé du numéro de diapositive 4">
            <a:extLst>
              <a:ext uri="{FF2B5EF4-FFF2-40B4-BE49-F238E27FC236}">
                <a16:creationId xmlns:a16="http://schemas.microsoft.com/office/drawing/2014/main" id="{D7B2DC3F-2AFB-4973-8811-A38F93891E18}"/>
              </a:ext>
            </a:extLst>
          </p:cNvPr>
          <p:cNvSpPr>
            <a:spLocks noGrp="1"/>
          </p:cNvSpPr>
          <p:nvPr>
            <p:ph type="sldNum" sz="quarter" idx="12"/>
          </p:nvPr>
        </p:nvSpPr>
        <p:spPr/>
        <p:txBody>
          <a:bodyPr/>
          <a:lstStyle/>
          <a:p>
            <a:fld id="{7E7BE016-98D7-40EC-9FA8-F4485C9A31D1}" type="slidenum">
              <a:rPr lang="fr-FR" smtClean="0"/>
              <a:pPr/>
              <a:t>22</a:t>
            </a:fld>
            <a:endParaRPr lang="fr-FR"/>
          </a:p>
        </p:txBody>
      </p:sp>
      <p:pic>
        <p:nvPicPr>
          <p:cNvPr id="10" name="Image 9">
            <a:extLst>
              <a:ext uri="{FF2B5EF4-FFF2-40B4-BE49-F238E27FC236}">
                <a16:creationId xmlns:a16="http://schemas.microsoft.com/office/drawing/2014/main" id="{CED81454-D934-49FD-BFF2-CCDC34990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2140482"/>
            <a:ext cx="5487650" cy="3658433"/>
          </a:xfrm>
          <a:prstGeom prst="rect">
            <a:avLst/>
          </a:prstGeom>
        </p:spPr>
      </p:pic>
      <mc:AlternateContent xmlns:mc="http://schemas.openxmlformats.org/markup-compatibility/2006" xmlns:a14="http://schemas.microsoft.com/office/drawing/2010/main">
        <mc:Choice Requires="a14">
          <p:sp>
            <p:nvSpPr>
              <p:cNvPr id="26" name="Espace réservé du contenu 2">
                <a:extLst>
                  <a:ext uri="{FF2B5EF4-FFF2-40B4-BE49-F238E27FC236}">
                    <a16:creationId xmlns:a16="http://schemas.microsoft.com/office/drawing/2014/main" id="{7D4B926C-E278-49D2-8014-6F093CC9EDAD}"/>
                  </a:ext>
                </a:extLst>
              </p:cNvPr>
              <p:cNvSpPr txBox="1">
                <a:spLocks/>
              </p:cNvSpPr>
              <p:nvPr/>
            </p:nvSpPr>
            <p:spPr>
              <a:xfrm>
                <a:off x="1231303" y="5814159"/>
                <a:ext cx="4485237" cy="4342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14:m>
                  <m:oMath xmlns:m="http://schemas.openxmlformats.org/officeDocument/2006/math">
                    <m:r>
                      <a:rPr lang="fr-FR" b="0" i="1" smtClean="0">
                        <a:latin typeface="Cambria Math" panose="02040503050406030204" pitchFamily="18" charset="0"/>
                      </a:rPr>
                      <m:t>h</m:t>
                    </m:r>
                    <m:d>
                      <m:dPr>
                        <m:ctrlPr>
                          <a:rPr lang="fr-FR" b="0" i="1" smtClean="0">
                            <a:latin typeface="Cambria Math" panose="02040503050406030204" pitchFamily="18" charset="0"/>
                          </a:rPr>
                        </m:ctrlPr>
                      </m:dPr>
                      <m:e>
                        <m:r>
                          <a:rPr lang="fr-FR" b="0" i="1" smtClean="0">
                            <a:latin typeface="Cambria Math" panose="02040503050406030204" pitchFamily="18" charset="0"/>
                          </a:rPr>
                          <m:t>𝑥</m:t>
                        </m:r>
                      </m:e>
                    </m:d>
                    <m:r>
                      <a:rPr lang="fr-FR" i="1" smtClean="0">
                        <a:latin typeface="Cambria Math" panose="02040503050406030204" pitchFamily="18" charset="0"/>
                      </a:rPr>
                      <m:t>=</m:t>
                    </m:r>
                  </m:oMath>
                </a14:m>
                <a:r>
                  <a:rPr lang="fr-FR"/>
                  <a:t> 0 +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1</m:t>
                        </m:r>
                      </m:sub>
                    </m:sSub>
                  </m:oMath>
                </a14:m>
                <a:r>
                  <a:rPr lang="fr-FR"/>
                  <a:t> x</a:t>
                </a:r>
              </a:p>
            </p:txBody>
          </p:sp>
        </mc:Choice>
        <mc:Fallback xmlns="">
          <p:sp>
            <p:nvSpPr>
              <p:cNvPr id="26" name="Espace réservé du contenu 2">
                <a:extLst>
                  <a:ext uri="{FF2B5EF4-FFF2-40B4-BE49-F238E27FC236}">
                    <a16:creationId xmlns:a16="http://schemas.microsoft.com/office/drawing/2014/main" id="{7D4B926C-E278-49D2-8014-6F093CC9EDAD}"/>
                  </a:ext>
                </a:extLst>
              </p:cNvPr>
              <p:cNvSpPr txBox="1">
                <a:spLocks noRot="1" noChangeAspect="1" noMove="1" noResize="1" noEditPoints="1" noAdjustHandles="1" noChangeArrowheads="1" noChangeShapeType="1" noTextEdit="1"/>
              </p:cNvSpPr>
              <p:nvPr/>
            </p:nvSpPr>
            <p:spPr>
              <a:xfrm>
                <a:off x="1231303" y="5814159"/>
                <a:ext cx="4485237" cy="434241"/>
              </a:xfrm>
              <a:prstGeom prst="rect">
                <a:avLst/>
              </a:prstGeom>
              <a:blipFill>
                <a:blip r:embed="rId6"/>
                <a:stretch>
                  <a:fillRect t="-9859" b="-563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1" name="Espace réservé du contenu 2">
                <a:extLst>
                  <a:ext uri="{FF2B5EF4-FFF2-40B4-BE49-F238E27FC236}">
                    <a16:creationId xmlns:a16="http://schemas.microsoft.com/office/drawing/2014/main" id="{6A17BB4F-EADB-48B1-A6DD-3E681960A395}"/>
                  </a:ext>
                </a:extLst>
              </p:cNvPr>
              <p:cNvSpPr txBox="1">
                <a:spLocks/>
              </p:cNvSpPr>
              <p:nvPr/>
            </p:nvSpPr>
            <p:spPr>
              <a:xfrm>
                <a:off x="6342185" y="5707794"/>
                <a:ext cx="5166476" cy="8762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𝐽</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1</m:t>
                              </m:r>
                            </m:sub>
                          </m:sSub>
                        </m:e>
                      </m:d>
                      <m:r>
                        <a:rPr lang="fr-FR" i="1">
                          <a:latin typeface="Cambria Math" panose="02040503050406030204" pitchFamily="18" charset="0"/>
                        </a:rPr>
                        <m:t>= </m:t>
                      </m:r>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2</m:t>
                          </m:r>
                          <m:r>
                            <a:rPr lang="fr-FR" i="1">
                              <a:latin typeface="Cambria Math" panose="02040503050406030204" pitchFamily="18" charset="0"/>
                            </a:rPr>
                            <m:t>𝑚</m:t>
                          </m:r>
                        </m:den>
                      </m:f>
                      <m:nary>
                        <m:naryPr>
                          <m:chr m:val="∑"/>
                          <m:ctrlPr>
                            <a:rPr lang="fr-FR" i="1">
                              <a:latin typeface="Cambria Math" panose="02040503050406030204" pitchFamily="18" charset="0"/>
                            </a:rPr>
                          </m:ctrlPr>
                        </m:naryPr>
                        <m:sub>
                          <m:r>
                            <m:rPr>
                              <m:brk m:alnAt="23"/>
                            </m:rPr>
                            <a:rPr lang="fr-FR" i="1">
                              <a:latin typeface="Cambria Math" panose="02040503050406030204" pitchFamily="18" charset="0"/>
                            </a:rPr>
                            <m:t>𝑖</m:t>
                          </m:r>
                          <m:r>
                            <a:rPr lang="fr-FR" i="1">
                              <a:latin typeface="Cambria Math" panose="02040503050406030204" pitchFamily="18" charset="0"/>
                            </a:rPr>
                            <m:t>=1</m:t>
                          </m:r>
                        </m:sub>
                        <m:sup>
                          <m:r>
                            <a:rPr lang="fr-FR" i="1">
                              <a:latin typeface="Cambria Math" panose="02040503050406030204" pitchFamily="18" charset="0"/>
                            </a:rPr>
                            <m:t>𝑚</m:t>
                          </m:r>
                        </m:sup>
                        <m:e>
                          <m:r>
                            <a:rPr lang="fr-FR"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m:t>
                              </m:r>
                              <m:r>
                                <a:rPr lang="fr-FR" i="1">
                                  <a:latin typeface="Cambria Math" panose="02040503050406030204" pitchFamily="18" charset="0"/>
                                </a:rPr>
                                <m:t>h</m:t>
                              </m:r>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𝑥</m:t>
                                  </m:r>
                                </m:e>
                                <m:sup>
                                  <m:d>
                                    <m:dPr>
                                      <m:ctrlPr>
                                        <a:rPr lang="fr-FR" i="1">
                                          <a:latin typeface="Cambria Math" panose="02040503050406030204" pitchFamily="18" charset="0"/>
                                        </a:rPr>
                                      </m:ctrlPr>
                                    </m:dPr>
                                    <m:e>
                                      <m:r>
                                        <a:rPr lang="fr-FR" i="1">
                                          <a:latin typeface="Cambria Math" panose="02040503050406030204" pitchFamily="18" charset="0"/>
                                        </a:rPr>
                                        <m:t>𝑖</m:t>
                                      </m:r>
                                    </m:e>
                                  </m:d>
                                </m:sup>
                              </m:sSup>
                              <m:r>
                                <a:rPr lang="fr-FR"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𝑦</m:t>
                                  </m:r>
                                </m:e>
                                <m:sup>
                                  <m:d>
                                    <m:dPr>
                                      <m:ctrlPr>
                                        <a:rPr lang="fr-FR" i="1">
                                          <a:latin typeface="Cambria Math" panose="02040503050406030204" pitchFamily="18" charset="0"/>
                                        </a:rPr>
                                      </m:ctrlPr>
                                    </m:dPr>
                                    <m:e>
                                      <m:r>
                                        <a:rPr lang="fr-FR" i="1">
                                          <a:latin typeface="Cambria Math" panose="02040503050406030204" pitchFamily="18" charset="0"/>
                                        </a:rPr>
                                        <m:t>𝑖</m:t>
                                      </m:r>
                                    </m:e>
                                  </m:d>
                                </m:sup>
                              </m:sSup>
                              <m:r>
                                <a:rPr lang="fr-FR" i="1">
                                  <a:latin typeface="Cambria Math" panose="02040503050406030204" pitchFamily="18" charset="0"/>
                                </a:rPr>
                                <m:t> )</m:t>
                              </m:r>
                            </m:e>
                            <m:sup>
                              <m:r>
                                <a:rPr lang="fr-FR" i="1">
                                  <a:latin typeface="Cambria Math" panose="02040503050406030204" pitchFamily="18" charset="0"/>
                                </a:rPr>
                                <m:t>2</m:t>
                              </m:r>
                            </m:sup>
                          </m:sSup>
                        </m:e>
                      </m:nary>
                    </m:oMath>
                  </m:oMathPara>
                </a14:m>
                <a:endParaRPr lang="fr-FR"/>
              </a:p>
            </p:txBody>
          </p:sp>
        </mc:Choice>
        <mc:Fallback xmlns="">
          <p:sp>
            <p:nvSpPr>
              <p:cNvPr id="21" name="Espace réservé du contenu 2">
                <a:extLst>
                  <a:ext uri="{FF2B5EF4-FFF2-40B4-BE49-F238E27FC236}">
                    <a16:creationId xmlns:a16="http://schemas.microsoft.com/office/drawing/2014/main" id="{6A17BB4F-EADB-48B1-A6DD-3E681960A395}"/>
                  </a:ext>
                </a:extLst>
              </p:cNvPr>
              <p:cNvSpPr txBox="1">
                <a:spLocks noRot="1" noChangeAspect="1" noMove="1" noResize="1" noEditPoints="1" noAdjustHandles="1" noChangeArrowheads="1" noChangeShapeType="1" noTextEdit="1"/>
              </p:cNvSpPr>
              <p:nvPr/>
            </p:nvSpPr>
            <p:spPr>
              <a:xfrm>
                <a:off x="6342185" y="5707794"/>
                <a:ext cx="5166476" cy="876201"/>
              </a:xfrm>
              <a:prstGeom prst="rect">
                <a:avLst/>
              </a:prstGeom>
              <a:blipFill>
                <a:blip r:embed="rId7"/>
                <a:stretch>
                  <a:fillRect/>
                </a:stretch>
              </a:blipFill>
            </p:spPr>
            <p:txBody>
              <a:bodyPr/>
              <a:lstStyle/>
              <a:p>
                <a:r>
                  <a:rPr lang="fr-FR">
                    <a:noFill/>
                  </a:rPr>
                  <a:t> </a:t>
                </a:r>
              </a:p>
            </p:txBody>
          </p:sp>
        </mc:Fallback>
      </mc:AlternateContent>
      <p:sp>
        <p:nvSpPr>
          <p:cNvPr id="13" name="Titre 1">
            <a:extLst>
              <a:ext uri="{FF2B5EF4-FFF2-40B4-BE49-F238E27FC236}">
                <a16:creationId xmlns:a16="http://schemas.microsoft.com/office/drawing/2014/main" id="{01B27AE9-A035-DF4B-B78C-706DC74E50A2}"/>
              </a:ext>
            </a:extLst>
          </p:cNvPr>
          <p:cNvSpPr>
            <a:spLocks noGrp="1"/>
          </p:cNvSpPr>
          <p:nvPr>
            <p:ph type="title"/>
          </p:nvPr>
        </p:nvSpPr>
        <p:spPr>
          <a:xfrm>
            <a:off x="677334" y="609600"/>
            <a:ext cx="8596668" cy="1320800"/>
          </a:xfrm>
        </p:spPr>
        <p:txBody>
          <a:bodyPr/>
          <a:lstStyle/>
          <a:p>
            <a:r>
              <a:rPr lang="fr-FR" dirty="0"/>
              <a:t>4. Tracé une fonction de coût</a:t>
            </a:r>
          </a:p>
        </p:txBody>
      </p:sp>
      <mc:AlternateContent xmlns:mc="http://schemas.openxmlformats.org/markup-compatibility/2006" xmlns:a14="http://schemas.microsoft.com/office/drawing/2010/main">
        <mc:Choice Requires="a14">
          <p:sp>
            <p:nvSpPr>
              <p:cNvPr id="15" name="ZoneTexte 14">
                <a:extLst>
                  <a:ext uri="{FF2B5EF4-FFF2-40B4-BE49-F238E27FC236}">
                    <a16:creationId xmlns:a16="http://schemas.microsoft.com/office/drawing/2014/main" id="{9DC29FF4-6A84-4345-8F6A-4E29E7B7F8A3}"/>
                  </a:ext>
                </a:extLst>
              </p:cNvPr>
              <p:cNvSpPr txBox="1"/>
              <p:nvPr/>
            </p:nvSpPr>
            <p:spPr>
              <a:xfrm>
                <a:off x="1309045" y="1742890"/>
                <a:ext cx="4224234" cy="646331"/>
              </a:xfrm>
              <a:prstGeom prst="rect">
                <a:avLst/>
              </a:prstGeom>
              <a:noFill/>
            </p:spPr>
            <p:txBody>
              <a:bodyPr wrap="square" rtlCol="0">
                <a:spAutoFit/>
              </a:bodyPr>
              <a:lstStyle/>
              <a:p>
                <a:pPr algn="ctr"/>
                <a:r>
                  <a:rPr lang="fr-FR" dirty="0"/>
                  <a:t>Fonction H(x)</a:t>
                </a:r>
              </a:p>
              <a:p>
                <a:pPr algn="ct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0</m:t>
                        </m:r>
                      </m:sub>
                    </m:sSub>
                  </m:oMath>
                </a14:m>
                <a:r>
                  <a:rPr lang="fr-FR" dirty="0"/>
                  <a:t> = 0,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1</m:t>
                        </m:r>
                      </m:sub>
                    </m:sSub>
                  </m:oMath>
                </a14:m>
                <a:r>
                  <a:rPr lang="fr-FR" dirty="0"/>
                  <a:t> fixe, x est un paramètre</a:t>
                </a:r>
              </a:p>
            </p:txBody>
          </p:sp>
        </mc:Choice>
        <mc:Fallback xmlns="">
          <p:sp>
            <p:nvSpPr>
              <p:cNvPr id="15" name="ZoneTexte 14">
                <a:extLst>
                  <a:ext uri="{FF2B5EF4-FFF2-40B4-BE49-F238E27FC236}">
                    <a16:creationId xmlns:a16="http://schemas.microsoft.com/office/drawing/2014/main" id="{9DC29FF4-6A84-4345-8F6A-4E29E7B7F8A3}"/>
                  </a:ext>
                </a:extLst>
              </p:cNvPr>
              <p:cNvSpPr txBox="1">
                <a:spLocks noRot="1" noChangeAspect="1" noMove="1" noResize="1" noEditPoints="1" noAdjustHandles="1" noChangeArrowheads="1" noChangeShapeType="1" noTextEdit="1"/>
              </p:cNvSpPr>
              <p:nvPr/>
            </p:nvSpPr>
            <p:spPr>
              <a:xfrm>
                <a:off x="1309045" y="1742890"/>
                <a:ext cx="4224234" cy="646331"/>
              </a:xfrm>
              <a:prstGeom prst="rect">
                <a:avLst/>
              </a:prstGeom>
              <a:blipFill>
                <a:blip r:embed="rId8"/>
                <a:stretch>
                  <a:fillRect t="-3846" b="-1153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85F1A75A-E828-6E4E-8D23-5EBF45B92460}"/>
                  </a:ext>
                </a:extLst>
              </p:cNvPr>
              <p:cNvSpPr txBox="1"/>
              <p:nvPr/>
            </p:nvSpPr>
            <p:spPr>
              <a:xfrm>
                <a:off x="6742424" y="1678816"/>
                <a:ext cx="3876382" cy="923330"/>
              </a:xfrm>
              <a:prstGeom prst="rect">
                <a:avLst/>
              </a:prstGeom>
              <a:noFill/>
            </p:spPr>
            <p:txBody>
              <a:bodyPr wrap="none" rtlCol="0">
                <a:spAutoFit/>
              </a:bodyPr>
              <a:lstStyle/>
              <a:p>
                <a:pPr algn="ctr"/>
                <a:r>
                  <a:rPr lang="fr-FR" dirty="0"/>
                  <a:t>Fonction J(</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1</m:t>
                        </m:r>
                      </m:sub>
                    </m:sSub>
                  </m:oMath>
                </a14:m>
                <a:r>
                  <a:rPr lang="fr-FR" dirty="0"/>
                  <a:t>)</a:t>
                </a:r>
              </a:p>
              <a:p>
                <a:pPr algn="ct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0</m:t>
                          </m:r>
                        </m:sub>
                      </m:sSub>
                      <m:r>
                        <m:rPr>
                          <m:nor/>
                        </m:rPr>
                        <a:rPr lang="fr-FR"/>
                        <m:t> = 0, </m:t>
                      </m:r>
                      <m:r>
                        <m:rPr>
                          <m:nor/>
                        </m:rPr>
                        <a:rPr lang="fr-FR" b="0" i="0" smtClean="0"/>
                        <m:t>x</m:t>
                      </m:r>
                      <m:r>
                        <m:rPr>
                          <m:nor/>
                        </m:rPr>
                        <a:rPr lang="fr-FR" b="0" i="0" smtClean="0"/>
                        <m:t> </m:t>
                      </m:r>
                      <m:r>
                        <m:rPr>
                          <m:nor/>
                        </m:rPr>
                        <a:rPr lang="fr-FR" b="0" i="0" smtClean="0"/>
                        <m:t>fixe</m:t>
                      </m:r>
                      <m:r>
                        <m:rPr>
                          <m:nor/>
                        </m:rPr>
                        <a:rPr lang="fr-FR"/>
                        <m:t>,</m:t>
                      </m:r>
                      <m:sSub>
                        <m:sSubPr>
                          <m:ctrlPr>
                            <a:rPr lang="fr-FR" i="1">
                              <a:latin typeface="Cambria Math" panose="02040503050406030204" pitchFamily="18" charset="0"/>
                            </a:rPr>
                          </m:ctrlPr>
                        </m:sSubPr>
                        <m:e>
                          <m:r>
                            <a:rPr lang="fr-FR" b="0" i="1" smtClean="0">
                              <a:latin typeface="Cambria Math" panose="02040503050406030204" pitchFamily="18" charset="0"/>
                            </a:rPr>
                            <m:t> </m:t>
                          </m:r>
                          <m:r>
                            <a:rPr lang="fr-FR" i="1">
                              <a:latin typeface="Cambria Math" panose="02040503050406030204" pitchFamily="18" charset="0"/>
                            </a:rPr>
                            <m:t>𝑤</m:t>
                          </m:r>
                        </m:e>
                        <m:sub>
                          <m:r>
                            <a:rPr lang="fr-FR" i="1">
                              <a:latin typeface="Cambria Math" panose="02040503050406030204" pitchFamily="18" charset="0"/>
                            </a:rPr>
                            <m:t>1</m:t>
                          </m:r>
                        </m:sub>
                      </m:sSub>
                      <m:r>
                        <m:rPr>
                          <m:nor/>
                        </m:rPr>
                        <a:rPr lang="fr-FR" b="0" i="0" smtClean="0">
                          <a:latin typeface="Cambria Math" panose="02040503050406030204" pitchFamily="18" charset="0"/>
                        </a:rPr>
                        <m:t> </m:t>
                      </m:r>
                      <m:r>
                        <m:rPr>
                          <m:nor/>
                        </m:rPr>
                        <a:rPr lang="fr-FR" b="0" i="0" smtClean="0"/>
                        <m:t>est</m:t>
                      </m:r>
                      <m:r>
                        <m:rPr>
                          <m:nor/>
                        </m:rPr>
                        <a:rPr lang="fr-FR" b="0" i="0" smtClean="0"/>
                        <m:t> </m:t>
                      </m:r>
                      <m:r>
                        <m:rPr>
                          <m:nor/>
                        </m:rPr>
                        <a:rPr lang="fr-FR" b="0" i="0" smtClean="0"/>
                        <m:t>un</m:t>
                      </m:r>
                      <m:r>
                        <m:rPr>
                          <m:nor/>
                        </m:rPr>
                        <a:rPr lang="fr-FR" b="0" i="0" smtClean="0"/>
                        <m:t> </m:t>
                      </m:r>
                      <m:r>
                        <m:rPr>
                          <m:nor/>
                        </m:rPr>
                        <a:rPr lang="fr-FR" b="0" i="0" smtClean="0"/>
                        <m:t>param</m:t>
                      </m:r>
                      <m:r>
                        <m:rPr>
                          <m:nor/>
                        </m:rPr>
                        <a:rPr lang="fr-FR" b="0" i="0" smtClean="0"/>
                        <m:t>è</m:t>
                      </m:r>
                      <m:r>
                        <m:rPr>
                          <m:nor/>
                        </m:rPr>
                        <a:rPr lang="fr-FR" b="0" i="0" smtClean="0"/>
                        <m:t>tre</m:t>
                      </m:r>
                    </m:oMath>
                  </m:oMathPara>
                </a14:m>
                <a:endParaRPr lang="fr-FR" dirty="0"/>
              </a:p>
              <a:p>
                <a:pPr algn="ctr"/>
                <a:endParaRPr lang="fr-FR" dirty="0"/>
              </a:p>
            </p:txBody>
          </p:sp>
        </mc:Choice>
        <mc:Fallback xmlns="">
          <p:sp>
            <p:nvSpPr>
              <p:cNvPr id="16" name="ZoneTexte 15">
                <a:extLst>
                  <a:ext uri="{FF2B5EF4-FFF2-40B4-BE49-F238E27FC236}">
                    <a16:creationId xmlns:a16="http://schemas.microsoft.com/office/drawing/2014/main" id="{85F1A75A-E828-6E4E-8D23-5EBF45B92460}"/>
                  </a:ext>
                </a:extLst>
              </p:cNvPr>
              <p:cNvSpPr txBox="1">
                <a:spLocks noRot="1" noChangeAspect="1" noMove="1" noResize="1" noEditPoints="1" noAdjustHandles="1" noChangeArrowheads="1" noChangeShapeType="1" noTextEdit="1"/>
              </p:cNvSpPr>
              <p:nvPr/>
            </p:nvSpPr>
            <p:spPr>
              <a:xfrm>
                <a:off x="6742424" y="1678816"/>
                <a:ext cx="3876382" cy="923330"/>
              </a:xfrm>
              <a:prstGeom prst="rect">
                <a:avLst/>
              </a:prstGeom>
              <a:blipFill>
                <a:blip r:embed="rId9"/>
                <a:stretch>
                  <a:fillRect t="-2740"/>
                </a:stretch>
              </a:blipFill>
            </p:spPr>
            <p:txBody>
              <a:bodyPr/>
              <a:lstStyle/>
              <a:p>
                <a:r>
                  <a:rPr lang="fr-FR">
                    <a:noFill/>
                  </a:rPr>
                  <a:t> </a:t>
                </a:r>
              </a:p>
            </p:txBody>
          </p:sp>
        </mc:Fallback>
      </mc:AlternateContent>
      <p:sp>
        <p:nvSpPr>
          <p:cNvPr id="11" name="Espace réservé du pied de page 3">
            <a:extLst>
              <a:ext uri="{FF2B5EF4-FFF2-40B4-BE49-F238E27FC236}">
                <a16:creationId xmlns:a16="http://schemas.microsoft.com/office/drawing/2014/main" id="{C1ED5FE9-7E91-DB48-A1FE-03A3BEEB5DF4}"/>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12" name="Image 11">
            <a:extLst>
              <a:ext uri="{FF2B5EF4-FFF2-40B4-BE49-F238E27FC236}">
                <a16:creationId xmlns:a16="http://schemas.microsoft.com/office/drawing/2014/main" id="{0FF20CAF-95AD-6A4D-80C9-C9D10392156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
        <p:nvSpPr>
          <p:cNvPr id="14" name="ZoneTexte 13">
            <a:extLst>
              <a:ext uri="{FF2B5EF4-FFF2-40B4-BE49-F238E27FC236}">
                <a16:creationId xmlns:a16="http://schemas.microsoft.com/office/drawing/2014/main" id="{DE406C8E-F6D3-2E4C-8E75-EC70F3E99A83}"/>
              </a:ext>
            </a:extLst>
          </p:cNvPr>
          <p:cNvSpPr txBox="1"/>
          <p:nvPr/>
        </p:nvSpPr>
        <p:spPr>
          <a:xfrm>
            <a:off x="553517" y="3584492"/>
            <a:ext cx="316112" cy="369332"/>
          </a:xfrm>
          <a:prstGeom prst="rect">
            <a:avLst/>
          </a:prstGeom>
          <a:noFill/>
        </p:spPr>
        <p:txBody>
          <a:bodyPr wrap="none" rtlCol="0">
            <a:spAutoFit/>
          </a:bodyPr>
          <a:lstStyle/>
          <a:p>
            <a:r>
              <a:rPr lang="fr-FR" dirty="0"/>
              <a:t>Y</a:t>
            </a:r>
          </a:p>
        </p:txBody>
      </p:sp>
      <p:sp>
        <p:nvSpPr>
          <p:cNvPr id="17" name="ZoneTexte 16">
            <a:extLst>
              <a:ext uri="{FF2B5EF4-FFF2-40B4-BE49-F238E27FC236}">
                <a16:creationId xmlns:a16="http://schemas.microsoft.com/office/drawing/2014/main" id="{BA7E5816-BF79-844B-A5BE-C0F2E756E3C7}"/>
              </a:ext>
            </a:extLst>
          </p:cNvPr>
          <p:cNvSpPr txBox="1"/>
          <p:nvPr/>
        </p:nvSpPr>
        <p:spPr>
          <a:xfrm>
            <a:off x="3323880" y="5482087"/>
            <a:ext cx="300082" cy="369332"/>
          </a:xfrm>
          <a:prstGeom prst="rect">
            <a:avLst/>
          </a:prstGeom>
          <a:noFill/>
        </p:spPr>
        <p:txBody>
          <a:bodyPr wrap="none" rtlCol="0">
            <a:spAutoFit/>
          </a:bodyPr>
          <a:lstStyle/>
          <a:p>
            <a:r>
              <a:rPr lang="fr-FR" dirty="0"/>
              <a:t>x</a:t>
            </a:r>
          </a:p>
        </p:txBody>
      </p:sp>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D18EB128-0BED-E945-BCF4-A869D08B6419}"/>
                  </a:ext>
                </a:extLst>
              </p:cNvPr>
              <p:cNvSpPr txBox="1"/>
              <p:nvPr/>
            </p:nvSpPr>
            <p:spPr>
              <a:xfrm>
                <a:off x="8716837" y="5469919"/>
                <a:ext cx="517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sub>
                      </m:sSub>
                    </m:oMath>
                  </m:oMathPara>
                </a14:m>
                <a:endParaRPr lang="fr-FR" dirty="0"/>
              </a:p>
            </p:txBody>
          </p:sp>
        </mc:Choice>
        <mc:Fallback xmlns="">
          <p:sp>
            <p:nvSpPr>
              <p:cNvPr id="19" name="ZoneTexte 18">
                <a:extLst>
                  <a:ext uri="{FF2B5EF4-FFF2-40B4-BE49-F238E27FC236}">
                    <a16:creationId xmlns:a16="http://schemas.microsoft.com/office/drawing/2014/main" id="{D18EB128-0BED-E945-BCF4-A869D08B6419}"/>
                  </a:ext>
                </a:extLst>
              </p:cNvPr>
              <p:cNvSpPr txBox="1">
                <a:spLocks noRot="1" noChangeAspect="1" noMove="1" noResize="1" noEditPoints="1" noAdjustHandles="1" noChangeArrowheads="1" noChangeShapeType="1" noTextEdit="1"/>
              </p:cNvSpPr>
              <p:nvPr/>
            </p:nvSpPr>
            <p:spPr>
              <a:xfrm>
                <a:off x="8716837" y="5469919"/>
                <a:ext cx="517834" cy="369332"/>
              </a:xfrm>
              <a:prstGeom prst="rect">
                <a:avLst/>
              </a:prstGeom>
              <a:blipFill>
                <a:blip r:embed="rId11"/>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0" name="ZoneTexte 19">
                <a:extLst>
                  <a:ext uri="{FF2B5EF4-FFF2-40B4-BE49-F238E27FC236}">
                    <a16:creationId xmlns:a16="http://schemas.microsoft.com/office/drawing/2014/main" id="{EDD66CD0-4096-AE4C-BEC8-76BF91FB6444}"/>
                  </a:ext>
                </a:extLst>
              </p:cNvPr>
              <p:cNvSpPr txBox="1"/>
              <p:nvPr/>
            </p:nvSpPr>
            <p:spPr>
              <a:xfrm>
                <a:off x="5694576" y="3785032"/>
                <a:ext cx="802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𝐽</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sub>
                      </m:sSub>
                      <m:r>
                        <a:rPr lang="fr-FR" b="0" i="1" smtClean="0">
                          <a:latin typeface="Cambria Math" panose="02040503050406030204" pitchFamily="18" charset="0"/>
                        </a:rPr>
                        <m:t>)</m:t>
                      </m:r>
                    </m:oMath>
                  </m:oMathPara>
                </a14:m>
                <a:endParaRPr lang="fr-FR" dirty="0"/>
              </a:p>
            </p:txBody>
          </p:sp>
        </mc:Choice>
        <mc:Fallback xmlns="">
          <p:sp>
            <p:nvSpPr>
              <p:cNvPr id="20" name="ZoneTexte 19">
                <a:extLst>
                  <a:ext uri="{FF2B5EF4-FFF2-40B4-BE49-F238E27FC236}">
                    <a16:creationId xmlns:a16="http://schemas.microsoft.com/office/drawing/2014/main" id="{EDD66CD0-4096-AE4C-BEC8-76BF91FB6444}"/>
                  </a:ext>
                </a:extLst>
              </p:cNvPr>
              <p:cNvSpPr txBox="1">
                <a:spLocks noRot="1" noChangeAspect="1" noMove="1" noResize="1" noEditPoints="1" noAdjustHandles="1" noChangeArrowheads="1" noChangeShapeType="1" noTextEdit="1"/>
              </p:cNvSpPr>
              <p:nvPr/>
            </p:nvSpPr>
            <p:spPr>
              <a:xfrm>
                <a:off x="5694576" y="3785032"/>
                <a:ext cx="802848" cy="369332"/>
              </a:xfrm>
              <a:prstGeom prst="rect">
                <a:avLst/>
              </a:prstGeom>
              <a:blipFill>
                <a:blip r:embed="rId12"/>
                <a:stretch>
                  <a:fillRect b="-17241"/>
                </a:stretch>
              </a:blipFill>
            </p:spPr>
            <p:txBody>
              <a:bodyPr/>
              <a:lstStyle/>
              <a:p>
                <a:r>
                  <a:rPr lang="fr-FR">
                    <a:noFill/>
                  </a:rPr>
                  <a:t> </a:t>
                </a:r>
              </a:p>
            </p:txBody>
          </p:sp>
        </mc:Fallback>
      </mc:AlternateContent>
    </p:spTree>
    <p:extLst>
      <p:ext uri="{BB962C8B-B14F-4D97-AF65-F5344CB8AC3E}">
        <p14:creationId xmlns:p14="http://schemas.microsoft.com/office/powerpoint/2010/main" val="5222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B10358E6-59B9-4DB3-A259-6A648A699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125238"/>
            <a:ext cx="5487650" cy="3658433"/>
          </a:xfrm>
          <a:prstGeom prst="rect">
            <a:avLst/>
          </a:prstGeom>
        </p:spPr>
      </p:pic>
      <p:sp>
        <p:nvSpPr>
          <p:cNvPr id="5" name="Espace réservé du numéro de diapositive 4">
            <a:extLst>
              <a:ext uri="{FF2B5EF4-FFF2-40B4-BE49-F238E27FC236}">
                <a16:creationId xmlns:a16="http://schemas.microsoft.com/office/drawing/2014/main" id="{D7B2DC3F-2AFB-4973-8811-A38F93891E18}"/>
              </a:ext>
            </a:extLst>
          </p:cNvPr>
          <p:cNvSpPr>
            <a:spLocks noGrp="1"/>
          </p:cNvSpPr>
          <p:nvPr>
            <p:ph type="sldNum" sz="quarter" idx="12"/>
          </p:nvPr>
        </p:nvSpPr>
        <p:spPr/>
        <p:txBody>
          <a:bodyPr/>
          <a:lstStyle/>
          <a:p>
            <a:fld id="{7E7BE016-98D7-40EC-9FA8-F4485C9A31D1}" type="slidenum">
              <a:rPr lang="fr-FR" smtClean="0"/>
              <a:pPr/>
              <a:t>23</a:t>
            </a:fld>
            <a:endParaRPr lang="fr-FR"/>
          </a:p>
        </p:txBody>
      </p:sp>
      <p:pic>
        <p:nvPicPr>
          <p:cNvPr id="10" name="Image 9">
            <a:extLst>
              <a:ext uri="{FF2B5EF4-FFF2-40B4-BE49-F238E27FC236}">
                <a16:creationId xmlns:a16="http://schemas.microsoft.com/office/drawing/2014/main" id="{CED81454-D934-49FD-BFF2-CCDC34990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2140482"/>
            <a:ext cx="5487650" cy="3658433"/>
          </a:xfrm>
          <a:prstGeom prst="rect">
            <a:avLst/>
          </a:prstGeom>
        </p:spPr>
      </p:pic>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24202F39-4D76-4E82-BC86-3E9900C5B9A5}"/>
                  </a:ext>
                </a:extLst>
              </p:cNvPr>
              <p:cNvSpPr txBox="1"/>
              <p:nvPr/>
            </p:nvSpPr>
            <p:spPr>
              <a:xfrm>
                <a:off x="1309045" y="1742890"/>
                <a:ext cx="4224234" cy="646331"/>
              </a:xfrm>
              <a:prstGeom prst="rect">
                <a:avLst/>
              </a:prstGeom>
              <a:noFill/>
            </p:spPr>
            <p:txBody>
              <a:bodyPr wrap="square" rtlCol="0">
                <a:spAutoFit/>
              </a:bodyPr>
              <a:lstStyle/>
              <a:p>
                <a:pPr algn="ctr"/>
                <a:r>
                  <a:rPr lang="fr-FR" dirty="0"/>
                  <a:t>Fonction H(x)</a:t>
                </a:r>
              </a:p>
              <a:p>
                <a:pPr algn="ct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0</m:t>
                        </m:r>
                      </m:sub>
                    </m:sSub>
                  </m:oMath>
                </a14:m>
                <a:r>
                  <a:rPr lang="fr-FR" dirty="0"/>
                  <a:t> = 0,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1</m:t>
                        </m:r>
                      </m:sub>
                    </m:sSub>
                  </m:oMath>
                </a14:m>
                <a:r>
                  <a:rPr lang="fr-FR" dirty="0"/>
                  <a:t> fixe, x est un paramètre</a:t>
                </a:r>
              </a:p>
            </p:txBody>
          </p:sp>
        </mc:Choice>
        <mc:Fallback xmlns="">
          <p:sp>
            <p:nvSpPr>
              <p:cNvPr id="11" name="ZoneTexte 10">
                <a:extLst>
                  <a:ext uri="{FF2B5EF4-FFF2-40B4-BE49-F238E27FC236}">
                    <a16:creationId xmlns:a16="http://schemas.microsoft.com/office/drawing/2014/main" id="{24202F39-4D76-4E82-BC86-3E9900C5B9A5}"/>
                  </a:ext>
                </a:extLst>
              </p:cNvPr>
              <p:cNvSpPr txBox="1">
                <a:spLocks noRot="1" noChangeAspect="1" noMove="1" noResize="1" noEditPoints="1" noAdjustHandles="1" noChangeArrowheads="1" noChangeShapeType="1" noTextEdit="1"/>
              </p:cNvSpPr>
              <p:nvPr/>
            </p:nvSpPr>
            <p:spPr>
              <a:xfrm>
                <a:off x="1309045" y="1742890"/>
                <a:ext cx="4224234" cy="646331"/>
              </a:xfrm>
              <a:prstGeom prst="rect">
                <a:avLst/>
              </a:prstGeom>
              <a:blipFill>
                <a:blip r:embed="rId4"/>
                <a:stretch>
                  <a:fillRect t="-3846" b="-1153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6" name="Espace réservé du contenu 2">
                <a:extLst>
                  <a:ext uri="{FF2B5EF4-FFF2-40B4-BE49-F238E27FC236}">
                    <a16:creationId xmlns:a16="http://schemas.microsoft.com/office/drawing/2014/main" id="{7D4B926C-E278-49D2-8014-6F093CC9EDAD}"/>
                  </a:ext>
                </a:extLst>
              </p:cNvPr>
              <p:cNvSpPr txBox="1">
                <a:spLocks/>
              </p:cNvSpPr>
              <p:nvPr/>
            </p:nvSpPr>
            <p:spPr>
              <a:xfrm>
                <a:off x="1231303" y="5814159"/>
                <a:ext cx="4485237" cy="4342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14:m>
                  <m:oMath xmlns:m="http://schemas.openxmlformats.org/officeDocument/2006/math">
                    <m:r>
                      <a:rPr lang="fr-FR" b="0" i="1" smtClean="0">
                        <a:latin typeface="Cambria Math" panose="02040503050406030204" pitchFamily="18" charset="0"/>
                      </a:rPr>
                      <m:t>h</m:t>
                    </m:r>
                    <m:d>
                      <m:dPr>
                        <m:ctrlPr>
                          <a:rPr lang="fr-FR" b="0" i="1" smtClean="0">
                            <a:latin typeface="Cambria Math" panose="02040503050406030204" pitchFamily="18" charset="0"/>
                          </a:rPr>
                        </m:ctrlPr>
                      </m:dPr>
                      <m:e>
                        <m:r>
                          <a:rPr lang="fr-FR" b="0" i="1" smtClean="0">
                            <a:latin typeface="Cambria Math" panose="02040503050406030204" pitchFamily="18" charset="0"/>
                          </a:rPr>
                          <m:t>𝑥</m:t>
                        </m:r>
                      </m:e>
                    </m:d>
                    <m:r>
                      <a:rPr lang="fr-FR" i="1" smtClean="0">
                        <a:latin typeface="Cambria Math" panose="02040503050406030204" pitchFamily="18" charset="0"/>
                      </a:rPr>
                      <m:t>=</m:t>
                    </m:r>
                  </m:oMath>
                </a14:m>
                <a:r>
                  <a:rPr lang="fr-FR"/>
                  <a:t> 0 +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1</m:t>
                        </m:r>
                      </m:sub>
                    </m:sSub>
                  </m:oMath>
                </a14:m>
                <a:r>
                  <a:rPr lang="fr-FR"/>
                  <a:t> x</a:t>
                </a:r>
              </a:p>
            </p:txBody>
          </p:sp>
        </mc:Choice>
        <mc:Fallback xmlns="">
          <p:sp>
            <p:nvSpPr>
              <p:cNvPr id="26" name="Espace réservé du contenu 2">
                <a:extLst>
                  <a:ext uri="{FF2B5EF4-FFF2-40B4-BE49-F238E27FC236}">
                    <a16:creationId xmlns:a16="http://schemas.microsoft.com/office/drawing/2014/main" id="{7D4B926C-E278-49D2-8014-6F093CC9EDAD}"/>
                  </a:ext>
                </a:extLst>
              </p:cNvPr>
              <p:cNvSpPr txBox="1">
                <a:spLocks noRot="1" noChangeAspect="1" noMove="1" noResize="1" noEditPoints="1" noAdjustHandles="1" noChangeArrowheads="1" noChangeShapeType="1" noTextEdit="1"/>
              </p:cNvSpPr>
              <p:nvPr/>
            </p:nvSpPr>
            <p:spPr>
              <a:xfrm>
                <a:off x="1231303" y="5814159"/>
                <a:ext cx="4485237" cy="434241"/>
              </a:xfrm>
              <a:prstGeom prst="rect">
                <a:avLst/>
              </a:prstGeom>
              <a:blipFill>
                <a:blip r:embed="rId6"/>
                <a:stretch>
                  <a:fillRect t="-9859" b="-563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1" name="Espace réservé du contenu 2">
                <a:extLst>
                  <a:ext uri="{FF2B5EF4-FFF2-40B4-BE49-F238E27FC236}">
                    <a16:creationId xmlns:a16="http://schemas.microsoft.com/office/drawing/2014/main" id="{6A17BB4F-EADB-48B1-A6DD-3E681960A395}"/>
                  </a:ext>
                </a:extLst>
              </p:cNvPr>
              <p:cNvSpPr txBox="1">
                <a:spLocks/>
              </p:cNvSpPr>
              <p:nvPr/>
            </p:nvSpPr>
            <p:spPr>
              <a:xfrm>
                <a:off x="6342185" y="5707794"/>
                <a:ext cx="5166476" cy="8762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𝐽</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1</m:t>
                              </m:r>
                            </m:sub>
                          </m:sSub>
                        </m:e>
                      </m:d>
                      <m:r>
                        <a:rPr lang="fr-FR" i="1">
                          <a:latin typeface="Cambria Math" panose="02040503050406030204" pitchFamily="18" charset="0"/>
                        </a:rPr>
                        <m:t>= </m:t>
                      </m:r>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2</m:t>
                          </m:r>
                          <m:r>
                            <a:rPr lang="fr-FR" i="1">
                              <a:latin typeface="Cambria Math" panose="02040503050406030204" pitchFamily="18" charset="0"/>
                            </a:rPr>
                            <m:t>𝑚</m:t>
                          </m:r>
                        </m:den>
                      </m:f>
                      <m:nary>
                        <m:naryPr>
                          <m:chr m:val="∑"/>
                          <m:ctrlPr>
                            <a:rPr lang="fr-FR" i="1">
                              <a:latin typeface="Cambria Math" panose="02040503050406030204" pitchFamily="18" charset="0"/>
                            </a:rPr>
                          </m:ctrlPr>
                        </m:naryPr>
                        <m:sub>
                          <m:r>
                            <m:rPr>
                              <m:brk m:alnAt="23"/>
                            </m:rPr>
                            <a:rPr lang="fr-FR" i="1">
                              <a:latin typeface="Cambria Math" panose="02040503050406030204" pitchFamily="18" charset="0"/>
                            </a:rPr>
                            <m:t>𝑖</m:t>
                          </m:r>
                          <m:r>
                            <a:rPr lang="fr-FR" i="1">
                              <a:latin typeface="Cambria Math" panose="02040503050406030204" pitchFamily="18" charset="0"/>
                            </a:rPr>
                            <m:t>=1</m:t>
                          </m:r>
                        </m:sub>
                        <m:sup>
                          <m:r>
                            <a:rPr lang="fr-FR" i="1">
                              <a:latin typeface="Cambria Math" panose="02040503050406030204" pitchFamily="18" charset="0"/>
                            </a:rPr>
                            <m:t>𝑚</m:t>
                          </m:r>
                        </m:sup>
                        <m:e>
                          <m:r>
                            <a:rPr lang="fr-FR"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m:t>
                              </m:r>
                              <m:r>
                                <a:rPr lang="fr-FR" i="1">
                                  <a:latin typeface="Cambria Math" panose="02040503050406030204" pitchFamily="18" charset="0"/>
                                </a:rPr>
                                <m:t>h</m:t>
                              </m:r>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𝑥</m:t>
                                  </m:r>
                                </m:e>
                                <m:sup>
                                  <m:d>
                                    <m:dPr>
                                      <m:ctrlPr>
                                        <a:rPr lang="fr-FR" i="1">
                                          <a:latin typeface="Cambria Math" panose="02040503050406030204" pitchFamily="18" charset="0"/>
                                        </a:rPr>
                                      </m:ctrlPr>
                                    </m:dPr>
                                    <m:e>
                                      <m:r>
                                        <a:rPr lang="fr-FR" i="1">
                                          <a:latin typeface="Cambria Math" panose="02040503050406030204" pitchFamily="18" charset="0"/>
                                        </a:rPr>
                                        <m:t>𝑖</m:t>
                                      </m:r>
                                    </m:e>
                                  </m:d>
                                </m:sup>
                              </m:sSup>
                              <m:r>
                                <a:rPr lang="fr-FR"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𝑦</m:t>
                                  </m:r>
                                </m:e>
                                <m:sup>
                                  <m:d>
                                    <m:dPr>
                                      <m:ctrlPr>
                                        <a:rPr lang="fr-FR" i="1">
                                          <a:latin typeface="Cambria Math" panose="02040503050406030204" pitchFamily="18" charset="0"/>
                                        </a:rPr>
                                      </m:ctrlPr>
                                    </m:dPr>
                                    <m:e>
                                      <m:r>
                                        <a:rPr lang="fr-FR" i="1">
                                          <a:latin typeface="Cambria Math" panose="02040503050406030204" pitchFamily="18" charset="0"/>
                                        </a:rPr>
                                        <m:t>𝑖</m:t>
                                      </m:r>
                                    </m:e>
                                  </m:d>
                                </m:sup>
                              </m:sSup>
                              <m:r>
                                <a:rPr lang="fr-FR" i="1">
                                  <a:latin typeface="Cambria Math" panose="02040503050406030204" pitchFamily="18" charset="0"/>
                                </a:rPr>
                                <m:t> )</m:t>
                              </m:r>
                            </m:e>
                            <m:sup>
                              <m:r>
                                <a:rPr lang="fr-FR" i="1">
                                  <a:latin typeface="Cambria Math" panose="02040503050406030204" pitchFamily="18" charset="0"/>
                                </a:rPr>
                                <m:t>2</m:t>
                              </m:r>
                            </m:sup>
                          </m:sSup>
                        </m:e>
                      </m:nary>
                    </m:oMath>
                  </m:oMathPara>
                </a14:m>
                <a:endParaRPr lang="fr-FR"/>
              </a:p>
            </p:txBody>
          </p:sp>
        </mc:Choice>
        <mc:Fallback xmlns="">
          <p:sp>
            <p:nvSpPr>
              <p:cNvPr id="21" name="Espace réservé du contenu 2">
                <a:extLst>
                  <a:ext uri="{FF2B5EF4-FFF2-40B4-BE49-F238E27FC236}">
                    <a16:creationId xmlns:a16="http://schemas.microsoft.com/office/drawing/2014/main" id="{6A17BB4F-EADB-48B1-A6DD-3E681960A395}"/>
                  </a:ext>
                </a:extLst>
              </p:cNvPr>
              <p:cNvSpPr txBox="1">
                <a:spLocks noRot="1" noChangeAspect="1" noMove="1" noResize="1" noEditPoints="1" noAdjustHandles="1" noChangeArrowheads="1" noChangeShapeType="1" noTextEdit="1"/>
              </p:cNvSpPr>
              <p:nvPr/>
            </p:nvSpPr>
            <p:spPr>
              <a:xfrm>
                <a:off x="6342185" y="5707794"/>
                <a:ext cx="5166476" cy="876201"/>
              </a:xfrm>
              <a:prstGeom prst="rect">
                <a:avLst/>
              </a:prstGeom>
              <a:blipFill>
                <a:blip r:embed="rId7"/>
                <a:stretch>
                  <a:fillRect/>
                </a:stretch>
              </a:blipFill>
            </p:spPr>
            <p:txBody>
              <a:bodyPr/>
              <a:lstStyle/>
              <a:p>
                <a:r>
                  <a:rPr lang="fr-FR">
                    <a:noFill/>
                  </a:rPr>
                  <a:t> </a:t>
                </a:r>
              </a:p>
            </p:txBody>
          </p:sp>
        </mc:Fallback>
      </mc:AlternateContent>
      <p:sp>
        <p:nvSpPr>
          <p:cNvPr id="8" name="Ellipse 7">
            <a:extLst>
              <a:ext uri="{FF2B5EF4-FFF2-40B4-BE49-F238E27FC236}">
                <a16:creationId xmlns:a16="http://schemas.microsoft.com/office/drawing/2014/main" id="{AA0137FE-6F1E-4BB2-AF0A-DFC469FE6092}"/>
              </a:ext>
            </a:extLst>
          </p:cNvPr>
          <p:cNvSpPr/>
          <p:nvPr/>
        </p:nvSpPr>
        <p:spPr>
          <a:xfrm>
            <a:off x="8229600" y="5094592"/>
            <a:ext cx="518160" cy="53034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itre 1">
            <a:extLst>
              <a:ext uri="{FF2B5EF4-FFF2-40B4-BE49-F238E27FC236}">
                <a16:creationId xmlns:a16="http://schemas.microsoft.com/office/drawing/2014/main" id="{09D6762A-21CA-5341-BE68-F993AB74F8B0}"/>
              </a:ext>
            </a:extLst>
          </p:cNvPr>
          <p:cNvSpPr>
            <a:spLocks noGrp="1"/>
          </p:cNvSpPr>
          <p:nvPr>
            <p:ph type="title"/>
          </p:nvPr>
        </p:nvSpPr>
        <p:spPr>
          <a:xfrm>
            <a:off x="677334" y="609600"/>
            <a:ext cx="8596668" cy="1320800"/>
          </a:xfrm>
        </p:spPr>
        <p:txBody>
          <a:bodyPr/>
          <a:lstStyle/>
          <a:p>
            <a:r>
              <a:rPr lang="fr-FR" dirty="0"/>
              <a:t>4. Tracé une fonction de coût</a:t>
            </a:r>
          </a:p>
        </p:txBody>
      </p:sp>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3FB9887E-02F4-5A4D-A6E4-06FF7C0EDCA3}"/>
                  </a:ext>
                </a:extLst>
              </p:cNvPr>
              <p:cNvSpPr txBox="1"/>
              <p:nvPr/>
            </p:nvSpPr>
            <p:spPr>
              <a:xfrm>
                <a:off x="6742424" y="1678816"/>
                <a:ext cx="3876382" cy="923330"/>
              </a:xfrm>
              <a:prstGeom prst="rect">
                <a:avLst/>
              </a:prstGeom>
              <a:noFill/>
            </p:spPr>
            <p:txBody>
              <a:bodyPr wrap="none" rtlCol="0">
                <a:spAutoFit/>
              </a:bodyPr>
              <a:lstStyle/>
              <a:p>
                <a:pPr algn="ctr"/>
                <a:r>
                  <a:rPr lang="fr-FR" dirty="0"/>
                  <a:t>Fonction J(</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1</m:t>
                        </m:r>
                      </m:sub>
                    </m:sSub>
                  </m:oMath>
                </a14:m>
                <a:r>
                  <a:rPr lang="fr-FR" dirty="0"/>
                  <a:t>)</a:t>
                </a:r>
              </a:p>
              <a:p>
                <a:pPr algn="ct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0</m:t>
                          </m:r>
                        </m:sub>
                      </m:sSub>
                      <m:r>
                        <m:rPr>
                          <m:nor/>
                        </m:rPr>
                        <a:rPr lang="fr-FR"/>
                        <m:t> = 0, </m:t>
                      </m:r>
                      <m:r>
                        <m:rPr>
                          <m:nor/>
                        </m:rPr>
                        <a:rPr lang="fr-FR" b="0" i="0" smtClean="0"/>
                        <m:t>x</m:t>
                      </m:r>
                      <m:r>
                        <m:rPr>
                          <m:nor/>
                        </m:rPr>
                        <a:rPr lang="fr-FR" b="0" i="0" smtClean="0"/>
                        <m:t> </m:t>
                      </m:r>
                      <m:r>
                        <m:rPr>
                          <m:nor/>
                        </m:rPr>
                        <a:rPr lang="fr-FR" b="0" i="0" smtClean="0"/>
                        <m:t>fixe</m:t>
                      </m:r>
                      <m:r>
                        <m:rPr>
                          <m:nor/>
                        </m:rPr>
                        <a:rPr lang="fr-FR"/>
                        <m:t>,</m:t>
                      </m:r>
                      <m:sSub>
                        <m:sSubPr>
                          <m:ctrlPr>
                            <a:rPr lang="fr-FR" i="1">
                              <a:latin typeface="Cambria Math" panose="02040503050406030204" pitchFamily="18" charset="0"/>
                            </a:rPr>
                          </m:ctrlPr>
                        </m:sSubPr>
                        <m:e>
                          <m:r>
                            <a:rPr lang="fr-FR" b="0" i="1" smtClean="0">
                              <a:latin typeface="Cambria Math" panose="02040503050406030204" pitchFamily="18" charset="0"/>
                            </a:rPr>
                            <m:t> </m:t>
                          </m:r>
                          <m:r>
                            <a:rPr lang="fr-FR" i="1">
                              <a:latin typeface="Cambria Math" panose="02040503050406030204" pitchFamily="18" charset="0"/>
                            </a:rPr>
                            <m:t>𝑤</m:t>
                          </m:r>
                        </m:e>
                        <m:sub>
                          <m:r>
                            <a:rPr lang="fr-FR" i="1">
                              <a:latin typeface="Cambria Math" panose="02040503050406030204" pitchFamily="18" charset="0"/>
                            </a:rPr>
                            <m:t>1</m:t>
                          </m:r>
                        </m:sub>
                      </m:sSub>
                      <m:r>
                        <m:rPr>
                          <m:nor/>
                        </m:rPr>
                        <a:rPr lang="fr-FR" b="0" i="0" smtClean="0">
                          <a:latin typeface="Cambria Math" panose="02040503050406030204" pitchFamily="18" charset="0"/>
                        </a:rPr>
                        <m:t> </m:t>
                      </m:r>
                      <m:r>
                        <m:rPr>
                          <m:nor/>
                        </m:rPr>
                        <a:rPr lang="fr-FR" b="0" i="0" smtClean="0"/>
                        <m:t>est</m:t>
                      </m:r>
                      <m:r>
                        <m:rPr>
                          <m:nor/>
                        </m:rPr>
                        <a:rPr lang="fr-FR" b="0" i="0" smtClean="0"/>
                        <m:t> </m:t>
                      </m:r>
                      <m:r>
                        <m:rPr>
                          <m:nor/>
                        </m:rPr>
                        <a:rPr lang="fr-FR" b="0" i="0" smtClean="0"/>
                        <m:t>un</m:t>
                      </m:r>
                      <m:r>
                        <m:rPr>
                          <m:nor/>
                        </m:rPr>
                        <a:rPr lang="fr-FR" b="0" i="0" smtClean="0"/>
                        <m:t> </m:t>
                      </m:r>
                      <m:r>
                        <m:rPr>
                          <m:nor/>
                        </m:rPr>
                        <a:rPr lang="fr-FR" b="0" i="0" smtClean="0"/>
                        <m:t>param</m:t>
                      </m:r>
                      <m:r>
                        <m:rPr>
                          <m:nor/>
                        </m:rPr>
                        <a:rPr lang="fr-FR" b="0" i="0" smtClean="0"/>
                        <m:t>è</m:t>
                      </m:r>
                      <m:r>
                        <m:rPr>
                          <m:nor/>
                        </m:rPr>
                        <a:rPr lang="fr-FR" b="0" i="0" smtClean="0"/>
                        <m:t>tre</m:t>
                      </m:r>
                    </m:oMath>
                  </m:oMathPara>
                </a14:m>
                <a:endParaRPr lang="fr-FR" dirty="0"/>
              </a:p>
              <a:p>
                <a:pPr algn="ctr"/>
                <a:endParaRPr lang="fr-FR" dirty="0"/>
              </a:p>
            </p:txBody>
          </p:sp>
        </mc:Choice>
        <mc:Fallback xmlns="">
          <p:sp>
            <p:nvSpPr>
              <p:cNvPr id="16" name="ZoneTexte 15">
                <a:extLst>
                  <a:ext uri="{FF2B5EF4-FFF2-40B4-BE49-F238E27FC236}">
                    <a16:creationId xmlns:a16="http://schemas.microsoft.com/office/drawing/2014/main" id="{3FB9887E-02F4-5A4D-A6E4-06FF7C0EDCA3}"/>
                  </a:ext>
                </a:extLst>
              </p:cNvPr>
              <p:cNvSpPr txBox="1">
                <a:spLocks noRot="1" noChangeAspect="1" noMove="1" noResize="1" noEditPoints="1" noAdjustHandles="1" noChangeArrowheads="1" noChangeShapeType="1" noTextEdit="1"/>
              </p:cNvSpPr>
              <p:nvPr/>
            </p:nvSpPr>
            <p:spPr>
              <a:xfrm>
                <a:off x="6742424" y="1678816"/>
                <a:ext cx="3876382" cy="923330"/>
              </a:xfrm>
              <a:prstGeom prst="rect">
                <a:avLst/>
              </a:prstGeom>
              <a:blipFill>
                <a:blip r:embed="rId8"/>
                <a:stretch>
                  <a:fillRect t="-2740"/>
                </a:stretch>
              </a:blipFill>
            </p:spPr>
            <p:txBody>
              <a:bodyPr/>
              <a:lstStyle/>
              <a:p>
                <a:r>
                  <a:rPr lang="fr-FR">
                    <a:noFill/>
                  </a:rPr>
                  <a:t> </a:t>
                </a:r>
              </a:p>
            </p:txBody>
          </p:sp>
        </mc:Fallback>
      </mc:AlternateContent>
      <p:sp>
        <p:nvSpPr>
          <p:cNvPr id="12" name="Espace réservé du pied de page 3">
            <a:extLst>
              <a:ext uri="{FF2B5EF4-FFF2-40B4-BE49-F238E27FC236}">
                <a16:creationId xmlns:a16="http://schemas.microsoft.com/office/drawing/2014/main" id="{6E5D54FB-1992-0F4F-8E82-A991D21FE679}"/>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13" name="Image 12">
            <a:extLst>
              <a:ext uri="{FF2B5EF4-FFF2-40B4-BE49-F238E27FC236}">
                <a16:creationId xmlns:a16="http://schemas.microsoft.com/office/drawing/2014/main" id="{19978B27-D7D7-EB41-9808-96E37344580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
        <p:nvSpPr>
          <p:cNvPr id="14" name="ZoneTexte 13">
            <a:extLst>
              <a:ext uri="{FF2B5EF4-FFF2-40B4-BE49-F238E27FC236}">
                <a16:creationId xmlns:a16="http://schemas.microsoft.com/office/drawing/2014/main" id="{6334B9DB-1B54-C440-87A6-BE0CE16E96FD}"/>
              </a:ext>
            </a:extLst>
          </p:cNvPr>
          <p:cNvSpPr txBox="1"/>
          <p:nvPr/>
        </p:nvSpPr>
        <p:spPr>
          <a:xfrm>
            <a:off x="553517" y="3584492"/>
            <a:ext cx="316112" cy="369332"/>
          </a:xfrm>
          <a:prstGeom prst="rect">
            <a:avLst/>
          </a:prstGeom>
          <a:noFill/>
        </p:spPr>
        <p:txBody>
          <a:bodyPr wrap="none" rtlCol="0">
            <a:spAutoFit/>
          </a:bodyPr>
          <a:lstStyle/>
          <a:p>
            <a:r>
              <a:rPr lang="fr-FR" dirty="0"/>
              <a:t>Y</a:t>
            </a:r>
          </a:p>
        </p:txBody>
      </p:sp>
      <p:sp>
        <p:nvSpPr>
          <p:cNvPr id="17" name="ZoneTexte 16">
            <a:extLst>
              <a:ext uri="{FF2B5EF4-FFF2-40B4-BE49-F238E27FC236}">
                <a16:creationId xmlns:a16="http://schemas.microsoft.com/office/drawing/2014/main" id="{858DB824-4B97-CD49-ABFF-470071EB9EF1}"/>
              </a:ext>
            </a:extLst>
          </p:cNvPr>
          <p:cNvSpPr txBox="1"/>
          <p:nvPr/>
        </p:nvSpPr>
        <p:spPr>
          <a:xfrm>
            <a:off x="3323880" y="5482087"/>
            <a:ext cx="300082" cy="369332"/>
          </a:xfrm>
          <a:prstGeom prst="rect">
            <a:avLst/>
          </a:prstGeom>
          <a:noFill/>
        </p:spPr>
        <p:txBody>
          <a:bodyPr wrap="none" rtlCol="0">
            <a:spAutoFit/>
          </a:bodyPr>
          <a:lstStyle/>
          <a:p>
            <a:r>
              <a:rPr lang="fr-FR" dirty="0"/>
              <a:t>x</a:t>
            </a:r>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02305F56-0F21-8148-9287-61EDE4925944}"/>
                  </a:ext>
                </a:extLst>
              </p:cNvPr>
              <p:cNvSpPr txBox="1"/>
              <p:nvPr/>
            </p:nvSpPr>
            <p:spPr>
              <a:xfrm>
                <a:off x="5694576" y="3785032"/>
                <a:ext cx="802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𝐽</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sub>
                      </m:sSub>
                      <m:r>
                        <a:rPr lang="fr-FR" b="0" i="1" smtClean="0">
                          <a:latin typeface="Cambria Math" panose="02040503050406030204" pitchFamily="18" charset="0"/>
                        </a:rPr>
                        <m:t>)</m:t>
                      </m:r>
                    </m:oMath>
                  </m:oMathPara>
                </a14:m>
                <a:endParaRPr lang="fr-FR" dirty="0"/>
              </a:p>
            </p:txBody>
          </p:sp>
        </mc:Choice>
        <mc:Fallback xmlns="">
          <p:sp>
            <p:nvSpPr>
              <p:cNvPr id="18" name="ZoneTexte 17">
                <a:extLst>
                  <a:ext uri="{FF2B5EF4-FFF2-40B4-BE49-F238E27FC236}">
                    <a16:creationId xmlns:a16="http://schemas.microsoft.com/office/drawing/2014/main" id="{02305F56-0F21-8148-9287-61EDE4925944}"/>
                  </a:ext>
                </a:extLst>
              </p:cNvPr>
              <p:cNvSpPr txBox="1">
                <a:spLocks noRot="1" noChangeAspect="1" noMove="1" noResize="1" noEditPoints="1" noAdjustHandles="1" noChangeArrowheads="1" noChangeShapeType="1" noTextEdit="1"/>
              </p:cNvSpPr>
              <p:nvPr/>
            </p:nvSpPr>
            <p:spPr>
              <a:xfrm>
                <a:off x="5694576" y="3785032"/>
                <a:ext cx="802848" cy="369332"/>
              </a:xfrm>
              <a:prstGeom prst="rect">
                <a:avLst/>
              </a:prstGeom>
              <a:blipFill>
                <a:blip r:embed="rId10"/>
                <a:stretch>
                  <a:fillRect b="-1724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3410DDE9-F7BD-014B-887F-70F4BA032DE5}"/>
                  </a:ext>
                </a:extLst>
              </p:cNvPr>
              <p:cNvSpPr txBox="1"/>
              <p:nvPr/>
            </p:nvSpPr>
            <p:spPr>
              <a:xfrm>
                <a:off x="8716837" y="5469919"/>
                <a:ext cx="517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sub>
                      </m:sSub>
                    </m:oMath>
                  </m:oMathPara>
                </a14:m>
                <a:endParaRPr lang="fr-FR" dirty="0"/>
              </a:p>
            </p:txBody>
          </p:sp>
        </mc:Choice>
        <mc:Fallback xmlns="">
          <p:sp>
            <p:nvSpPr>
              <p:cNvPr id="19" name="ZoneTexte 18">
                <a:extLst>
                  <a:ext uri="{FF2B5EF4-FFF2-40B4-BE49-F238E27FC236}">
                    <a16:creationId xmlns:a16="http://schemas.microsoft.com/office/drawing/2014/main" id="{3410DDE9-F7BD-014B-887F-70F4BA032DE5}"/>
                  </a:ext>
                </a:extLst>
              </p:cNvPr>
              <p:cNvSpPr txBox="1">
                <a:spLocks noRot="1" noChangeAspect="1" noMove="1" noResize="1" noEditPoints="1" noAdjustHandles="1" noChangeArrowheads="1" noChangeShapeType="1" noTextEdit="1"/>
              </p:cNvSpPr>
              <p:nvPr/>
            </p:nvSpPr>
            <p:spPr>
              <a:xfrm>
                <a:off x="8716837" y="5469919"/>
                <a:ext cx="517834" cy="369332"/>
              </a:xfrm>
              <a:prstGeom prst="rect">
                <a:avLst/>
              </a:prstGeom>
              <a:blipFill>
                <a:blip r:embed="rId11"/>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2818064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8F36A5-CD57-4DF2-8A06-12A0736BE9F9}"/>
              </a:ext>
            </a:extLst>
          </p:cNvPr>
          <p:cNvSpPr>
            <a:spLocks noGrp="1"/>
          </p:cNvSpPr>
          <p:nvPr>
            <p:ph type="title"/>
          </p:nvPr>
        </p:nvSpPr>
        <p:spPr/>
        <p:txBody>
          <a:bodyPr/>
          <a:lstStyle/>
          <a:p>
            <a:r>
              <a:rPr lang="fr-FR" dirty="0"/>
              <a:t>Régression linéaire</a:t>
            </a:r>
          </a:p>
        </p:txBody>
      </p:sp>
      <p:sp>
        <p:nvSpPr>
          <p:cNvPr id="3" name="Espace réservé du contenu 2">
            <a:extLst>
              <a:ext uri="{FF2B5EF4-FFF2-40B4-BE49-F238E27FC236}">
                <a16:creationId xmlns:a16="http://schemas.microsoft.com/office/drawing/2014/main" id="{6C6F4267-A05F-4F5C-B0AD-A94B3FF8BC0B}"/>
              </a:ext>
            </a:extLst>
          </p:cNvPr>
          <p:cNvSpPr>
            <a:spLocks noGrp="1"/>
          </p:cNvSpPr>
          <p:nvPr>
            <p:ph idx="1"/>
          </p:nvPr>
        </p:nvSpPr>
        <p:spPr>
          <a:xfrm>
            <a:off x="677334" y="2160589"/>
            <a:ext cx="8596668" cy="4087811"/>
          </a:xfrm>
        </p:spPr>
        <p:txBody>
          <a:bodyPr>
            <a:normAutofit/>
          </a:bodyPr>
          <a:lstStyle/>
          <a:p>
            <a:pPr>
              <a:lnSpc>
                <a:spcPct val="150000"/>
              </a:lnSpc>
            </a:pPr>
            <a:r>
              <a:rPr lang="fr-FR" dirty="0">
                <a:solidFill>
                  <a:schemeClr val="bg1">
                    <a:lumMod val="50000"/>
                  </a:schemeClr>
                </a:solidFill>
              </a:rPr>
              <a:t>I/ Régression</a:t>
            </a:r>
            <a:endParaRPr lang="en-US" dirty="0">
              <a:solidFill>
                <a:schemeClr val="bg1">
                  <a:lumMod val="50000"/>
                </a:schemeClr>
              </a:solidFill>
            </a:endParaRPr>
          </a:p>
          <a:p>
            <a:pPr>
              <a:lnSpc>
                <a:spcPct val="150000"/>
              </a:lnSpc>
            </a:pPr>
            <a:r>
              <a:rPr lang="fr-FR" dirty="0">
                <a:solidFill>
                  <a:schemeClr val="bg1">
                    <a:lumMod val="50000"/>
                  </a:schemeClr>
                </a:solidFill>
              </a:rPr>
              <a:t>II/ Définir le problème</a:t>
            </a:r>
          </a:p>
          <a:p>
            <a:pPr>
              <a:lnSpc>
                <a:spcPct val="150000"/>
              </a:lnSpc>
            </a:pPr>
            <a:r>
              <a:rPr lang="fr-FR" dirty="0">
                <a:solidFill>
                  <a:schemeClr val="bg1">
                    <a:lumMod val="50000"/>
                  </a:schemeClr>
                </a:solidFill>
              </a:rPr>
              <a:t>III/ Modèle</a:t>
            </a:r>
          </a:p>
          <a:p>
            <a:pPr>
              <a:lnSpc>
                <a:spcPct val="150000"/>
              </a:lnSpc>
            </a:pPr>
            <a:r>
              <a:rPr lang="fr-FR" dirty="0">
                <a:solidFill>
                  <a:schemeClr val="bg1">
                    <a:lumMod val="50000"/>
                  </a:schemeClr>
                </a:solidFill>
              </a:rPr>
              <a:t>IV/ Fonction de coût</a:t>
            </a:r>
          </a:p>
          <a:p>
            <a:pPr>
              <a:lnSpc>
                <a:spcPct val="150000"/>
              </a:lnSpc>
            </a:pPr>
            <a:r>
              <a:rPr lang="fr-FR" dirty="0">
                <a:solidFill>
                  <a:schemeClr val="tx1"/>
                </a:solidFill>
              </a:rPr>
              <a:t>V/ Descente de gradient</a:t>
            </a:r>
          </a:p>
          <a:p>
            <a:pPr>
              <a:lnSpc>
                <a:spcPct val="150000"/>
              </a:lnSpc>
            </a:pPr>
            <a:r>
              <a:rPr lang="fr-FR" dirty="0">
                <a:solidFill>
                  <a:schemeClr val="bg1">
                    <a:lumMod val="50000"/>
                  </a:schemeClr>
                </a:solidFill>
              </a:rPr>
              <a:t>VI/ Interprétation</a:t>
            </a:r>
          </a:p>
          <a:p>
            <a:endParaRPr lang="fr-FR" dirty="0"/>
          </a:p>
        </p:txBody>
      </p:sp>
      <p:sp>
        <p:nvSpPr>
          <p:cNvPr id="5" name="Espace réservé du numéro de diapositive 4">
            <a:extLst>
              <a:ext uri="{FF2B5EF4-FFF2-40B4-BE49-F238E27FC236}">
                <a16:creationId xmlns:a16="http://schemas.microsoft.com/office/drawing/2014/main" id="{DAE87036-62E1-4ADD-BA73-0211EA199E16}"/>
              </a:ext>
            </a:extLst>
          </p:cNvPr>
          <p:cNvSpPr>
            <a:spLocks noGrp="1"/>
          </p:cNvSpPr>
          <p:nvPr>
            <p:ph type="sldNum" sz="quarter" idx="12"/>
          </p:nvPr>
        </p:nvSpPr>
        <p:spPr/>
        <p:txBody>
          <a:bodyPr/>
          <a:lstStyle/>
          <a:p>
            <a:fld id="{7E7BE016-98D7-40EC-9FA8-F4485C9A31D1}" type="slidenum">
              <a:rPr lang="fr-FR" smtClean="0"/>
              <a:t>24</a:t>
            </a:fld>
            <a:endParaRPr lang="fr-FR"/>
          </a:p>
        </p:txBody>
      </p:sp>
      <p:sp>
        <p:nvSpPr>
          <p:cNvPr id="6" name="Espace réservé du pied de page 3">
            <a:extLst>
              <a:ext uri="{FF2B5EF4-FFF2-40B4-BE49-F238E27FC236}">
                <a16:creationId xmlns:a16="http://schemas.microsoft.com/office/drawing/2014/main" id="{B3AFACB9-8E2B-4F49-A004-B752CAC27312}"/>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7" name="Image 6">
            <a:extLst>
              <a:ext uri="{FF2B5EF4-FFF2-40B4-BE49-F238E27FC236}">
                <a16:creationId xmlns:a16="http://schemas.microsoft.com/office/drawing/2014/main" id="{E293BA6A-9D19-6146-BE01-6DB39A3CB1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Tree>
    <p:extLst>
      <p:ext uri="{BB962C8B-B14F-4D97-AF65-F5344CB8AC3E}">
        <p14:creationId xmlns:p14="http://schemas.microsoft.com/office/powerpoint/2010/main" val="2558830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946597-7D2B-4AB9-A6FA-16CF123AED21}"/>
              </a:ext>
            </a:extLst>
          </p:cNvPr>
          <p:cNvSpPr>
            <a:spLocks noGrp="1"/>
          </p:cNvSpPr>
          <p:nvPr>
            <p:ph type="title"/>
          </p:nvPr>
        </p:nvSpPr>
        <p:spPr>
          <a:xfrm>
            <a:off x="677334" y="609600"/>
            <a:ext cx="8596668" cy="1320800"/>
          </a:xfrm>
        </p:spPr>
        <p:txBody>
          <a:bodyPr/>
          <a:lstStyle/>
          <a:p>
            <a:r>
              <a:rPr lang="fr-FR" dirty="0"/>
              <a:t>1. L’idée générale d'optimisation</a:t>
            </a:r>
          </a:p>
        </p:txBody>
      </p:sp>
      <p:sp>
        <p:nvSpPr>
          <p:cNvPr id="5" name="Espace réservé du numéro de diapositive 4">
            <a:extLst>
              <a:ext uri="{FF2B5EF4-FFF2-40B4-BE49-F238E27FC236}">
                <a16:creationId xmlns:a16="http://schemas.microsoft.com/office/drawing/2014/main" id="{D7B2DC3F-2AFB-4973-8811-A38F93891E18}"/>
              </a:ext>
            </a:extLst>
          </p:cNvPr>
          <p:cNvSpPr>
            <a:spLocks noGrp="1"/>
          </p:cNvSpPr>
          <p:nvPr>
            <p:ph type="sldNum" sz="quarter" idx="12"/>
          </p:nvPr>
        </p:nvSpPr>
        <p:spPr/>
        <p:txBody>
          <a:bodyPr/>
          <a:lstStyle/>
          <a:p>
            <a:fld id="{7E7BE016-98D7-40EC-9FA8-F4485C9A31D1}" type="slidenum">
              <a:rPr lang="fr-FR" smtClean="0"/>
              <a:pPr/>
              <a:t>25</a:t>
            </a:fld>
            <a:endParaRPr lang="fr-FR"/>
          </a:p>
        </p:txBody>
      </p:sp>
      <p:sp>
        <p:nvSpPr>
          <p:cNvPr id="25" name="Espace réservé du contenu 2">
            <a:extLst>
              <a:ext uri="{FF2B5EF4-FFF2-40B4-BE49-F238E27FC236}">
                <a16:creationId xmlns:a16="http://schemas.microsoft.com/office/drawing/2014/main" id="{BD1205A2-9BFD-46FB-BD99-469140A7762C}"/>
              </a:ext>
            </a:extLst>
          </p:cNvPr>
          <p:cNvSpPr>
            <a:spLocks noGrp="1"/>
          </p:cNvSpPr>
          <p:nvPr>
            <p:ph idx="1"/>
          </p:nvPr>
        </p:nvSpPr>
        <p:spPr>
          <a:xfrm>
            <a:off x="535843" y="2228331"/>
            <a:ext cx="8596668" cy="981195"/>
          </a:xfrm>
        </p:spPr>
        <p:txBody>
          <a:bodyPr>
            <a:normAutofit/>
          </a:bodyPr>
          <a:lstStyle/>
          <a:p>
            <a:pPr marL="0" indent="0">
              <a:buNone/>
            </a:pPr>
            <a:r>
              <a:rPr lang="fr-FR" dirty="0"/>
              <a:t>Nous avons une fonction J(W)</a:t>
            </a:r>
          </a:p>
          <a:p>
            <a:pPr marL="0" indent="0">
              <a:buNone/>
            </a:pPr>
            <a:r>
              <a:rPr lang="fr-FR" dirty="0"/>
              <a:t>Nous voulons optimiser J(W)</a:t>
            </a:r>
          </a:p>
        </p:txBody>
      </p:sp>
      <mc:AlternateContent xmlns:mc="http://schemas.openxmlformats.org/markup-compatibility/2006" xmlns:a14="http://schemas.microsoft.com/office/drawing/2010/main">
        <mc:Choice Requires="a14">
          <p:sp>
            <p:nvSpPr>
              <p:cNvPr id="7" name="Espace réservé du contenu 2">
                <a:extLst>
                  <a:ext uri="{FF2B5EF4-FFF2-40B4-BE49-F238E27FC236}">
                    <a16:creationId xmlns:a16="http://schemas.microsoft.com/office/drawing/2014/main" id="{FEB7B69C-FE47-4F64-AAFD-1EB7AAA3723B}"/>
                  </a:ext>
                </a:extLst>
              </p:cNvPr>
              <p:cNvSpPr txBox="1">
                <a:spLocks/>
              </p:cNvSpPr>
              <p:nvPr/>
            </p:nvSpPr>
            <p:spPr>
              <a:xfrm>
                <a:off x="535843" y="3509714"/>
                <a:ext cx="8596668" cy="24049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b="1" dirty="0"/>
                  <a:t>Algorithme :</a:t>
                </a:r>
              </a:p>
              <a:p>
                <a:pPr marL="0" indent="0">
                  <a:buFont typeface="Wingdings 3" charset="2"/>
                  <a:buNone/>
                </a:pPr>
                <a:endParaRPr lang="fr-FR" dirty="0"/>
              </a:p>
              <a:p>
                <a:r>
                  <a:rPr lang="fr-FR" dirty="0"/>
                  <a:t>Commençons avec un vecteur </a:t>
                </a:r>
                <a14:m>
                  <m:oMath xmlns:m="http://schemas.openxmlformats.org/officeDocument/2006/math">
                    <m:r>
                      <m:rPr>
                        <m:sty m:val="p"/>
                      </m:rPr>
                      <a:rPr lang="fr-FR" b="0" i="0" smtClean="0">
                        <a:latin typeface="Cambria Math" panose="02040503050406030204" pitchFamily="18" charset="0"/>
                        <a:ea typeface="Cambria Math" panose="02040503050406030204" pitchFamily="18" charset="0"/>
                      </a:rPr>
                      <m:t>W</m:t>
                    </m:r>
                    <m:r>
                      <a:rPr lang="fr-FR" i="1" smtClean="0">
                        <a:latin typeface="Cambria Math" panose="02040503050406030204" pitchFamily="18" charset="0"/>
                        <a:ea typeface="Cambria Math" panose="02040503050406030204" pitchFamily="18" charset="0"/>
                      </a:rPr>
                      <m:t>∈</m:t>
                    </m:r>
                    <m:sSup>
                      <m:sSupPr>
                        <m:ctrlPr>
                          <a:rPr lang="fr-FR"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𝑅</m:t>
                        </m:r>
                      </m:e>
                      <m:sup>
                        <m:r>
                          <a:rPr lang="fr-FR" b="0" i="1" smtClean="0">
                            <a:latin typeface="Cambria Math" panose="02040503050406030204" pitchFamily="18" charset="0"/>
                            <a:ea typeface="Cambria Math" panose="02040503050406030204" pitchFamily="18" charset="0"/>
                          </a:rPr>
                          <m:t>𝑛</m:t>
                        </m:r>
                      </m:sup>
                    </m:sSup>
                  </m:oMath>
                </a14:m>
                <a:endParaRPr lang="fr-FR" dirty="0"/>
              </a:p>
              <a:p>
                <a:r>
                  <a:rPr lang="fr-FR" dirty="0"/>
                  <a:t>Nous voulons l’optimiser W pour minimiser J(W) jusqu’à atteindre l’erreur minimum.</a:t>
                </a:r>
              </a:p>
            </p:txBody>
          </p:sp>
        </mc:Choice>
        <mc:Fallback xmlns="">
          <p:sp>
            <p:nvSpPr>
              <p:cNvPr id="7" name="Espace réservé du contenu 2">
                <a:extLst>
                  <a:ext uri="{FF2B5EF4-FFF2-40B4-BE49-F238E27FC236}">
                    <a16:creationId xmlns:a16="http://schemas.microsoft.com/office/drawing/2014/main" id="{FEB7B69C-FE47-4F64-AAFD-1EB7AAA3723B}"/>
                  </a:ext>
                </a:extLst>
              </p:cNvPr>
              <p:cNvSpPr txBox="1">
                <a:spLocks noRot="1" noChangeAspect="1" noMove="1" noResize="1" noEditPoints="1" noAdjustHandles="1" noChangeArrowheads="1" noChangeShapeType="1" noTextEdit="1"/>
              </p:cNvSpPr>
              <p:nvPr/>
            </p:nvSpPr>
            <p:spPr>
              <a:xfrm>
                <a:off x="535843" y="3509714"/>
                <a:ext cx="8596668" cy="2404965"/>
              </a:xfrm>
              <a:prstGeom prst="rect">
                <a:avLst/>
              </a:prstGeom>
              <a:blipFill>
                <a:blip r:embed="rId2"/>
                <a:stretch>
                  <a:fillRect l="-590" t="-1053"/>
                </a:stretch>
              </a:blipFill>
            </p:spPr>
            <p:txBody>
              <a:bodyPr/>
              <a:lstStyle/>
              <a:p>
                <a:r>
                  <a:rPr lang="fr-FR">
                    <a:noFill/>
                  </a:rPr>
                  <a:t> </a:t>
                </a:r>
              </a:p>
            </p:txBody>
          </p:sp>
        </mc:Fallback>
      </mc:AlternateContent>
      <p:sp>
        <p:nvSpPr>
          <p:cNvPr id="8" name="Espace réservé du pied de page 3">
            <a:extLst>
              <a:ext uri="{FF2B5EF4-FFF2-40B4-BE49-F238E27FC236}">
                <a16:creationId xmlns:a16="http://schemas.microsoft.com/office/drawing/2014/main" id="{E021DFDA-0E86-6744-88DE-0DD557A85F3F}"/>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9" name="Image 8">
            <a:extLst>
              <a:ext uri="{FF2B5EF4-FFF2-40B4-BE49-F238E27FC236}">
                <a16:creationId xmlns:a16="http://schemas.microsoft.com/office/drawing/2014/main" id="{590FE45B-BC3F-E646-9FA9-DC90B4F3C3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Tree>
    <p:extLst>
      <p:ext uri="{BB962C8B-B14F-4D97-AF65-F5344CB8AC3E}">
        <p14:creationId xmlns:p14="http://schemas.microsoft.com/office/powerpoint/2010/main" val="192410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fade">
                                      <p:cBhvr>
                                        <p:cTn id="7" dur="500"/>
                                        <p:tgtEl>
                                          <p:spTgt spid="2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xEl>
                                              <p:pRg st="1" end="1"/>
                                            </p:txEl>
                                          </p:spTgt>
                                        </p:tgtEl>
                                        <p:attrNameLst>
                                          <p:attrName>style.visibility</p:attrName>
                                        </p:attrNameLst>
                                      </p:cBhvr>
                                      <p:to>
                                        <p:strVal val="visible"/>
                                      </p:to>
                                    </p:set>
                                    <p:animEffect transition="in" filter="fade">
                                      <p:cBhvr>
                                        <p:cTn id="10" dur="500"/>
                                        <p:tgtEl>
                                          <p:spTgt spid="2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fade">
                                      <p:cBhvr>
                                        <p:cTn id="20" dur="500"/>
                                        <p:tgtEl>
                                          <p:spTgt spid="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946597-7D2B-4AB9-A6FA-16CF123AED21}"/>
              </a:ext>
            </a:extLst>
          </p:cNvPr>
          <p:cNvSpPr>
            <a:spLocks noGrp="1"/>
          </p:cNvSpPr>
          <p:nvPr>
            <p:ph type="title"/>
          </p:nvPr>
        </p:nvSpPr>
        <p:spPr>
          <a:xfrm>
            <a:off x="677334" y="609600"/>
            <a:ext cx="9114366" cy="1320800"/>
          </a:xfrm>
        </p:spPr>
        <p:txBody>
          <a:bodyPr/>
          <a:lstStyle/>
          <a:p>
            <a:r>
              <a:rPr lang="fr-FR" dirty="0"/>
              <a:t>2. Fonction de coût avec deux paramètres</a:t>
            </a:r>
          </a:p>
        </p:txBody>
      </p:sp>
      <p:sp>
        <p:nvSpPr>
          <p:cNvPr id="5" name="Espace réservé du numéro de diapositive 4">
            <a:extLst>
              <a:ext uri="{FF2B5EF4-FFF2-40B4-BE49-F238E27FC236}">
                <a16:creationId xmlns:a16="http://schemas.microsoft.com/office/drawing/2014/main" id="{D7B2DC3F-2AFB-4973-8811-A38F93891E18}"/>
              </a:ext>
            </a:extLst>
          </p:cNvPr>
          <p:cNvSpPr>
            <a:spLocks noGrp="1"/>
          </p:cNvSpPr>
          <p:nvPr>
            <p:ph type="sldNum" sz="quarter" idx="12"/>
          </p:nvPr>
        </p:nvSpPr>
        <p:spPr/>
        <p:txBody>
          <a:bodyPr/>
          <a:lstStyle/>
          <a:p>
            <a:fld id="{7E7BE016-98D7-40EC-9FA8-F4485C9A31D1}" type="slidenum">
              <a:rPr lang="fr-FR" smtClean="0"/>
              <a:pPr/>
              <a:t>26</a:t>
            </a:fld>
            <a:endParaRPr lang="fr-FR"/>
          </a:p>
        </p:txBody>
      </p:sp>
      <p:pic>
        <p:nvPicPr>
          <p:cNvPr id="9" name="Image 8">
            <a:extLst>
              <a:ext uri="{FF2B5EF4-FFF2-40B4-BE49-F238E27FC236}">
                <a16:creationId xmlns:a16="http://schemas.microsoft.com/office/drawing/2014/main" id="{B0B3ED55-1003-41FB-9410-7A60BAEF9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716" y="1357182"/>
            <a:ext cx="7620660" cy="5151566"/>
          </a:xfrm>
          <a:prstGeom prst="rect">
            <a:avLst/>
          </a:prstGeom>
        </p:spPr>
      </p:pic>
      <p:sp>
        <p:nvSpPr>
          <p:cNvPr id="6" name="Espace réservé du pied de page 3">
            <a:extLst>
              <a:ext uri="{FF2B5EF4-FFF2-40B4-BE49-F238E27FC236}">
                <a16:creationId xmlns:a16="http://schemas.microsoft.com/office/drawing/2014/main" id="{91AA2503-89A1-6B4F-A755-2D4000272BB4}"/>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7" name="Image 6">
            <a:extLst>
              <a:ext uri="{FF2B5EF4-FFF2-40B4-BE49-F238E27FC236}">
                <a16:creationId xmlns:a16="http://schemas.microsoft.com/office/drawing/2014/main" id="{C06FD6C9-6C54-0348-B43D-6F3BF6501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Tree>
    <p:extLst>
      <p:ext uri="{BB962C8B-B14F-4D97-AF65-F5344CB8AC3E}">
        <p14:creationId xmlns:p14="http://schemas.microsoft.com/office/powerpoint/2010/main" val="3757586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946597-7D2B-4AB9-A6FA-16CF123AED21}"/>
              </a:ext>
            </a:extLst>
          </p:cNvPr>
          <p:cNvSpPr>
            <a:spLocks noGrp="1"/>
          </p:cNvSpPr>
          <p:nvPr>
            <p:ph type="title"/>
          </p:nvPr>
        </p:nvSpPr>
        <p:spPr>
          <a:xfrm>
            <a:off x="677334" y="609600"/>
            <a:ext cx="8596668" cy="1320800"/>
          </a:xfrm>
        </p:spPr>
        <p:txBody>
          <a:bodyPr/>
          <a:lstStyle/>
          <a:p>
            <a:r>
              <a:rPr lang="fr-FR" dirty="0"/>
              <a:t>3. Algorithme de la descente de gradient</a:t>
            </a:r>
          </a:p>
        </p:txBody>
      </p:sp>
      <p:sp>
        <p:nvSpPr>
          <p:cNvPr id="5" name="Espace réservé du numéro de diapositive 4">
            <a:extLst>
              <a:ext uri="{FF2B5EF4-FFF2-40B4-BE49-F238E27FC236}">
                <a16:creationId xmlns:a16="http://schemas.microsoft.com/office/drawing/2014/main" id="{D7B2DC3F-2AFB-4973-8811-A38F93891E18}"/>
              </a:ext>
            </a:extLst>
          </p:cNvPr>
          <p:cNvSpPr>
            <a:spLocks noGrp="1"/>
          </p:cNvSpPr>
          <p:nvPr>
            <p:ph type="sldNum" sz="quarter" idx="12"/>
          </p:nvPr>
        </p:nvSpPr>
        <p:spPr/>
        <p:txBody>
          <a:bodyPr/>
          <a:lstStyle/>
          <a:p>
            <a:fld id="{7E7BE016-98D7-40EC-9FA8-F4485C9A31D1}" type="slidenum">
              <a:rPr lang="fr-FR" smtClean="0"/>
              <a:pPr/>
              <a:t>27</a:t>
            </a:fld>
            <a:endParaRPr lang="fr-FR"/>
          </a:p>
        </p:txBody>
      </p:sp>
      <mc:AlternateContent xmlns:mc="http://schemas.openxmlformats.org/markup-compatibility/2006" xmlns:a14="http://schemas.microsoft.com/office/drawing/2010/main">
        <mc:Choice Requires="a14">
          <p:sp>
            <p:nvSpPr>
              <p:cNvPr id="7" name="Espace réservé du contenu 2">
                <a:extLst>
                  <a:ext uri="{FF2B5EF4-FFF2-40B4-BE49-F238E27FC236}">
                    <a16:creationId xmlns:a16="http://schemas.microsoft.com/office/drawing/2014/main" id="{FEB7B69C-FE47-4F64-AAFD-1EB7AAA3723B}"/>
                  </a:ext>
                </a:extLst>
              </p:cNvPr>
              <p:cNvSpPr txBox="1">
                <a:spLocks/>
              </p:cNvSpPr>
              <p:nvPr/>
            </p:nvSpPr>
            <p:spPr>
              <a:xfrm>
                <a:off x="677334" y="1959708"/>
                <a:ext cx="8596668" cy="40425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b="1" dirty="0"/>
                  <a:t>Algorithme :</a:t>
                </a:r>
              </a:p>
              <a:p>
                <a:pPr marL="0" indent="0">
                  <a:buNone/>
                </a:pPr>
                <a:r>
                  <a:rPr lang="fr-FR" dirty="0"/>
                  <a:t>n correspond au nombre de variables d'entrée du modèle.</a:t>
                </a:r>
              </a:p>
              <a:p>
                <a:pPr marL="0" indent="0">
                  <a:buFont typeface="Wingdings 3" charset="2"/>
                  <a:buNone/>
                </a:pPr>
                <a:endParaRPr lang="fr-FR" dirty="0"/>
              </a:p>
              <a:p>
                <a:pPr marL="0" indent="0">
                  <a:buFont typeface="Wingdings 3" charset="2"/>
                  <a:buNone/>
                </a:pPr>
                <a:r>
                  <a:rPr lang="fr-FR" dirty="0"/>
                  <a:t>Répéter jusqu’à la convergence {</a:t>
                </a:r>
              </a:p>
              <a:p>
                <a:pPr marL="0" indent="0">
                  <a:buNone/>
                </a:pPr>
                <a:r>
                  <a:rPr lang="fr-FR" dirty="0"/>
                  <a:t>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𝑗</m:t>
                        </m:r>
                      </m:sub>
                    </m:sSub>
                    <m:r>
                      <a:rPr lang="fr-FR" b="0" i="1" smtClean="0">
                        <a:latin typeface="Cambria Math" panose="02040503050406030204" pitchFamily="18" charset="0"/>
                      </a:rPr>
                      <m:t> ≔ </m:t>
                    </m:r>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𝑗</m:t>
                        </m:r>
                      </m:sub>
                    </m:sSub>
                    <m:r>
                      <a:rPr lang="fr-FR" i="1">
                        <a:latin typeface="Cambria Math" panose="02040503050406030204" pitchFamily="18" charset="0"/>
                      </a:rPr>
                      <m:t> </m:t>
                    </m:r>
                  </m:oMath>
                </a14:m>
                <a:r>
                  <a:rPr lang="fr-FR" dirty="0"/>
                  <a:t>- </a:t>
                </a:r>
                <a14:m>
                  <m:oMath xmlns:m="http://schemas.openxmlformats.org/officeDocument/2006/math">
                    <m:r>
                      <a:rPr lang="fr-FR" i="1" smtClean="0">
                        <a:latin typeface="Cambria Math" panose="02040503050406030204" pitchFamily="18" charset="0"/>
                        <a:ea typeface="Cambria Math" panose="02040503050406030204" pitchFamily="18" charset="0"/>
                      </a:rPr>
                      <m:t>𝛼</m:t>
                    </m:r>
                    <m:r>
                      <a:rPr lang="fr-FR" b="0" i="1" smtClean="0">
                        <a:latin typeface="Cambria Math" panose="02040503050406030204" pitchFamily="18" charset="0"/>
                        <a:ea typeface="Cambria Math" panose="02040503050406030204" pitchFamily="18" charset="0"/>
                      </a:rPr>
                      <m:t> </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m:t>
                        </m:r>
                      </m:num>
                      <m:den>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𝑗</m:t>
                            </m:r>
                          </m:sub>
                        </m:sSub>
                      </m:den>
                    </m:f>
                    <m:r>
                      <a:rPr lang="fr-FR" b="0" i="1" smtClean="0">
                        <a:latin typeface="Cambria Math" panose="02040503050406030204" pitchFamily="18" charset="0"/>
                        <a:ea typeface="Cambria Math" panose="02040503050406030204" pitchFamily="18" charset="0"/>
                      </a:rPr>
                      <m:t>𝐽</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𝑊</m:t>
                        </m:r>
                      </m:e>
                    </m:d>
                    <m:r>
                      <a:rPr lang="fr-FR" b="0" i="1" smtClean="0">
                        <a:latin typeface="Cambria Math" panose="02040503050406030204" pitchFamily="18" charset="0"/>
                        <a:ea typeface="Cambria Math" panose="02040503050406030204" pitchFamily="18" charset="0"/>
                      </a:rPr>
                      <m:t> </m:t>
                    </m:r>
                  </m:oMath>
                </a14:m>
                <a:r>
                  <a:rPr lang="fr-FR" dirty="0"/>
                  <a:t>    (simultanément j = (0, …, n)</a:t>
                </a:r>
              </a:p>
              <a:p>
                <a:pPr marL="0" indent="0">
                  <a:buFont typeface="Wingdings 3" charset="2"/>
                  <a:buNone/>
                </a:pPr>
                <a:r>
                  <a:rPr lang="fr-FR" dirty="0"/>
                  <a:t>}</a:t>
                </a:r>
              </a:p>
              <a:p>
                <a:pPr marL="0" indent="0">
                  <a:buFont typeface="Wingdings 3" charset="2"/>
                  <a:buNone/>
                </a:pPr>
                <a:endParaRPr lang="fr-FR" dirty="0"/>
              </a:p>
            </p:txBody>
          </p:sp>
        </mc:Choice>
        <mc:Fallback xmlns="">
          <p:sp>
            <p:nvSpPr>
              <p:cNvPr id="7" name="Espace réservé du contenu 2">
                <a:extLst>
                  <a:ext uri="{FF2B5EF4-FFF2-40B4-BE49-F238E27FC236}">
                    <a16:creationId xmlns:a16="http://schemas.microsoft.com/office/drawing/2014/main" id="{FEB7B69C-FE47-4F64-AAFD-1EB7AAA3723B}"/>
                  </a:ext>
                </a:extLst>
              </p:cNvPr>
              <p:cNvSpPr txBox="1">
                <a:spLocks noRot="1" noChangeAspect="1" noMove="1" noResize="1" noEditPoints="1" noAdjustHandles="1" noChangeArrowheads="1" noChangeShapeType="1" noTextEdit="1"/>
              </p:cNvSpPr>
              <p:nvPr/>
            </p:nvSpPr>
            <p:spPr>
              <a:xfrm>
                <a:off x="677334" y="1959708"/>
                <a:ext cx="8596668" cy="4042507"/>
              </a:xfrm>
              <a:prstGeom prst="rect">
                <a:avLst/>
              </a:prstGeom>
              <a:blipFill>
                <a:blip r:embed="rId3"/>
                <a:stretch>
                  <a:fillRect l="-442" t="-313"/>
                </a:stretch>
              </a:blipFill>
            </p:spPr>
            <p:txBody>
              <a:bodyPr/>
              <a:lstStyle/>
              <a:p>
                <a:r>
                  <a:rPr lang="fr-FR">
                    <a:noFill/>
                  </a:rPr>
                  <a:t> </a:t>
                </a:r>
              </a:p>
            </p:txBody>
          </p:sp>
        </mc:Fallback>
      </mc:AlternateContent>
      <p:sp>
        <p:nvSpPr>
          <p:cNvPr id="8" name="Rectangle 7">
            <a:extLst>
              <a:ext uri="{FF2B5EF4-FFF2-40B4-BE49-F238E27FC236}">
                <a16:creationId xmlns:a16="http://schemas.microsoft.com/office/drawing/2014/main" id="{9949BFF8-05EF-497D-A5C8-B12D881555F6}"/>
              </a:ext>
            </a:extLst>
          </p:cNvPr>
          <p:cNvSpPr/>
          <p:nvPr/>
        </p:nvSpPr>
        <p:spPr>
          <a:xfrm>
            <a:off x="2286000" y="3686907"/>
            <a:ext cx="257908" cy="31652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7BBE6814-6D0E-48F1-816D-CDEA18EBE378}"/>
              </a:ext>
            </a:extLst>
          </p:cNvPr>
          <p:cNvSpPr/>
          <p:nvPr/>
        </p:nvSpPr>
        <p:spPr>
          <a:xfrm>
            <a:off x="2543908" y="3528645"/>
            <a:ext cx="961292" cy="63304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 en angle 13">
            <a:extLst>
              <a:ext uri="{FF2B5EF4-FFF2-40B4-BE49-F238E27FC236}">
                <a16:creationId xmlns:a16="http://schemas.microsoft.com/office/drawing/2014/main" id="{A97D4A56-1996-49B3-8E8C-1DF0D293F475}"/>
              </a:ext>
            </a:extLst>
          </p:cNvPr>
          <p:cNvCxnSpPr>
            <a:cxnSpLocks/>
          </p:cNvCxnSpPr>
          <p:nvPr/>
        </p:nvCxnSpPr>
        <p:spPr>
          <a:xfrm rot="5400000">
            <a:off x="1580172" y="4363916"/>
            <a:ext cx="1171824" cy="463551"/>
          </a:xfrm>
          <a:prstGeom prst="bentConnector3">
            <a:avLst>
              <a:gd name="adj1" fmla="val 102022"/>
            </a:avLst>
          </a:prstGeom>
          <a:ln w="38100">
            <a:solidFill>
              <a:srgbClr val="4495B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 en angle 18">
            <a:extLst>
              <a:ext uri="{FF2B5EF4-FFF2-40B4-BE49-F238E27FC236}">
                <a16:creationId xmlns:a16="http://schemas.microsoft.com/office/drawing/2014/main" id="{363E67A2-D49A-4D2E-A320-8AB0A31F4BA7}"/>
              </a:ext>
            </a:extLst>
          </p:cNvPr>
          <p:cNvCxnSpPr>
            <a:cxnSpLocks/>
          </p:cNvCxnSpPr>
          <p:nvPr/>
        </p:nvCxnSpPr>
        <p:spPr>
          <a:xfrm rot="16200000" flipH="1">
            <a:off x="2761027" y="4437432"/>
            <a:ext cx="990605" cy="497741"/>
          </a:xfrm>
          <a:prstGeom prst="bentConnector3">
            <a:avLst>
              <a:gd name="adj1" fmla="val 101056"/>
            </a:avLst>
          </a:prstGeom>
          <a:ln w="38100">
            <a:solidFill>
              <a:srgbClr val="4495B0"/>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F8D1C41D-77BC-4F03-A12C-21434A02C7F8}"/>
              </a:ext>
            </a:extLst>
          </p:cNvPr>
          <p:cNvSpPr txBox="1"/>
          <p:nvPr/>
        </p:nvSpPr>
        <p:spPr>
          <a:xfrm>
            <a:off x="143295" y="4985778"/>
            <a:ext cx="2022789" cy="369332"/>
          </a:xfrm>
          <a:prstGeom prst="rect">
            <a:avLst/>
          </a:prstGeom>
          <a:noFill/>
        </p:spPr>
        <p:txBody>
          <a:bodyPr wrap="square" rtlCol="0">
            <a:spAutoFit/>
          </a:bodyPr>
          <a:lstStyle/>
          <a:p>
            <a:pPr algn="ctr"/>
            <a:r>
              <a:rPr lang="fr-FR" dirty="0"/>
              <a:t>Learning rate</a:t>
            </a:r>
          </a:p>
        </p:txBody>
      </p:sp>
      <p:sp>
        <p:nvSpPr>
          <p:cNvPr id="24" name="ZoneTexte 23">
            <a:extLst>
              <a:ext uri="{FF2B5EF4-FFF2-40B4-BE49-F238E27FC236}">
                <a16:creationId xmlns:a16="http://schemas.microsoft.com/office/drawing/2014/main" id="{9C711F4F-9D20-46E2-AA12-E39812832B73}"/>
              </a:ext>
            </a:extLst>
          </p:cNvPr>
          <p:cNvSpPr txBox="1"/>
          <p:nvPr/>
        </p:nvSpPr>
        <p:spPr>
          <a:xfrm>
            <a:off x="3654834" y="4996938"/>
            <a:ext cx="1608133" cy="369332"/>
          </a:xfrm>
          <a:prstGeom prst="rect">
            <a:avLst/>
          </a:prstGeom>
          <a:noFill/>
        </p:spPr>
        <p:txBody>
          <a:bodyPr wrap="none" rtlCol="0">
            <a:spAutoFit/>
          </a:bodyPr>
          <a:lstStyle/>
          <a:p>
            <a:r>
              <a:rPr lang="fr-FR" dirty="0"/>
              <a:t>Dérivé partiel</a:t>
            </a:r>
          </a:p>
        </p:txBody>
      </p:sp>
      <mc:AlternateContent xmlns:mc="http://schemas.openxmlformats.org/markup-compatibility/2006" xmlns:a14="http://schemas.microsoft.com/office/drawing/2010/main">
        <mc:Choice Requires="a14">
          <p:sp>
            <p:nvSpPr>
              <p:cNvPr id="26" name="ZoneTexte 25">
                <a:extLst>
                  <a:ext uri="{FF2B5EF4-FFF2-40B4-BE49-F238E27FC236}">
                    <a16:creationId xmlns:a16="http://schemas.microsoft.com/office/drawing/2014/main" id="{B0AF097D-FE4F-4425-99C6-33B0F7584EA1}"/>
                  </a:ext>
                </a:extLst>
              </p:cNvPr>
              <p:cNvSpPr txBox="1"/>
              <p:nvPr/>
            </p:nvSpPr>
            <p:spPr>
              <a:xfrm>
                <a:off x="677334" y="5504769"/>
                <a:ext cx="7602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0</m:t>
                      </m:r>
                    </m:oMath>
                  </m:oMathPara>
                </a14:m>
                <a:endParaRPr lang="fr-FR"/>
              </a:p>
            </p:txBody>
          </p:sp>
        </mc:Choice>
        <mc:Fallback xmlns="">
          <p:sp>
            <p:nvSpPr>
              <p:cNvPr id="26" name="ZoneTexte 25">
                <a:extLst>
                  <a:ext uri="{FF2B5EF4-FFF2-40B4-BE49-F238E27FC236}">
                    <a16:creationId xmlns:a16="http://schemas.microsoft.com/office/drawing/2014/main" id="{B0AF097D-FE4F-4425-99C6-33B0F7584EA1}"/>
                  </a:ext>
                </a:extLst>
              </p:cNvPr>
              <p:cNvSpPr txBox="1">
                <a:spLocks noRot="1" noChangeAspect="1" noMove="1" noResize="1" noEditPoints="1" noAdjustHandles="1" noChangeArrowheads="1" noChangeShapeType="1" noTextEdit="1"/>
              </p:cNvSpPr>
              <p:nvPr/>
            </p:nvSpPr>
            <p:spPr>
              <a:xfrm>
                <a:off x="677334" y="5504769"/>
                <a:ext cx="760281" cy="369332"/>
              </a:xfrm>
              <a:prstGeom prst="rect">
                <a:avLst/>
              </a:prstGeom>
              <a:blipFill>
                <a:blip r:embed="rId4"/>
                <a:stretch>
                  <a:fillRect/>
                </a:stretch>
              </a:blipFill>
            </p:spPr>
            <p:txBody>
              <a:bodyPr/>
              <a:lstStyle/>
              <a:p>
                <a:r>
                  <a:rPr lang="fr-FR">
                    <a:noFill/>
                  </a:rPr>
                  <a:t> </a:t>
                </a:r>
              </a:p>
            </p:txBody>
          </p:sp>
        </mc:Fallback>
      </mc:AlternateContent>
      <p:sp>
        <p:nvSpPr>
          <p:cNvPr id="13" name="Espace réservé du pied de page 3">
            <a:extLst>
              <a:ext uri="{FF2B5EF4-FFF2-40B4-BE49-F238E27FC236}">
                <a16:creationId xmlns:a16="http://schemas.microsoft.com/office/drawing/2014/main" id="{064DDBED-65F4-E048-BDC5-14552EFCEA90}"/>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15" name="Image 14">
            <a:extLst>
              <a:ext uri="{FF2B5EF4-FFF2-40B4-BE49-F238E27FC236}">
                <a16:creationId xmlns:a16="http://schemas.microsoft.com/office/drawing/2014/main" id="{22924D17-A871-AE4C-A06B-589782A090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Tree>
    <p:extLst>
      <p:ext uri="{BB962C8B-B14F-4D97-AF65-F5344CB8AC3E}">
        <p14:creationId xmlns:p14="http://schemas.microsoft.com/office/powerpoint/2010/main" val="214477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fade">
                                      <p:cBhvr>
                                        <p:cTn id="13" dur="500"/>
                                        <p:tgtEl>
                                          <p:spTgt spid="7">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fade">
                                      <p:cBhvr>
                                        <p:cTn id="16" dur="500"/>
                                        <p:tgtEl>
                                          <p:spTgt spid="7">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500"/>
                                        <p:tgtEl>
                                          <p:spTgt spid="7">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10"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P spid="10" grpId="0" animBg="1"/>
      <p:bldP spid="22" grpId="0"/>
      <p:bldP spid="24"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1597FCBD-82CE-42EF-8FA7-6113572FA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801" y="2104992"/>
            <a:ext cx="5487650" cy="3658433"/>
          </a:xfrm>
          <a:prstGeom prst="rect">
            <a:avLst/>
          </a:prstGeom>
        </p:spPr>
      </p:pic>
      <p:sp>
        <p:nvSpPr>
          <p:cNvPr id="2" name="Titre 1">
            <a:extLst>
              <a:ext uri="{FF2B5EF4-FFF2-40B4-BE49-F238E27FC236}">
                <a16:creationId xmlns:a16="http://schemas.microsoft.com/office/drawing/2014/main" id="{22946597-7D2B-4AB9-A6FA-16CF123AED21}"/>
              </a:ext>
            </a:extLst>
          </p:cNvPr>
          <p:cNvSpPr>
            <a:spLocks noGrp="1"/>
          </p:cNvSpPr>
          <p:nvPr>
            <p:ph type="title"/>
          </p:nvPr>
        </p:nvSpPr>
        <p:spPr>
          <a:xfrm>
            <a:off x="677334" y="609600"/>
            <a:ext cx="8596668" cy="1320800"/>
          </a:xfrm>
        </p:spPr>
        <p:txBody>
          <a:bodyPr/>
          <a:lstStyle/>
          <a:p>
            <a:r>
              <a:rPr lang="fr-FR" dirty="0"/>
              <a:t>4. Comprendre la descente de gradient</a:t>
            </a:r>
          </a:p>
        </p:txBody>
      </p:sp>
      <p:sp>
        <p:nvSpPr>
          <p:cNvPr id="5" name="Espace réservé du numéro de diapositive 4">
            <a:extLst>
              <a:ext uri="{FF2B5EF4-FFF2-40B4-BE49-F238E27FC236}">
                <a16:creationId xmlns:a16="http://schemas.microsoft.com/office/drawing/2014/main" id="{D7B2DC3F-2AFB-4973-8811-A38F93891E18}"/>
              </a:ext>
            </a:extLst>
          </p:cNvPr>
          <p:cNvSpPr>
            <a:spLocks noGrp="1"/>
          </p:cNvSpPr>
          <p:nvPr>
            <p:ph type="sldNum" sz="quarter" idx="12"/>
          </p:nvPr>
        </p:nvSpPr>
        <p:spPr/>
        <p:txBody>
          <a:bodyPr/>
          <a:lstStyle/>
          <a:p>
            <a:fld id="{7E7BE016-98D7-40EC-9FA8-F4485C9A31D1}" type="slidenum">
              <a:rPr lang="fr-FR" smtClean="0"/>
              <a:pPr/>
              <a:t>28</a:t>
            </a:fld>
            <a:endParaRPr lang="fr-FR"/>
          </a:p>
        </p:txBody>
      </p:sp>
      <mc:AlternateContent xmlns:mc="http://schemas.openxmlformats.org/markup-compatibility/2006" xmlns:a14="http://schemas.microsoft.com/office/drawing/2010/main">
        <mc:Choice Requires="a14">
          <p:sp>
            <p:nvSpPr>
              <p:cNvPr id="14" name="ZoneTexte 13">
                <a:extLst>
                  <a:ext uri="{FF2B5EF4-FFF2-40B4-BE49-F238E27FC236}">
                    <a16:creationId xmlns:a16="http://schemas.microsoft.com/office/drawing/2014/main" id="{238AF0B8-27C5-4E9C-8281-9D972022CA6B}"/>
                  </a:ext>
                </a:extLst>
              </p:cNvPr>
              <p:cNvSpPr txBox="1"/>
              <p:nvPr/>
            </p:nvSpPr>
            <p:spPr>
              <a:xfrm>
                <a:off x="1009009" y="1649015"/>
                <a:ext cx="3876382" cy="923330"/>
              </a:xfrm>
              <a:prstGeom prst="rect">
                <a:avLst/>
              </a:prstGeom>
              <a:noFill/>
            </p:spPr>
            <p:txBody>
              <a:bodyPr wrap="none" rtlCol="0">
                <a:spAutoFit/>
              </a:bodyPr>
              <a:lstStyle/>
              <a:p>
                <a:pPr algn="ctr"/>
                <a:r>
                  <a:rPr lang="fr-FR" dirty="0"/>
                  <a:t>Fonction J(</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1</m:t>
                        </m:r>
                      </m:sub>
                    </m:sSub>
                  </m:oMath>
                </a14:m>
                <a:r>
                  <a:rPr lang="fr-FR" dirty="0"/>
                  <a:t>)</a:t>
                </a:r>
              </a:p>
              <a:p>
                <a:pPr algn="ct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0</m:t>
                          </m:r>
                        </m:sub>
                      </m:sSub>
                      <m:r>
                        <m:rPr>
                          <m:nor/>
                        </m:rPr>
                        <a:rPr lang="fr-FR"/>
                        <m:t> = 0,</m:t>
                      </m:r>
                      <m:r>
                        <m:rPr>
                          <m:nor/>
                        </m:rPr>
                        <a:rPr lang="fr-FR" b="0" i="0" smtClean="0"/>
                        <m:t> </m:t>
                      </m:r>
                      <m:r>
                        <m:rPr>
                          <m:nor/>
                        </m:rPr>
                        <a:rPr lang="fr-FR" b="0" i="0" smtClean="0"/>
                        <m:t>x</m:t>
                      </m:r>
                      <m:r>
                        <m:rPr>
                          <m:nor/>
                        </m:rPr>
                        <a:rPr lang="fr-FR"/>
                        <m:t> </m:t>
                      </m:r>
                      <m:r>
                        <m:rPr>
                          <m:nor/>
                        </m:rPr>
                        <a:rPr lang="fr-FR" b="0" i="0" smtClean="0"/>
                        <m:t>fix</m:t>
                      </m:r>
                      <m:r>
                        <m:rPr>
                          <m:nor/>
                        </m:rPr>
                        <a:rPr lang="fr-FR" b="0" i="0" smtClean="0"/>
                        <m:t>é,</m:t>
                      </m:r>
                      <m:sSub>
                        <m:sSubPr>
                          <m:ctrlPr>
                            <a:rPr lang="fr-FR" i="1">
                              <a:latin typeface="Cambria Math" panose="02040503050406030204" pitchFamily="18" charset="0"/>
                            </a:rPr>
                          </m:ctrlPr>
                        </m:sSubPr>
                        <m:e>
                          <m:r>
                            <a:rPr lang="fr-FR" b="0" i="1" smtClean="0">
                              <a:latin typeface="Cambria Math" panose="02040503050406030204" pitchFamily="18" charset="0"/>
                            </a:rPr>
                            <m:t> </m:t>
                          </m:r>
                          <m:r>
                            <a:rPr lang="fr-FR" i="1">
                              <a:latin typeface="Cambria Math" panose="02040503050406030204" pitchFamily="18" charset="0"/>
                            </a:rPr>
                            <m:t>𝑤</m:t>
                          </m:r>
                        </m:e>
                        <m:sub>
                          <m:r>
                            <a:rPr lang="fr-FR" i="1">
                              <a:latin typeface="Cambria Math" panose="02040503050406030204" pitchFamily="18" charset="0"/>
                            </a:rPr>
                            <m:t>1</m:t>
                          </m:r>
                        </m:sub>
                      </m:sSub>
                      <m:r>
                        <m:rPr>
                          <m:nor/>
                        </m:rPr>
                        <a:rPr lang="fr-FR" b="0" i="0" smtClean="0">
                          <a:latin typeface="Cambria Math" panose="02040503050406030204" pitchFamily="18" charset="0"/>
                        </a:rPr>
                        <m:t> </m:t>
                      </m:r>
                      <m:r>
                        <m:rPr>
                          <m:nor/>
                        </m:rPr>
                        <a:rPr lang="fr-FR" b="0" i="0" smtClean="0"/>
                        <m:t>est</m:t>
                      </m:r>
                      <m:r>
                        <m:rPr>
                          <m:nor/>
                        </m:rPr>
                        <a:rPr lang="fr-FR" b="0" i="0" smtClean="0"/>
                        <m:t> </m:t>
                      </m:r>
                      <m:r>
                        <m:rPr>
                          <m:nor/>
                        </m:rPr>
                        <a:rPr lang="fr-FR" b="0" i="0" smtClean="0"/>
                        <m:t>un</m:t>
                      </m:r>
                      <m:r>
                        <m:rPr>
                          <m:nor/>
                        </m:rPr>
                        <a:rPr lang="fr-FR" b="0" i="0" smtClean="0"/>
                        <m:t> </m:t>
                      </m:r>
                      <m:r>
                        <m:rPr>
                          <m:nor/>
                        </m:rPr>
                        <a:rPr lang="fr-FR" b="0" i="0" smtClean="0"/>
                        <m:t>param</m:t>
                      </m:r>
                      <m:r>
                        <m:rPr>
                          <m:nor/>
                        </m:rPr>
                        <a:rPr lang="fr-FR" b="0" i="0" smtClean="0"/>
                        <m:t>è</m:t>
                      </m:r>
                      <m:r>
                        <m:rPr>
                          <m:nor/>
                        </m:rPr>
                        <a:rPr lang="fr-FR" b="0" i="0" smtClean="0"/>
                        <m:t>tre</m:t>
                      </m:r>
                    </m:oMath>
                  </m:oMathPara>
                </a14:m>
                <a:endParaRPr lang="fr-FR" dirty="0"/>
              </a:p>
              <a:p>
                <a:pPr algn="ctr"/>
                <a:endParaRPr lang="fr-FR" dirty="0"/>
              </a:p>
            </p:txBody>
          </p:sp>
        </mc:Choice>
        <mc:Fallback xmlns="">
          <p:sp>
            <p:nvSpPr>
              <p:cNvPr id="14" name="ZoneTexte 13">
                <a:extLst>
                  <a:ext uri="{FF2B5EF4-FFF2-40B4-BE49-F238E27FC236}">
                    <a16:creationId xmlns:a16="http://schemas.microsoft.com/office/drawing/2014/main" id="{238AF0B8-27C5-4E9C-8281-9D972022CA6B}"/>
                  </a:ext>
                </a:extLst>
              </p:cNvPr>
              <p:cNvSpPr txBox="1">
                <a:spLocks noRot="1" noChangeAspect="1" noMove="1" noResize="1" noEditPoints="1" noAdjustHandles="1" noChangeArrowheads="1" noChangeShapeType="1" noTextEdit="1"/>
              </p:cNvSpPr>
              <p:nvPr/>
            </p:nvSpPr>
            <p:spPr>
              <a:xfrm>
                <a:off x="1009009" y="1649015"/>
                <a:ext cx="3876382" cy="923330"/>
              </a:xfrm>
              <a:prstGeom prst="rect">
                <a:avLst/>
              </a:prstGeom>
              <a:blipFill>
                <a:blip r:embed="rId4"/>
                <a:stretch>
                  <a:fillRect t="-2703"/>
                </a:stretch>
              </a:blipFill>
            </p:spPr>
            <p:txBody>
              <a:bodyPr/>
              <a:lstStyle/>
              <a:p>
                <a:r>
                  <a:rPr lang="fr-FR">
                    <a:noFill/>
                  </a:rPr>
                  <a:t> </a:t>
                </a:r>
              </a:p>
            </p:txBody>
          </p:sp>
        </mc:Fallback>
      </mc:AlternateContent>
      <p:cxnSp>
        <p:nvCxnSpPr>
          <p:cNvPr id="12" name="Connecteur droit avec flèche 11">
            <a:extLst>
              <a:ext uri="{FF2B5EF4-FFF2-40B4-BE49-F238E27FC236}">
                <a16:creationId xmlns:a16="http://schemas.microsoft.com/office/drawing/2014/main" id="{AFD6F23F-1D9A-49F6-8BB9-790BD6F44117}"/>
              </a:ext>
            </a:extLst>
          </p:cNvPr>
          <p:cNvCxnSpPr/>
          <p:nvPr/>
        </p:nvCxnSpPr>
        <p:spPr>
          <a:xfrm flipV="1">
            <a:off x="4144309" y="5312229"/>
            <a:ext cx="0" cy="451196"/>
          </a:xfrm>
          <a:prstGeom prst="straightConnector1">
            <a:avLst/>
          </a:prstGeom>
          <a:ln w="38100">
            <a:solidFill>
              <a:srgbClr val="F45AC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A25A954E-A19E-42EA-A565-153BE14A208F}"/>
              </a:ext>
            </a:extLst>
          </p:cNvPr>
          <p:cNvCxnSpPr>
            <a:cxnSpLocks/>
          </p:cNvCxnSpPr>
          <p:nvPr/>
        </p:nvCxnSpPr>
        <p:spPr>
          <a:xfrm flipV="1">
            <a:off x="4143997" y="3722915"/>
            <a:ext cx="0" cy="1589314"/>
          </a:xfrm>
          <a:prstGeom prst="line">
            <a:avLst/>
          </a:prstGeom>
          <a:ln>
            <a:solidFill>
              <a:srgbClr val="F45AC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ABD7EA75-5956-4B13-ADEE-9558DAAF48D9}"/>
                  </a:ext>
                </a:extLst>
              </p:cNvPr>
              <p:cNvSpPr txBox="1"/>
              <p:nvPr/>
            </p:nvSpPr>
            <p:spPr>
              <a:xfrm>
                <a:off x="3928935" y="5741825"/>
                <a:ext cx="517834"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sub>
                      </m:sSub>
                    </m:oMath>
                  </m:oMathPara>
                </a14:m>
                <a:endParaRPr lang="fr-FR"/>
              </a:p>
              <a:p>
                <a:pPr algn="ctr"/>
                <a:endParaRPr lang="fr-FR"/>
              </a:p>
            </p:txBody>
          </p:sp>
        </mc:Choice>
        <mc:Fallback xmlns="">
          <p:sp>
            <p:nvSpPr>
              <p:cNvPr id="19" name="ZoneTexte 18">
                <a:extLst>
                  <a:ext uri="{FF2B5EF4-FFF2-40B4-BE49-F238E27FC236}">
                    <a16:creationId xmlns:a16="http://schemas.microsoft.com/office/drawing/2014/main" id="{ABD7EA75-5956-4B13-ADEE-9558DAAF48D9}"/>
                  </a:ext>
                </a:extLst>
              </p:cNvPr>
              <p:cNvSpPr txBox="1">
                <a:spLocks noRot="1" noChangeAspect="1" noMove="1" noResize="1" noEditPoints="1" noAdjustHandles="1" noChangeArrowheads="1" noChangeShapeType="1" noTextEdit="1"/>
              </p:cNvSpPr>
              <p:nvPr/>
            </p:nvSpPr>
            <p:spPr>
              <a:xfrm>
                <a:off x="3928935" y="5741825"/>
                <a:ext cx="517834" cy="646331"/>
              </a:xfrm>
              <a:prstGeom prst="rect">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2" name="Espace réservé du contenu 2">
                <a:extLst>
                  <a:ext uri="{FF2B5EF4-FFF2-40B4-BE49-F238E27FC236}">
                    <a16:creationId xmlns:a16="http://schemas.microsoft.com/office/drawing/2014/main" id="{C03BC47B-9654-40FC-8F0A-89A2FAEF3B01}"/>
                  </a:ext>
                </a:extLst>
              </p:cNvPr>
              <p:cNvSpPr txBox="1">
                <a:spLocks/>
              </p:cNvSpPr>
              <p:nvPr/>
            </p:nvSpPr>
            <p:spPr>
              <a:xfrm>
                <a:off x="6200763" y="2657194"/>
                <a:ext cx="2549632" cy="6880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sub>
                    </m:sSub>
                    <m:r>
                      <a:rPr lang="fr-FR" b="0" i="1" smtClean="0">
                        <a:latin typeface="Cambria Math" panose="02040503050406030204" pitchFamily="18" charset="0"/>
                      </a:rPr>
                      <m:t> ≔ </m:t>
                    </m:r>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1</m:t>
                        </m:r>
                      </m:sub>
                    </m:sSub>
                    <m:r>
                      <a:rPr lang="fr-FR" i="1">
                        <a:latin typeface="Cambria Math" panose="02040503050406030204" pitchFamily="18" charset="0"/>
                      </a:rPr>
                      <m:t> </m:t>
                    </m:r>
                  </m:oMath>
                </a14:m>
                <a:r>
                  <a:rPr lang="fr-FR" dirty="0"/>
                  <a:t>- </a:t>
                </a:r>
                <a14:m>
                  <m:oMath xmlns:m="http://schemas.openxmlformats.org/officeDocument/2006/math">
                    <m:r>
                      <a:rPr lang="fr-FR" i="1" smtClean="0">
                        <a:latin typeface="Cambria Math" panose="02040503050406030204" pitchFamily="18" charset="0"/>
                        <a:ea typeface="Cambria Math" panose="02040503050406030204" pitchFamily="18" charset="0"/>
                      </a:rPr>
                      <m:t>𝛼</m:t>
                    </m:r>
                    <m:r>
                      <a:rPr lang="fr-FR" b="0" i="1" smtClean="0">
                        <a:latin typeface="Cambria Math" panose="02040503050406030204" pitchFamily="18" charset="0"/>
                        <a:ea typeface="Cambria Math" panose="02040503050406030204" pitchFamily="18" charset="0"/>
                      </a:rPr>
                      <m:t> </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m:t>
                        </m:r>
                      </m:num>
                      <m:den>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1</m:t>
                            </m:r>
                          </m:sub>
                        </m:sSub>
                      </m:den>
                    </m:f>
                    <m:r>
                      <a:rPr lang="fr-FR" b="0" i="1" smtClean="0">
                        <a:latin typeface="Cambria Math" panose="02040503050406030204" pitchFamily="18" charset="0"/>
                        <a:ea typeface="Cambria Math" panose="02040503050406030204" pitchFamily="18" charset="0"/>
                      </a:rPr>
                      <m:t>𝐽</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𝑊</m:t>
                        </m:r>
                      </m:e>
                    </m:d>
                    <m:r>
                      <a:rPr lang="fr-FR" b="0" i="1" smtClean="0">
                        <a:latin typeface="Cambria Math" panose="02040503050406030204" pitchFamily="18" charset="0"/>
                        <a:ea typeface="Cambria Math" panose="02040503050406030204" pitchFamily="18" charset="0"/>
                      </a:rPr>
                      <m:t> </m:t>
                    </m:r>
                  </m:oMath>
                </a14:m>
                <a:endParaRPr lang="fr-FR" dirty="0"/>
              </a:p>
            </p:txBody>
          </p:sp>
        </mc:Choice>
        <mc:Fallback xmlns="">
          <p:sp>
            <p:nvSpPr>
              <p:cNvPr id="22" name="Espace réservé du contenu 2">
                <a:extLst>
                  <a:ext uri="{FF2B5EF4-FFF2-40B4-BE49-F238E27FC236}">
                    <a16:creationId xmlns:a16="http://schemas.microsoft.com/office/drawing/2014/main" id="{C03BC47B-9654-40FC-8F0A-89A2FAEF3B01}"/>
                  </a:ext>
                </a:extLst>
              </p:cNvPr>
              <p:cNvSpPr txBox="1">
                <a:spLocks noRot="1" noChangeAspect="1" noMove="1" noResize="1" noEditPoints="1" noAdjustHandles="1" noChangeArrowheads="1" noChangeShapeType="1" noTextEdit="1"/>
              </p:cNvSpPr>
              <p:nvPr/>
            </p:nvSpPr>
            <p:spPr>
              <a:xfrm>
                <a:off x="6200763" y="2657194"/>
                <a:ext cx="2549632" cy="688091"/>
              </a:xfrm>
              <a:prstGeom prst="rect">
                <a:avLst/>
              </a:prstGeom>
              <a:blipFill>
                <a:blip r:embed="rId6"/>
                <a:stretch>
                  <a:fillRect/>
                </a:stretch>
              </a:blipFill>
            </p:spPr>
            <p:txBody>
              <a:bodyPr/>
              <a:lstStyle/>
              <a:p>
                <a:r>
                  <a:rPr lang="fr-FR">
                    <a:noFill/>
                  </a:rPr>
                  <a:t> </a:t>
                </a:r>
              </a:p>
            </p:txBody>
          </p:sp>
        </mc:Fallback>
      </mc:AlternateContent>
      <p:cxnSp>
        <p:nvCxnSpPr>
          <p:cNvPr id="20" name="Connecteur droit 19">
            <a:extLst>
              <a:ext uri="{FF2B5EF4-FFF2-40B4-BE49-F238E27FC236}">
                <a16:creationId xmlns:a16="http://schemas.microsoft.com/office/drawing/2014/main" id="{1EFF8F92-A6AB-4311-9730-68EB6570D193}"/>
              </a:ext>
            </a:extLst>
          </p:cNvPr>
          <p:cNvCxnSpPr>
            <a:cxnSpLocks/>
          </p:cNvCxnSpPr>
          <p:nvPr/>
        </p:nvCxnSpPr>
        <p:spPr>
          <a:xfrm flipV="1">
            <a:off x="3262745" y="2564266"/>
            <a:ext cx="1565564" cy="2739884"/>
          </a:xfrm>
          <a:prstGeom prst="line">
            <a:avLst/>
          </a:prstGeom>
          <a:ln>
            <a:solidFill>
              <a:srgbClr val="FF0000"/>
            </a:solidFill>
          </a:ln>
        </p:spPr>
        <p:style>
          <a:lnRef idx="1">
            <a:schemeClr val="accent5"/>
          </a:lnRef>
          <a:fillRef idx="0">
            <a:schemeClr val="accent5"/>
          </a:fillRef>
          <a:effectRef idx="0">
            <a:schemeClr val="accent5"/>
          </a:effectRef>
          <a:fontRef idx="minor">
            <a:schemeClr val="tx1"/>
          </a:fontRef>
        </p:style>
      </p:cxnSp>
      <p:sp>
        <p:nvSpPr>
          <p:cNvPr id="16" name="Ellipse 15">
            <a:extLst>
              <a:ext uri="{FF2B5EF4-FFF2-40B4-BE49-F238E27FC236}">
                <a16:creationId xmlns:a16="http://schemas.microsoft.com/office/drawing/2014/main" id="{59240902-6D9D-47E1-99D4-1E7B6EBAFC3E}"/>
              </a:ext>
            </a:extLst>
          </p:cNvPr>
          <p:cNvSpPr/>
          <p:nvPr/>
        </p:nvSpPr>
        <p:spPr>
          <a:xfrm>
            <a:off x="4095066" y="3722915"/>
            <a:ext cx="87711" cy="84794"/>
          </a:xfrm>
          <a:prstGeom prst="ellipse">
            <a:avLst/>
          </a:prstGeom>
          <a:solidFill>
            <a:srgbClr val="F45AC1"/>
          </a:solidFill>
          <a:ln>
            <a:solidFill>
              <a:srgbClr val="F45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497548FE-259B-4C71-927D-C8C8B52FAA6C}"/>
              </a:ext>
            </a:extLst>
          </p:cNvPr>
          <p:cNvSpPr/>
          <p:nvPr/>
        </p:nvSpPr>
        <p:spPr>
          <a:xfrm>
            <a:off x="7609892" y="2622531"/>
            <a:ext cx="1012371" cy="68809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25" name="ZoneTexte 24">
                <a:extLst>
                  <a:ext uri="{FF2B5EF4-FFF2-40B4-BE49-F238E27FC236}">
                    <a16:creationId xmlns:a16="http://schemas.microsoft.com/office/drawing/2014/main" id="{71202E4C-55BB-4F63-B466-125E528A625F}"/>
                  </a:ext>
                </a:extLst>
              </p:cNvPr>
              <p:cNvSpPr txBox="1"/>
              <p:nvPr/>
            </p:nvSpPr>
            <p:spPr>
              <a:xfrm>
                <a:off x="6316551" y="4908068"/>
                <a:ext cx="1291563" cy="369332"/>
              </a:xfrm>
              <a:prstGeom prst="rect">
                <a:avLst/>
              </a:prstGeom>
              <a:noFill/>
            </p:spPr>
            <p:txBody>
              <a:bodyPr wrap="square" rtlCol="0">
                <a:spAutoFit/>
              </a:bodyPr>
              <a:lstStyle/>
              <a:p>
                <a14:m>
                  <m:oMath xmlns:m="http://schemas.openxmlformats.org/officeDocument/2006/math">
                    <m:sSub>
                      <m:sSubPr>
                        <m:ctrlPr>
                          <a:rPr lang="fr-FR" i="1" smtClean="0">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1</m:t>
                        </m:r>
                      </m:sub>
                    </m:sSub>
                    <m:r>
                      <a:rPr lang="fr-FR" i="1">
                        <a:latin typeface="Cambria Math" panose="02040503050406030204" pitchFamily="18" charset="0"/>
                      </a:rPr>
                      <m:t> </m:t>
                    </m:r>
                    <m:r>
                      <a:rPr lang="fr-FR" i="1" smtClean="0">
                        <a:latin typeface="Cambria Math" panose="02040503050406030204" pitchFamily="18" charset="0"/>
                        <a:ea typeface="Cambria Math" panose="02040503050406030204" pitchFamily="18" charset="0"/>
                      </a:rPr>
                      <m:t>≤</m:t>
                    </m:r>
                  </m:oMath>
                </a14:m>
                <a:r>
                  <a:rPr lang="fr-FR" dirty="0"/>
                  <a: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1</m:t>
                        </m:r>
                      </m:sub>
                    </m:sSub>
                  </m:oMath>
                </a14:m>
                <a:endParaRPr lang="fr-FR" dirty="0"/>
              </a:p>
            </p:txBody>
          </p:sp>
        </mc:Choice>
        <mc:Fallback xmlns="">
          <p:sp>
            <p:nvSpPr>
              <p:cNvPr id="25" name="ZoneTexte 24">
                <a:extLst>
                  <a:ext uri="{FF2B5EF4-FFF2-40B4-BE49-F238E27FC236}">
                    <a16:creationId xmlns:a16="http://schemas.microsoft.com/office/drawing/2014/main" id="{71202E4C-55BB-4F63-B466-125E528A625F}"/>
                  </a:ext>
                </a:extLst>
              </p:cNvPr>
              <p:cNvSpPr txBox="1">
                <a:spLocks noRot="1" noChangeAspect="1" noMove="1" noResize="1" noEditPoints="1" noAdjustHandles="1" noChangeArrowheads="1" noChangeShapeType="1" noTextEdit="1"/>
              </p:cNvSpPr>
              <p:nvPr/>
            </p:nvSpPr>
            <p:spPr>
              <a:xfrm>
                <a:off x="6316551" y="4908068"/>
                <a:ext cx="1291563" cy="369332"/>
              </a:xfrm>
              <a:prstGeom prst="rect">
                <a:avLst/>
              </a:prstGeom>
              <a:blipFill>
                <a:blip r:embed="rId7"/>
                <a:stretch>
                  <a:fillRect b="-1666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7" name="Espace réservé du contenu 2">
                <a:extLst>
                  <a:ext uri="{FF2B5EF4-FFF2-40B4-BE49-F238E27FC236}">
                    <a16:creationId xmlns:a16="http://schemas.microsoft.com/office/drawing/2014/main" id="{69B5281D-1480-4AB1-9899-E4727058AE19}"/>
                  </a:ext>
                </a:extLst>
              </p:cNvPr>
              <p:cNvSpPr txBox="1">
                <a:spLocks/>
              </p:cNvSpPr>
              <p:nvPr/>
            </p:nvSpPr>
            <p:spPr>
              <a:xfrm>
                <a:off x="6200763" y="3794235"/>
                <a:ext cx="3650808" cy="6880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sub>
                    </m:sSub>
                    <m:r>
                      <a:rPr lang="fr-FR" b="0" i="1" smtClean="0">
                        <a:latin typeface="Cambria Math" panose="02040503050406030204" pitchFamily="18" charset="0"/>
                      </a:rPr>
                      <m:t> ≔ </m:t>
                    </m:r>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1</m:t>
                        </m:r>
                      </m:sub>
                    </m:sSub>
                    <m:r>
                      <a:rPr lang="fr-FR" i="1">
                        <a:latin typeface="Cambria Math" panose="02040503050406030204" pitchFamily="18" charset="0"/>
                      </a:rPr>
                      <m:t> </m:t>
                    </m:r>
                  </m:oMath>
                </a14:m>
                <a:r>
                  <a:rPr lang="fr-FR" dirty="0"/>
                  <a:t>- </a:t>
                </a:r>
                <a14:m>
                  <m:oMath xmlns:m="http://schemas.openxmlformats.org/officeDocument/2006/math">
                    <m:r>
                      <a:rPr lang="fr-FR" i="1" smtClean="0">
                        <a:latin typeface="Cambria Math" panose="02040503050406030204" pitchFamily="18" charset="0"/>
                        <a:ea typeface="Cambria Math" panose="02040503050406030204" pitchFamily="18" charset="0"/>
                      </a:rPr>
                      <m:t>𝛼</m:t>
                    </m:r>
                    <m:r>
                      <a:rPr lang="fr-FR" b="0" i="1" smtClean="0">
                        <a:latin typeface="Cambria Math" panose="02040503050406030204" pitchFamily="18" charset="0"/>
                        <a:ea typeface="Cambria Math" panose="02040503050406030204" pitchFamily="18" charset="0"/>
                      </a:rPr>
                      <m:t> </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𝑝𝑜𝑠𝑖𝑡𝑖𝑓</m:t>
                        </m:r>
                      </m:e>
                    </m:d>
                    <m:r>
                      <a:rPr lang="fr-FR" b="0" i="1" smtClean="0">
                        <a:latin typeface="Cambria Math" panose="02040503050406030204" pitchFamily="18" charset="0"/>
                        <a:ea typeface="Cambria Math" panose="02040503050406030204" pitchFamily="18" charset="0"/>
                      </a:rPr>
                      <m:t> </m:t>
                    </m:r>
                  </m:oMath>
                </a14:m>
                <a:endParaRPr lang="fr-FR" dirty="0"/>
              </a:p>
            </p:txBody>
          </p:sp>
        </mc:Choice>
        <mc:Fallback xmlns="">
          <p:sp>
            <p:nvSpPr>
              <p:cNvPr id="27" name="Espace réservé du contenu 2">
                <a:extLst>
                  <a:ext uri="{FF2B5EF4-FFF2-40B4-BE49-F238E27FC236}">
                    <a16:creationId xmlns:a16="http://schemas.microsoft.com/office/drawing/2014/main" id="{69B5281D-1480-4AB1-9899-E4727058AE19}"/>
                  </a:ext>
                </a:extLst>
              </p:cNvPr>
              <p:cNvSpPr txBox="1">
                <a:spLocks noRot="1" noChangeAspect="1" noMove="1" noResize="1" noEditPoints="1" noAdjustHandles="1" noChangeArrowheads="1" noChangeShapeType="1" noTextEdit="1"/>
              </p:cNvSpPr>
              <p:nvPr/>
            </p:nvSpPr>
            <p:spPr>
              <a:xfrm>
                <a:off x="6200763" y="3794235"/>
                <a:ext cx="3650808" cy="688091"/>
              </a:xfrm>
              <a:prstGeom prst="rect">
                <a:avLst/>
              </a:prstGeom>
              <a:blipFill>
                <a:blip r:embed="rId8"/>
                <a:stretch>
                  <a:fillRect t="-3636"/>
                </a:stretch>
              </a:blipFill>
            </p:spPr>
            <p:txBody>
              <a:bodyPr/>
              <a:lstStyle/>
              <a:p>
                <a:r>
                  <a:rPr lang="fr-FR">
                    <a:noFill/>
                  </a:rPr>
                  <a:t> </a:t>
                </a:r>
              </a:p>
            </p:txBody>
          </p:sp>
        </mc:Fallback>
      </mc:AlternateContent>
      <p:cxnSp>
        <p:nvCxnSpPr>
          <p:cNvPr id="29" name="Connecteur droit avec flèche 28">
            <a:extLst>
              <a:ext uri="{FF2B5EF4-FFF2-40B4-BE49-F238E27FC236}">
                <a16:creationId xmlns:a16="http://schemas.microsoft.com/office/drawing/2014/main" id="{7008766A-BDE6-40B7-BAEE-AAEA5BA8EEF2}"/>
              </a:ext>
            </a:extLst>
          </p:cNvPr>
          <p:cNvCxnSpPr/>
          <p:nvPr/>
        </p:nvCxnSpPr>
        <p:spPr>
          <a:xfrm>
            <a:off x="6411686" y="4212771"/>
            <a:ext cx="0" cy="620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C3544B7E-4EDA-41C3-B579-D0E27A5D5805}"/>
              </a:ext>
            </a:extLst>
          </p:cNvPr>
          <p:cNvCxnSpPr/>
          <p:nvPr/>
        </p:nvCxnSpPr>
        <p:spPr>
          <a:xfrm>
            <a:off x="7086600" y="4212771"/>
            <a:ext cx="0" cy="620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ZoneTexte 30">
                <a:extLst>
                  <a:ext uri="{FF2B5EF4-FFF2-40B4-BE49-F238E27FC236}">
                    <a16:creationId xmlns:a16="http://schemas.microsoft.com/office/drawing/2014/main" id="{758E96D9-C1F3-4747-A208-3BE9BE19DC22}"/>
                  </a:ext>
                </a:extLst>
              </p:cNvPr>
              <p:cNvSpPr txBox="1"/>
              <p:nvPr/>
            </p:nvSpPr>
            <p:spPr>
              <a:xfrm>
                <a:off x="7886159" y="3537494"/>
                <a:ext cx="7602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0</m:t>
                      </m:r>
                    </m:oMath>
                  </m:oMathPara>
                </a14:m>
                <a:endParaRPr lang="fr-FR"/>
              </a:p>
            </p:txBody>
          </p:sp>
        </mc:Choice>
        <mc:Fallback xmlns="">
          <p:sp>
            <p:nvSpPr>
              <p:cNvPr id="31" name="ZoneTexte 30">
                <a:extLst>
                  <a:ext uri="{FF2B5EF4-FFF2-40B4-BE49-F238E27FC236}">
                    <a16:creationId xmlns:a16="http://schemas.microsoft.com/office/drawing/2014/main" id="{758E96D9-C1F3-4747-A208-3BE9BE19DC22}"/>
                  </a:ext>
                </a:extLst>
              </p:cNvPr>
              <p:cNvSpPr txBox="1">
                <a:spLocks noRot="1" noChangeAspect="1" noMove="1" noResize="1" noEditPoints="1" noAdjustHandles="1" noChangeArrowheads="1" noChangeShapeType="1" noTextEdit="1"/>
              </p:cNvSpPr>
              <p:nvPr/>
            </p:nvSpPr>
            <p:spPr>
              <a:xfrm>
                <a:off x="7886159" y="3537494"/>
                <a:ext cx="760281" cy="369332"/>
              </a:xfrm>
              <a:prstGeom prst="rect">
                <a:avLst/>
              </a:prstGeom>
              <a:blipFill>
                <a:blip r:embed="rId9"/>
                <a:stretch>
                  <a:fillRect/>
                </a:stretch>
              </a:blipFill>
            </p:spPr>
            <p:txBody>
              <a:bodyPr/>
              <a:lstStyle/>
              <a:p>
                <a:r>
                  <a:rPr lang="fr-FR">
                    <a:noFill/>
                  </a:rPr>
                  <a:t> </a:t>
                </a:r>
              </a:p>
            </p:txBody>
          </p:sp>
        </mc:Fallback>
      </mc:AlternateContent>
      <p:cxnSp>
        <p:nvCxnSpPr>
          <p:cNvPr id="33" name="Connecteur droit avec flèche 32">
            <a:extLst>
              <a:ext uri="{FF2B5EF4-FFF2-40B4-BE49-F238E27FC236}">
                <a16:creationId xmlns:a16="http://schemas.microsoft.com/office/drawing/2014/main" id="{29789443-C0A1-4201-8037-5CEC17894291}"/>
              </a:ext>
            </a:extLst>
          </p:cNvPr>
          <p:cNvCxnSpPr/>
          <p:nvPr/>
        </p:nvCxnSpPr>
        <p:spPr>
          <a:xfrm flipH="1">
            <a:off x="3491504" y="3671689"/>
            <a:ext cx="423735" cy="717014"/>
          </a:xfrm>
          <a:prstGeom prst="straightConnector1">
            <a:avLst/>
          </a:prstGeom>
          <a:ln w="38100">
            <a:solidFill>
              <a:srgbClr val="F45AC1"/>
            </a:solidFill>
            <a:tailEnd type="triangle"/>
          </a:ln>
        </p:spPr>
        <p:style>
          <a:lnRef idx="1">
            <a:schemeClr val="accent1"/>
          </a:lnRef>
          <a:fillRef idx="0">
            <a:schemeClr val="accent1"/>
          </a:fillRef>
          <a:effectRef idx="0">
            <a:schemeClr val="accent1"/>
          </a:effectRef>
          <a:fontRef idx="minor">
            <a:schemeClr val="tx1"/>
          </a:fontRef>
        </p:style>
      </p:cxnSp>
      <p:sp>
        <p:nvSpPr>
          <p:cNvPr id="34" name="Ellipse 33">
            <a:extLst>
              <a:ext uri="{FF2B5EF4-FFF2-40B4-BE49-F238E27FC236}">
                <a16:creationId xmlns:a16="http://schemas.microsoft.com/office/drawing/2014/main" id="{12FA8448-67D3-4E20-86E8-7D7B99E26FA3}"/>
              </a:ext>
            </a:extLst>
          </p:cNvPr>
          <p:cNvSpPr/>
          <p:nvPr/>
        </p:nvSpPr>
        <p:spPr>
          <a:xfrm>
            <a:off x="3702897" y="4432778"/>
            <a:ext cx="87711" cy="84794"/>
          </a:xfrm>
          <a:prstGeom prst="ellipse">
            <a:avLst/>
          </a:prstGeom>
          <a:solidFill>
            <a:srgbClr val="F45AC1"/>
          </a:solidFill>
          <a:ln>
            <a:solidFill>
              <a:srgbClr val="F45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5" name="Connecteur droit 34">
            <a:extLst>
              <a:ext uri="{FF2B5EF4-FFF2-40B4-BE49-F238E27FC236}">
                <a16:creationId xmlns:a16="http://schemas.microsoft.com/office/drawing/2014/main" id="{C0E861B3-42E2-4357-8CB8-836AB1CA71A4}"/>
              </a:ext>
            </a:extLst>
          </p:cNvPr>
          <p:cNvCxnSpPr>
            <a:cxnSpLocks/>
          </p:cNvCxnSpPr>
          <p:nvPr/>
        </p:nvCxnSpPr>
        <p:spPr>
          <a:xfrm flipV="1">
            <a:off x="3746752" y="4505057"/>
            <a:ext cx="0" cy="807172"/>
          </a:xfrm>
          <a:prstGeom prst="line">
            <a:avLst/>
          </a:prstGeom>
          <a:ln>
            <a:solidFill>
              <a:srgbClr val="F45AC1"/>
            </a:solidFill>
          </a:ln>
        </p:spPr>
        <p:style>
          <a:lnRef idx="1">
            <a:schemeClr val="accent1"/>
          </a:lnRef>
          <a:fillRef idx="0">
            <a:schemeClr val="accent1"/>
          </a:fillRef>
          <a:effectRef idx="0">
            <a:schemeClr val="accent1"/>
          </a:effectRef>
          <a:fontRef idx="minor">
            <a:schemeClr val="tx1"/>
          </a:fontRef>
        </p:style>
      </p:cxnSp>
      <p:cxnSp>
        <p:nvCxnSpPr>
          <p:cNvPr id="37" name="Connecteur droit avec flèche 36">
            <a:extLst>
              <a:ext uri="{FF2B5EF4-FFF2-40B4-BE49-F238E27FC236}">
                <a16:creationId xmlns:a16="http://schemas.microsoft.com/office/drawing/2014/main" id="{81A8B0AD-78D8-4D9C-8ADE-00A777A965C1}"/>
              </a:ext>
            </a:extLst>
          </p:cNvPr>
          <p:cNvCxnSpPr>
            <a:cxnSpLocks/>
          </p:cNvCxnSpPr>
          <p:nvPr/>
        </p:nvCxnSpPr>
        <p:spPr>
          <a:xfrm>
            <a:off x="3746752" y="5312229"/>
            <a:ext cx="0" cy="451196"/>
          </a:xfrm>
          <a:prstGeom prst="straightConnector1">
            <a:avLst/>
          </a:prstGeom>
          <a:ln w="38100">
            <a:solidFill>
              <a:srgbClr val="F45AC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ZoneTexte 39">
                <a:extLst>
                  <a:ext uri="{FF2B5EF4-FFF2-40B4-BE49-F238E27FC236}">
                    <a16:creationId xmlns:a16="http://schemas.microsoft.com/office/drawing/2014/main" id="{F0DC2822-0B6B-43C0-86C5-0848E7C9D9BF}"/>
                  </a:ext>
                </a:extLst>
              </p:cNvPr>
              <p:cNvSpPr txBox="1"/>
              <p:nvPr/>
            </p:nvSpPr>
            <p:spPr>
              <a:xfrm>
                <a:off x="3560080" y="5733746"/>
                <a:ext cx="517834"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sub>
                      </m:sSub>
                    </m:oMath>
                  </m:oMathPara>
                </a14:m>
                <a:endParaRPr lang="fr-FR"/>
              </a:p>
              <a:p>
                <a:pPr algn="ctr"/>
                <a:endParaRPr lang="fr-FR"/>
              </a:p>
            </p:txBody>
          </p:sp>
        </mc:Choice>
        <mc:Fallback xmlns="">
          <p:sp>
            <p:nvSpPr>
              <p:cNvPr id="40" name="ZoneTexte 39">
                <a:extLst>
                  <a:ext uri="{FF2B5EF4-FFF2-40B4-BE49-F238E27FC236}">
                    <a16:creationId xmlns:a16="http://schemas.microsoft.com/office/drawing/2014/main" id="{F0DC2822-0B6B-43C0-86C5-0848E7C9D9BF}"/>
                  </a:ext>
                </a:extLst>
              </p:cNvPr>
              <p:cNvSpPr txBox="1">
                <a:spLocks noRot="1" noChangeAspect="1" noMove="1" noResize="1" noEditPoints="1" noAdjustHandles="1" noChangeArrowheads="1" noChangeShapeType="1" noTextEdit="1"/>
              </p:cNvSpPr>
              <p:nvPr/>
            </p:nvSpPr>
            <p:spPr>
              <a:xfrm>
                <a:off x="3560080" y="5733746"/>
                <a:ext cx="517834" cy="646331"/>
              </a:xfrm>
              <a:prstGeom prst="rect">
                <a:avLst/>
              </a:prstGeom>
              <a:blipFill>
                <a:blip r:embed="rId10"/>
                <a:stretch>
                  <a:fillRect/>
                </a:stretch>
              </a:blipFill>
            </p:spPr>
            <p:txBody>
              <a:bodyPr/>
              <a:lstStyle/>
              <a:p>
                <a:r>
                  <a:rPr lang="fr-FR">
                    <a:noFill/>
                  </a:rPr>
                  <a:t> </a:t>
                </a:r>
              </a:p>
            </p:txBody>
          </p:sp>
        </mc:Fallback>
      </mc:AlternateContent>
      <p:sp>
        <p:nvSpPr>
          <p:cNvPr id="26" name="Espace réservé du pied de page 3">
            <a:extLst>
              <a:ext uri="{FF2B5EF4-FFF2-40B4-BE49-F238E27FC236}">
                <a16:creationId xmlns:a16="http://schemas.microsoft.com/office/drawing/2014/main" id="{9C79C0A6-6B3E-D74C-8056-EF60C9971373}"/>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28" name="Image 27">
            <a:extLst>
              <a:ext uri="{FF2B5EF4-FFF2-40B4-BE49-F238E27FC236}">
                <a16:creationId xmlns:a16="http://schemas.microsoft.com/office/drawing/2014/main" id="{3DF40617-FD2A-DA49-ABB4-115D196C2A2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A5C7D611-E50F-994F-987F-A507A4C47581}"/>
                  </a:ext>
                </a:extLst>
              </p:cNvPr>
              <p:cNvSpPr txBox="1"/>
              <p:nvPr/>
            </p:nvSpPr>
            <p:spPr>
              <a:xfrm>
                <a:off x="62489" y="3953614"/>
                <a:ext cx="802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𝐽</m:t>
                          </m:r>
                          <m:r>
                            <a:rPr lang="fr-FR" b="0" i="1" smtClean="0">
                              <a:latin typeface="Cambria Math" panose="02040503050406030204" pitchFamily="18" charset="0"/>
                            </a:rPr>
                            <m:t>(</m:t>
                          </m:r>
                          <m:r>
                            <a:rPr lang="fr-FR" b="0" i="1" smtClean="0">
                              <a:latin typeface="Cambria Math" panose="02040503050406030204" pitchFamily="18" charset="0"/>
                            </a:rPr>
                            <m:t>𝑤</m:t>
                          </m:r>
                        </m:e>
                        <m:sub>
                          <m:r>
                            <a:rPr lang="fr-FR" b="0" i="1" smtClean="0">
                              <a:latin typeface="Cambria Math" panose="02040503050406030204" pitchFamily="18" charset="0"/>
                            </a:rPr>
                            <m:t>1</m:t>
                          </m:r>
                        </m:sub>
                      </m:sSub>
                      <m:r>
                        <a:rPr lang="fr-FR" b="0" i="1" smtClean="0">
                          <a:latin typeface="Cambria Math" panose="02040503050406030204" pitchFamily="18" charset="0"/>
                        </a:rPr>
                        <m:t>)</m:t>
                      </m:r>
                    </m:oMath>
                  </m:oMathPara>
                </a14:m>
                <a:endParaRPr lang="fr-FR" dirty="0"/>
              </a:p>
            </p:txBody>
          </p:sp>
        </mc:Choice>
        <mc:Fallback xmlns="">
          <p:sp>
            <p:nvSpPr>
              <p:cNvPr id="3" name="ZoneTexte 2">
                <a:extLst>
                  <a:ext uri="{FF2B5EF4-FFF2-40B4-BE49-F238E27FC236}">
                    <a16:creationId xmlns:a16="http://schemas.microsoft.com/office/drawing/2014/main" id="{A5C7D611-E50F-994F-987F-A507A4C47581}"/>
                  </a:ext>
                </a:extLst>
              </p:cNvPr>
              <p:cNvSpPr txBox="1">
                <a:spLocks noRot="1" noChangeAspect="1" noMove="1" noResize="1" noEditPoints="1" noAdjustHandles="1" noChangeArrowheads="1" noChangeShapeType="1" noTextEdit="1"/>
              </p:cNvSpPr>
              <p:nvPr/>
            </p:nvSpPr>
            <p:spPr>
              <a:xfrm>
                <a:off x="62489" y="3953614"/>
                <a:ext cx="802848" cy="369332"/>
              </a:xfrm>
              <a:prstGeom prst="rect">
                <a:avLst/>
              </a:prstGeom>
              <a:blipFill>
                <a:blip r:embed="rId12"/>
                <a:stretch>
                  <a:fillRect b="-1333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E8857DD5-D85C-7348-BC25-020DBE1E2324}"/>
                  </a:ext>
                </a:extLst>
              </p:cNvPr>
              <p:cNvSpPr txBox="1"/>
              <p:nvPr/>
            </p:nvSpPr>
            <p:spPr>
              <a:xfrm>
                <a:off x="2392615" y="5568685"/>
                <a:ext cx="517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sub>
                      </m:sSub>
                    </m:oMath>
                  </m:oMathPara>
                </a14:m>
                <a:endParaRPr lang="fr-FR" dirty="0"/>
              </a:p>
            </p:txBody>
          </p:sp>
        </mc:Choice>
        <mc:Fallback xmlns="">
          <p:sp>
            <p:nvSpPr>
              <p:cNvPr id="4" name="ZoneTexte 3">
                <a:extLst>
                  <a:ext uri="{FF2B5EF4-FFF2-40B4-BE49-F238E27FC236}">
                    <a16:creationId xmlns:a16="http://schemas.microsoft.com/office/drawing/2014/main" id="{E8857DD5-D85C-7348-BC25-020DBE1E2324}"/>
                  </a:ext>
                </a:extLst>
              </p:cNvPr>
              <p:cNvSpPr txBox="1">
                <a:spLocks noRot="1" noChangeAspect="1" noMove="1" noResize="1" noEditPoints="1" noAdjustHandles="1" noChangeArrowheads="1" noChangeShapeType="1" noTextEdit="1"/>
              </p:cNvSpPr>
              <p:nvPr/>
            </p:nvSpPr>
            <p:spPr>
              <a:xfrm>
                <a:off x="2392615" y="5568685"/>
                <a:ext cx="517834" cy="369332"/>
              </a:xfrm>
              <a:prstGeom prst="rect">
                <a:avLst/>
              </a:prstGeom>
              <a:blipFill>
                <a:blip r:embed="rId13"/>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2497639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par>
                                <p:cTn id="56" presetID="10" presetClass="entr" presetSubtype="0" fill="hold"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cTn>
                              </p:par>
                              <p:par>
                                <p:cTn id="59" presetID="10" presetClass="entr" presetSubtype="0" fill="hold"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par>
                                <p:cTn id="62" presetID="10" presetClass="entr" presetSubtype="0" fill="hold"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16" grpId="0" animBg="1"/>
      <p:bldP spid="24" grpId="0" animBg="1"/>
      <p:bldP spid="25" grpId="0"/>
      <p:bldP spid="27" grpId="0"/>
      <p:bldP spid="31" grpId="0"/>
      <p:bldP spid="34" grpId="0" animBg="1"/>
      <p:bldP spid="4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1597FCBD-82CE-42EF-8FA7-6113572FA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801" y="2104992"/>
            <a:ext cx="5487650" cy="3658433"/>
          </a:xfrm>
          <a:prstGeom prst="rect">
            <a:avLst/>
          </a:prstGeom>
        </p:spPr>
      </p:pic>
      <p:sp>
        <p:nvSpPr>
          <p:cNvPr id="5" name="Espace réservé du numéro de diapositive 4">
            <a:extLst>
              <a:ext uri="{FF2B5EF4-FFF2-40B4-BE49-F238E27FC236}">
                <a16:creationId xmlns:a16="http://schemas.microsoft.com/office/drawing/2014/main" id="{D7B2DC3F-2AFB-4973-8811-A38F93891E18}"/>
              </a:ext>
            </a:extLst>
          </p:cNvPr>
          <p:cNvSpPr>
            <a:spLocks noGrp="1"/>
          </p:cNvSpPr>
          <p:nvPr>
            <p:ph type="sldNum" sz="quarter" idx="12"/>
          </p:nvPr>
        </p:nvSpPr>
        <p:spPr/>
        <p:txBody>
          <a:bodyPr/>
          <a:lstStyle/>
          <a:p>
            <a:fld id="{7E7BE016-98D7-40EC-9FA8-F4485C9A31D1}" type="slidenum">
              <a:rPr lang="fr-FR" smtClean="0"/>
              <a:pPr/>
              <a:t>29</a:t>
            </a:fld>
            <a:endParaRPr lang="fr-FR"/>
          </a:p>
        </p:txBody>
      </p:sp>
      <p:cxnSp>
        <p:nvCxnSpPr>
          <p:cNvPr id="12" name="Connecteur droit avec flèche 11">
            <a:extLst>
              <a:ext uri="{FF2B5EF4-FFF2-40B4-BE49-F238E27FC236}">
                <a16:creationId xmlns:a16="http://schemas.microsoft.com/office/drawing/2014/main" id="{AFD6F23F-1D9A-49F6-8BB9-790BD6F44117}"/>
              </a:ext>
            </a:extLst>
          </p:cNvPr>
          <p:cNvCxnSpPr/>
          <p:nvPr/>
        </p:nvCxnSpPr>
        <p:spPr>
          <a:xfrm flipV="1">
            <a:off x="1356346" y="5312229"/>
            <a:ext cx="0" cy="451196"/>
          </a:xfrm>
          <a:prstGeom prst="straightConnector1">
            <a:avLst/>
          </a:prstGeom>
          <a:ln w="38100">
            <a:solidFill>
              <a:srgbClr val="F45AC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A25A954E-A19E-42EA-A565-153BE14A208F}"/>
              </a:ext>
            </a:extLst>
          </p:cNvPr>
          <p:cNvCxnSpPr>
            <a:cxnSpLocks/>
          </p:cNvCxnSpPr>
          <p:nvPr/>
        </p:nvCxnSpPr>
        <p:spPr>
          <a:xfrm flipV="1">
            <a:off x="1356347" y="3710400"/>
            <a:ext cx="0" cy="1589314"/>
          </a:xfrm>
          <a:prstGeom prst="line">
            <a:avLst/>
          </a:prstGeom>
          <a:ln>
            <a:solidFill>
              <a:srgbClr val="F45AC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ABD7EA75-5956-4B13-ADEE-9558DAAF48D9}"/>
                  </a:ext>
                </a:extLst>
              </p:cNvPr>
              <p:cNvSpPr txBox="1"/>
              <p:nvPr/>
            </p:nvSpPr>
            <p:spPr>
              <a:xfrm>
                <a:off x="1172465" y="5672115"/>
                <a:ext cx="517834"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sub>
                      </m:sSub>
                    </m:oMath>
                  </m:oMathPara>
                </a14:m>
                <a:endParaRPr lang="fr-FR"/>
              </a:p>
              <a:p>
                <a:pPr algn="ctr"/>
                <a:endParaRPr lang="fr-FR"/>
              </a:p>
            </p:txBody>
          </p:sp>
        </mc:Choice>
        <mc:Fallback xmlns="">
          <p:sp>
            <p:nvSpPr>
              <p:cNvPr id="19" name="ZoneTexte 18">
                <a:extLst>
                  <a:ext uri="{FF2B5EF4-FFF2-40B4-BE49-F238E27FC236}">
                    <a16:creationId xmlns:a16="http://schemas.microsoft.com/office/drawing/2014/main" id="{ABD7EA75-5956-4B13-ADEE-9558DAAF48D9}"/>
                  </a:ext>
                </a:extLst>
              </p:cNvPr>
              <p:cNvSpPr txBox="1">
                <a:spLocks noRot="1" noChangeAspect="1" noMove="1" noResize="1" noEditPoints="1" noAdjustHandles="1" noChangeArrowheads="1" noChangeShapeType="1" noTextEdit="1"/>
              </p:cNvSpPr>
              <p:nvPr/>
            </p:nvSpPr>
            <p:spPr>
              <a:xfrm>
                <a:off x="1172465" y="5672115"/>
                <a:ext cx="517834" cy="646331"/>
              </a:xfrm>
              <a:prstGeom prst="rect">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2" name="Espace réservé du contenu 2">
                <a:extLst>
                  <a:ext uri="{FF2B5EF4-FFF2-40B4-BE49-F238E27FC236}">
                    <a16:creationId xmlns:a16="http://schemas.microsoft.com/office/drawing/2014/main" id="{C03BC47B-9654-40FC-8F0A-89A2FAEF3B01}"/>
                  </a:ext>
                </a:extLst>
              </p:cNvPr>
              <p:cNvSpPr txBox="1">
                <a:spLocks/>
              </p:cNvSpPr>
              <p:nvPr/>
            </p:nvSpPr>
            <p:spPr>
              <a:xfrm>
                <a:off x="6200763" y="2657194"/>
                <a:ext cx="2549632" cy="6880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sub>
                    </m:sSub>
                    <m:r>
                      <a:rPr lang="fr-FR" b="0" i="1" smtClean="0">
                        <a:latin typeface="Cambria Math" panose="02040503050406030204" pitchFamily="18" charset="0"/>
                      </a:rPr>
                      <m:t> ≔ </m:t>
                    </m:r>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1</m:t>
                        </m:r>
                      </m:sub>
                    </m:sSub>
                    <m:r>
                      <a:rPr lang="fr-FR" i="1">
                        <a:latin typeface="Cambria Math" panose="02040503050406030204" pitchFamily="18" charset="0"/>
                      </a:rPr>
                      <m:t> </m:t>
                    </m:r>
                  </m:oMath>
                </a14:m>
                <a:r>
                  <a:rPr lang="fr-FR" dirty="0"/>
                  <a:t>- </a:t>
                </a:r>
                <a14:m>
                  <m:oMath xmlns:m="http://schemas.openxmlformats.org/officeDocument/2006/math">
                    <m:r>
                      <a:rPr lang="fr-FR" i="1" smtClean="0">
                        <a:latin typeface="Cambria Math" panose="02040503050406030204" pitchFamily="18" charset="0"/>
                        <a:ea typeface="Cambria Math" panose="02040503050406030204" pitchFamily="18" charset="0"/>
                      </a:rPr>
                      <m:t>𝛼</m:t>
                    </m:r>
                    <m:r>
                      <a:rPr lang="fr-FR" b="0" i="1" smtClean="0">
                        <a:latin typeface="Cambria Math" panose="02040503050406030204" pitchFamily="18" charset="0"/>
                        <a:ea typeface="Cambria Math" panose="02040503050406030204" pitchFamily="18" charset="0"/>
                      </a:rPr>
                      <m:t> </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m:t>
                        </m:r>
                      </m:num>
                      <m:den>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1</m:t>
                            </m:r>
                          </m:sub>
                        </m:sSub>
                      </m:den>
                    </m:f>
                    <m:r>
                      <a:rPr lang="fr-FR" b="0" i="1" smtClean="0">
                        <a:latin typeface="Cambria Math" panose="02040503050406030204" pitchFamily="18" charset="0"/>
                        <a:ea typeface="Cambria Math" panose="02040503050406030204" pitchFamily="18" charset="0"/>
                      </a:rPr>
                      <m:t>𝐽</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𝑊</m:t>
                        </m:r>
                      </m:e>
                    </m:d>
                    <m:r>
                      <a:rPr lang="fr-FR" b="0" i="1" smtClean="0">
                        <a:latin typeface="Cambria Math" panose="02040503050406030204" pitchFamily="18" charset="0"/>
                        <a:ea typeface="Cambria Math" panose="02040503050406030204" pitchFamily="18" charset="0"/>
                      </a:rPr>
                      <m:t> </m:t>
                    </m:r>
                  </m:oMath>
                </a14:m>
                <a:endParaRPr lang="fr-FR" dirty="0"/>
              </a:p>
            </p:txBody>
          </p:sp>
        </mc:Choice>
        <mc:Fallback xmlns="">
          <p:sp>
            <p:nvSpPr>
              <p:cNvPr id="22" name="Espace réservé du contenu 2">
                <a:extLst>
                  <a:ext uri="{FF2B5EF4-FFF2-40B4-BE49-F238E27FC236}">
                    <a16:creationId xmlns:a16="http://schemas.microsoft.com/office/drawing/2014/main" id="{C03BC47B-9654-40FC-8F0A-89A2FAEF3B01}"/>
                  </a:ext>
                </a:extLst>
              </p:cNvPr>
              <p:cNvSpPr txBox="1">
                <a:spLocks noRot="1" noChangeAspect="1" noMove="1" noResize="1" noEditPoints="1" noAdjustHandles="1" noChangeArrowheads="1" noChangeShapeType="1" noTextEdit="1"/>
              </p:cNvSpPr>
              <p:nvPr/>
            </p:nvSpPr>
            <p:spPr>
              <a:xfrm>
                <a:off x="6200763" y="2657194"/>
                <a:ext cx="2549632" cy="688091"/>
              </a:xfrm>
              <a:prstGeom prst="rect">
                <a:avLst/>
              </a:prstGeom>
              <a:blipFill>
                <a:blip r:embed="rId6"/>
                <a:stretch>
                  <a:fillRect/>
                </a:stretch>
              </a:blipFill>
            </p:spPr>
            <p:txBody>
              <a:bodyPr/>
              <a:lstStyle/>
              <a:p>
                <a:r>
                  <a:rPr lang="fr-FR">
                    <a:noFill/>
                  </a:rPr>
                  <a:t> </a:t>
                </a:r>
              </a:p>
            </p:txBody>
          </p:sp>
        </mc:Fallback>
      </mc:AlternateContent>
      <p:cxnSp>
        <p:nvCxnSpPr>
          <p:cNvPr id="20" name="Connecteur droit 19">
            <a:extLst>
              <a:ext uri="{FF2B5EF4-FFF2-40B4-BE49-F238E27FC236}">
                <a16:creationId xmlns:a16="http://schemas.microsoft.com/office/drawing/2014/main" id="{1EFF8F92-A6AB-4311-9730-68EB6570D193}"/>
              </a:ext>
            </a:extLst>
          </p:cNvPr>
          <p:cNvCxnSpPr>
            <a:cxnSpLocks/>
          </p:cNvCxnSpPr>
          <p:nvPr/>
        </p:nvCxnSpPr>
        <p:spPr>
          <a:xfrm flipH="1" flipV="1">
            <a:off x="1054100" y="3200400"/>
            <a:ext cx="1193367" cy="2099314"/>
          </a:xfrm>
          <a:prstGeom prst="line">
            <a:avLst/>
          </a:prstGeom>
          <a:ln>
            <a:solidFill>
              <a:srgbClr val="FF0000"/>
            </a:solidFill>
          </a:ln>
        </p:spPr>
        <p:style>
          <a:lnRef idx="1">
            <a:schemeClr val="accent5"/>
          </a:lnRef>
          <a:fillRef idx="0">
            <a:schemeClr val="accent5"/>
          </a:fillRef>
          <a:effectRef idx="0">
            <a:schemeClr val="accent5"/>
          </a:effectRef>
          <a:fontRef idx="minor">
            <a:schemeClr val="tx1"/>
          </a:fontRef>
        </p:style>
      </p:cxnSp>
      <p:sp>
        <p:nvSpPr>
          <p:cNvPr id="16" name="Ellipse 15">
            <a:extLst>
              <a:ext uri="{FF2B5EF4-FFF2-40B4-BE49-F238E27FC236}">
                <a16:creationId xmlns:a16="http://schemas.microsoft.com/office/drawing/2014/main" id="{59240902-6D9D-47E1-99D4-1E7B6EBAFC3E}"/>
              </a:ext>
            </a:extLst>
          </p:cNvPr>
          <p:cNvSpPr/>
          <p:nvPr/>
        </p:nvSpPr>
        <p:spPr>
          <a:xfrm>
            <a:off x="1312491" y="3671689"/>
            <a:ext cx="87711" cy="84794"/>
          </a:xfrm>
          <a:prstGeom prst="ellipse">
            <a:avLst/>
          </a:prstGeom>
          <a:solidFill>
            <a:srgbClr val="F45AC1"/>
          </a:solidFill>
          <a:ln>
            <a:solidFill>
              <a:srgbClr val="F45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497548FE-259B-4C71-927D-C8C8B52FAA6C}"/>
              </a:ext>
            </a:extLst>
          </p:cNvPr>
          <p:cNvSpPr/>
          <p:nvPr/>
        </p:nvSpPr>
        <p:spPr>
          <a:xfrm>
            <a:off x="7609892" y="2622531"/>
            <a:ext cx="1012371" cy="68809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25" name="ZoneTexte 24">
                <a:extLst>
                  <a:ext uri="{FF2B5EF4-FFF2-40B4-BE49-F238E27FC236}">
                    <a16:creationId xmlns:a16="http://schemas.microsoft.com/office/drawing/2014/main" id="{71202E4C-55BB-4F63-B466-125E528A625F}"/>
                  </a:ext>
                </a:extLst>
              </p:cNvPr>
              <p:cNvSpPr txBox="1"/>
              <p:nvPr/>
            </p:nvSpPr>
            <p:spPr>
              <a:xfrm>
                <a:off x="6316551" y="4908068"/>
                <a:ext cx="1291563" cy="369332"/>
              </a:xfrm>
              <a:prstGeom prst="rect">
                <a:avLst/>
              </a:prstGeom>
              <a:noFill/>
            </p:spPr>
            <p:txBody>
              <a:bodyPr wrap="square" rtlCol="0">
                <a:spAutoFit/>
              </a:bodyPr>
              <a:lstStyle/>
              <a:p>
                <a14:m>
                  <m:oMath xmlns:m="http://schemas.openxmlformats.org/officeDocument/2006/math">
                    <m:sSub>
                      <m:sSubPr>
                        <m:ctrlPr>
                          <a:rPr lang="fr-FR" i="1" smtClean="0">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1</m:t>
                        </m:r>
                      </m:sub>
                    </m:sSub>
                    <m:r>
                      <a:rPr lang="fr-FR" i="1">
                        <a:latin typeface="Cambria Math" panose="02040503050406030204" pitchFamily="18" charset="0"/>
                      </a:rPr>
                      <m:t> </m:t>
                    </m:r>
                    <m:r>
                      <a:rPr lang="fr-FR" i="1" smtClean="0">
                        <a:latin typeface="Cambria Math" panose="02040503050406030204" pitchFamily="18" charset="0"/>
                        <a:ea typeface="Cambria Math" panose="02040503050406030204" pitchFamily="18" charset="0"/>
                      </a:rPr>
                      <m:t>≥</m:t>
                    </m:r>
                  </m:oMath>
                </a14:m>
                <a:r>
                  <a:rPr lang="fr-FR" dirty="0"/>
                  <a: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1</m:t>
                        </m:r>
                      </m:sub>
                    </m:sSub>
                  </m:oMath>
                </a14:m>
                <a:endParaRPr lang="fr-FR" dirty="0"/>
              </a:p>
            </p:txBody>
          </p:sp>
        </mc:Choice>
        <mc:Fallback xmlns="">
          <p:sp>
            <p:nvSpPr>
              <p:cNvPr id="25" name="ZoneTexte 24">
                <a:extLst>
                  <a:ext uri="{FF2B5EF4-FFF2-40B4-BE49-F238E27FC236}">
                    <a16:creationId xmlns:a16="http://schemas.microsoft.com/office/drawing/2014/main" id="{71202E4C-55BB-4F63-B466-125E528A625F}"/>
                  </a:ext>
                </a:extLst>
              </p:cNvPr>
              <p:cNvSpPr txBox="1">
                <a:spLocks noRot="1" noChangeAspect="1" noMove="1" noResize="1" noEditPoints="1" noAdjustHandles="1" noChangeArrowheads="1" noChangeShapeType="1" noTextEdit="1"/>
              </p:cNvSpPr>
              <p:nvPr/>
            </p:nvSpPr>
            <p:spPr>
              <a:xfrm>
                <a:off x="6316551" y="4908068"/>
                <a:ext cx="1291563" cy="369332"/>
              </a:xfrm>
              <a:prstGeom prst="rect">
                <a:avLst/>
              </a:prstGeom>
              <a:blipFill>
                <a:blip r:embed="rId7"/>
                <a:stretch>
                  <a:fillRect b="-1666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7" name="Espace réservé du contenu 2">
                <a:extLst>
                  <a:ext uri="{FF2B5EF4-FFF2-40B4-BE49-F238E27FC236}">
                    <a16:creationId xmlns:a16="http://schemas.microsoft.com/office/drawing/2014/main" id="{69B5281D-1480-4AB1-9899-E4727058AE19}"/>
                  </a:ext>
                </a:extLst>
              </p:cNvPr>
              <p:cNvSpPr txBox="1">
                <a:spLocks/>
              </p:cNvSpPr>
              <p:nvPr/>
            </p:nvSpPr>
            <p:spPr>
              <a:xfrm>
                <a:off x="6200763" y="3794235"/>
                <a:ext cx="3650808" cy="6880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sub>
                    </m:sSub>
                    <m:r>
                      <a:rPr lang="fr-FR" b="0" i="1" smtClean="0">
                        <a:latin typeface="Cambria Math" panose="02040503050406030204" pitchFamily="18" charset="0"/>
                      </a:rPr>
                      <m:t> ≔ </m:t>
                    </m:r>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1</m:t>
                        </m:r>
                      </m:sub>
                    </m:sSub>
                    <m:r>
                      <a:rPr lang="fr-FR" i="1">
                        <a:latin typeface="Cambria Math" panose="02040503050406030204" pitchFamily="18" charset="0"/>
                      </a:rPr>
                      <m:t> </m:t>
                    </m:r>
                  </m:oMath>
                </a14:m>
                <a:r>
                  <a:rPr lang="fr-FR" dirty="0"/>
                  <a:t>- </a:t>
                </a:r>
                <a14:m>
                  <m:oMath xmlns:m="http://schemas.openxmlformats.org/officeDocument/2006/math">
                    <m:r>
                      <a:rPr lang="fr-FR" i="1" smtClean="0">
                        <a:latin typeface="Cambria Math" panose="02040503050406030204" pitchFamily="18" charset="0"/>
                        <a:ea typeface="Cambria Math" panose="02040503050406030204" pitchFamily="18" charset="0"/>
                      </a:rPr>
                      <m:t>𝛼</m:t>
                    </m:r>
                    <m:r>
                      <a:rPr lang="fr-FR" b="0" i="1" smtClean="0">
                        <a:latin typeface="Cambria Math" panose="02040503050406030204" pitchFamily="18" charset="0"/>
                        <a:ea typeface="Cambria Math" panose="02040503050406030204" pitchFamily="18" charset="0"/>
                      </a:rPr>
                      <m:t> </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𝑛𝑒𝑔𝑎𝑡𝑖𝑓</m:t>
                        </m:r>
                      </m:e>
                    </m:d>
                    <m:r>
                      <a:rPr lang="fr-FR" b="0" i="1" smtClean="0">
                        <a:latin typeface="Cambria Math" panose="02040503050406030204" pitchFamily="18" charset="0"/>
                        <a:ea typeface="Cambria Math" panose="02040503050406030204" pitchFamily="18" charset="0"/>
                      </a:rPr>
                      <m:t> </m:t>
                    </m:r>
                  </m:oMath>
                </a14:m>
                <a:endParaRPr lang="fr-FR" dirty="0"/>
              </a:p>
            </p:txBody>
          </p:sp>
        </mc:Choice>
        <mc:Fallback xmlns="">
          <p:sp>
            <p:nvSpPr>
              <p:cNvPr id="27" name="Espace réservé du contenu 2">
                <a:extLst>
                  <a:ext uri="{FF2B5EF4-FFF2-40B4-BE49-F238E27FC236}">
                    <a16:creationId xmlns:a16="http://schemas.microsoft.com/office/drawing/2014/main" id="{69B5281D-1480-4AB1-9899-E4727058AE19}"/>
                  </a:ext>
                </a:extLst>
              </p:cNvPr>
              <p:cNvSpPr txBox="1">
                <a:spLocks noRot="1" noChangeAspect="1" noMove="1" noResize="1" noEditPoints="1" noAdjustHandles="1" noChangeArrowheads="1" noChangeShapeType="1" noTextEdit="1"/>
              </p:cNvSpPr>
              <p:nvPr/>
            </p:nvSpPr>
            <p:spPr>
              <a:xfrm>
                <a:off x="6200763" y="3794235"/>
                <a:ext cx="3650808" cy="688091"/>
              </a:xfrm>
              <a:prstGeom prst="rect">
                <a:avLst/>
              </a:prstGeom>
              <a:blipFill>
                <a:blip r:embed="rId8"/>
                <a:stretch>
                  <a:fillRect t="-3636"/>
                </a:stretch>
              </a:blipFill>
            </p:spPr>
            <p:txBody>
              <a:bodyPr/>
              <a:lstStyle/>
              <a:p>
                <a:r>
                  <a:rPr lang="fr-FR">
                    <a:noFill/>
                  </a:rPr>
                  <a:t> </a:t>
                </a:r>
              </a:p>
            </p:txBody>
          </p:sp>
        </mc:Fallback>
      </mc:AlternateContent>
      <p:cxnSp>
        <p:nvCxnSpPr>
          <p:cNvPr id="29" name="Connecteur droit avec flèche 28">
            <a:extLst>
              <a:ext uri="{FF2B5EF4-FFF2-40B4-BE49-F238E27FC236}">
                <a16:creationId xmlns:a16="http://schemas.microsoft.com/office/drawing/2014/main" id="{7008766A-BDE6-40B7-BAEE-AAEA5BA8EEF2}"/>
              </a:ext>
            </a:extLst>
          </p:cNvPr>
          <p:cNvCxnSpPr/>
          <p:nvPr/>
        </p:nvCxnSpPr>
        <p:spPr>
          <a:xfrm>
            <a:off x="6411686" y="4212771"/>
            <a:ext cx="0" cy="620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C3544B7E-4EDA-41C3-B579-D0E27A5D5805}"/>
              </a:ext>
            </a:extLst>
          </p:cNvPr>
          <p:cNvCxnSpPr/>
          <p:nvPr/>
        </p:nvCxnSpPr>
        <p:spPr>
          <a:xfrm>
            <a:off x="7086600" y="4212771"/>
            <a:ext cx="0" cy="620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ZoneTexte 30">
                <a:extLst>
                  <a:ext uri="{FF2B5EF4-FFF2-40B4-BE49-F238E27FC236}">
                    <a16:creationId xmlns:a16="http://schemas.microsoft.com/office/drawing/2014/main" id="{758E96D9-C1F3-4747-A208-3BE9BE19DC22}"/>
                  </a:ext>
                </a:extLst>
              </p:cNvPr>
              <p:cNvSpPr txBox="1"/>
              <p:nvPr/>
            </p:nvSpPr>
            <p:spPr>
              <a:xfrm>
                <a:off x="7886159" y="3537494"/>
                <a:ext cx="7602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0</m:t>
                      </m:r>
                    </m:oMath>
                  </m:oMathPara>
                </a14:m>
                <a:endParaRPr lang="fr-FR"/>
              </a:p>
            </p:txBody>
          </p:sp>
        </mc:Choice>
        <mc:Fallback xmlns="">
          <p:sp>
            <p:nvSpPr>
              <p:cNvPr id="31" name="ZoneTexte 30">
                <a:extLst>
                  <a:ext uri="{FF2B5EF4-FFF2-40B4-BE49-F238E27FC236}">
                    <a16:creationId xmlns:a16="http://schemas.microsoft.com/office/drawing/2014/main" id="{758E96D9-C1F3-4747-A208-3BE9BE19DC22}"/>
                  </a:ext>
                </a:extLst>
              </p:cNvPr>
              <p:cNvSpPr txBox="1">
                <a:spLocks noRot="1" noChangeAspect="1" noMove="1" noResize="1" noEditPoints="1" noAdjustHandles="1" noChangeArrowheads="1" noChangeShapeType="1" noTextEdit="1"/>
              </p:cNvSpPr>
              <p:nvPr/>
            </p:nvSpPr>
            <p:spPr>
              <a:xfrm>
                <a:off x="7886159" y="3537494"/>
                <a:ext cx="760281" cy="369332"/>
              </a:xfrm>
              <a:prstGeom prst="rect">
                <a:avLst/>
              </a:prstGeom>
              <a:blipFill>
                <a:blip r:embed="rId9"/>
                <a:stretch>
                  <a:fillRect/>
                </a:stretch>
              </a:blipFill>
            </p:spPr>
            <p:txBody>
              <a:bodyPr/>
              <a:lstStyle/>
              <a:p>
                <a:r>
                  <a:rPr lang="fr-FR">
                    <a:noFill/>
                  </a:rPr>
                  <a:t> </a:t>
                </a:r>
              </a:p>
            </p:txBody>
          </p:sp>
        </mc:Fallback>
      </mc:AlternateContent>
      <p:cxnSp>
        <p:nvCxnSpPr>
          <p:cNvPr id="33" name="Connecteur droit avec flèche 32">
            <a:extLst>
              <a:ext uri="{FF2B5EF4-FFF2-40B4-BE49-F238E27FC236}">
                <a16:creationId xmlns:a16="http://schemas.microsoft.com/office/drawing/2014/main" id="{29789443-C0A1-4201-8037-5CEC17894291}"/>
              </a:ext>
            </a:extLst>
          </p:cNvPr>
          <p:cNvCxnSpPr>
            <a:cxnSpLocks/>
          </p:cNvCxnSpPr>
          <p:nvPr/>
        </p:nvCxnSpPr>
        <p:spPr>
          <a:xfrm>
            <a:off x="1533720" y="3611760"/>
            <a:ext cx="381614" cy="601011"/>
          </a:xfrm>
          <a:prstGeom prst="straightConnector1">
            <a:avLst/>
          </a:prstGeom>
          <a:ln w="38100">
            <a:solidFill>
              <a:srgbClr val="F45AC1"/>
            </a:solidFill>
            <a:tailEnd type="triangle"/>
          </a:ln>
        </p:spPr>
        <p:style>
          <a:lnRef idx="1">
            <a:schemeClr val="accent1"/>
          </a:lnRef>
          <a:fillRef idx="0">
            <a:schemeClr val="accent1"/>
          </a:fillRef>
          <a:effectRef idx="0">
            <a:schemeClr val="accent1"/>
          </a:effectRef>
          <a:fontRef idx="minor">
            <a:schemeClr val="tx1"/>
          </a:fontRef>
        </p:style>
      </p:cxnSp>
      <p:sp>
        <p:nvSpPr>
          <p:cNvPr id="34" name="Ellipse 33">
            <a:extLst>
              <a:ext uri="{FF2B5EF4-FFF2-40B4-BE49-F238E27FC236}">
                <a16:creationId xmlns:a16="http://schemas.microsoft.com/office/drawing/2014/main" id="{12FA8448-67D3-4E20-86E8-7D7B99E26FA3}"/>
              </a:ext>
            </a:extLst>
          </p:cNvPr>
          <p:cNvSpPr/>
          <p:nvPr/>
        </p:nvSpPr>
        <p:spPr>
          <a:xfrm>
            <a:off x="1670341" y="4271780"/>
            <a:ext cx="87711" cy="84794"/>
          </a:xfrm>
          <a:prstGeom prst="ellipse">
            <a:avLst/>
          </a:prstGeom>
          <a:solidFill>
            <a:srgbClr val="F45AC1"/>
          </a:solidFill>
          <a:ln>
            <a:solidFill>
              <a:srgbClr val="F45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5" name="Connecteur droit 34">
            <a:extLst>
              <a:ext uri="{FF2B5EF4-FFF2-40B4-BE49-F238E27FC236}">
                <a16:creationId xmlns:a16="http://schemas.microsoft.com/office/drawing/2014/main" id="{C0E861B3-42E2-4357-8CB8-836AB1CA71A4}"/>
              </a:ext>
            </a:extLst>
          </p:cNvPr>
          <p:cNvCxnSpPr>
            <a:cxnSpLocks/>
          </p:cNvCxnSpPr>
          <p:nvPr/>
        </p:nvCxnSpPr>
        <p:spPr>
          <a:xfrm flipH="1" flipV="1">
            <a:off x="1705729" y="4296719"/>
            <a:ext cx="18798" cy="1015510"/>
          </a:xfrm>
          <a:prstGeom prst="line">
            <a:avLst/>
          </a:prstGeom>
          <a:ln>
            <a:solidFill>
              <a:srgbClr val="F45AC1"/>
            </a:solidFill>
          </a:ln>
        </p:spPr>
        <p:style>
          <a:lnRef idx="1">
            <a:schemeClr val="accent1"/>
          </a:lnRef>
          <a:fillRef idx="0">
            <a:schemeClr val="accent1"/>
          </a:fillRef>
          <a:effectRef idx="0">
            <a:schemeClr val="accent1"/>
          </a:effectRef>
          <a:fontRef idx="minor">
            <a:schemeClr val="tx1"/>
          </a:fontRef>
        </p:style>
      </p:cxnSp>
      <p:cxnSp>
        <p:nvCxnSpPr>
          <p:cNvPr id="37" name="Connecteur droit avec flèche 36">
            <a:extLst>
              <a:ext uri="{FF2B5EF4-FFF2-40B4-BE49-F238E27FC236}">
                <a16:creationId xmlns:a16="http://schemas.microsoft.com/office/drawing/2014/main" id="{81A8B0AD-78D8-4D9C-8ADE-00A777A965C1}"/>
              </a:ext>
            </a:extLst>
          </p:cNvPr>
          <p:cNvCxnSpPr>
            <a:cxnSpLocks/>
          </p:cNvCxnSpPr>
          <p:nvPr/>
        </p:nvCxnSpPr>
        <p:spPr>
          <a:xfrm>
            <a:off x="1724527" y="5312229"/>
            <a:ext cx="0" cy="451196"/>
          </a:xfrm>
          <a:prstGeom prst="straightConnector1">
            <a:avLst/>
          </a:prstGeom>
          <a:ln w="38100">
            <a:solidFill>
              <a:srgbClr val="F45AC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ZoneTexte 39">
                <a:extLst>
                  <a:ext uri="{FF2B5EF4-FFF2-40B4-BE49-F238E27FC236}">
                    <a16:creationId xmlns:a16="http://schemas.microsoft.com/office/drawing/2014/main" id="{F0DC2822-0B6B-43C0-86C5-0848E7C9D9BF}"/>
                  </a:ext>
                </a:extLst>
              </p:cNvPr>
              <p:cNvSpPr txBox="1"/>
              <p:nvPr/>
            </p:nvSpPr>
            <p:spPr>
              <a:xfrm>
                <a:off x="1540228" y="5672114"/>
                <a:ext cx="517834"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sub>
                      </m:sSub>
                    </m:oMath>
                  </m:oMathPara>
                </a14:m>
                <a:endParaRPr lang="fr-FR"/>
              </a:p>
              <a:p>
                <a:pPr algn="ctr"/>
                <a:endParaRPr lang="fr-FR"/>
              </a:p>
            </p:txBody>
          </p:sp>
        </mc:Choice>
        <mc:Fallback xmlns="">
          <p:sp>
            <p:nvSpPr>
              <p:cNvPr id="40" name="ZoneTexte 39">
                <a:extLst>
                  <a:ext uri="{FF2B5EF4-FFF2-40B4-BE49-F238E27FC236}">
                    <a16:creationId xmlns:a16="http://schemas.microsoft.com/office/drawing/2014/main" id="{F0DC2822-0B6B-43C0-86C5-0848E7C9D9BF}"/>
                  </a:ext>
                </a:extLst>
              </p:cNvPr>
              <p:cNvSpPr txBox="1">
                <a:spLocks noRot="1" noChangeAspect="1" noMove="1" noResize="1" noEditPoints="1" noAdjustHandles="1" noChangeArrowheads="1" noChangeShapeType="1" noTextEdit="1"/>
              </p:cNvSpPr>
              <p:nvPr/>
            </p:nvSpPr>
            <p:spPr>
              <a:xfrm>
                <a:off x="1540228" y="5672114"/>
                <a:ext cx="517834" cy="646331"/>
              </a:xfrm>
              <a:prstGeom prst="rect">
                <a:avLst/>
              </a:prstGeom>
              <a:blipFill>
                <a:blip r:embed="rId10"/>
                <a:stretch>
                  <a:fillRect/>
                </a:stretch>
              </a:blipFill>
            </p:spPr>
            <p:txBody>
              <a:bodyPr/>
              <a:lstStyle/>
              <a:p>
                <a:r>
                  <a:rPr lang="fr-FR">
                    <a:noFill/>
                  </a:rPr>
                  <a:t> </a:t>
                </a:r>
              </a:p>
            </p:txBody>
          </p:sp>
        </mc:Fallback>
      </mc:AlternateContent>
      <p:sp>
        <p:nvSpPr>
          <p:cNvPr id="28" name="Titre 1">
            <a:extLst>
              <a:ext uri="{FF2B5EF4-FFF2-40B4-BE49-F238E27FC236}">
                <a16:creationId xmlns:a16="http://schemas.microsoft.com/office/drawing/2014/main" id="{8CF8A38A-DF03-8A4B-8A8E-72DF7043DDCB}"/>
              </a:ext>
            </a:extLst>
          </p:cNvPr>
          <p:cNvSpPr>
            <a:spLocks noGrp="1"/>
          </p:cNvSpPr>
          <p:nvPr>
            <p:ph type="title"/>
          </p:nvPr>
        </p:nvSpPr>
        <p:spPr>
          <a:xfrm>
            <a:off x="677334" y="609600"/>
            <a:ext cx="8596668" cy="1320800"/>
          </a:xfrm>
        </p:spPr>
        <p:txBody>
          <a:bodyPr/>
          <a:lstStyle/>
          <a:p>
            <a:r>
              <a:rPr lang="fr-FR" dirty="0"/>
              <a:t>4. Comprendre la descente de gradient</a:t>
            </a:r>
          </a:p>
        </p:txBody>
      </p:sp>
      <mc:AlternateContent xmlns:mc="http://schemas.openxmlformats.org/markup-compatibility/2006" xmlns:a14="http://schemas.microsoft.com/office/drawing/2010/main">
        <mc:Choice Requires="a14">
          <p:sp>
            <p:nvSpPr>
              <p:cNvPr id="32" name="ZoneTexte 31">
                <a:extLst>
                  <a:ext uri="{FF2B5EF4-FFF2-40B4-BE49-F238E27FC236}">
                    <a16:creationId xmlns:a16="http://schemas.microsoft.com/office/drawing/2014/main" id="{45DF20D5-EBF2-3149-9E9E-1CEB6DA6A273}"/>
                  </a:ext>
                </a:extLst>
              </p:cNvPr>
              <p:cNvSpPr txBox="1"/>
              <p:nvPr/>
            </p:nvSpPr>
            <p:spPr>
              <a:xfrm>
                <a:off x="1009009" y="1649015"/>
                <a:ext cx="3876382" cy="923330"/>
              </a:xfrm>
              <a:prstGeom prst="rect">
                <a:avLst/>
              </a:prstGeom>
              <a:noFill/>
            </p:spPr>
            <p:txBody>
              <a:bodyPr wrap="none" rtlCol="0">
                <a:spAutoFit/>
              </a:bodyPr>
              <a:lstStyle/>
              <a:p>
                <a:pPr algn="ctr"/>
                <a:r>
                  <a:rPr lang="fr-FR" dirty="0"/>
                  <a:t>Fonction J(</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1</m:t>
                        </m:r>
                      </m:sub>
                    </m:sSub>
                  </m:oMath>
                </a14:m>
                <a:r>
                  <a:rPr lang="fr-FR" dirty="0"/>
                  <a:t>)</a:t>
                </a:r>
              </a:p>
              <a:p>
                <a:pPr algn="ct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0</m:t>
                          </m:r>
                        </m:sub>
                      </m:sSub>
                      <m:r>
                        <m:rPr>
                          <m:nor/>
                        </m:rPr>
                        <a:rPr lang="fr-FR"/>
                        <m:t> = 0,</m:t>
                      </m:r>
                      <m:r>
                        <m:rPr>
                          <m:nor/>
                        </m:rPr>
                        <a:rPr lang="fr-FR" b="0" i="0" smtClean="0"/>
                        <m:t> </m:t>
                      </m:r>
                      <m:r>
                        <m:rPr>
                          <m:nor/>
                        </m:rPr>
                        <a:rPr lang="fr-FR" b="0" i="0" smtClean="0"/>
                        <m:t>x</m:t>
                      </m:r>
                      <m:r>
                        <m:rPr>
                          <m:nor/>
                        </m:rPr>
                        <a:rPr lang="fr-FR"/>
                        <m:t> </m:t>
                      </m:r>
                      <m:r>
                        <m:rPr>
                          <m:nor/>
                        </m:rPr>
                        <a:rPr lang="fr-FR" b="0" i="0" smtClean="0"/>
                        <m:t>fix</m:t>
                      </m:r>
                      <m:r>
                        <m:rPr>
                          <m:nor/>
                        </m:rPr>
                        <a:rPr lang="fr-FR" b="0" i="0" smtClean="0"/>
                        <m:t>é,</m:t>
                      </m:r>
                      <m:sSub>
                        <m:sSubPr>
                          <m:ctrlPr>
                            <a:rPr lang="fr-FR" i="1">
                              <a:latin typeface="Cambria Math" panose="02040503050406030204" pitchFamily="18" charset="0"/>
                            </a:rPr>
                          </m:ctrlPr>
                        </m:sSubPr>
                        <m:e>
                          <m:r>
                            <a:rPr lang="fr-FR" b="0" i="1" smtClean="0">
                              <a:latin typeface="Cambria Math" panose="02040503050406030204" pitchFamily="18" charset="0"/>
                            </a:rPr>
                            <m:t> </m:t>
                          </m:r>
                          <m:r>
                            <a:rPr lang="fr-FR" i="1">
                              <a:latin typeface="Cambria Math" panose="02040503050406030204" pitchFamily="18" charset="0"/>
                            </a:rPr>
                            <m:t>𝑤</m:t>
                          </m:r>
                        </m:e>
                        <m:sub>
                          <m:r>
                            <a:rPr lang="fr-FR" i="1">
                              <a:latin typeface="Cambria Math" panose="02040503050406030204" pitchFamily="18" charset="0"/>
                            </a:rPr>
                            <m:t>1</m:t>
                          </m:r>
                        </m:sub>
                      </m:sSub>
                      <m:r>
                        <m:rPr>
                          <m:nor/>
                        </m:rPr>
                        <a:rPr lang="fr-FR" b="0" i="0" smtClean="0">
                          <a:latin typeface="Cambria Math" panose="02040503050406030204" pitchFamily="18" charset="0"/>
                        </a:rPr>
                        <m:t> </m:t>
                      </m:r>
                      <m:r>
                        <m:rPr>
                          <m:nor/>
                        </m:rPr>
                        <a:rPr lang="fr-FR" b="0" i="0" smtClean="0"/>
                        <m:t>est</m:t>
                      </m:r>
                      <m:r>
                        <m:rPr>
                          <m:nor/>
                        </m:rPr>
                        <a:rPr lang="fr-FR" b="0" i="0" smtClean="0"/>
                        <m:t> </m:t>
                      </m:r>
                      <m:r>
                        <m:rPr>
                          <m:nor/>
                        </m:rPr>
                        <a:rPr lang="fr-FR" b="0" i="0" smtClean="0"/>
                        <m:t>un</m:t>
                      </m:r>
                      <m:r>
                        <m:rPr>
                          <m:nor/>
                        </m:rPr>
                        <a:rPr lang="fr-FR" b="0" i="0" smtClean="0"/>
                        <m:t> </m:t>
                      </m:r>
                      <m:r>
                        <m:rPr>
                          <m:nor/>
                        </m:rPr>
                        <a:rPr lang="fr-FR" b="0" i="0" smtClean="0"/>
                        <m:t>param</m:t>
                      </m:r>
                      <m:r>
                        <m:rPr>
                          <m:nor/>
                        </m:rPr>
                        <a:rPr lang="fr-FR" b="0" i="0" smtClean="0"/>
                        <m:t>è</m:t>
                      </m:r>
                      <m:r>
                        <m:rPr>
                          <m:nor/>
                        </m:rPr>
                        <a:rPr lang="fr-FR" b="0" i="0" smtClean="0"/>
                        <m:t>tre</m:t>
                      </m:r>
                    </m:oMath>
                  </m:oMathPara>
                </a14:m>
                <a:endParaRPr lang="fr-FR" dirty="0"/>
              </a:p>
              <a:p>
                <a:pPr algn="ctr"/>
                <a:endParaRPr lang="fr-FR" dirty="0"/>
              </a:p>
            </p:txBody>
          </p:sp>
        </mc:Choice>
        <mc:Fallback xmlns="">
          <p:sp>
            <p:nvSpPr>
              <p:cNvPr id="32" name="ZoneTexte 31">
                <a:extLst>
                  <a:ext uri="{FF2B5EF4-FFF2-40B4-BE49-F238E27FC236}">
                    <a16:creationId xmlns:a16="http://schemas.microsoft.com/office/drawing/2014/main" id="{45DF20D5-EBF2-3149-9E9E-1CEB6DA6A273}"/>
                  </a:ext>
                </a:extLst>
              </p:cNvPr>
              <p:cNvSpPr txBox="1">
                <a:spLocks noRot="1" noChangeAspect="1" noMove="1" noResize="1" noEditPoints="1" noAdjustHandles="1" noChangeArrowheads="1" noChangeShapeType="1" noTextEdit="1"/>
              </p:cNvSpPr>
              <p:nvPr/>
            </p:nvSpPr>
            <p:spPr>
              <a:xfrm>
                <a:off x="1009009" y="1649015"/>
                <a:ext cx="3876382" cy="923330"/>
              </a:xfrm>
              <a:prstGeom prst="rect">
                <a:avLst/>
              </a:prstGeom>
              <a:blipFill>
                <a:blip r:embed="rId11"/>
                <a:stretch>
                  <a:fillRect t="-2703"/>
                </a:stretch>
              </a:blipFill>
            </p:spPr>
            <p:txBody>
              <a:bodyPr/>
              <a:lstStyle/>
              <a:p>
                <a:r>
                  <a:rPr lang="fr-FR">
                    <a:noFill/>
                  </a:rPr>
                  <a:t> </a:t>
                </a:r>
              </a:p>
            </p:txBody>
          </p:sp>
        </mc:Fallback>
      </mc:AlternateContent>
      <p:sp>
        <p:nvSpPr>
          <p:cNvPr id="36" name="Espace réservé du pied de page 3">
            <a:extLst>
              <a:ext uri="{FF2B5EF4-FFF2-40B4-BE49-F238E27FC236}">
                <a16:creationId xmlns:a16="http://schemas.microsoft.com/office/drawing/2014/main" id="{A004C746-D44A-B14A-8674-08A4E2415001}"/>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38" name="Image 37">
            <a:extLst>
              <a:ext uri="{FF2B5EF4-FFF2-40B4-BE49-F238E27FC236}">
                <a16:creationId xmlns:a16="http://schemas.microsoft.com/office/drawing/2014/main" id="{05AC4A8F-AABC-474F-ABF2-4EA83A5F1AA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Tree>
    <p:extLst>
      <p:ext uri="{BB962C8B-B14F-4D97-AF65-F5344CB8AC3E}">
        <p14:creationId xmlns:p14="http://schemas.microsoft.com/office/powerpoint/2010/main" val="305592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par>
                                <p:cTn id="56" presetID="10" presetClass="entr" presetSubtype="0" fill="hold"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cTn>
                              </p:par>
                              <p:par>
                                <p:cTn id="59" presetID="10" presetClass="entr" presetSubtype="0" fill="hold"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par>
                                <p:cTn id="62" presetID="10" presetClass="entr" presetSubtype="0" fill="hold"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16" grpId="0" animBg="1"/>
      <p:bldP spid="24" grpId="0" animBg="1"/>
      <p:bldP spid="25" grpId="0"/>
      <p:bldP spid="27" grpId="0"/>
      <p:bldP spid="31" grpId="0"/>
      <p:bldP spid="34" grpId="0" animBg="1"/>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87BADC-AD6E-4D00-BA0E-411D19886589}"/>
              </a:ext>
            </a:extLst>
          </p:cNvPr>
          <p:cNvSpPr>
            <a:spLocks noGrp="1"/>
          </p:cNvSpPr>
          <p:nvPr>
            <p:ph type="title"/>
          </p:nvPr>
        </p:nvSpPr>
        <p:spPr/>
        <p:txBody>
          <a:bodyPr/>
          <a:lstStyle/>
          <a:p>
            <a:r>
              <a:rPr lang="fr-FR"/>
              <a:t>1. Définition </a:t>
            </a:r>
          </a:p>
        </p:txBody>
      </p:sp>
      <p:sp>
        <p:nvSpPr>
          <p:cNvPr id="5" name="Espace réservé du numéro de diapositive 4">
            <a:extLst>
              <a:ext uri="{FF2B5EF4-FFF2-40B4-BE49-F238E27FC236}">
                <a16:creationId xmlns:a16="http://schemas.microsoft.com/office/drawing/2014/main" id="{19314E06-852B-482A-9BA9-5DD41610F885}"/>
              </a:ext>
            </a:extLst>
          </p:cNvPr>
          <p:cNvSpPr>
            <a:spLocks noGrp="1"/>
          </p:cNvSpPr>
          <p:nvPr>
            <p:ph type="sldNum" sz="quarter" idx="12"/>
          </p:nvPr>
        </p:nvSpPr>
        <p:spPr/>
        <p:txBody>
          <a:bodyPr/>
          <a:lstStyle/>
          <a:p>
            <a:fld id="{7E7BE016-98D7-40EC-9FA8-F4485C9A31D1}" type="slidenum">
              <a:rPr lang="fr-FR" smtClean="0"/>
              <a:t>3</a:t>
            </a:fld>
            <a:endParaRPr lang="fr-FR"/>
          </a:p>
        </p:txBody>
      </p:sp>
      <p:sp>
        <p:nvSpPr>
          <p:cNvPr id="8" name="Espace réservé du contenu 6">
            <a:extLst>
              <a:ext uri="{FF2B5EF4-FFF2-40B4-BE49-F238E27FC236}">
                <a16:creationId xmlns:a16="http://schemas.microsoft.com/office/drawing/2014/main" id="{B80F2755-6D02-4981-BD2B-58C1B76D8CD0}"/>
              </a:ext>
            </a:extLst>
          </p:cNvPr>
          <p:cNvSpPr>
            <a:spLocks noGrp="1"/>
          </p:cNvSpPr>
          <p:nvPr>
            <p:ph idx="1"/>
          </p:nvPr>
        </p:nvSpPr>
        <p:spPr>
          <a:xfrm>
            <a:off x="677334" y="2160589"/>
            <a:ext cx="8596668" cy="3880773"/>
          </a:xfrm>
        </p:spPr>
        <p:txBody>
          <a:bodyPr>
            <a:normAutofit/>
          </a:bodyPr>
          <a:lstStyle/>
          <a:p>
            <a:r>
              <a:rPr lang="fr-FR" dirty="0"/>
              <a:t>La régression est un ensemble de méthodes statistiques largement utilisées pour analyser la relation d'une variable continue avec une ou plusieurs autres variables. L'objectif est de mettre en place une fonction utilisant les données d'apprentissage de sorte que la combinaison des variables explicatives permette de prédire avec précision la variable expliquée.</a:t>
            </a:r>
          </a:p>
          <a:p>
            <a:endParaRPr lang="fr-FR" dirty="0"/>
          </a:p>
          <a:p>
            <a:r>
              <a:rPr lang="fr-FR" dirty="0"/>
              <a:t>Par exemple :</a:t>
            </a:r>
          </a:p>
          <a:p>
            <a:pPr lvl="1"/>
            <a:r>
              <a:rPr lang="fr-FR" dirty="0"/>
              <a:t>Prédire le nombre de visite d’un site web basé sur le jour de la semaine ;</a:t>
            </a:r>
          </a:p>
          <a:p>
            <a:pPr lvl="1"/>
            <a:r>
              <a:rPr lang="fr-FR" dirty="0"/>
              <a:t>Prédire le chiffre d’affaires d’un magasin basé sur son historique de vente ;</a:t>
            </a:r>
          </a:p>
          <a:p>
            <a:pPr lvl="1"/>
            <a:r>
              <a:rPr lang="fr-FR" dirty="0"/>
              <a:t>Prédire le prix de location d’une maison en se basant sur ses caractéristiques ;</a:t>
            </a:r>
          </a:p>
          <a:p>
            <a:pPr lvl="1"/>
            <a:r>
              <a:rPr lang="fr-FR" dirty="0"/>
              <a:t>Prédire l’âge d’un patient en fonction d’une image de son cerveau.</a:t>
            </a:r>
          </a:p>
        </p:txBody>
      </p:sp>
      <p:sp>
        <p:nvSpPr>
          <p:cNvPr id="6" name="Espace réservé du pied de page 3">
            <a:extLst>
              <a:ext uri="{FF2B5EF4-FFF2-40B4-BE49-F238E27FC236}">
                <a16:creationId xmlns:a16="http://schemas.microsoft.com/office/drawing/2014/main" id="{C5247829-1863-264C-B717-D6952FF1A12A}"/>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7" name="Image 6">
            <a:extLst>
              <a:ext uri="{FF2B5EF4-FFF2-40B4-BE49-F238E27FC236}">
                <a16:creationId xmlns:a16="http://schemas.microsoft.com/office/drawing/2014/main" id="{58CCE62E-888E-5C4A-9C60-1614F32B2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Tree>
    <p:extLst>
      <p:ext uri="{BB962C8B-B14F-4D97-AF65-F5344CB8AC3E}">
        <p14:creationId xmlns:p14="http://schemas.microsoft.com/office/powerpoint/2010/main" val="367897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1597FCBD-82CE-42EF-8FA7-6113572FA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801" y="2104992"/>
            <a:ext cx="5487650" cy="3658433"/>
          </a:xfrm>
          <a:prstGeom prst="rect">
            <a:avLst/>
          </a:prstGeom>
        </p:spPr>
      </p:pic>
      <p:sp>
        <p:nvSpPr>
          <p:cNvPr id="2" name="Titre 1">
            <a:extLst>
              <a:ext uri="{FF2B5EF4-FFF2-40B4-BE49-F238E27FC236}">
                <a16:creationId xmlns:a16="http://schemas.microsoft.com/office/drawing/2014/main" id="{22946597-7D2B-4AB9-A6FA-16CF123AED21}"/>
              </a:ext>
            </a:extLst>
          </p:cNvPr>
          <p:cNvSpPr>
            <a:spLocks noGrp="1"/>
          </p:cNvSpPr>
          <p:nvPr>
            <p:ph type="title"/>
          </p:nvPr>
        </p:nvSpPr>
        <p:spPr>
          <a:xfrm>
            <a:off x="677334" y="609600"/>
            <a:ext cx="8596668" cy="1320800"/>
          </a:xfrm>
        </p:spPr>
        <p:txBody>
          <a:bodyPr/>
          <a:lstStyle/>
          <a:p>
            <a:r>
              <a:rPr lang="fr-FR" dirty="0"/>
              <a:t>5. </a:t>
            </a:r>
            <a:r>
              <a:rPr lang="en" dirty="0" err="1"/>
              <a:t>L’impact</a:t>
            </a:r>
            <a:r>
              <a:rPr lang="en" dirty="0"/>
              <a:t> du learning rate</a:t>
            </a:r>
            <a:endParaRPr lang="fr-FR" dirty="0"/>
          </a:p>
        </p:txBody>
      </p:sp>
      <p:sp>
        <p:nvSpPr>
          <p:cNvPr id="5" name="Espace réservé du numéro de diapositive 4">
            <a:extLst>
              <a:ext uri="{FF2B5EF4-FFF2-40B4-BE49-F238E27FC236}">
                <a16:creationId xmlns:a16="http://schemas.microsoft.com/office/drawing/2014/main" id="{D7B2DC3F-2AFB-4973-8811-A38F93891E18}"/>
              </a:ext>
            </a:extLst>
          </p:cNvPr>
          <p:cNvSpPr>
            <a:spLocks noGrp="1"/>
          </p:cNvSpPr>
          <p:nvPr>
            <p:ph type="sldNum" sz="quarter" idx="12"/>
          </p:nvPr>
        </p:nvSpPr>
        <p:spPr/>
        <p:txBody>
          <a:bodyPr/>
          <a:lstStyle/>
          <a:p>
            <a:fld id="{7E7BE016-98D7-40EC-9FA8-F4485C9A31D1}" type="slidenum">
              <a:rPr lang="fr-FR" smtClean="0"/>
              <a:pPr/>
              <a:t>30</a:t>
            </a:fld>
            <a:endParaRPr lang="fr-FR"/>
          </a:p>
        </p:txBody>
      </p:sp>
      <mc:AlternateContent xmlns:mc="http://schemas.openxmlformats.org/markup-compatibility/2006" xmlns:a14="http://schemas.microsoft.com/office/drawing/2010/main">
        <mc:Choice Requires="a14">
          <p:sp>
            <p:nvSpPr>
              <p:cNvPr id="14" name="ZoneTexte 13">
                <a:extLst>
                  <a:ext uri="{FF2B5EF4-FFF2-40B4-BE49-F238E27FC236}">
                    <a16:creationId xmlns:a16="http://schemas.microsoft.com/office/drawing/2014/main" id="{238AF0B8-27C5-4E9C-8281-9D972022CA6B}"/>
                  </a:ext>
                </a:extLst>
              </p:cNvPr>
              <p:cNvSpPr txBox="1"/>
              <p:nvPr/>
            </p:nvSpPr>
            <p:spPr>
              <a:xfrm>
                <a:off x="1009006" y="1649015"/>
                <a:ext cx="3876382" cy="923330"/>
              </a:xfrm>
              <a:prstGeom prst="rect">
                <a:avLst/>
              </a:prstGeom>
              <a:noFill/>
            </p:spPr>
            <p:txBody>
              <a:bodyPr wrap="none" rtlCol="0">
                <a:spAutoFit/>
              </a:bodyPr>
              <a:lstStyle/>
              <a:p>
                <a:pPr algn="ctr"/>
                <a:r>
                  <a:rPr lang="fr-FR" dirty="0"/>
                  <a:t>Fonction J(</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1</m:t>
                        </m:r>
                      </m:sub>
                    </m:sSub>
                  </m:oMath>
                </a14:m>
                <a:r>
                  <a:rPr lang="fr-FR" dirty="0"/>
                  <a:t>)</a:t>
                </a:r>
              </a:p>
              <a:p>
                <a:pPr algn="ct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0</m:t>
                          </m:r>
                        </m:sub>
                      </m:sSub>
                      <m:r>
                        <m:rPr>
                          <m:nor/>
                        </m:rPr>
                        <a:rPr lang="fr-FR"/>
                        <m:t> = 0, </m:t>
                      </m:r>
                      <m:r>
                        <m:rPr>
                          <m:nor/>
                        </m:rPr>
                        <a:rPr lang="fr-FR" b="0" i="0" smtClean="0"/>
                        <m:t>x</m:t>
                      </m:r>
                      <m:r>
                        <m:rPr>
                          <m:nor/>
                        </m:rPr>
                        <a:rPr lang="fr-FR" b="0" i="0" smtClean="0"/>
                        <m:t> </m:t>
                      </m:r>
                      <m:r>
                        <m:rPr>
                          <m:nor/>
                        </m:rPr>
                        <a:rPr lang="fr-FR" b="0" i="0" smtClean="0"/>
                        <m:t>fix</m:t>
                      </m:r>
                      <m:r>
                        <m:rPr>
                          <m:nor/>
                        </m:rPr>
                        <a:rPr lang="fr-FR" b="0" i="0" smtClean="0"/>
                        <m:t>é,</m:t>
                      </m:r>
                      <m:sSub>
                        <m:sSubPr>
                          <m:ctrlPr>
                            <a:rPr lang="fr-FR" i="1">
                              <a:latin typeface="Cambria Math" panose="02040503050406030204" pitchFamily="18" charset="0"/>
                            </a:rPr>
                          </m:ctrlPr>
                        </m:sSubPr>
                        <m:e>
                          <m:r>
                            <a:rPr lang="fr-FR" b="0" i="1" smtClean="0">
                              <a:latin typeface="Cambria Math" panose="02040503050406030204" pitchFamily="18" charset="0"/>
                            </a:rPr>
                            <m:t> </m:t>
                          </m:r>
                          <m:r>
                            <a:rPr lang="fr-FR" i="1">
                              <a:latin typeface="Cambria Math" panose="02040503050406030204" pitchFamily="18" charset="0"/>
                            </a:rPr>
                            <m:t>𝑤</m:t>
                          </m:r>
                        </m:e>
                        <m:sub>
                          <m:r>
                            <a:rPr lang="fr-FR" i="1">
                              <a:latin typeface="Cambria Math" panose="02040503050406030204" pitchFamily="18" charset="0"/>
                            </a:rPr>
                            <m:t>1</m:t>
                          </m:r>
                        </m:sub>
                      </m:sSub>
                      <m:r>
                        <m:rPr>
                          <m:nor/>
                        </m:rPr>
                        <a:rPr lang="fr-FR" b="0" i="0" smtClean="0">
                          <a:latin typeface="Cambria Math" panose="02040503050406030204" pitchFamily="18" charset="0"/>
                        </a:rPr>
                        <m:t> </m:t>
                      </m:r>
                      <m:r>
                        <m:rPr>
                          <m:nor/>
                        </m:rPr>
                        <a:rPr lang="fr-FR" b="0" i="0" smtClean="0"/>
                        <m:t>est</m:t>
                      </m:r>
                      <m:r>
                        <m:rPr>
                          <m:nor/>
                        </m:rPr>
                        <a:rPr lang="fr-FR" b="0" i="0" smtClean="0"/>
                        <m:t> </m:t>
                      </m:r>
                      <m:r>
                        <m:rPr>
                          <m:nor/>
                        </m:rPr>
                        <a:rPr lang="fr-FR" b="0" i="0" smtClean="0"/>
                        <m:t>un</m:t>
                      </m:r>
                      <m:r>
                        <m:rPr>
                          <m:nor/>
                        </m:rPr>
                        <a:rPr lang="fr-FR" b="0" i="0" smtClean="0"/>
                        <m:t> </m:t>
                      </m:r>
                      <m:r>
                        <m:rPr>
                          <m:nor/>
                        </m:rPr>
                        <a:rPr lang="fr-FR" b="0" i="0" smtClean="0"/>
                        <m:t>param</m:t>
                      </m:r>
                      <m:r>
                        <m:rPr>
                          <m:nor/>
                        </m:rPr>
                        <a:rPr lang="fr-FR" b="0" i="0" smtClean="0"/>
                        <m:t>è</m:t>
                      </m:r>
                      <m:r>
                        <m:rPr>
                          <m:nor/>
                        </m:rPr>
                        <a:rPr lang="fr-FR" b="0" i="0" smtClean="0"/>
                        <m:t>tre</m:t>
                      </m:r>
                    </m:oMath>
                  </m:oMathPara>
                </a14:m>
                <a:endParaRPr lang="fr-FR" dirty="0"/>
              </a:p>
              <a:p>
                <a:pPr algn="ctr"/>
                <a:endParaRPr lang="fr-FR" dirty="0"/>
              </a:p>
            </p:txBody>
          </p:sp>
        </mc:Choice>
        <mc:Fallback xmlns="">
          <p:sp>
            <p:nvSpPr>
              <p:cNvPr id="14" name="ZoneTexte 13">
                <a:extLst>
                  <a:ext uri="{FF2B5EF4-FFF2-40B4-BE49-F238E27FC236}">
                    <a16:creationId xmlns:a16="http://schemas.microsoft.com/office/drawing/2014/main" id="{238AF0B8-27C5-4E9C-8281-9D972022CA6B}"/>
                  </a:ext>
                </a:extLst>
              </p:cNvPr>
              <p:cNvSpPr txBox="1">
                <a:spLocks noRot="1" noChangeAspect="1" noMove="1" noResize="1" noEditPoints="1" noAdjustHandles="1" noChangeArrowheads="1" noChangeShapeType="1" noTextEdit="1"/>
              </p:cNvSpPr>
              <p:nvPr/>
            </p:nvSpPr>
            <p:spPr>
              <a:xfrm>
                <a:off x="1009006" y="1649015"/>
                <a:ext cx="3876382" cy="923330"/>
              </a:xfrm>
              <a:prstGeom prst="rect">
                <a:avLst/>
              </a:prstGeom>
              <a:blipFill>
                <a:blip r:embed="rId4"/>
                <a:stretch>
                  <a:fillRect t="-270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2" name="Espace réservé du contenu 2">
                <a:extLst>
                  <a:ext uri="{FF2B5EF4-FFF2-40B4-BE49-F238E27FC236}">
                    <a16:creationId xmlns:a16="http://schemas.microsoft.com/office/drawing/2014/main" id="{C03BC47B-9654-40FC-8F0A-89A2FAEF3B01}"/>
                  </a:ext>
                </a:extLst>
              </p:cNvPr>
              <p:cNvSpPr txBox="1">
                <a:spLocks/>
              </p:cNvSpPr>
              <p:nvPr/>
            </p:nvSpPr>
            <p:spPr>
              <a:xfrm>
                <a:off x="6200763" y="2657194"/>
                <a:ext cx="2549632" cy="6880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sub>
                    </m:sSub>
                    <m:r>
                      <a:rPr lang="fr-FR" b="0" i="1" smtClean="0">
                        <a:latin typeface="Cambria Math" panose="02040503050406030204" pitchFamily="18" charset="0"/>
                      </a:rPr>
                      <m:t> ≔ </m:t>
                    </m:r>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1</m:t>
                        </m:r>
                      </m:sub>
                    </m:sSub>
                    <m:r>
                      <a:rPr lang="fr-FR" i="1">
                        <a:latin typeface="Cambria Math" panose="02040503050406030204" pitchFamily="18" charset="0"/>
                      </a:rPr>
                      <m:t> </m:t>
                    </m:r>
                  </m:oMath>
                </a14:m>
                <a:r>
                  <a:rPr lang="fr-FR" dirty="0"/>
                  <a:t>- </a:t>
                </a:r>
                <a14:m>
                  <m:oMath xmlns:m="http://schemas.openxmlformats.org/officeDocument/2006/math">
                    <m:r>
                      <a:rPr lang="fr-FR" i="1" smtClean="0">
                        <a:latin typeface="Cambria Math" panose="02040503050406030204" pitchFamily="18" charset="0"/>
                        <a:ea typeface="Cambria Math" panose="02040503050406030204" pitchFamily="18" charset="0"/>
                      </a:rPr>
                      <m:t>𝛼</m:t>
                    </m:r>
                    <m:r>
                      <a:rPr lang="fr-FR" b="0" i="1" smtClean="0">
                        <a:latin typeface="Cambria Math" panose="02040503050406030204" pitchFamily="18" charset="0"/>
                        <a:ea typeface="Cambria Math" panose="02040503050406030204" pitchFamily="18" charset="0"/>
                      </a:rPr>
                      <m:t> </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m:t>
                        </m:r>
                      </m:num>
                      <m:den>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1</m:t>
                            </m:r>
                          </m:sub>
                        </m:sSub>
                      </m:den>
                    </m:f>
                    <m:r>
                      <a:rPr lang="fr-FR" b="0" i="1" smtClean="0">
                        <a:latin typeface="Cambria Math" panose="02040503050406030204" pitchFamily="18" charset="0"/>
                        <a:ea typeface="Cambria Math" panose="02040503050406030204" pitchFamily="18" charset="0"/>
                      </a:rPr>
                      <m:t>𝐽</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𝑊</m:t>
                        </m:r>
                      </m:e>
                    </m:d>
                    <m:r>
                      <a:rPr lang="fr-FR" b="0" i="1" smtClean="0">
                        <a:latin typeface="Cambria Math" panose="02040503050406030204" pitchFamily="18" charset="0"/>
                        <a:ea typeface="Cambria Math" panose="02040503050406030204" pitchFamily="18" charset="0"/>
                      </a:rPr>
                      <m:t> </m:t>
                    </m:r>
                  </m:oMath>
                </a14:m>
                <a:endParaRPr lang="fr-FR" dirty="0"/>
              </a:p>
            </p:txBody>
          </p:sp>
        </mc:Choice>
        <mc:Fallback xmlns="">
          <p:sp>
            <p:nvSpPr>
              <p:cNvPr id="22" name="Espace réservé du contenu 2">
                <a:extLst>
                  <a:ext uri="{FF2B5EF4-FFF2-40B4-BE49-F238E27FC236}">
                    <a16:creationId xmlns:a16="http://schemas.microsoft.com/office/drawing/2014/main" id="{C03BC47B-9654-40FC-8F0A-89A2FAEF3B01}"/>
                  </a:ext>
                </a:extLst>
              </p:cNvPr>
              <p:cNvSpPr txBox="1">
                <a:spLocks noRot="1" noChangeAspect="1" noMove="1" noResize="1" noEditPoints="1" noAdjustHandles="1" noChangeArrowheads="1" noChangeShapeType="1" noTextEdit="1"/>
              </p:cNvSpPr>
              <p:nvPr/>
            </p:nvSpPr>
            <p:spPr>
              <a:xfrm>
                <a:off x="6200763" y="2657194"/>
                <a:ext cx="2549632" cy="688091"/>
              </a:xfrm>
              <a:prstGeom prst="rect">
                <a:avLst/>
              </a:prstGeom>
              <a:blipFill>
                <a:blip r:embed="rId5"/>
                <a:stretch>
                  <a:fillRect/>
                </a:stretch>
              </a:blipFill>
            </p:spPr>
            <p:txBody>
              <a:bodyPr/>
              <a:lstStyle/>
              <a:p>
                <a:r>
                  <a:rPr lang="fr-FR">
                    <a:noFill/>
                  </a:rPr>
                  <a:t> </a:t>
                </a:r>
              </a:p>
            </p:txBody>
          </p:sp>
        </mc:Fallback>
      </mc:AlternateContent>
      <p:sp>
        <p:nvSpPr>
          <p:cNvPr id="16" name="Ellipse 15">
            <a:extLst>
              <a:ext uri="{FF2B5EF4-FFF2-40B4-BE49-F238E27FC236}">
                <a16:creationId xmlns:a16="http://schemas.microsoft.com/office/drawing/2014/main" id="{59240902-6D9D-47E1-99D4-1E7B6EBAFC3E}"/>
              </a:ext>
            </a:extLst>
          </p:cNvPr>
          <p:cNvSpPr/>
          <p:nvPr/>
        </p:nvSpPr>
        <p:spPr>
          <a:xfrm>
            <a:off x="1312491" y="3671689"/>
            <a:ext cx="87711" cy="84794"/>
          </a:xfrm>
          <a:prstGeom prst="ellipse">
            <a:avLst/>
          </a:prstGeom>
          <a:solidFill>
            <a:srgbClr val="F45AC1"/>
          </a:solidFill>
          <a:ln>
            <a:solidFill>
              <a:srgbClr val="F45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497548FE-259B-4C71-927D-C8C8B52FAA6C}"/>
              </a:ext>
            </a:extLst>
          </p:cNvPr>
          <p:cNvSpPr/>
          <p:nvPr/>
        </p:nvSpPr>
        <p:spPr>
          <a:xfrm>
            <a:off x="7379973" y="2806701"/>
            <a:ext cx="228141" cy="24129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0" name="Connecteur droit avec flèche 29">
            <a:extLst>
              <a:ext uri="{FF2B5EF4-FFF2-40B4-BE49-F238E27FC236}">
                <a16:creationId xmlns:a16="http://schemas.microsoft.com/office/drawing/2014/main" id="{C3544B7E-4EDA-41C3-B579-D0E27A5D5805}"/>
              </a:ext>
            </a:extLst>
          </p:cNvPr>
          <p:cNvCxnSpPr/>
          <p:nvPr/>
        </p:nvCxnSpPr>
        <p:spPr>
          <a:xfrm>
            <a:off x="7483199" y="3048000"/>
            <a:ext cx="0" cy="6204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1" name="ZoneTexte 30">
            <a:extLst>
              <a:ext uri="{FF2B5EF4-FFF2-40B4-BE49-F238E27FC236}">
                <a16:creationId xmlns:a16="http://schemas.microsoft.com/office/drawing/2014/main" id="{758E96D9-C1F3-4747-A208-3BE9BE19DC22}"/>
              </a:ext>
            </a:extLst>
          </p:cNvPr>
          <p:cNvSpPr txBox="1"/>
          <p:nvPr/>
        </p:nvSpPr>
        <p:spPr>
          <a:xfrm>
            <a:off x="7021370" y="3672448"/>
            <a:ext cx="1274404" cy="307777"/>
          </a:xfrm>
          <a:prstGeom prst="rect">
            <a:avLst/>
          </a:prstGeom>
          <a:noFill/>
        </p:spPr>
        <p:txBody>
          <a:bodyPr wrap="square" rtlCol="0">
            <a:spAutoFit/>
          </a:bodyPr>
          <a:lstStyle/>
          <a:p>
            <a:r>
              <a:rPr lang="fr-FR" sz="1400" dirty="0"/>
              <a:t>Trop petit</a:t>
            </a:r>
          </a:p>
        </p:txBody>
      </p:sp>
      <p:cxnSp>
        <p:nvCxnSpPr>
          <p:cNvPr id="33" name="Connecteur droit avec flèche 32">
            <a:extLst>
              <a:ext uri="{FF2B5EF4-FFF2-40B4-BE49-F238E27FC236}">
                <a16:creationId xmlns:a16="http://schemas.microsoft.com/office/drawing/2014/main" id="{29789443-C0A1-4201-8037-5CEC17894291}"/>
              </a:ext>
            </a:extLst>
          </p:cNvPr>
          <p:cNvCxnSpPr>
            <a:cxnSpLocks/>
          </p:cNvCxnSpPr>
          <p:nvPr/>
        </p:nvCxnSpPr>
        <p:spPr>
          <a:xfrm>
            <a:off x="1533720" y="3611760"/>
            <a:ext cx="103096" cy="189465"/>
          </a:xfrm>
          <a:prstGeom prst="straightConnector1">
            <a:avLst/>
          </a:prstGeom>
          <a:ln w="38100">
            <a:solidFill>
              <a:srgbClr val="F45AC1"/>
            </a:solidFill>
            <a:tailEnd type="triangle"/>
          </a:ln>
        </p:spPr>
        <p:style>
          <a:lnRef idx="1">
            <a:schemeClr val="accent1"/>
          </a:lnRef>
          <a:fillRef idx="0">
            <a:schemeClr val="accent1"/>
          </a:fillRef>
          <a:effectRef idx="0">
            <a:schemeClr val="accent1"/>
          </a:effectRef>
          <a:fontRef idx="minor">
            <a:schemeClr val="tx1"/>
          </a:fontRef>
        </p:style>
      </p:cxnSp>
      <p:sp>
        <p:nvSpPr>
          <p:cNvPr id="34" name="Ellipse 33">
            <a:extLst>
              <a:ext uri="{FF2B5EF4-FFF2-40B4-BE49-F238E27FC236}">
                <a16:creationId xmlns:a16="http://schemas.microsoft.com/office/drawing/2014/main" id="{12FA8448-67D3-4E20-86E8-7D7B99E26FA3}"/>
              </a:ext>
            </a:extLst>
          </p:cNvPr>
          <p:cNvSpPr/>
          <p:nvPr/>
        </p:nvSpPr>
        <p:spPr>
          <a:xfrm>
            <a:off x="1417849" y="3827471"/>
            <a:ext cx="87711" cy="84794"/>
          </a:xfrm>
          <a:prstGeom prst="ellipse">
            <a:avLst/>
          </a:prstGeom>
          <a:solidFill>
            <a:srgbClr val="F45AC1"/>
          </a:solidFill>
          <a:ln>
            <a:solidFill>
              <a:srgbClr val="F45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a:extLst>
              <a:ext uri="{FF2B5EF4-FFF2-40B4-BE49-F238E27FC236}">
                <a16:creationId xmlns:a16="http://schemas.microsoft.com/office/drawing/2014/main" id="{0E9EADF8-08D5-4E8D-8F45-4B665DEB1187}"/>
              </a:ext>
            </a:extLst>
          </p:cNvPr>
          <p:cNvSpPr/>
          <p:nvPr/>
        </p:nvSpPr>
        <p:spPr>
          <a:xfrm>
            <a:off x="1533720" y="3999497"/>
            <a:ext cx="87711" cy="84794"/>
          </a:xfrm>
          <a:prstGeom prst="ellipse">
            <a:avLst/>
          </a:prstGeom>
          <a:solidFill>
            <a:srgbClr val="F45AC1"/>
          </a:solidFill>
          <a:ln>
            <a:solidFill>
              <a:srgbClr val="F45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a:extLst>
              <a:ext uri="{FF2B5EF4-FFF2-40B4-BE49-F238E27FC236}">
                <a16:creationId xmlns:a16="http://schemas.microsoft.com/office/drawing/2014/main" id="{6691F0F2-0F05-41ED-8C29-AD9918406F4A}"/>
              </a:ext>
            </a:extLst>
          </p:cNvPr>
          <p:cNvSpPr/>
          <p:nvPr/>
        </p:nvSpPr>
        <p:spPr>
          <a:xfrm>
            <a:off x="1636816" y="4177177"/>
            <a:ext cx="87711" cy="84794"/>
          </a:xfrm>
          <a:prstGeom prst="ellipse">
            <a:avLst/>
          </a:prstGeom>
          <a:solidFill>
            <a:srgbClr val="F45AC1"/>
          </a:solidFill>
          <a:ln>
            <a:solidFill>
              <a:srgbClr val="F45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a:extLst>
              <a:ext uri="{FF2B5EF4-FFF2-40B4-BE49-F238E27FC236}">
                <a16:creationId xmlns:a16="http://schemas.microsoft.com/office/drawing/2014/main" id="{2BF90CCE-7B59-4B9B-A3C0-8D301442E069}"/>
              </a:ext>
            </a:extLst>
          </p:cNvPr>
          <p:cNvSpPr/>
          <p:nvPr/>
        </p:nvSpPr>
        <p:spPr>
          <a:xfrm>
            <a:off x="1724527" y="4351769"/>
            <a:ext cx="87711" cy="84794"/>
          </a:xfrm>
          <a:prstGeom prst="ellipse">
            <a:avLst/>
          </a:prstGeom>
          <a:solidFill>
            <a:srgbClr val="F45AC1"/>
          </a:solidFill>
          <a:ln>
            <a:solidFill>
              <a:srgbClr val="F45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llipse 35">
            <a:extLst>
              <a:ext uri="{FF2B5EF4-FFF2-40B4-BE49-F238E27FC236}">
                <a16:creationId xmlns:a16="http://schemas.microsoft.com/office/drawing/2014/main" id="{63FDD467-94AF-4D85-832E-CA89EE13CCD6}"/>
              </a:ext>
            </a:extLst>
          </p:cNvPr>
          <p:cNvSpPr/>
          <p:nvPr/>
        </p:nvSpPr>
        <p:spPr>
          <a:xfrm>
            <a:off x="1812238" y="4526361"/>
            <a:ext cx="87711" cy="84794"/>
          </a:xfrm>
          <a:prstGeom prst="ellipse">
            <a:avLst/>
          </a:prstGeom>
          <a:solidFill>
            <a:srgbClr val="F45AC1"/>
          </a:solidFill>
          <a:ln>
            <a:solidFill>
              <a:srgbClr val="F45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Ellipse 37">
            <a:extLst>
              <a:ext uri="{FF2B5EF4-FFF2-40B4-BE49-F238E27FC236}">
                <a16:creationId xmlns:a16="http://schemas.microsoft.com/office/drawing/2014/main" id="{8CB79930-96D9-4E51-A78F-5A34EB4A353C}"/>
              </a:ext>
            </a:extLst>
          </p:cNvPr>
          <p:cNvSpPr/>
          <p:nvPr/>
        </p:nvSpPr>
        <p:spPr>
          <a:xfrm>
            <a:off x="1915334" y="4680911"/>
            <a:ext cx="87711" cy="84794"/>
          </a:xfrm>
          <a:prstGeom prst="ellipse">
            <a:avLst/>
          </a:prstGeom>
          <a:solidFill>
            <a:srgbClr val="F45AC1"/>
          </a:solidFill>
          <a:ln>
            <a:solidFill>
              <a:srgbClr val="F45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Ellipse 38">
            <a:extLst>
              <a:ext uri="{FF2B5EF4-FFF2-40B4-BE49-F238E27FC236}">
                <a16:creationId xmlns:a16="http://schemas.microsoft.com/office/drawing/2014/main" id="{86F1DB55-0AA0-4AD1-974E-19334729B12F}"/>
              </a:ext>
            </a:extLst>
          </p:cNvPr>
          <p:cNvSpPr/>
          <p:nvPr/>
        </p:nvSpPr>
        <p:spPr>
          <a:xfrm>
            <a:off x="2052849" y="4787562"/>
            <a:ext cx="87711" cy="84794"/>
          </a:xfrm>
          <a:prstGeom prst="ellipse">
            <a:avLst/>
          </a:prstGeom>
          <a:solidFill>
            <a:srgbClr val="F45AC1"/>
          </a:solidFill>
          <a:ln>
            <a:solidFill>
              <a:srgbClr val="F45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Ellipse 40">
            <a:extLst>
              <a:ext uri="{FF2B5EF4-FFF2-40B4-BE49-F238E27FC236}">
                <a16:creationId xmlns:a16="http://schemas.microsoft.com/office/drawing/2014/main" id="{8F768AD1-8AD5-4C15-A127-94FE2AE33E4E}"/>
              </a:ext>
            </a:extLst>
          </p:cNvPr>
          <p:cNvSpPr/>
          <p:nvPr/>
        </p:nvSpPr>
        <p:spPr>
          <a:xfrm>
            <a:off x="2220489" y="4914562"/>
            <a:ext cx="87711" cy="84794"/>
          </a:xfrm>
          <a:prstGeom prst="ellipse">
            <a:avLst/>
          </a:prstGeom>
          <a:solidFill>
            <a:srgbClr val="F45AC1"/>
          </a:solidFill>
          <a:ln>
            <a:solidFill>
              <a:srgbClr val="F45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Ellipse 41">
            <a:extLst>
              <a:ext uri="{FF2B5EF4-FFF2-40B4-BE49-F238E27FC236}">
                <a16:creationId xmlns:a16="http://schemas.microsoft.com/office/drawing/2014/main" id="{EA4AE7F7-DD9D-433B-A0E8-BC29DD6C4988}"/>
              </a:ext>
            </a:extLst>
          </p:cNvPr>
          <p:cNvSpPr/>
          <p:nvPr/>
        </p:nvSpPr>
        <p:spPr>
          <a:xfrm>
            <a:off x="2383144" y="4999356"/>
            <a:ext cx="87711" cy="84794"/>
          </a:xfrm>
          <a:prstGeom prst="ellipse">
            <a:avLst/>
          </a:prstGeom>
          <a:solidFill>
            <a:srgbClr val="F45AC1"/>
          </a:solidFill>
          <a:ln>
            <a:solidFill>
              <a:srgbClr val="F45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Ellipse 42">
            <a:extLst>
              <a:ext uri="{FF2B5EF4-FFF2-40B4-BE49-F238E27FC236}">
                <a16:creationId xmlns:a16="http://schemas.microsoft.com/office/drawing/2014/main" id="{8EFE3519-F441-42C6-B18A-A27E9FE6B4FE}"/>
              </a:ext>
            </a:extLst>
          </p:cNvPr>
          <p:cNvSpPr/>
          <p:nvPr/>
        </p:nvSpPr>
        <p:spPr>
          <a:xfrm>
            <a:off x="2555769" y="5140067"/>
            <a:ext cx="87711" cy="84794"/>
          </a:xfrm>
          <a:prstGeom prst="ellipse">
            <a:avLst/>
          </a:prstGeom>
          <a:solidFill>
            <a:srgbClr val="F45AC1"/>
          </a:solidFill>
          <a:ln>
            <a:solidFill>
              <a:srgbClr val="F45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Ellipse 43">
            <a:extLst>
              <a:ext uri="{FF2B5EF4-FFF2-40B4-BE49-F238E27FC236}">
                <a16:creationId xmlns:a16="http://schemas.microsoft.com/office/drawing/2014/main" id="{084E2B9C-BAED-411C-8AED-7B12C65D8C13}"/>
              </a:ext>
            </a:extLst>
          </p:cNvPr>
          <p:cNvSpPr/>
          <p:nvPr/>
        </p:nvSpPr>
        <p:spPr>
          <a:xfrm>
            <a:off x="2748809" y="5245817"/>
            <a:ext cx="87711" cy="84794"/>
          </a:xfrm>
          <a:prstGeom prst="ellipse">
            <a:avLst/>
          </a:prstGeom>
          <a:solidFill>
            <a:srgbClr val="F45AC1"/>
          </a:solidFill>
          <a:ln>
            <a:solidFill>
              <a:srgbClr val="F45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7" name="Connecteur droit avec flèche 46">
            <a:extLst>
              <a:ext uri="{FF2B5EF4-FFF2-40B4-BE49-F238E27FC236}">
                <a16:creationId xmlns:a16="http://schemas.microsoft.com/office/drawing/2014/main" id="{93A1B971-C688-4999-9CA1-6403B9E9A773}"/>
              </a:ext>
            </a:extLst>
          </p:cNvPr>
          <p:cNvCxnSpPr>
            <a:cxnSpLocks/>
          </p:cNvCxnSpPr>
          <p:nvPr/>
        </p:nvCxnSpPr>
        <p:spPr>
          <a:xfrm>
            <a:off x="1640152" y="3786352"/>
            <a:ext cx="103096" cy="189465"/>
          </a:xfrm>
          <a:prstGeom prst="straightConnector1">
            <a:avLst/>
          </a:prstGeom>
          <a:ln w="38100">
            <a:solidFill>
              <a:srgbClr val="F45AC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a:extLst>
              <a:ext uri="{FF2B5EF4-FFF2-40B4-BE49-F238E27FC236}">
                <a16:creationId xmlns:a16="http://schemas.microsoft.com/office/drawing/2014/main" id="{8458346B-9A40-4110-94FC-40CF56CC9630}"/>
              </a:ext>
            </a:extLst>
          </p:cNvPr>
          <p:cNvCxnSpPr>
            <a:cxnSpLocks/>
          </p:cNvCxnSpPr>
          <p:nvPr/>
        </p:nvCxnSpPr>
        <p:spPr>
          <a:xfrm>
            <a:off x="1768382" y="3970701"/>
            <a:ext cx="103096" cy="189465"/>
          </a:xfrm>
          <a:prstGeom prst="straightConnector1">
            <a:avLst/>
          </a:prstGeom>
          <a:ln w="38100">
            <a:solidFill>
              <a:srgbClr val="F45AC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30218A13-F59A-4BD2-AC71-528DEACB6E9C}"/>
              </a:ext>
            </a:extLst>
          </p:cNvPr>
          <p:cNvCxnSpPr>
            <a:cxnSpLocks/>
          </p:cNvCxnSpPr>
          <p:nvPr/>
        </p:nvCxnSpPr>
        <p:spPr>
          <a:xfrm>
            <a:off x="1885396" y="4171880"/>
            <a:ext cx="103096" cy="189465"/>
          </a:xfrm>
          <a:prstGeom prst="straightConnector1">
            <a:avLst/>
          </a:prstGeom>
          <a:ln w="38100">
            <a:solidFill>
              <a:srgbClr val="F45AC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ACADCBBC-4C28-49EA-B0C8-B406B4D3F204}"/>
              </a:ext>
            </a:extLst>
          </p:cNvPr>
          <p:cNvCxnSpPr>
            <a:cxnSpLocks/>
          </p:cNvCxnSpPr>
          <p:nvPr/>
        </p:nvCxnSpPr>
        <p:spPr>
          <a:xfrm>
            <a:off x="1988492" y="4349121"/>
            <a:ext cx="103096" cy="189465"/>
          </a:xfrm>
          <a:prstGeom prst="straightConnector1">
            <a:avLst/>
          </a:prstGeom>
          <a:ln w="38100">
            <a:solidFill>
              <a:srgbClr val="F45AC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342B2349-5E95-493A-9E9B-DE7BD680CFC9}"/>
              </a:ext>
            </a:extLst>
          </p:cNvPr>
          <p:cNvCxnSpPr>
            <a:cxnSpLocks/>
          </p:cNvCxnSpPr>
          <p:nvPr/>
        </p:nvCxnSpPr>
        <p:spPr>
          <a:xfrm>
            <a:off x="2090252" y="4559060"/>
            <a:ext cx="130237" cy="154118"/>
          </a:xfrm>
          <a:prstGeom prst="straightConnector1">
            <a:avLst/>
          </a:prstGeom>
          <a:ln w="38100">
            <a:solidFill>
              <a:srgbClr val="F45AC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0B642BEF-6AD3-4286-AFB5-4C45C6838687}"/>
              </a:ext>
            </a:extLst>
          </p:cNvPr>
          <p:cNvCxnSpPr>
            <a:cxnSpLocks/>
          </p:cNvCxnSpPr>
          <p:nvPr/>
        </p:nvCxnSpPr>
        <p:spPr>
          <a:xfrm>
            <a:off x="2227767" y="4695089"/>
            <a:ext cx="155377" cy="134870"/>
          </a:xfrm>
          <a:prstGeom prst="straightConnector1">
            <a:avLst/>
          </a:prstGeom>
          <a:ln w="38100">
            <a:solidFill>
              <a:srgbClr val="F45AC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eur droit avec flèche 53">
            <a:extLst>
              <a:ext uri="{FF2B5EF4-FFF2-40B4-BE49-F238E27FC236}">
                <a16:creationId xmlns:a16="http://schemas.microsoft.com/office/drawing/2014/main" id="{108EFFD7-0EAC-4D44-9B0D-9819A294FACE}"/>
              </a:ext>
            </a:extLst>
          </p:cNvPr>
          <p:cNvCxnSpPr>
            <a:cxnSpLocks/>
          </p:cNvCxnSpPr>
          <p:nvPr/>
        </p:nvCxnSpPr>
        <p:spPr>
          <a:xfrm>
            <a:off x="2390422" y="4820349"/>
            <a:ext cx="165347" cy="136610"/>
          </a:xfrm>
          <a:prstGeom prst="straightConnector1">
            <a:avLst/>
          </a:prstGeom>
          <a:ln w="38100">
            <a:solidFill>
              <a:srgbClr val="F45AC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eur droit avec flèche 54">
            <a:extLst>
              <a:ext uri="{FF2B5EF4-FFF2-40B4-BE49-F238E27FC236}">
                <a16:creationId xmlns:a16="http://schemas.microsoft.com/office/drawing/2014/main" id="{E82D52D5-8A3C-403D-946B-A8743177414C}"/>
              </a:ext>
            </a:extLst>
          </p:cNvPr>
          <p:cNvCxnSpPr>
            <a:cxnSpLocks/>
          </p:cNvCxnSpPr>
          <p:nvPr/>
        </p:nvCxnSpPr>
        <p:spPr>
          <a:xfrm>
            <a:off x="2555370" y="4947540"/>
            <a:ext cx="165347" cy="136610"/>
          </a:xfrm>
          <a:prstGeom prst="straightConnector1">
            <a:avLst/>
          </a:prstGeom>
          <a:ln w="38100">
            <a:solidFill>
              <a:srgbClr val="F45AC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55">
            <a:extLst>
              <a:ext uri="{FF2B5EF4-FFF2-40B4-BE49-F238E27FC236}">
                <a16:creationId xmlns:a16="http://schemas.microsoft.com/office/drawing/2014/main" id="{FA71933E-8E17-48CE-956C-896A002198D0}"/>
              </a:ext>
            </a:extLst>
          </p:cNvPr>
          <p:cNvCxnSpPr>
            <a:cxnSpLocks/>
          </p:cNvCxnSpPr>
          <p:nvPr/>
        </p:nvCxnSpPr>
        <p:spPr>
          <a:xfrm>
            <a:off x="2715733" y="5078289"/>
            <a:ext cx="167640" cy="123555"/>
          </a:xfrm>
          <a:prstGeom prst="straightConnector1">
            <a:avLst/>
          </a:prstGeom>
          <a:ln w="38100">
            <a:solidFill>
              <a:srgbClr val="F45AC1"/>
            </a:solidFill>
            <a:tailEnd type="triangle"/>
          </a:ln>
        </p:spPr>
        <p:style>
          <a:lnRef idx="1">
            <a:schemeClr val="accent1"/>
          </a:lnRef>
          <a:fillRef idx="0">
            <a:schemeClr val="accent1"/>
          </a:fillRef>
          <a:effectRef idx="0">
            <a:schemeClr val="accent1"/>
          </a:effectRef>
          <a:fontRef idx="minor">
            <a:schemeClr val="tx1"/>
          </a:fontRef>
        </p:style>
      </p:cxnSp>
      <p:sp>
        <p:nvSpPr>
          <p:cNvPr id="57" name="ZoneTexte 56">
            <a:extLst>
              <a:ext uri="{FF2B5EF4-FFF2-40B4-BE49-F238E27FC236}">
                <a16:creationId xmlns:a16="http://schemas.microsoft.com/office/drawing/2014/main" id="{D5DD08C6-3967-4BD5-93FA-1DBAB8C969C2}"/>
              </a:ext>
            </a:extLst>
          </p:cNvPr>
          <p:cNvSpPr txBox="1"/>
          <p:nvPr/>
        </p:nvSpPr>
        <p:spPr>
          <a:xfrm>
            <a:off x="6096000" y="5042681"/>
            <a:ext cx="2882837" cy="369332"/>
          </a:xfrm>
          <a:prstGeom prst="rect">
            <a:avLst/>
          </a:prstGeom>
          <a:noFill/>
        </p:spPr>
        <p:txBody>
          <a:bodyPr wrap="square" rtlCol="0">
            <a:spAutoFit/>
          </a:bodyPr>
          <a:lstStyle/>
          <a:p>
            <a:r>
              <a:rPr lang="fr-FR" dirty="0"/>
              <a:t>Converge trop lentement</a:t>
            </a:r>
          </a:p>
        </p:txBody>
      </p:sp>
      <p:sp>
        <p:nvSpPr>
          <p:cNvPr id="35" name="Espace réservé du pied de page 3">
            <a:extLst>
              <a:ext uri="{FF2B5EF4-FFF2-40B4-BE49-F238E27FC236}">
                <a16:creationId xmlns:a16="http://schemas.microsoft.com/office/drawing/2014/main" id="{D7F4C9DB-66D1-E34F-A6C2-5A4B8702AA8D}"/>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37" name="Image 36">
            <a:extLst>
              <a:ext uri="{FF2B5EF4-FFF2-40B4-BE49-F238E27FC236}">
                <a16:creationId xmlns:a16="http://schemas.microsoft.com/office/drawing/2014/main" id="{6B9342BB-8B28-0244-9D69-994C47BB9F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Tree>
    <p:extLst>
      <p:ext uri="{BB962C8B-B14F-4D97-AF65-F5344CB8AC3E}">
        <p14:creationId xmlns:p14="http://schemas.microsoft.com/office/powerpoint/2010/main" val="213863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par>
                                <p:cTn id="21" presetID="10"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500"/>
                                        <p:tgtEl>
                                          <p:spTgt spid="4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500"/>
                                        <p:tgtEl>
                                          <p:spTgt spid="4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par>
                                <p:cTn id="53" presetID="10"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500"/>
                                        <p:tgtEl>
                                          <p:spTgt spid="4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500"/>
                                        <p:tgtEl>
                                          <p:spTgt spid="36"/>
                                        </p:tgtEl>
                                      </p:cBhvr>
                                    </p:animEffect>
                                  </p:childTnLst>
                                </p:cTn>
                              </p:par>
                              <p:par>
                                <p:cTn id="61" presetID="10"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fade">
                                      <p:cBhvr>
                                        <p:cTn id="63" dur="500"/>
                                        <p:tgtEl>
                                          <p:spTgt spid="50"/>
                                        </p:tgtEl>
                                      </p:cBhvr>
                                    </p:animEffect>
                                  </p:childTnLst>
                                </p:cTn>
                              </p:par>
                              <p:par>
                                <p:cTn id="64" presetID="10" presetClass="entr" presetSubtype="0" fill="hold" nodeType="withEffect">
                                  <p:stCondLst>
                                    <p:cond delay="0"/>
                                  </p:stCondLst>
                                  <p:childTnLst>
                                    <p:set>
                                      <p:cBhvr>
                                        <p:cTn id="65" dur="1" fill="hold">
                                          <p:stCondLst>
                                            <p:cond delay="0"/>
                                          </p:stCondLst>
                                        </p:cTn>
                                        <p:tgtEl>
                                          <p:spTgt spid="51"/>
                                        </p:tgtEl>
                                        <p:attrNameLst>
                                          <p:attrName>style.visibility</p:attrName>
                                        </p:attrNameLst>
                                      </p:cBhvr>
                                      <p:to>
                                        <p:strVal val="visible"/>
                                      </p:to>
                                    </p:set>
                                    <p:animEffect transition="in" filter="fade">
                                      <p:cBhvr>
                                        <p:cTn id="66" dur="500"/>
                                        <p:tgtEl>
                                          <p:spTgt spid="51"/>
                                        </p:tgtEl>
                                      </p:cBhvr>
                                    </p:animEffect>
                                  </p:childTnLst>
                                </p:cTn>
                              </p:par>
                              <p:par>
                                <p:cTn id="67" presetID="10" presetClass="entr" presetSubtype="0" fill="hold" nodeType="with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fade">
                                      <p:cBhvr>
                                        <p:cTn id="69" dur="500"/>
                                        <p:tgtEl>
                                          <p:spTgt spid="53"/>
                                        </p:tgtEl>
                                      </p:cBhvr>
                                    </p:animEffect>
                                  </p:childTnLst>
                                </p:cTn>
                              </p:par>
                              <p:par>
                                <p:cTn id="70" presetID="10" presetClass="entr" presetSubtype="0" fill="hold" nodeType="withEffect">
                                  <p:stCondLst>
                                    <p:cond delay="0"/>
                                  </p:stCondLst>
                                  <p:childTnLst>
                                    <p:set>
                                      <p:cBhvr>
                                        <p:cTn id="71" dur="1" fill="hold">
                                          <p:stCondLst>
                                            <p:cond delay="0"/>
                                          </p:stCondLst>
                                        </p:cTn>
                                        <p:tgtEl>
                                          <p:spTgt spid="54"/>
                                        </p:tgtEl>
                                        <p:attrNameLst>
                                          <p:attrName>style.visibility</p:attrName>
                                        </p:attrNameLst>
                                      </p:cBhvr>
                                      <p:to>
                                        <p:strVal val="visible"/>
                                      </p:to>
                                    </p:set>
                                    <p:animEffect transition="in" filter="fade">
                                      <p:cBhvr>
                                        <p:cTn id="72" dur="500"/>
                                        <p:tgtEl>
                                          <p:spTgt spid="54"/>
                                        </p:tgtEl>
                                      </p:cBhvr>
                                    </p:animEffect>
                                  </p:childTnLst>
                                </p:cTn>
                              </p:par>
                              <p:par>
                                <p:cTn id="73" presetID="10" presetClass="entr" presetSubtype="0" fill="hold" nodeType="with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fade">
                                      <p:cBhvr>
                                        <p:cTn id="75" dur="500"/>
                                        <p:tgtEl>
                                          <p:spTgt spid="55"/>
                                        </p:tgtEl>
                                      </p:cBhvr>
                                    </p:animEffect>
                                  </p:childTnLst>
                                </p:cTn>
                              </p:par>
                              <p:par>
                                <p:cTn id="76" presetID="10" presetClass="entr" presetSubtype="0" fill="hold" nodeType="withEffect">
                                  <p:stCondLst>
                                    <p:cond delay="0"/>
                                  </p:stCondLst>
                                  <p:childTnLst>
                                    <p:set>
                                      <p:cBhvr>
                                        <p:cTn id="77" dur="1" fill="hold">
                                          <p:stCondLst>
                                            <p:cond delay="0"/>
                                          </p:stCondLst>
                                        </p:cTn>
                                        <p:tgtEl>
                                          <p:spTgt spid="56"/>
                                        </p:tgtEl>
                                        <p:attrNameLst>
                                          <p:attrName>style.visibility</p:attrName>
                                        </p:attrNameLst>
                                      </p:cBhvr>
                                      <p:to>
                                        <p:strVal val="visible"/>
                                      </p:to>
                                    </p:set>
                                    <p:animEffect transition="in" filter="fade">
                                      <p:cBhvr>
                                        <p:cTn id="78" dur="500"/>
                                        <p:tgtEl>
                                          <p:spTgt spid="5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fade">
                                      <p:cBhvr>
                                        <p:cTn id="84" dur="500"/>
                                        <p:tgtEl>
                                          <p:spTgt spid="44"/>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fade">
                                      <p:cBhvr>
                                        <p:cTn id="87" dur="500"/>
                                        <p:tgtEl>
                                          <p:spTgt spid="39"/>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Effect transition="in" filter="fade">
                                      <p:cBhvr>
                                        <p:cTn id="90" dur="500"/>
                                        <p:tgtEl>
                                          <p:spTgt spid="41"/>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fade">
                                      <p:cBhvr>
                                        <p:cTn id="93" dur="500"/>
                                        <p:tgtEl>
                                          <p:spTgt spid="42"/>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43"/>
                                        </p:tgtEl>
                                        <p:attrNameLst>
                                          <p:attrName>style.visibility</p:attrName>
                                        </p:attrNameLst>
                                      </p:cBhvr>
                                      <p:to>
                                        <p:strVal val="visible"/>
                                      </p:to>
                                    </p:set>
                                    <p:animEffect transition="in" filter="fade">
                                      <p:cBhvr>
                                        <p:cTn id="96" dur="500"/>
                                        <p:tgtEl>
                                          <p:spTgt spid="43"/>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57"/>
                                        </p:tgtEl>
                                        <p:attrNameLst>
                                          <p:attrName>style.visibility</p:attrName>
                                        </p:attrNameLst>
                                      </p:cBhvr>
                                      <p:to>
                                        <p:strVal val="visible"/>
                                      </p:to>
                                    </p:set>
                                    <p:animEffect transition="in" filter="fade">
                                      <p:cBhvr>
                                        <p:cTn id="10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6" grpId="0" animBg="1"/>
      <p:bldP spid="24" grpId="0" animBg="1"/>
      <p:bldP spid="31" grpId="0"/>
      <p:bldP spid="34" grpId="0" animBg="1"/>
      <p:bldP spid="26" grpId="0" animBg="1"/>
      <p:bldP spid="28" grpId="0" animBg="1"/>
      <p:bldP spid="32" grpId="0" animBg="1"/>
      <p:bldP spid="36" grpId="0" animBg="1"/>
      <p:bldP spid="38" grpId="0" animBg="1"/>
      <p:bldP spid="39" grpId="0" animBg="1"/>
      <p:bldP spid="41" grpId="0" animBg="1"/>
      <p:bldP spid="42" grpId="0" animBg="1"/>
      <p:bldP spid="43" grpId="0" animBg="1"/>
      <p:bldP spid="44" grpId="0" animBg="1"/>
      <p:bldP spid="5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1597FCBD-82CE-42EF-8FA7-6113572FA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801" y="2104992"/>
            <a:ext cx="5487650" cy="3658433"/>
          </a:xfrm>
          <a:prstGeom prst="rect">
            <a:avLst/>
          </a:prstGeom>
        </p:spPr>
      </p:pic>
      <p:sp>
        <p:nvSpPr>
          <p:cNvPr id="5" name="Espace réservé du numéro de diapositive 4">
            <a:extLst>
              <a:ext uri="{FF2B5EF4-FFF2-40B4-BE49-F238E27FC236}">
                <a16:creationId xmlns:a16="http://schemas.microsoft.com/office/drawing/2014/main" id="{D7B2DC3F-2AFB-4973-8811-A38F93891E18}"/>
              </a:ext>
            </a:extLst>
          </p:cNvPr>
          <p:cNvSpPr>
            <a:spLocks noGrp="1"/>
          </p:cNvSpPr>
          <p:nvPr>
            <p:ph type="sldNum" sz="quarter" idx="12"/>
          </p:nvPr>
        </p:nvSpPr>
        <p:spPr/>
        <p:txBody>
          <a:bodyPr/>
          <a:lstStyle/>
          <a:p>
            <a:fld id="{7E7BE016-98D7-40EC-9FA8-F4485C9A31D1}" type="slidenum">
              <a:rPr lang="fr-FR" smtClean="0"/>
              <a:pPr/>
              <a:t>31</a:t>
            </a:fld>
            <a:endParaRPr lang="fr-FR"/>
          </a:p>
        </p:txBody>
      </p:sp>
      <mc:AlternateContent xmlns:mc="http://schemas.openxmlformats.org/markup-compatibility/2006" xmlns:a14="http://schemas.microsoft.com/office/drawing/2010/main">
        <mc:Choice Requires="a14">
          <p:sp>
            <p:nvSpPr>
              <p:cNvPr id="14" name="ZoneTexte 13">
                <a:extLst>
                  <a:ext uri="{FF2B5EF4-FFF2-40B4-BE49-F238E27FC236}">
                    <a16:creationId xmlns:a16="http://schemas.microsoft.com/office/drawing/2014/main" id="{238AF0B8-27C5-4E9C-8281-9D972022CA6B}"/>
                  </a:ext>
                </a:extLst>
              </p:cNvPr>
              <p:cNvSpPr txBox="1"/>
              <p:nvPr/>
            </p:nvSpPr>
            <p:spPr>
              <a:xfrm>
                <a:off x="1064308" y="1649015"/>
                <a:ext cx="3765774" cy="646331"/>
              </a:xfrm>
              <a:prstGeom prst="rect">
                <a:avLst/>
              </a:prstGeom>
              <a:noFill/>
            </p:spPr>
            <p:txBody>
              <a:bodyPr wrap="none" rtlCol="0">
                <a:spAutoFit/>
              </a:bodyPr>
              <a:lstStyle/>
              <a:p>
                <a:pPr algn="ctr"/>
                <a:r>
                  <a:rPr lang="fr-FR" dirty="0"/>
                  <a:t>Fonction J(</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1</m:t>
                        </m:r>
                      </m:sub>
                    </m:sSub>
                  </m:oMath>
                </a14:m>
                <a:r>
                  <a:rPr lang="fr-FR" dirty="0"/>
                  <a:t>)</a:t>
                </a:r>
              </a:p>
              <a:p>
                <a:pPr algn="ct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0</m:t>
                          </m:r>
                        </m:sub>
                      </m:sSub>
                      <m:r>
                        <m:rPr>
                          <m:nor/>
                        </m:rPr>
                        <a:rPr lang="fr-FR"/>
                        <m:t> = 0, </m:t>
                      </m:r>
                      <m:r>
                        <m:rPr>
                          <m:nor/>
                        </m:rPr>
                        <a:rPr lang="fr-FR" b="0" i="0" smtClean="0"/>
                        <m:t>x</m:t>
                      </m:r>
                      <m:r>
                        <m:rPr>
                          <m:nor/>
                        </m:rPr>
                        <a:rPr lang="fr-FR" b="0" i="0" smtClean="0"/>
                        <m:t> </m:t>
                      </m:r>
                      <m:r>
                        <m:rPr>
                          <m:nor/>
                        </m:rPr>
                        <a:rPr lang="fr-FR" b="0" i="0" smtClean="0"/>
                        <m:t>fix</m:t>
                      </m:r>
                      <m:r>
                        <m:rPr>
                          <m:nor/>
                        </m:rPr>
                        <a:rPr lang="fr-FR" b="0" i="0" smtClean="0"/>
                        <m:t>é,</m:t>
                      </m:r>
                      <m:sSub>
                        <m:sSubPr>
                          <m:ctrlPr>
                            <a:rPr lang="fr-FR" i="1">
                              <a:latin typeface="Cambria Math" panose="02040503050406030204" pitchFamily="18" charset="0"/>
                            </a:rPr>
                          </m:ctrlPr>
                        </m:sSubPr>
                        <m:e>
                          <m:r>
                            <a:rPr lang="fr-FR" b="0" i="1" smtClean="0">
                              <a:latin typeface="Cambria Math" panose="02040503050406030204" pitchFamily="18" charset="0"/>
                            </a:rPr>
                            <m:t> </m:t>
                          </m:r>
                          <m:r>
                            <a:rPr lang="fr-FR" i="1">
                              <a:latin typeface="Cambria Math" panose="02040503050406030204" pitchFamily="18" charset="0"/>
                            </a:rPr>
                            <m:t>𝑤</m:t>
                          </m:r>
                        </m:e>
                        <m:sub>
                          <m:r>
                            <a:rPr lang="fr-FR" i="1">
                              <a:latin typeface="Cambria Math" panose="02040503050406030204" pitchFamily="18" charset="0"/>
                            </a:rPr>
                            <m:t>1</m:t>
                          </m:r>
                        </m:sub>
                      </m:sSub>
                      <m:r>
                        <m:rPr>
                          <m:nor/>
                        </m:rPr>
                        <a:rPr lang="fr-FR" b="0" i="0" smtClean="0">
                          <a:latin typeface="Cambria Math" panose="02040503050406030204" pitchFamily="18" charset="0"/>
                        </a:rPr>
                        <m:t> </m:t>
                      </m:r>
                      <m:r>
                        <m:rPr>
                          <m:sty m:val="p"/>
                        </m:rPr>
                        <a:rPr lang="fr-FR" b="0" i="0" smtClean="0">
                          <a:latin typeface="Cambria Math" panose="02040503050406030204" pitchFamily="18" charset="0"/>
                        </a:rPr>
                        <m:t>est</m:t>
                      </m:r>
                      <m:r>
                        <a:rPr lang="fr-FR" b="0" i="0" smtClean="0">
                          <a:latin typeface="Cambria Math" panose="02040503050406030204" pitchFamily="18" charset="0"/>
                        </a:rPr>
                        <m:t> </m:t>
                      </m:r>
                      <m:r>
                        <m:rPr>
                          <m:sty m:val="p"/>
                        </m:rPr>
                        <a:rPr lang="fr-FR" b="0" i="0" smtClean="0">
                          <a:latin typeface="Cambria Math" panose="02040503050406030204" pitchFamily="18" charset="0"/>
                        </a:rPr>
                        <m:t>un</m:t>
                      </m:r>
                      <m:r>
                        <a:rPr lang="fr-FR" b="0" i="0" smtClean="0">
                          <a:latin typeface="Cambria Math" panose="02040503050406030204" pitchFamily="18" charset="0"/>
                        </a:rPr>
                        <m:t> </m:t>
                      </m:r>
                      <m:r>
                        <m:rPr>
                          <m:sty m:val="p"/>
                        </m:rPr>
                        <a:rPr lang="fr-FR" b="0" i="0" smtClean="0">
                          <a:latin typeface="Cambria Math" panose="02040503050406030204" pitchFamily="18" charset="0"/>
                        </a:rPr>
                        <m:t>param</m:t>
                      </m:r>
                      <m:r>
                        <a:rPr lang="fr-FR" b="0" i="0" smtClean="0">
                          <a:latin typeface="Cambria Math" panose="02040503050406030204" pitchFamily="18" charset="0"/>
                        </a:rPr>
                        <m:t>è</m:t>
                      </m:r>
                      <m:r>
                        <m:rPr>
                          <m:sty m:val="p"/>
                        </m:rPr>
                        <a:rPr lang="fr-FR" b="0" i="0" smtClean="0">
                          <a:latin typeface="Cambria Math" panose="02040503050406030204" pitchFamily="18" charset="0"/>
                        </a:rPr>
                        <m:t>tre</m:t>
                      </m:r>
                    </m:oMath>
                  </m:oMathPara>
                </a14:m>
                <a:endParaRPr lang="fr-FR" dirty="0"/>
              </a:p>
            </p:txBody>
          </p:sp>
        </mc:Choice>
        <mc:Fallback xmlns="">
          <p:sp>
            <p:nvSpPr>
              <p:cNvPr id="14" name="ZoneTexte 13">
                <a:extLst>
                  <a:ext uri="{FF2B5EF4-FFF2-40B4-BE49-F238E27FC236}">
                    <a16:creationId xmlns:a16="http://schemas.microsoft.com/office/drawing/2014/main" id="{238AF0B8-27C5-4E9C-8281-9D972022CA6B}"/>
                  </a:ext>
                </a:extLst>
              </p:cNvPr>
              <p:cNvSpPr txBox="1">
                <a:spLocks noRot="1" noChangeAspect="1" noMove="1" noResize="1" noEditPoints="1" noAdjustHandles="1" noChangeArrowheads="1" noChangeShapeType="1" noTextEdit="1"/>
              </p:cNvSpPr>
              <p:nvPr/>
            </p:nvSpPr>
            <p:spPr>
              <a:xfrm>
                <a:off x="1064308" y="1649015"/>
                <a:ext cx="3765774" cy="646331"/>
              </a:xfrm>
              <a:prstGeom prst="rect">
                <a:avLst/>
              </a:prstGeom>
              <a:blipFill>
                <a:blip r:embed="rId4"/>
                <a:stretch>
                  <a:fillRect t="-3846" b="-7692"/>
                </a:stretch>
              </a:blipFill>
            </p:spPr>
            <p:txBody>
              <a:bodyPr/>
              <a:lstStyle/>
              <a:p>
                <a:r>
                  <a:rPr lang="fr-FR">
                    <a:noFill/>
                  </a:rPr>
                  <a:t> </a:t>
                </a:r>
              </a:p>
            </p:txBody>
          </p:sp>
        </mc:Fallback>
      </mc:AlternateContent>
      <p:sp>
        <p:nvSpPr>
          <p:cNvPr id="16" name="Ellipse 15">
            <a:extLst>
              <a:ext uri="{FF2B5EF4-FFF2-40B4-BE49-F238E27FC236}">
                <a16:creationId xmlns:a16="http://schemas.microsoft.com/office/drawing/2014/main" id="{59240902-6D9D-47E1-99D4-1E7B6EBAFC3E}"/>
              </a:ext>
            </a:extLst>
          </p:cNvPr>
          <p:cNvSpPr/>
          <p:nvPr/>
        </p:nvSpPr>
        <p:spPr>
          <a:xfrm>
            <a:off x="2365004" y="5000427"/>
            <a:ext cx="87711" cy="84794"/>
          </a:xfrm>
          <a:prstGeom prst="ellipse">
            <a:avLst/>
          </a:prstGeom>
          <a:solidFill>
            <a:srgbClr val="F45AC1"/>
          </a:solidFill>
          <a:ln>
            <a:solidFill>
              <a:srgbClr val="F45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6" name="Connecteur droit avec flèche 25">
            <a:extLst>
              <a:ext uri="{FF2B5EF4-FFF2-40B4-BE49-F238E27FC236}">
                <a16:creationId xmlns:a16="http://schemas.microsoft.com/office/drawing/2014/main" id="{A56BC52F-AFF1-497F-A01E-6B60C8BE8192}"/>
              </a:ext>
            </a:extLst>
          </p:cNvPr>
          <p:cNvCxnSpPr>
            <a:cxnSpLocks/>
          </p:cNvCxnSpPr>
          <p:nvPr/>
        </p:nvCxnSpPr>
        <p:spPr>
          <a:xfrm flipV="1">
            <a:off x="2560816" y="4722075"/>
            <a:ext cx="882471" cy="264064"/>
          </a:xfrm>
          <a:prstGeom prst="straightConnector1">
            <a:avLst/>
          </a:prstGeom>
          <a:ln w="38100">
            <a:solidFill>
              <a:srgbClr val="F45AC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Espace réservé du contenu 2">
                <a:extLst>
                  <a:ext uri="{FF2B5EF4-FFF2-40B4-BE49-F238E27FC236}">
                    <a16:creationId xmlns:a16="http://schemas.microsoft.com/office/drawing/2014/main" id="{00AA8665-D6F9-4A04-AC48-4E7F33F52A39}"/>
                  </a:ext>
                </a:extLst>
              </p:cNvPr>
              <p:cNvSpPr txBox="1">
                <a:spLocks/>
              </p:cNvSpPr>
              <p:nvPr/>
            </p:nvSpPr>
            <p:spPr>
              <a:xfrm>
                <a:off x="6200763" y="2657194"/>
                <a:ext cx="2549632" cy="6880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sub>
                    </m:sSub>
                    <m:r>
                      <a:rPr lang="fr-FR" b="0" i="1" smtClean="0">
                        <a:latin typeface="Cambria Math" panose="02040503050406030204" pitchFamily="18" charset="0"/>
                      </a:rPr>
                      <m:t> ≔ </m:t>
                    </m:r>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1</m:t>
                        </m:r>
                      </m:sub>
                    </m:sSub>
                    <m:r>
                      <a:rPr lang="fr-FR" i="1">
                        <a:latin typeface="Cambria Math" panose="02040503050406030204" pitchFamily="18" charset="0"/>
                      </a:rPr>
                      <m:t> </m:t>
                    </m:r>
                  </m:oMath>
                </a14:m>
                <a:r>
                  <a:rPr lang="fr-FR" dirty="0"/>
                  <a:t>- </a:t>
                </a:r>
                <a14:m>
                  <m:oMath xmlns:m="http://schemas.openxmlformats.org/officeDocument/2006/math">
                    <m:r>
                      <a:rPr lang="fr-FR" i="1" smtClean="0">
                        <a:latin typeface="Cambria Math" panose="02040503050406030204" pitchFamily="18" charset="0"/>
                        <a:ea typeface="Cambria Math" panose="02040503050406030204" pitchFamily="18" charset="0"/>
                      </a:rPr>
                      <m:t>𝛼</m:t>
                    </m:r>
                    <m:r>
                      <a:rPr lang="fr-FR" b="0" i="1" smtClean="0">
                        <a:latin typeface="Cambria Math" panose="02040503050406030204" pitchFamily="18" charset="0"/>
                        <a:ea typeface="Cambria Math" panose="02040503050406030204" pitchFamily="18" charset="0"/>
                      </a:rPr>
                      <m:t> </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m:t>
                        </m:r>
                      </m:num>
                      <m:den>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1</m:t>
                            </m:r>
                          </m:sub>
                        </m:sSub>
                      </m:den>
                    </m:f>
                    <m:r>
                      <a:rPr lang="fr-FR" b="0" i="1" smtClean="0">
                        <a:latin typeface="Cambria Math" panose="02040503050406030204" pitchFamily="18" charset="0"/>
                        <a:ea typeface="Cambria Math" panose="02040503050406030204" pitchFamily="18" charset="0"/>
                      </a:rPr>
                      <m:t>𝐽</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𝑊</m:t>
                        </m:r>
                      </m:e>
                    </m:d>
                    <m:r>
                      <a:rPr lang="fr-FR" b="0" i="1" smtClean="0">
                        <a:latin typeface="Cambria Math" panose="02040503050406030204" pitchFamily="18" charset="0"/>
                        <a:ea typeface="Cambria Math" panose="02040503050406030204" pitchFamily="18" charset="0"/>
                      </a:rPr>
                      <m:t> </m:t>
                    </m:r>
                  </m:oMath>
                </a14:m>
                <a:endParaRPr lang="fr-FR" dirty="0"/>
              </a:p>
            </p:txBody>
          </p:sp>
        </mc:Choice>
        <mc:Fallback xmlns="">
          <p:sp>
            <p:nvSpPr>
              <p:cNvPr id="28" name="Espace réservé du contenu 2">
                <a:extLst>
                  <a:ext uri="{FF2B5EF4-FFF2-40B4-BE49-F238E27FC236}">
                    <a16:creationId xmlns:a16="http://schemas.microsoft.com/office/drawing/2014/main" id="{00AA8665-D6F9-4A04-AC48-4E7F33F52A39}"/>
                  </a:ext>
                </a:extLst>
              </p:cNvPr>
              <p:cNvSpPr txBox="1">
                <a:spLocks noRot="1" noChangeAspect="1" noMove="1" noResize="1" noEditPoints="1" noAdjustHandles="1" noChangeArrowheads="1" noChangeShapeType="1" noTextEdit="1"/>
              </p:cNvSpPr>
              <p:nvPr/>
            </p:nvSpPr>
            <p:spPr>
              <a:xfrm>
                <a:off x="6200763" y="2657194"/>
                <a:ext cx="2549632" cy="688091"/>
              </a:xfrm>
              <a:prstGeom prst="rect">
                <a:avLst/>
              </a:prstGeom>
              <a:blipFill>
                <a:blip r:embed="rId5"/>
                <a:stretch>
                  <a:fillRect/>
                </a:stretch>
              </a:blipFill>
            </p:spPr>
            <p:txBody>
              <a:bodyPr/>
              <a:lstStyle/>
              <a:p>
                <a:r>
                  <a:rPr lang="fr-FR">
                    <a:noFill/>
                  </a:rPr>
                  <a:t> </a:t>
                </a:r>
              </a:p>
            </p:txBody>
          </p:sp>
        </mc:Fallback>
      </mc:AlternateContent>
      <p:sp>
        <p:nvSpPr>
          <p:cNvPr id="32" name="Rectangle 31">
            <a:extLst>
              <a:ext uri="{FF2B5EF4-FFF2-40B4-BE49-F238E27FC236}">
                <a16:creationId xmlns:a16="http://schemas.microsoft.com/office/drawing/2014/main" id="{D246EEE4-1D20-4200-A0CC-94E8879FF180}"/>
              </a:ext>
            </a:extLst>
          </p:cNvPr>
          <p:cNvSpPr/>
          <p:nvPr/>
        </p:nvSpPr>
        <p:spPr>
          <a:xfrm>
            <a:off x="7379973" y="2806701"/>
            <a:ext cx="228141" cy="24129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6" name="Connecteur droit avec flèche 35">
            <a:extLst>
              <a:ext uri="{FF2B5EF4-FFF2-40B4-BE49-F238E27FC236}">
                <a16:creationId xmlns:a16="http://schemas.microsoft.com/office/drawing/2014/main" id="{40D52F50-0A19-4A08-8F81-55E23744D2F1}"/>
              </a:ext>
            </a:extLst>
          </p:cNvPr>
          <p:cNvCxnSpPr/>
          <p:nvPr/>
        </p:nvCxnSpPr>
        <p:spPr>
          <a:xfrm>
            <a:off x="7483199" y="3048000"/>
            <a:ext cx="0" cy="6204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ZoneTexte 37">
            <a:extLst>
              <a:ext uri="{FF2B5EF4-FFF2-40B4-BE49-F238E27FC236}">
                <a16:creationId xmlns:a16="http://schemas.microsoft.com/office/drawing/2014/main" id="{B3C74F34-6331-4AB5-AC0F-1916D73AEA62}"/>
              </a:ext>
            </a:extLst>
          </p:cNvPr>
          <p:cNvSpPr txBox="1"/>
          <p:nvPr/>
        </p:nvSpPr>
        <p:spPr>
          <a:xfrm>
            <a:off x="6843097" y="3672562"/>
            <a:ext cx="1310297" cy="338554"/>
          </a:xfrm>
          <a:prstGeom prst="rect">
            <a:avLst/>
          </a:prstGeom>
          <a:noFill/>
        </p:spPr>
        <p:txBody>
          <a:bodyPr wrap="square" rtlCol="0">
            <a:spAutoFit/>
          </a:bodyPr>
          <a:lstStyle/>
          <a:p>
            <a:r>
              <a:rPr lang="fr-FR" sz="1600" dirty="0"/>
              <a:t>Trop grande</a:t>
            </a:r>
          </a:p>
        </p:txBody>
      </p:sp>
      <p:sp>
        <p:nvSpPr>
          <p:cNvPr id="39" name="Ellipse 38">
            <a:extLst>
              <a:ext uri="{FF2B5EF4-FFF2-40B4-BE49-F238E27FC236}">
                <a16:creationId xmlns:a16="http://schemas.microsoft.com/office/drawing/2014/main" id="{86EF7856-B2B5-48CB-9C38-21C45F91AD95}"/>
              </a:ext>
            </a:extLst>
          </p:cNvPr>
          <p:cNvSpPr/>
          <p:nvPr/>
        </p:nvSpPr>
        <p:spPr>
          <a:xfrm>
            <a:off x="3566850" y="4662953"/>
            <a:ext cx="87711" cy="84794"/>
          </a:xfrm>
          <a:prstGeom prst="ellipse">
            <a:avLst/>
          </a:prstGeom>
          <a:solidFill>
            <a:srgbClr val="F45AC1"/>
          </a:solidFill>
          <a:ln>
            <a:solidFill>
              <a:srgbClr val="F45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1" name="Connecteur droit avec flèche 40">
            <a:extLst>
              <a:ext uri="{FF2B5EF4-FFF2-40B4-BE49-F238E27FC236}">
                <a16:creationId xmlns:a16="http://schemas.microsoft.com/office/drawing/2014/main" id="{1CD10AE9-8285-4CF7-B0E5-E4AF529142A4}"/>
              </a:ext>
            </a:extLst>
          </p:cNvPr>
          <p:cNvCxnSpPr>
            <a:cxnSpLocks/>
          </p:cNvCxnSpPr>
          <p:nvPr/>
        </p:nvCxnSpPr>
        <p:spPr>
          <a:xfrm flipH="1" flipV="1">
            <a:off x="1895475" y="4443625"/>
            <a:ext cx="1547812" cy="214367"/>
          </a:xfrm>
          <a:prstGeom prst="straightConnector1">
            <a:avLst/>
          </a:prstGeom>
          <a:ln w="38100">
            <a:solidFill>
              <a:srgbClr val="F45AC1"/>
            </a:solidFill>
            <a:tailEnd type="triangle"/>
          </a:ln>
        </p:spPr>
        <p:style>
          <a:lnRef idx="1">
            <a:schemeClr val="accent1"/>
          </a:lnRef>
          <a:fillRef idx="0">
            <a:schemeClr val="accent1"/>
          </a:fillRef>
          <a:effectRef idx="0">
            <a:schemeClr val="accent1"/>
          </a:effectRef>
          <a:fontRef idx="minor">
            <a:schemeClr val="tx1"/>
          </a:fontRef>
        </p:style>
      </p:cxnSp>
      <p:sp>
        <p:nvSpPr>
          <p:cNvPr id="42" name="Ellipse 41">
            <a:extLst>
              <a:ext uri="{FF2B5EF4-FFF2-40B4-BE49-F238E27FC236}">
                <a16:creationId xmlns:a16="http://schemas.microsoft.com/office/drawing/2014/main" id="{102575B2-4547-4CB9-9B44-F3751BA60CC6}"/>
              </a:ext>
            </a:extLst>
          </p:cNvPr>
          <p:cNvSpPr/>
          <p:nvPr/>
        </p:nvSpPr>
        <p:spPr>
          <a:xfrm>
            <a:off x="1728056" y="4401228"/>
            <a:ext cx="87711" cy="84794"/>
          </a:xfrm>
          <a:prstGeom prst="ellipse">
            <a:avLst/>
          </a:prstGeom>
          <a:solidFill>
            <a:srgbClr val="F45AC1"/>
          </a:solidFill>
          <a:ln>
            <a:solidFill>
              <a:srgbClr val="F45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ZoneTexte 42">
            <a:extLst>
              <a:ext uri="{FF2B5EF4-FFF2-40B4-BE49-F238E27FC236}">
                <a16:creationId xmlns:a16="http://schemas.microsoft.com/office/drawing/2014/main" id="{F73D0A2A-12D8-4F07-839B-2486ADCD65B8}"/>
              </a:ext>
            </a:extLst>
          </p:cNvPr>
          <p:cNvSpPr txBox="1"/>
          <p:nvPr/>
        </p:nvSpPr>
        <p:spPr>
          <a:xfrm>
            <a:off x="5531864" y="5034638"/>
            <a:ext cx="4295132" cy="369332"/>
          </a:xfrm>
          <a:prstGeom prst="rect">
            <a:avLst/>
          </a:prstGeom>
          <a:noFill/>
        </p:spPr>
        <p:txBody>
          <a:bodyPr wrap="square" rtlCol="0">
            <a:spAutoFit/>
          </a:bodyPr>
          <a:lstStyle/>
          <a:p>
            <a:r>
              <a:rPr lang="fr-FR" dirty="0"/>
              <a:t>N’arrive pas à converger voir diverge</a:t>
            </a:r>
          </a:p>
        </p:txBody>
      </p:sp>
      <p:cxnSp>
        <p:nvCxnSpPr>
          <p:cNvPr id="44" name="Connecteur droit avec flèche 43">
            <a:extLst>
              <a:ext uri="{FF2B5EF4-FFF2-40B4-BE49-F238E27FC236}">
                <a16:creationId xmlns:a16="http://schemas.microsoft.com/office/drawing/2014/main" id="{834D967D-AB43-4075-922E-E6EB46509F3A}"/>
              </a:ext>
            </a:extLst>
          </p:cNvPr>
          <p:cNvCxnSpPr>
            <a:cxnSpLocks/>
          </p:cNvCxnSpPr>
          <p:nvPr/>
        </p:nvCxnSpPr>
        <p:spPr>
          <a:xfrm flipV="1">
            <a:off x="1895475" y="3934209"/>
            <a:ext cx="2041525" cy="412947"/>
          </a:xfrm>
          <a:prstGeom prst="straightConnector1">
            <a:avLst/>
          </a:prstGeom>
          <a:ln w="38100">
            <a:solidFill>
              <a:srgbClr val="F45AC1"/>
            </a:solidFill>
            <a:tailEnd type="triangle"/>
          </a:ln>
        </p:spPr>
        <p:style>
          <a:lnRef idx="1">
            <a:schemeClr val="accent1"/>
          </a:lnRef>
          <a:fillRef idx="0">
            <a:schemeClr val="accent1"/>
          </a:fillRef>
          <a:effectRef idx="0">
            <a:schemeClr val="accent1"/>
          </a:effectRef>
          <a:fontRef idx="minor">
            <a:schemeClr val="tx1"/>
          </a:fontRef>
        </p:style>
      </p:cxnSp>
      <p:sp>
        <p:nvSpPr>
          <p:cNvPr id="45" name="Ellipse 44">
            <a:extLst>
              <a:ext uri="{FF2B5EF4-FFF2-40B4-BE49-F238E27FC236}">
                <a16:creationId xmlns:a16="http://schemas.microsoft.com/office/drawing/2014/main" id="{D6D05B1D-B078-49FC-90A4-B476B7F109E2}"/>
              </a:ext>
            </a:extLst>
          </p:cNvPr>
          <p:cNvSpPr/>
          <p:nvPr/>
        </p:nvSpPr>
        <p:spPr>
          <a:xfrm>
            <a:off x="4003942" y="3891811"/>
            <a:ext cx="87711" cy="84794"/>
          </a:xfrm>
          <a:prstGeom prst="ellipse">
            <a:avLst/>
          </a:prstGeom>
          <a:solidFill>
            <a:srgbClr val="F45AC1"/>
          </a:solidFill>
          <a:ln>
            <a:solidFill>
              <a:srgbClr val="F45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Titre 1">
            <a:extLst>
              <a:ext uri="{FF2B5EF4-FFF2-40B4-BE49-F238E27FC236}">
                <a16:creationId xmlns:a16="http://schemas.microsoft.com/office/drawing/2014/main" id="{2F404794-9026-CB40-9DCD-ADCF0C1D7C60}"/>
              </a:ext>
            </a:extLst>
          </p:cNvPr>
          <p:cNvSpPr>
            <a:spLocks noGrp="1"/>
          </p:cNvSpPr>
          <p:nvPr>
            <p:ph type="title"/>
          </p:nvPr>
        </p:nvSpPr>
        <p:spPr>
          <a:xfrm>
            <a:off x="677334" y="609600"/>
            <a:ext cx="8596668" cy="1320800"/>
          </a:xfrm>
        </p:spPr>
        <p:txBody>
          <a:bodyPr/>
          <a:lstStyle/>
          <a:p>
            <a:r>
              <a:rPr lang="fr-FR" dirty="0"/>
              <a:t>5. </a:t>
            </a:r>
            <a:r>
              <a:rPr lang="en" dirty="0" err="1"/>
              <a:t>L’impact</a:t>
            </a:r>
            <a:r>
              <a:rPr lang="en" dirty="0"/>
              <a:t> du learning rate</a:t>
            </a:r>
            <a:endParaRPr lang="fr-FR" dirty="0"/>
          </a:p>
        </p:txBody>
      </p:sp>
      <p:sp>
        <p:nvSpPr>
          <p:cNvPr id="22" name="Espace réservé du pied de page 3">
            <a:extLst>
              <a:ext uri="{FF2B5EF4-FFF2-40B4-BE49-F238E27FC236}">
                <a16:creationId xmlns:a16="http://schemas.microsoft.com/office/drawing/2014/main" id="{3935780E-EFB7-6442-AEE4-B071CE2E3B4D}"/>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23" name="Image 22">
            <a:extLst>
              <a:ext uri="{FF2B5EF4-FFF2-40B4-BE49-F238E27FC236}">
                <a16:creationId xmlns:a16="http://schemas.microsoft.com/office/drawing/2014/main" id="{F86883C1-C526-DD46-8238-23A45B6AEC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Tree>
    <p:extLst>
      <p:ext uri="{BB962C8B-B14F-4D97-AF65-F5344CB8AC3E}">
        <p14:creationId xmlns:p14="http://schemas.microsoft.com/office/powerpoint/2010/main" val="414161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par>
                                <p:cTn id="21" presetID="10"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par>
                                <p:cTn id="37" presetID="10"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fade">
                                      <p:cBhvr>
                                        <p:cTn id="44" dur="500"/>
                                        <p:tgtEl>
                                          <p:spTgt spid="45"/>
                                        </p:tgtEl>
                                      </p:cBhvr>
                                    </p:animEffect>
                                  </p:childTnLst>
                                </p:cTn>
                              </p:par>
                              <p:par>
                                <p:cTn id="45" presetID="10"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8" grpId="0"/>
      <p:bldP spid="32" grpId="0" animBg="1"/>
      <p:bldP spid="38" grpId="0"/>
      <p:bldP spid="39" grpId="0" animBg="1"/>
      <p:bldP spid="42" grpId="0" animBg="1"/>
      <p:bldP spid="43" grpId="0"/>
      <p:bldP spid="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1597FCBD-82CE-42EF-8FA7-6113572FA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801" y="2104992"/>
            <a:ext cx="5487650" cy="3658433"/>
          </a:xfrm>
          <a:prstGeom prst="rect">
            <a:avLst/>
          </a:prstGeom>
        </p:spPr>
      </p:pic>
      <p:sp>
        <p:nvSpPr>
          <p:cNvPr id="2" name="Titre 1">
            <a:extLst>
              <a:ext uri="{FF2B5EF4-FFF2-40B4-BE49-F238E27FC236}">
                <a16:creationId xmlns:a16="http://schemas.microsoft.com/office/drawing/2014/main" id="{22946597-7D2B-4AB9-A6FA-16CF123AED21}"/>
              </a:ext>
            </a:extLst>
          </p:cNvPr>
          <p:cNvSpPr>
            <a:spLocks noGrp="1"/>
          </p:cNvSpPr>
          <p:nvPr>
            <p:ph type="title"/>
          </p:nvPr>
        </p:nvSpPr>
        <p:spPr>
          <a:xfrm>
            <a:off x="677334" y="609600"/>
            <a:ext cx="8596668" cy="1320800"/>
          </a:xfrm>
        </p:spPr>
        <p:txBody>
          <a:bodyPr/>
          <a:lstStyle/>
          <a:p>
            <a:r>
              <a:rPr lang="fr-FR" dirty="0"/>
              <a:t>6. Converger vers le minimum</a:t>
            </a:r>
          </a:p>
        </p:txBody>
      </p:sp>
      <p:sp>
        <p:nvSpPr>
          <p:cNvPr id="5" name="Espace réservé du numéro de diapositive 4">
            <a:extLst>
              <a:ext uri="{FF2B5EF4-FFF2-40B4-BE49-F238E27FC236}">
                <a16:creationId xmlns:a16="http://schemas.microsoft.com/office/drawing/2014/main" id="{D7B2DC3F-2AFB-4973-8811-A38F93891E18}"/>
              </a:ext>
            </a:extLst>
          </p:cNvPr>
          <p:cNvSpPr>
            <a:spLocks noGrp="1"/>
          </p:cNvSpPr>
          <p:nvPr>
            <p:ph type="sldNum" sz="quarter" idx="12"/>
          </p:nvPr>
        </p:nvSpPr>
        <p:spPr/>
        <p:txBody>
          <a:bodyPr/>
          <a:lstStyle/>
          <a:p>
            <a:fld id="{7E7BE016-98D7-40EC-9FA8-F4485C9A31D1}" type="slidenum">
              <a:rPr lang="fr-FR" smtClean="0"/>
              <a:pPr/>
              <a:t>32</a:t>
            </a:fld>
            <a:endParaRPr lang="fr-FR"/>
          </a:p>
        </p:txBody>
      </p:sp>
      <mc:AlternateContent xmlns:mc="http://schemas.openxmlformats.org/markup-compatibility/2006" xmlns:a14="http://schemas.microsoft.com/office/drawing/2010/main">
        <mc:Choice Requires="a14">
          <p:sp>
            <p:nvSpPr>
              <p:cNvPr id="14" name="ZoneTexte 13">
                <a:extLst>
                  <a:ext uri="{FF2B5EF4-FFF2-40B4-BE49-F238E27FC236}">
                    <a16:creationId xmlns:a16="http://schemas.microsoft.com/office/drawing/2014/main" id="{238AF0B8-27C5-4E9C-8281-9D972022CA6B}"/>
                  </a:ext>
                </a:extLst>
              </p:cNvPr>
              <p:cNvSpPr txBox="1"/>
              <p:nvPr/>
            </p:nvSpPr>
            <p:spPr>
              <a:xfrm>
                <a:off x="1064309" y="1649015"/>
                <a:ext cx="3765774" cy="923330"/>
              </a:xfrm>
              <a:prstGeom prst="rect">
                <a:avLst/>
              </a:prstGeom>
              <a:noFill/>
            </p:spPr>
            <p:txBody>
              <a:bodyPr wrap="none" rtlCol="0">
                <a:spAutoFit/>
              </a:bodyPr>
              <a:lstStyle/>
              <a:p>
                <a:pPr algn="ctr"/>
                <a:r>
                  <a:rPr lang="fr-FR" dirty="0"/>
                  <a:t>Fonction J(</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1</m:t>
                        </m:r>
                      </m:sub>
                    </m:sSub>
                  </m:oMath>
                </a14:m>
                <a:r>
                  <a:rPr lang="fr-FR" dirty="0"/>
                  <a:t>)</a:t>
                </a:r>
              </a:p>
              <a:p>
                <a:pPr algn="ct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0</m:t>
                          </m:r>
                        </m:sub>
                      </m:sSub>
                      <m:r>
                        <m:rPr>
                          <m:nor/>
                        </m:rPr>
                        <a:rPr lang="fr-FR"/>
                        <m:t> = 0, </m:t>
                      </m:r>
                      <m:r>
                        <m:rPr>
                          <m:nor/>
                        </m:rPr>
                        <a:rPr lang="fr-FR" b="0" i="0" smtClean="0"/>
                        <m:t>x</m:t>
                      </m:r>
                      <m:r>
                        <m:rPr>
                          <m:nor/>
                        </m:rPr>
                        <a:rPr lang="fr-FR" b="0" i="0" smtClean="0"/>
                        <m:t> </m:t>
                      </m:r>
                      <m:r>
                        <m:rPr>
                          <m:nor/>
                        </m:rPr>
                        <a:rPr lang="fr-FR"/>
                        <m:t>fix</m:t>
                      </m:r>
                      <m:r>
                        <m:rPr>
                          <m:nor/>
                        </m:rPr>
                        <a:rPr lang="fr-FR" b="0" i="0" smtClean="0"/>
                        <m:t>é</m:t>
                      </m:r>
                      <m:r>
                        <m:rPr>
                          <m:nor/>
                        </m:rPr>
                        <a:rPr lang="fr-FR"/>
                        <m:t>,</m:t>
                      </m:r>
                      <m:sSub>
                        <m:sSubPr>
                          <m:ctrlPr>
                            <a:rPr lang="fr-FR" i="1">
                              <a:latin typeface="Cambria Math" panose="02040503050406030204" pitchFamily="18" charset="0"/>
                            </a:rPr>
                          </m:ctrlPr>
                        </m:sSubPr>
                        <m:e>
                          <m:r>
                            <a:rPr lang="fr-FR" b="0" i="1" smtClean="0">
                              <a:latin typeface="Cambria Math" panose="02040503050406030204" pitchFamily="18" charset="0"/>
                            </a:rPr>
                            <m:t> </m:t>
                          </m:r>
                          <m:r>
                            <a:rPr lang="fr-FR" i="1">
                              <a:latin typeface="Cambria Math" panose="02040503050406030204" pitchFamily="18" charset="0"/>
                            </a:rPr>
                            <m:t>𝑤</m:t>
                          </m:r>
                        </m:e>
                        <m:sub>
                          <m:r>
                            <a:rPr lang="fr-FR" i="1">
                              <a:latin typeface="Cambria Math" panose="02040503050406030204" pitchFamily="18" charset="0"/>
                            </a:rPr>
                            <m:t>1</m:t>
                          </m:r>
                        </m:sub>
                      </m:sSub>
                      <m:r>
                        <m:rPr>
                          <m:nor/>
                        </m:rPr>
                        <a:rPr lang="fr-FR" b="0" i="0" smtClean="0">
                          <a:latin typeface="Cambria Math" panose="02040503050406030204" pitchFamily="18" charset="0"/>
                        </a:rPr>
                        <m:t> </m:t>
                      </m:r>
                      <m:r>
                        <m:rPr>
                          <m:nor/>
                        </m:rPr>
                        <a:rPr lang="fr-FR" b="0" i="0" smtClean="0">
                          <a:latin typeface="Cambria Math" panose="02040503050406030204" pitchFamily="18" charset="0"/>
                        </a:rPr>
                        <m:t>est</m:t>
                      </m:r>
                      <m:r>
                        <m:rPr>
                          <m:nor/>
                        </m:rPr>
                        <a:rPr lang="fr-FR" b="0" i="0" smtClean="0">
                          <a:latin typeface="Cambria Math" panose="02040503050406030204" pitchFamily="18" charset="0"/>
                        </a:rPr>
                        <m:t> </m:t>
                      </m:r>
                      <m:r>
                        <m:rPr>
                          <m:nor/>
                        </m:rPr>
                        <a:rPr lang="fr-FR" b="0" i="0" smtClean="0">
                          <a:latin typeface="Cambria Math" panose="02040503050406030204" pitchFamily="18" charset="0"/>
                        </a:rPr>
                        <m:t>un</m:t>
                      </m:r>
                      <m:r>
                        <m:rPr>
                          <m:nor/>
                        </m:rPr>
                        <a:rPr lang="fr-FR" b="0" i="0" smtClean="0">
                          <a:latin typeface="Cambria Math" panose="02040503050406030204" pitchFamily="18" charset="0"/>
                        </a:rPr>
                        <m:t> </m:t>
                      </m:r>
                      <m:r>
                        <m:rPr>
                          <m:nor/>
                        </m:rPr>
                        <a:rPr lang="fr-FR" b="0" i="0" smtClean="0">
                          <a:latin typeface="Cambria Math" panose="02040503050406030204" pitchFamily="18" charset="0"/>
                        </a:rPr>
                        <m:t>param</m:t>
                      </m:r>
                      <m:r>
                        <m:rPr>
                          <m:nor/>
                        </m:rPr>
                        <a:rPr lang="fr-FR" b="0" i="0" smtClean="0">
                          <a:latin typeface="Cambria Math" panose="02040503050406030204" pitchFamily="18" charset="0"/>
                        </a:rPr>
                        <m:t>è</m:t>
                      </m:r>
                      <m:r>
                        <m:rPr>
                          <m:nor/>
                        </m:rPr>
                        <a:rPr lang="fr-FR" b="0" i="0" smtClean="0">
                          <a:latin typeface="Cambria Math" panose="02040503050406030204" pitchFamily="18" charset="0"/>
                        </a:rPr>
                        <m:t>tre</m:t>
                      </m:r>
                    </m:oMath>
                  </m:oMathPara>
                </a14:m>
                <a:endParaRPr lang="fr-FR" dirty="0"/>
              </a:p>
              <a:p>
                <a:pPr algn="ctr"/>
                <a:endParaRPr lang="fr-FR" dirty="0"/>
              </a:p>
            </p:txBody>
          </p:sp>
        </mc:Choice>
        <mc:Fallback xmlns="">
          <p:sp>
            <p:nvSpPr>
              <p:cNvPr id="14" name="ZoneTexte 13">
                <a:extLst>
                  <a:ext uri="{FF2B5EF4-FFF2-40B4-BE49-F238E27FC236}">
                    <a16:creationId xmlns:a16="http://schemas.microsoft.com/office/drawing/2014/main" id="{238AF0B8-27C5-4E9C-8281-9D972022CA6B}"/>
                  </a:ext>
                </a:extLst>
              </p:cNvPr>
              <p:cNvSpPr txBox="1">
                <a:spLocks noRot="1" noChangeAspect="1" noMove="1" noResize="1" noEditPoints="1" noAdjustHandles="1" noChangeArrowheads="1" noChangeShapeType="1" noTextEdit="1"/>
              </p:cNvSpPr>
              <p:nvPr/>
            </p:nvSpPr>
            <p:spPr>
              <a:xfrm>
                <a:off x="1064309" y="1649015"/>
                <a:ext cx="3765774" cy="923330"/>
              </a:xfrm>
              <a:prstGeom prst="rect">
                <a:avLst/>
              </a:prstGeom>
              <a:blipFill>
                <a:blip r:embed="rId4"/>
                <a:stretch>
                  <a:fillRect t="-2703"/>
                </a:stretch>
              </a:blipFill>
            </p:spPr>
            <p:txBody>
              <a:bodyPr/>
              <a:lstStyle/>
              <a:p>
                <a:r>
                  <a:rPr lang="fr-FR">
                    <a:noFill/>
                  </a:rPr>
                  <a:t> </a:t>
                </a:r>
              </a:p>
            </p:txBody>
          </p:sp>
        </mc:Fallback>
      </mc:AlternateContent>
      <p:sp>
        <p:nvSpPr>
          <p:cNvPr id="16" name="Ellipse 15">
            <a:extLst>
              <a:ext uri="{FF2B5EF4-FFF2-40B4-BE49-F238E27FC236}">
                <a16:creationId xmlns:a16="http://schemas.microsoft.com/office/drawing/2014/main" id="{59240902-6D9D-47E1-99D4-1E7B6EBAFC3E}"/>
              </a:ext>
            </a:extLst>
          </p:cNvPr>
          <p:cNvSpPr/>
          <p:nvPr/>
        </p:nvSpPr>
        <p:spPr>
          <a:xfrm>
            <a:off x="4540938" y="2842556"/>
            <a:ext cx="87711" cy="84794"/>
          </a:xfrm>
          <a:prstGeom prst="ellipse">
            <a:avLst/>
          </a:prstGeom>
          <a:solidFill>
            <a:srgbClr val="F45AC1"/>
          </a:solidFill>
          <a:ln>
            <a:solidFill>
              <a:srgbClr val="F45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28" name="Espace réservé du contenu 2">
                <a:extLst>
                  <a:ext uri="{FF2B5EF4-FFF2-40B4-BE49-F238E27FC236}">
                    <a16:creationId xmlns:a16="http://schemas.microsoft.com/office/drawing/2014/main" id="{00AA8665-D6F9-4A04-AC48-4E7F33F52A39}"/>
                  </a:ext>
                </a:extLst>
              </p:cNvPr>
              <p:cNvSpPr txBox="1">
                <a:spLocks/>
              </p:cNvSpPr>
              <p:nvPr/>
            </p:nvSpPr>
            <p:spPr>
              <a:xfrm>
                <a:off x="6200763" y="2657194"/>
                <a:ext cx="2549632" cy="6880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sub>
                    </m:sSub>
                    <m:r>
                      <a:rPr lang="fr-FR" b="0" i="1" smtClean="0">
                        <a:latin typeface="Cambria Math" panose="02040503050406030204" pitchFamily="18" charset="0"/>
                      </a:rPr>
                      <m:t> ≔ </m:t>
                    </m:r>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1</m:t>
                        </m:r>
                      </m:sub>
                    </m:sSub>
                    <m:r>
                      <a:rPr lang="fr-FR" i="1">
                        <a:latin typeface="Cambria Math" panose="02040503050406030204" pitchFamily="18" charset="0"/>
                      </a:rPr>
                      <m:t> </m:t>
                    </m:r>
                  </m:oMath>
                </a14:m>
                <a:r>
                  <a:rPr lang="fr-FR" dirty="0"/>
                  <a:t>- </a:t>
                </a:r>
                <a14:m>
                  <m:oMath xmlns:m="http://schemas.openxmlformats.org/officeDocument/2006/math">
                    <m:r>
                      <a:rPr lang="fr-FR" i="1" smtClean="0">
                        <a:latin typeface="Cambria Math" panose="02040503050406030204" pitchFamily="18" charset="0"/>
                        <a:ea typeface="Cambria Math" panose="02040503050406030204" pitchFamily="18" charset="0"/>
                      </a:rPr>
                      <m:t>𝛼</m:t>
                    </m:r>
                    <m:r>
                      <a:rPr lang="fr-FR" b="0" i="1" smtClean="0">
                        <a:latin typeface="Cambria Math" panose="02040503050406030204" pitchFamily="18" charset="0"/>
                        <a:ea typeface="Cambria Math" panose="02040503050406030204" pitchFamily="18" charset="0"/>
                      </a:rPr>
                      <m:t> </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m:t>
                        </m:r>
                      </m:num>
                      <m:den>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1</m:t>
                            </m:r>
                          </m:sub>
                        </m:sSub>
                      </m:den>
                    </m:f>
                    <m:r>
                      <a:rPr lang="fr-FR" b="0" i="1" smtClean="0">
                        <a:latin typeface="Cambria Math" panose="02040503050406030204" pitchFamily="18" charset="0"/>
                        <a:ea typeface="Cambria Math" panose="02040503050406030204" pitchFamily="18" charset="0"/>
                      </a:rPr>
                      <m:t>𝐽</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𝑊</m:t>
                        </m:r>
                      </m:e>
                    </m:d>
                    <m:r>
                      <a:rPr lang="fr-FR" b="0" i="1" smtClean="0">
                        <a:latin typeface="Cambria Math" panose="02040503050406030204" pitchFamily="18" charset="0"/>
                        <a:ea typeface="Cambria Math" panose="02040503050406030204" pitchFamily="18" charset="0"/>
                      </a:rPr>
                      <m:t> </m:t>
                    </m:r>
                  </m:oMath>
                </a14:m>
                <a:endParaRPr lang="fr-FR" dirty="0"/>
              </a:p>
            </p:txBody>
          </p:sp>
        </mc:Choice>
        <mc:Fallback xmlns="">
          <p:sp>
            <p:nvSpPr>
              <p:cNvPr id="28" name="Espace réservé du contenu 2">
                <a:extLst>
                  <a:ext uri="{FF2B5EF4-FFF2-40B4-BE49-F238E27FC236}">
                    <a16:creationId xmlns:a16="http://schemas.microsoft.com/office/drawing/2014/main" id="{00AA8665-D6F9-4A04-AC48-4E7F33F52A39}"/>
                  </a:ext>
                </a:extLst>
              </p:cNvPr>
              <p:cNvSpPr txBox="1">
                <a:spLocks noRot="1" noChangeAspect="1" noMove="1" noResize="1" noEditPoints="1" noAdjustHandles="1" noChangeArrowheads="1" noChangeShapeType="1" noTextEdit="1"/>
              </p:cNvSpPr>
              <p:nvPr/>
            </p:nvSpPr>
            <p:spPr>
              <a:xfrm>
                <a:off x="6200763" y="2657194"/>
                <a:ext cx="2549632" cy="688091"/>
              </a:xfrm>
              <a:prstGeom prst="rect">
                <a:avLst/>
              </a:prstGeom>
              <a:blipFill>
                <a:blip r:embed="rId5"/>
                <a:stretch>
                  <a:fillRect/>
                </a:stretch>
              </a:blipFill>
            </p:spPr>
            <p:txBody>
              <a:bodyPr/>
              <a:lstStyle/>
              <a:p>
                <a:r>
                  <a:rPr lang="fr-FR">
                    <a:noFill/>
                  </a:rPr>
                  <a:t> </a:t>
                </a:r>
              </a:p>
            </p:txBody>
          </p:sp>
        </mc:Fallback>
      </mc:AlternateContent>
      <p:sp>
        <p:nvSpPr>
          <p:cNvPr id="32" name="Rectangle 31">
            <a:extLst>
              <a:ext uri="{FF2B5EF4-FFF2-40B4-BE49-F238E27FC236}">
                <a16:creationId xmlns:a16="http://schemas.microsoft.com/office/drawing/2014/main" id="{D246EEE4-1D20-4200-A0CC-94E8879FF180}"/>
              </a:ext>
            </a:extLst>
          </p:cNvPr>
          <p:cNvSpPr/>
          <p:nvPr/>
        </p:nvSpPr>
        <p:spPr>
          <a:xfrm>
            <a:off x="7379973" y="2806701"/>
            <a:ext cx="228141" cy="24129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6" name="Connecteur droit avec flèche 35">
            <a:extLst>
              <a:ext uri="{FF2B5EF4-FFF2-40B4-BE49-F238E27FC236}">
                <a16:creationId xmlns:a16="http://schemas.microsoft.com/office/drawing/2014/main" id="{40D52F50-0A19-4A08-8F81-55E23744D2F1}"/>
              </a:ext>
            </a:extLst>
          </p:cNvPr>
          <p:cNvCxnSpPr/>
          <p:nvPr/>
        </p:nvCxnSpPr>
        <p:spPr>
          <a:xfrm>
            <a:off x="7483199" y="3048000"/>
            <a:ext cx="0" cy="6204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ZoneTexte 37">
            <a:extLst>
              <a:ext uri="{FF2B5EF4-FFF2-40B4-BE49-F238E27FC236}">
                <a16:creationId xmlns:a16="http://schemas.microsoft.com/office/drawing/2014/main" id="{B3C74F34-6331-4AB5-AC0F-1916D73AEA62}"/>
              </a:ext>
            </a:extLst>
          </p:cNvPr>
          <p:cNvSpPr txBox="1"/>
          <p:nvPr/>
        </p:nvSpPr>
        <p:spPr>
          <a:xfrm>
            <a:off x="7076786" y="3649200"/>
            <a:ext cx="788821" cy="338554"/>
          </a:xfrm>
          <a:prstGeom prst="rect">
            <a:avLst/>
          </a:prstGeom>
          <a:noFill/>
        </p:spPr>
        <p:txBody>
          <a:bodyPr wrap="square" rtlCol="0">
            <a:spAutoFit/>
          </a:bodyPr>
          <a:lstStyle/>
          <a:p>
            <a:r>
              <a:rPr lang="fr-FR" sz="1600" dirty="0"/>
              <a:t>Fixé</a:t>
            </a:r>
          </a:p>
        </p:txBody>
      </p:sp>
      <p:sp>
        <p:nvSpPr>
          <p:cNvPr id="42" name="Ellipse 41">
            <a:extLst>
              <a:ext uri="{FF2B5EF4-FFF2-40B4-BE49-F238E27FC236}">
                <a16:creationId xmlns:a16="http://schemas.microsoft.com/office/drawing/2014/main" id="{102575B2-4547-4CB9-9B44-F3751BA60CC6}"/>
              </a:ext>
            </a:extLst>
          </p:cNvPr>
          <p:cNvSpPr/>
          <p:nvPr/>
        </p:nvSpPr>
        <p:spPr>
          <a:xfrm>
            <a:off x="4014056" y="3891811"/>
            <a:ext cx="87711" cy="84794"/>
          </a:xfrm>
          <a:prstGeom prst="ellipse">
            <a:avLst/>
          </a:prstGeom>
          <a:solidFill>
            <a:srgbClr val="F45AC1"/>
          </a:solidFill>
          <a:ln>
            <a:solidFill>
              <a:srgbClr val="F45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lipse 44">
            <a:extLst>
              <a:ext uri="{FF2B5EF4-FFF2-40B4-BE49-F238E27FC236}">
                <a16:creationId xmlns:a16="http://schemas.microsoft.com/office/drawing/2014/main" id="{D6D05B1D-B078-49FC-90A4-B476B7F109E2}"/>
              </a:ext>
            </a:extLst>
          </p:cNvPr>
          <p:cNvSpPr/>
          <p:nvPr/>
        </p:nvSpPr>
        <p:spPr>
          <a:xfrm>
            <a:off x="3240482" y="4893085"/>
            <a:ext cx="87711" cy="84794"/>
          </a:xfrm>
          <a:prstGeom prst="ellipse">
            <a:avLst/>
          </a:prstGeom>
          <a:solidFill>
            <a:srgbClr val="F45AC1"/>
          </a:solidFill>
          <a:ln>
            <a:solidFill>
              <a:srgbClr val="F45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0E9993FA-847D-4E7E-B879-74AF046C4861}"/>
              </a:ext>
            </a:extLst>
          </p:cNvPr>
          <p:cNvSpPr/>
          <p:nvPr/>
        </p:nvSpPr>
        <p:spPr>
          <a:xfrm>
            <a:off x="7628120" y="2621945"/>
            <a:ext cx="1007877" cy="62048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0" name="Connecteur droit avec flèche 19">
            <a:extLst>
              <a:ext uri="{FF2B5EF4-FFF2-40B4-BE49-F238E27FC236}">
                <a16:creationId xmlns:a16="http://schemas.microsoft.com/office/drawing/2014/main" id="{DE3D9033-673C-46EE-A6DA-D151470D8C8A}"/>
              </a:ext>
            </a:extLst>
          </p:cNvPr>
          <p:cNvCxnSpPr>
            <a:cxnSpLocks/>
          </p:cNvCxnSpPr>
          <p:nvPr/>
        </p:nvCxnSpPr>
        <p:spPr>
          <a:xfrm>
            <a:off x="8152066" y="3242431"/>
            <a:ext cx="0" cy="9088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ZoneTexte 20">
            <a:extLst>
              <a:ext uri="{FF2B5EF4-FFF2-40B4-BE49-F238E27FC236}">
                <a16:creationId xmlns:a16="http://schemas.microsoft.com/office/drawing/2014/main" id="{CD4B49FB-FA38-4FEF-A44F-47CC43990AA1}"/>
              </a:ext>
            </a:extLst>
          </p:cNvPr>
          <p:cNvSpPr txBox="1"/>
          <p:nvPr/>
        </p:nvSpPr>
        <p:spPr>
          <a:xfrm>
            <a:off x="7009241" y="4162972"/>
            <a:ext cx="2549632" cy="584775"/>
          </a:xfrm>
          <a:prstGeom prst="rect">
            <a:avLst/>
          </a:prstGeom>
          <a:noFill/>
        </p:spPr>
        <p:txBody>
          <a:bodyPr wrap="square" rtlCol="0">
            <a:spAutoFit/>
          </a:bodyPr>
          <a:lstStyle/>
          <a:p>
            <a:pPr algn="ctr"/>
            <a:r>
              <a:rPr lang="fr-FR" sz="1600" dirty="0"/>
              <a:t>Réduit quand il approche du minimum</a:t>
            </a:r>
          </a:p>
        </p:txBody>
      </p:sp>
      <p:sp>
        <p:nvSpPr>
          <p:cNvPr id="24" name="Ellipse 23">
            <a:extLst>
              <a:ext uri="{FF2B5EF4-FFF2-40B4-BE49-F238E27FC236}">
                <a16:creationId xmlns:a16="http://schemas.microsoft.com/office/drawing/2014/main" id="{6C6FEB95-3350-4F5C-9D68-90CE77CCBA3B}"/>
              </a:ext>
            </a:extLst>
          </p:cNvPr>
          <p:cNvSpPr/>
          <p:nvPr/>
        </p:nvSpPr>
        <p:spPr>
          <a:xfrm>
            <a:off x="2732482" y="5208985"/>
            <a:ext cx="87711" cy="84794"/>
          </a:xfrm>
          <a:prstGeom prst="ellipse">
            <a:avLst/>
          </a:prstGeom>
          <a:solidFill>
            <a:srgbClr val="F45AC1"/>
          </a:solidFill>
          <a:ln>
            <a:solidFill>
              <a:srgbClr val="F45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 name="Connecteur droit 8">
            <a:extLst>
              <a:ext uri="{FF2B5EF4-FFF2-40B4-BE49-F238E27FC236}">
                <a16:creationId xmlns:a16="http://schemas.microsoft.com/office/drawing/2014/main" id="{E4BDE7BF-326A-4DED-B17C-B97060F6EBF4}"/>
              </a:ext>
            </a:extLst>
          </p:cNvPr>
          <p:cNvCxnSpPr/>
          <p:nvPr/>
        </p:nvCxnSpPr>
        <p:spPr>
          <a:xfrm flipH="1">
            <a:off x="3750733" y="2480733"/>
            <a:ext cx="999067" cy="2813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7DFF7D3C-307D-40E3-A8A6-B5F6ACFEFD87}"/>
              </a:ext>
            </a:extLst>
          </p:cNvPr>
          <p:cNvCxnSpPr>
            <a:cxnSpLocks/>
          </p:cNvCxnSpPr>
          <p:nvPr/>
        </p:nvCxnSpPr>
        <p:spPr>
          <a:xfrm flipV="1">
            <a:off x="3284337" y="2572345"/>
            <a:ext cx="1591436" cy="2721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F382C8EB-DD85-4837-88B2-1B15CAE9B3B7}"/>
              </a:ext>
            </a:extLst>
          </p:cNvPr>
          <p:cNvCxnSpPr/>
          <p:nvPr/>
        </p:nvCxnSpPr>
        <p:spPr>
          <a:xfrm flipV="1">
            <a:off x="2756552" y="3566300"/>
            <a:ext cx="2565146" cy="1727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2AE7D1D0-F5BD-43B8-B632-83F4615036EC}"/>
              </a:ext>
            </a:extLst>
          </p:cNvPr>
          <p:cNvCxnSpPr/>
          <p:nvPr/>
        </p:nvCxnSpPr>
        <p:spPr>
          <a:xfrm>
            <a:off x="1066800" y="5293779"/>
            <a:ext cx="425489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Espace réservé du pied de page 3">
            <a:extLst>
              <a:ext uri="{FF2B5EF4-FFF2-40B4-BE49-F238E27FC236}">
                <a16:creationId xmlns:a16="http://schemas.microsoft.com/office/drawing/2014/main" id="{196B8600-DE1D-5045-8820-29B40373C16E}"/>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23" name="Image 22">
            <a:extLst>
              <a:ext uri="{FF2B5EF4-FFF2-40B4-BE49-F238E27FC236}">
                <a16:creationId xmlns:a16="http://schemas.microsoft.com/office/drawing/2014/main" id="{43621E10-F13B-B34D-B9CF-884C8CD058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Tree>
    <p:extLst>
      <p:ext uri="{BB962C8B-B14F-4D97-AF65-F5344CB8AC3E}">
        <p14:creationId xmlns:p14="http://schemas.microsoft.com/office/powerpoint/2010/main" val="361204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par>
                                <p:cTn id="21" presetID="10"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fade">
                                      <p:cBhvr>
                                        <p:cTn id="54" dur="500"/>
                                        <p:tgtEl>
                                          <p:spTgt spid="4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8" grpId="0"/>
      <p:bldP spid="32" grpId="0" animBg="1"/>
      <p:bldP spid="38" grpId="0"/>
      <p:bldP spid="42" grpId="0" animBg="1"/>
      <p:bldP spid="45" grpId="0" animBg="1"/>
      <p:bldP spid="19" grpId="0" animBg="1"/>
      <p:bldP spid="21" grpId="0"/>
      <p:bldP spid="2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946597-7D2B-4AB9-A6FA-16CF123AED21}"/>
              </a:ext>
            </a:extLst>
          </p:cNvPr>
          <p:cNvSpPr>
            <a:spLocks noGrp="1"/>
          </p:cNvSpPr>
          <p:nvPr>
            <p:ph type="title"/>
          </p:nvPr>
        </p:nvSpPr>
        <p:spPr>
          <a:xfrm>
            <a:off x="677334" y="609600"/>
            <a:ext cx="8596668" cy="1320800"/>
          </a:xfrm>
        </p:spPr>
        <p:txBody>
          <a:bodyPr/>
          <a:lstStyle/>
          <a:p>
            <a:r>
              <a:rPr lang="fr-FR" dirty="0"/>
              <a:t>7. Fonction non convexe</a:t>
            </a:r>
          </a:p>
        </p:txBody>
      </p:sp>
      <p:sp>
        <p:nvSpPr>
          <p:cNvPr id="5" name="Espace réservé du numéro de diapositive 4">
            <a:extLst>
              <a:ext uri="{FF2B5EF4-FFF2-40B4-BE49-F238E27FC236}">
                <a16:creationId xmlns:a16="http://schemas.microsoft.com/office/drawing/2014/main" id="{D7B2DC3F-2AFB-4973-8811-A38F93891E18}"/>
              </a:ext>
            </a:extLst>
          </p:cNvPr>
          <p:cNvSpPr>
            <a:spLocks noGrp="1"/>
          </p:cNvSpPr>
          <p:nvPr>
            <p:ph type="sldNum" sz="quarter" idx="12"/>
          </p:nvPr>
        </p:nvSpPr>
        <p:spPr/>
        <p:txBody>
          <a:bodyPr/>
          <a:lstStyle/>
          <a:p>
            <a:fld id="{7E7BE016-98D7-40EC-9FA8-F4485C9A31D1}" type="slidenum">
              <a:rPr lang="fr-FR" smtClean="0"/>
              <a:pPr/>
              <a:t>33</a:t>
            </a:fld>
            <a:endParaRPr lang="fr-FR"/>
          </a:p>
        </p:txBody>
      </p:sp>
      <p:pic>
        <p:nvPicPr>
          <p:cNvPr id="7" name="Image 6">
            <a:extLst>
              <a:ext uri="{FF2B5EF4-FFF2-40B4-BE49-F238E27FC236}">
                <a16:creationId xmlns:a16="http://schemas.microsoft.com/office/drawing/2014/main" id="{8A881CD4-005C-4688-B06E-2B5D436D99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47" y="2266949"/>
            <a:ext cx="4960021" cy="2914652"/>
          </a:xfrm>
          <a:prstGeom prst="rect">
            <a:avLst/>
          </a:prstGeom>
        </p:spPr>
      </p:pic>
      <p:pic>
        <p:nvPicPr>
          <p:cNvPr id="10" name="Image 9">
            <a:extLst>
              <a:ext uri="{FF2B5EF4-FFF2-40B4-BE49-F238E27FC236}">
                <a16:creationId xmlns:a16="http://schemas.microsoft.com/office/drawing/2014/main" id="{87D8354B-16B3-4353-A63C-6171CAF988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0081" y="1726129"/>
            <a:ext cx="3514725" cy="3405741"/>
          </a:xfrm>
          <a:prstGeom prst="rect">
            <a:avLst/>
          </a:prstGeom>
        </p:spPr>
      </p:pic>
      <p:sp>
        <p:nvSpPr>
          <p:cNvPr id="8" name="Espace réservé du pied de page 3">
            <a:extLst>
              <a:ext uri="{FF2B5EF4-FFF2-40B4-BE49-F238E27FC236}">
                <a16:creationId xmlns:a16="http://schemas.microsoft.com/office/drawing/2014/main" id="{5C73B5A1-3198-724E-BCD4-43CB7F447ABF}"/>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9" name="Image 8">
            <a:extLst>
              <a:ext uri="{FF2B5EF4-FFF2-40B4-BE49-F238E27FC236}">
                <a16:creationId xmlns:a16="http://schemas.microsoft.com/office/drawing/2014/main" id="{0DD162F7-4013-8C48-8766-CF023C3D25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Tree>
    <p:extLst>
      <p:ext uri="{BB962C8B-B14F-4D97-AF65-F5344CB8AC3E}">
        <p14:creationId xmlns:p14="http://schemas.microsoft.com/office/powerpoint/2010/main" val="2947725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8F36A5-CD57-4DF2-8A06-12A0736BE9F9}"/>
              </a:ext>
            </a:extLst>
          </p:cNvPr>
          <p:cNvSpPr>
            <a:spLocks noGrp="1"/>
          </p:cNvSpPr>
          <p:nvPr>
            <p:ph type="title"/>
          </p:nvPr>
        </p:nvSpPr>
        <p:spPr/>
        <p:txBody>
          <a:bodyPr/>
          <a:lstStyle/>
          <a:p>
            <a:r>
              <a:rPr lang="fr-FR" dirty="0"/>
              <a:t>Régression linéaire</a:t>
            </a:r>
          </a:p>
        </p:txBody>
      </p:sp>
      <p:sp>
        <p:nvSpPr>
          <p:cNvPr id="3" name="Espace réservé du contenu 2">
            <a:extLst>
              <a:ext uri="{FF2B5EF4-FFF2-40B4-BE49-F238E27FC236}">
                <a16:creationId xmlns:a16="http://schemas.microsoft.com/office/drawing/2014/main" id="{6C6F4267-A05F-4F5C-B0AD-A94B3FF8BC0B}"/>
              </a:ext>
            </a:extLst>
          </p:cNvPr>
          <p:cNvSpPr>
            <a:spLocks noGrp="1"/>
          </p:cNvSpPr>
          <p:nvPr>
            <p:ph idx="1"/>
          </p:nvPr>
        </p:nvSpPr>
        <p:spPr>
          <a:xfrm>
            <a:off x="677334" y="2160589"/>
            <a:ext cx="8596668" cy="4087811"/>
          </a:xfrm>
        </p:spPr>
        <p:txBody>
          <a:bodyPr>
            <a:normAutofit/>
          </a:bodyPr>
          <a:lstStyle/>
          <a:p>
            <a:pPr>
              <a:lnSpc>
                <a:spcPct val="150000"/>
              </a:lnSpc>
            </a:pPr>
            <a:r>
              <a:rPr lang="fr-FR" dirty="0">
                <a:solidFill>
                  <a:schemeClr val="bg1">
                    <a:lumMod val="50000"/>
                  </a:schemeClr>
                </a:solidFill>
              </a:rPr>
              <a:t>I/ Régression</a:t>
            </a:r>
            <a:endParaRPr lang="en-US" dirty="0">
              <a:solidFill>
                <a:schemeClr val="bg1">
                  <a:lumMod val="50000"/>
                </a:schemeClr>
              </a:solidFill>
            </a:endParaRPr>
          </a:p>
          <a:p>
            <a:pPr>
              <a:lnSpc>
                <a:spcPct val="150000"/>
              </a:lnSpc>
            </a:pPr>
            <a:r>
              <a:rPr lang="fr-FR" dirty="0">
                <a:solidFill>
                  <a:schemeClr val="bg1">
                    <a:lumMod val="50000"/>
                  </a:schemeClr>
                </a:solidFill>
              </a:rPr>
              <a:t>II/ Définir le problème</a:t>
            </a:r>
          </a:p>
          <a:p>
            <a:pPr>
              <a:lnSpc>
                <a:spcPct val="150000"/>
              </a:lnSpc>
            </a:pPr>
            <a:r>
              <a:rPr lang="fr-FR" dirty="0">
                <a:solidFill>
                  <a:schemeClr val="bg1">
                    <a:lumMod val="50000"/>
                  </a:schemeClr>
                </a:solidFill>
              </a:rPr>
              <a:t>III/ Hypothèse</a:t>
            </a:r>
          </a:p>
          <a:p>
            <a:pPr>
              <a:lnSpc>
                <a:spcPct val="150000"/>
              </a:lnSpc>
            </a:pPr>
            <a:r>
              <a:rPr lang="fr-FR" dirty="0">
                <a:solidFill>
                  <a:schemeClr val="bg1">
                    <a:lumMod val="50000"/>
                  </a:schemeClr>
                </a:solidFill>
              </a:rPr>
              <a:t>IV/ Fonction de coût</a:t>
            </a:r>
          </a:p>
          <a:p>
            <a:pPr>
              <a:lnSpc>
                <a:spcPct val="150000"/>
              </a:lnSpc>
            </a:pPr>
            <a:r>
              <a:rPr lang="fr-FR" dirty="0">
                <a:solidFill>
                  <a:schemeClr val="bg1">
                    <a:lumMod val="50000"/>
                  </a:schemeClr>
                </a:solidFill>
              </a:rPr>
              <a:t>V/ Descente de gradient</a:t>
            </a:r>
          </a:p>
          <a:p>
            <a:pPr>
              <a:lnSpc>
                <a:spcPct val="150000"/>
              </a:lnSpc>
            </a:pPr>
            <a:r>
              <a:rPr lang="fr-FR" b="1" dirty="0">
                <a:solidFill>
                  <a:schemeClr val="tx1"/>
                </a:solidFill>
              </a:rPr>
              <a:t>VI/ Interprétation</a:t>
            </a:r>
          </a:p>
          <a:p>
            <a:endParaRPr lang="fr-FR" dirty="0"/>
          </a:p>
        </p:txBody>
      </p:sp>
      <p:sp>
        <p:nvSpPr>
          <p:cNvPr id="5" name="Espace réservé du numéro de diapositive 4">
            <a:extLst>
              <a:ext uri="{FF2B5EF4-FFF2-40B4-BE49-F238E27FC236}">
                <a16:creationId xmlns:a16="http://schemas.microsoft.com/office/drawing/2014/main" id="{DAE87036-62E1-4ADD-BA73-0211EA199E16}"/>
              </a:ext>
            </a:extLst>
          </p:cNvPr>
          <p:cNvSpPr>
            <a:spLocks noGrp="1"/>
          </p:cNvSpPr>
          <p:nvPr>
            <p:ph type="sldNum" sz="quarter" idx="12"/>
          </p:nvPr>
        </p:nvSpPr>
        <p:spPr/>
        <p:txBody>
          <a:bodyPr/>
          <a:lstStyle/>
          <a:p>
            <a:fld id="{7E7BE016-98D7-40EC-9FA8-F4485C9A31D1}" type="slidenum">
              <a:rPr lang="fr-FR" smtClean="0"/>
              <a:t>34</a:t>
            </a:fld>
            <a:endParaRPr lang="fr-FR"/>
          </a:p>
        </p:txBody>
      </p:sp>
      <p:sp>
        <p:nvSpPr>
          <p:cNvPr id="6" name="Espace réservé du pied de page 3">
            <a:extLst>
              <a:ext uri="{FF2B5EF4-FFF2-40B4-BE49-F238E27FC236}">
                <a16:creationId xmlns:a16="http://schemas.microsoft.com/office/drawing/2014/main" id="{911ED874-2908-E84E-80EA-3368DD92E184}"/>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7" name="Image 6">
            <a:extLst>
              <a:ext uri="{FF2B5EF4-FFF2-40B4-BE49-F238E27FC236}">
                <a16:creationId xmlns:a16="http://schemas.microsoft.com/office/drawing/2014/main" id="{F18209A1-AD2E-5344-A76E-1F8923F9E2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Tree>
    <p:extLst>
      <p:ext uri="{BB962C8B-B14F-4D97-AF65-F5344CB8AC3E}">
        <p14:creationId xmlns:p14="http://schemas.microsoft.com/office/powerpoint/2010/main" val="512267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946597-7D2B-4AB9-A6FA-16CF123AED21}"/>
              </a:ext>
            </a:extLst>
          </p:cNvPr>
          <p:cNvSpPr>
            <a:spLocks noGrp="1"/>
          </p:cNvSpPr>
          <p:nvPr>
            <p:ph type="title"/>
          </p:nvPr>
        </p:nvSpPr>
        <p:spPr>
          <a:xfrm>
            <a:off x="648138" y="609600"/>
            <a:ext cx="8596668" cy="1320800"/>
          </a:xfrm>
        </p:spPr>
        <p:txBody>
          <a:bodyPr/>
          <a:lstStyle/>
          <a:p>
            <a:r>
              <a:rPr lang="fr-FR" dirty="0"/>
              <a:t>1. Hypothèse</a:t>
            </a:r>
          </a:p>
        </p:txBody>
      </p:sp>
      <p:sp>
        <p:nvSpPr>
          <p:cNvPr id="5" name="Espace réservé du numéro de diapositive 4">
            <a:extLst>
              <a:ext uri="{FF2B5EF4-FFF2-40B4-BE49-F238E27FC236}">
                <a16:creationId xmlns:a16="http://schemas.microsoft.com/office/drawing/2014/main" id="{D7B2DC3F-2AFB-4973-8811-A38F93891E18}"/>
              </a:ext>
            </a:extLst>
          </p:cNvPr>
          <p:cNvSpPr>
            <a:spLocks noGrp="1"/>
          </p:cNvSpPr>
          <p:nvPr>
            <p:ph type="sldNum" sz="quarter" idx="12"/>
          </p:nvPr>
        </p:nvSpPr>
        <p:spPr/>
        <p:txBody>
          <a:bodyPr/>
          <a:lstStyle/>
          <a:p>
            <a:fld id="{7E7BE016-98D7-40EC-9FA8-F4485C9A31D1}" type="slidenum">
              <a:rPr lang="fr-FR" smtClean="0"/>
              <a:pPr/>
              <a:t>35</a:t>
            </a:fld>
            <a:endParaRPr lang="fr-FR"/>
          </a:p>
        </p:txBody>
      </p:sp>
      <mc:AlternateContent xmlns:mc="http://schemas.openxmlformats.org/markup-compatibility/2006" xmlns:a14="http://schemas.microsoft.com/office/drawing/2010/main">
        <mc:Choice Requires="a14">
          <p:sp>
            <p:nvSpPr>
              <p:cNvPr id="6" name="Espace réservé du contenu 2">
                <a:extLst>
                  <a:ext uri="{FF2B5EF4-FFF2-40B4-BE49-F238E27FC236}">
                    <a16:creationId xmlns:a16="http://schemas.microsoft.com/office/drawing/2014/main" id="{F7DD2981-916E-4ACF-9235-64859413DE00}"/>
                  </a:ext>
                </a:extLst>
              </p:cNvPr>
              <p:cNvSpPr txBox="1">
                <a:spLocks/>
              </p:cNvSpPr>
              <p:nvPr/>
            </p:nvSpPr>
            <p:spPr>
              <a:xfrm>
                <a:off x="510362" y="1930400"/>
                <a:ext cx="8596669" cy="41046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57150" indent="0" algn="ctr">
                  <a:buNone/>
                </a:pPr>
                <a:endParaRPr lang="fr-FR" sz="2000" b="0" dirty="0"/>
              </a:p>
              <a:p>
                <a:pPr marL="57150" indent="0" algn="ctr">
                  <a:buNone/>
                </a:pPr>
                <a:r>
                  <a:rPr lang="fr-FR" sz="2000" dirty="0"/>
                  <a:t>H(X) </a:t>
                </a:r>
                <a:r>
                  <a:rPr lang="fr-FR" sz="2000" dirty="0">
                    <a:latin typeface="Cambria Math" panose="02040503050406030204" pitchFamily="18" charset="0"/>
                  </a:rPr>
                  <a:t>=</a:t>
                </a:r>
                <a:r>
                  <a:rPr lang="fr-FR" sz="2000" i="1" dirty="0">
                    <a:latin typeface="Cambria Math" panose="02040503050406030204" pitchFamily="18" charset="0"/>
                  </a:rPr>
                  <a:t> </a:t>
                </a:r>
                <a14:m>
                  <m:oMath xmlns:m="http://schemas.openxmlformats.org/officeDocument/2006/math">
                    <m:sSub>
                      <m:sSubPr>
                        <m:ctrlPr>
                          <a:rPr lang="fr-FR" sz="2000" i="1">
                            <a:latin typeface="Cambria Math" panose="02040503050406030204" pitchFamily="18" charset="0"/>
                          </a:rPr>
                        </m:ctrlPr>
                      </m:sSubPr>
                      <m:e>
                        <m:r>
                          <a:rPr lang="fr-FR" sz="2000" i="1">
                            <a:latin typeface="Cambria Math" panose="02040503050406030204" pitchFamily="18" charset="0"/>
                          </a:rPr>
                          <m:t>𝑤</m:t>
                        </m:r>
                      </m:e>
                      <m:sub>
                        <m:r>
                          <a:rPr lang="fr-FR" sz="2000" i="1">
                            <a:latin typeface="Cambria Math" panose="02040503050406030204" pitchFamily="18" charset="0"/>
                          </a:rPr>
                          <m:t>0</m:t>
                        </m:r>
                      </m:sub>
                    </m:sSub>
                  </m:oMath>
                </a14:m>
                <a:r>
                  <a:rPr lang="fr-FR" sz="2000" b="0" i="1" dirty="0">
                    <a:latin typeface="Cambria Math" panose="02040503050406030204" pitchFamily="18" charset="0"/>
                  </a:rPr>
                  <a:t>.</a:t>
                </a:r>
                <a:r>
                  <a:rPr lang="fr-FR" sz="2000" dirty="0"/>
                  <a:t> </a:t>
                </a:r>
                <a14:m>
                  <m:oMath xmlns:m="http://schemas.openxmlformats.org/officeDocument/2006/math">
                    <m:sSub>
                      <m:sSubPr>
                        <m:ctrlPr>
                          <a:rPr lang="fr-FR" sz="2000" i="1">
                            <a:latin typeface="Cambria Math" panose="02040503050406030204" pitchFamily="18" charset="0"/>
                          </a:rPr>
                        </m:ctrlPr>
                      </m:sSubPr>
                      <m:e>
                        <m:r>
                          <a:rPr lang="fr-FR" sz="2000" i="1">
                            <a:latin typeface="Cambria Math" panose="02040503050406030204" pitchFamily="18" charset="0"/>
                          </a:rPr>
                          <m:t>𝑥</m:t>
                        </m:r>
                      </m:e>
                      <m:sub>
                        <m:r>
                          <a:rPr lang="fr-FR" sz="2000" i="1">
                            <a:latin typeface="Cambria Math" panose="02040503050406030204" pitchFamily="18" charset="0"/>
                          </a:rPr>
                          <m:t>0</m:t>
                        </m:r>
                      </m:sub>
                    </m:sSub>
                  </m:oMath>
                </a14:m>
                <a:r>
                  <a:rPr lang="fr-FR" sz="2000" b="0" i="1" dirty="0">
                    <a:latin typeface="Cambria Math" panose="02040503050406030204" pitchFamily="18" charset="0"/>
                  </a:rPr>
                  <a:t> </a:t>
                </a:r>
                <a:r>
                  <a:rPr lang="fr-FR" sz="2000" b="0" dirty="0">
                    <a:latin typeface="Cambria Math" panose="02040503050406030204" pitchFamily="18" charset="0"/>
                  </a:rPr>
                  <a:t>+</a:t>
                </a:r>
                <a:r>
                  <a:rPr lang="fr-FR" sz="2000" b="0" i="1" dirty="0">
                    <a:latin typeface="Cambria Math" panose="02040503050406030204" pitchFamily="18" charset="0"/>
                  </a:rPr>
                  <a:t> </a:t>
                </a:r>
                <a14:m>
                  <m:oMath xmlns:m="http://schemas.openxmlformats.org/officeDocument/2006/math">
                    <m:sSub>
                      <m:sSubPr>
                        <m:ctrlPr>
                          <a:rPr lang="fr-FR" sz="2000" i="1">
                            <a:latin typeface="Cambria Math" panose="02040503050406030204" pitchFamily="18" charset="0"/>
                          </a:rPr>
                        </m:ctrlPr>
                      </m:sSubPr>
                      <m:e>
                        <m:r>
                          <a:rPr lang="fr-FR" sz="2000" i="1">
                            <a:latin typeface="Cambria Math" panose="02040503050406030204" pitchFamily="18" charset="0"/>
                          </a:rPr>
                          <m:t>𝑤</m:t>
                        </m:r>
                      </m:e>
                      <m:sub>
                        <m:r>
                          <a:rPr lang="fr-FR" sz="2000" i="1">
                            <a:latin typeface="Cambria Math" panose="02040503050406030204" pitchFamily="18" charset="0"/>
                          </a:rPr>
                          <m:t>1</m:t>
                        </m:r>
                      </m:sub>
                    </m:sSub>
                  </m:oMath>
                </a14:m>
                <a:r>
                  <a:rPr lang="fr-FR" sz="2000" b="0" i="1" dirty="0">
                    <a:latin typeface="Cambria Math" panose="02040503050406030204" pitchFamily="18" charset="0"/>
                  </a:rPr>
                  <a:t>.</a:t>
                </a:r>
                <a:r>
                  <a:rPr lang="fr-FR" sz="2000" dirty="0"/>
                  <a:t> </a:t>
                </a:r>
                <a14:m>
                  <m:oMath xmlns:m="http://schemas.openxmlformats.org/officeDocument/2006/math">
                    <m:sSub>
                      <m:sSubPr>
                        <m:ctrlPr>
                          <a:rPr lang="fr-FR" sz="2000" i="1">
                            <a:latin typeface="Cambria Math" panose="02040503050406030204" pitchFamily="18" charset="0"/>
                          </a:rPr>
                        </m:ctrlPr>
                      </m:sSubPr>
                      <m:e>
                        <m:r>
                          <a:rPr lang="fr-FR" sz="2000" i="1">
                            <a:latin typeface="Cambria Math" panose="02040503050406030204" pitchFamily="18" charset="0"/>
                          </a:rPr>
                          <m:t>𝑥</m:t>
                        </m:r>
                      </m:e>
                      <m:sub>
                        <m:r>
                          <a:rPr lang="fr-FR" sz="2000" i="1">
                            <a:latin typeface="Cambria Math" panose="02040503050406030204" pitchFamily="18" charset="0"/>
                          </a:rPr>
                          <m:t>1</m:t>
                        </m:r>
                      </m:sub>
                    </m:sSub>
                  </m:oMath>
                </a14:m>
                <a:r>
                  <a:rPr lang="fr-FR" sz="2000" b="0" i="1" dirty="0">
                    <a:latin typeface="Cambria Math" panose="02040503050406030204" pitchFamily="18" charset="0"/>
                  </a:rPr>
                  <a:t> </a:t>
                </a:r>
                <a:r>
                  <a:rPr lang="fr-FR" sz="2000" b="0" dirty="0">
                    <a:latin typeface="Cambria Math" panose="02040503050406030204" pitchFamily="18" charset="0"/>
                  </a:rPr>
                  <a:t>+</a:t>
                </a:r>
                <a:r>
                  <a:rPr lang="fr-FR" sz="2000" b="0" i="1" dirty="0">
                    <a:latin typeface="Cambria Math" panose="02040503050406030204" pitchFamily="18" charset="0"/>
                  </a:rPr>
                  <a:t> </a:t>
                </a:r>
                <a14:m>
                  <m:oMath xmlns:m="http://schemas.openxmlformats.org/officeDocument/2006/math">
                    <m:sSub>
                      <m:sSubPr>
                        <m:ctrlPr>
                          <a:rPr lang="fr-FR" sz="2000" i="1">
                            <a:latin typeface="Cambria Math" panose="02040503050406030204" pitchFamily="18" charset="0"/>
                          </a:rPr>
                        </m:ctrlPr>
                      </m:sSubPr>
                      <m:e>
                        <m:r>
                          <a:rPr lang="fr-FR" sz="2000" i="1">
                            <a:latin typeface="Cambria Math" panose="02040503050406030204" pitchFamily="18" charset="0"/>
                          </a:rPr>
                          <m:t>𝑤</m:t>
                        </m:r>
                      </m:e>
                      <m:sub>
                        <m:r>
                          <a:rPr lang="fr-FR" sz="2000" i="1">
                            <a:latin typeface="Cambria Math" panose="02040503050406030204" pitchFamily="18" charset="0"/>
                          </a:rPr>
                          <m:t>2</m:t>
                        </m:r>
                      </m:sub>
                    </m:sSub>
                  </m:oMath>
                </a14:m>
                <a:r>
                  <a:rPr lang="fr-FR" sz="2000" b="0" i="1" dirty="0">
                    <a:latin typeface="Cambria Math" panose="02040503050406030204" pitchFamily="18" charset="0"/>
                  </a:rPr>
                  <a:t>.</a:t>
                </a:r>
                <a:r>
                  <a:rPr lang="fr-FR" sz="2000" dirty="0"/>
                  <a:t> </a:t>
                </a:r>
                <a14:m>
                  <m:oMath xmlns:m="http://schemas.openxmlformats.org/officeDocument/2006/math">
                    <m:sSub>
                      <m:sSubPr>
                        <m:ctrlPr>
                          <a:rPr lang="fr-FR" sz="2000" i="1">
                            <a:latin typeface="Cambria Math" panose="02040503050406030204" pitchFamily="18" charset="0"/>
                          </a:rPr>
                        </m:ctrlPr>
                      </m:sSubPr>
                      <m:e>
                        <m:r>
                          <a:rPr lang="fr-FR" sz="2000" i="1">
                            <a:latin typeface="Cambria Math" panose="02040503050406030204" pitchFamily="18" charset="0"/>
                          </a:rPr>
                          <m:t>𝑥</m:t>
                        </m:r>
                      </m:e>
                      <m:sub>
                        <m:r>
                          <a:rPr lang="fr-FR" sz="2000" i="1">
                            <a:latin typeface="Cambria Math" panose="02040503050406030204" pitchFamily="18" charset="0"/>
                          </a:rPr>
                          <m:t>2</m:t>
                        </m:r>
                      </m:sub>
                    </m:sSub>
                  </m:oMath>
                </a14:m>
                <a:r>
                  <a:rPr lang="fr-FR" sz="2000" b="0" i="1" dirty="0">
                    <a:latin typeface="Cambria Math" panose="02040503050406030204" pitchFamily="18" charset="0"/>
                  </a:rPr>
                  <a:t> </a:t>
                </a:r>
                <a:r>
                  <a:rPr lang="fr-FR" sz="2000" b="0" dirty="0">
                    <a:latin typeface="Cambria Math" panose="02040503050406030204" pitchFamily="18" charset="0"/>
                  </a:rPr>
                  <a:t>+</a:t>
                </a:r>
                <a:r>
                  <a:rPr lang="fr-FR" sz="2000" b="0" i="1" dirty="0">
                    <a:latin typeface="Cambria Math" panose="02040503050406030204" pitchFamily="18" charset="0"/>
                  </a:rPr>
                  <a:t> … </a:t>
                </a:r>
                <a:r>
                  <a:rPr lang="fr-FR" sz="2000" b="0" dirty="0">
                    <a:latin typeface="Cambria Math" panose="02040503050406030204" pitchFamily="18" charset="0"/>
                  </a:rPr>
                  <a:t>+</a:t>
                </a:r>
                <a:r>
                  <a:rPr lang="fr-FR" sz="2000" b="0" i="1" dirty="0">
                    <a:latin typeface="Cambria Math" panose="02040503050406030204" pitchFamily="18" charset="0"/>
                  </a:rPr>
                  <a:t> </a:t>
                </a:r>
                <a14:m>
                  <m:oMath xmlns:m="http://schemas.openxmlformats.org/officeDocument/2006/math">
                    <m:sSub>
                      <m:sSubPr>
                        <m:ctrlPr>
                          <a:rPr lang="fr-FR" sz="2000" i="1">
                            <a:latin typeface="Cambria Math" panose="02040503050406030204" pitchFamily="18" charset="0"/>
                          </a:rPr>
                        </m:ctrlPr>
                      </m:sSubPr>
                      <m:e>
                        <m:r>
                          <a:rPr lang="fr-FR" sz="2000" i="1">
                            <a:latin typeface="Cambria Math" panose="02040503050406030204" pitchFamily="18" charset="0"/>
                          </a:rPr>
                          <m:t>𝑤</m:t>
                        </m:r>
                      </m:e>
                      <m:sub>
                        <m:r>
                          <a:rPr lang="fr-FR" sz="2000" i="1">
                            <a:latin typeface="Cambria Math" panose="02040503050406030204" pitchFamily="18" charset="0"/>
                          </a:rPr>
                          <m:t>𝑛</m:t>
                        </m:r>
                      </m:sub>
                    </m:sSub>
                  </m:oMath>
                </a14:m>
                <a:r>
                  <a:rPr lang="fr-FR" sz="2000" b="0" i="1" dirty="0">
                    <a:latin typeface="Cambria Math" panose="02040503050406030204" pitchFamily="18" charset="0"/>
                  </a:rPr>
                  <a:t>.</a:t>
                </a:r>
                <a:r>
                  <a:rPr lang="fr-FR" sz="2000" dirty="0"/>
                  <a:t> </a:t>
                </a:r>
                <a14:m>
                  <m:oMath xmlns:m="http://schemas.openxmlformats.org/officeDocument/2006/math">
                    <m:sSub>
                      <m:sSubPr>
                        <m:ctrlPr>
                          <a:rPr lang="fr-FR" sz="2000" i="1">
                            <a:latin typeface="Cambria Math" panose="02040503050406030204" pitchFamily="18" charset="0"/>
                          </a:rPr>
                        </m:ctrlPr>
                      </m:sSubPr>
                      <m:e>
                        <m:r>
                          <a:rPr lang="fr-FR" sz="2000" i="1">
                            <a:latin typeface="Cambria Math" panose="02040503050406030204" pitchFamily="18" charset="0"/>
                          </a:rPr>
                          <m:t>𝑥</m:t>
                        </m:r>
                      </m:e>
                      <m:sub>
                        <m:r>
                          <a:rPr lang="fr-FR" sz="2000" i="1">
                            <a:latin typeface="Cambria Math" panose="02040503050406030204" pitchFamily="18" charset="0"/>
                          </a:rPr>
                          <m:t>𝑛</m:t>
                        </m:r>
                      </m:sub>
                    </m:sSub>
                  </m:oMath>
                </a14:m>
                <a:endParaRPr lang="fr-FR" sz="2000" b="0" i="1" dirty="0">
                  <a:latin typeface="Cambria Math" panose="02040503050406030204" pitchFamily="18" charset="0"/>
                </a:endParaRPr>
              </a:p>
              <a:p>
                <a:pPr marL="57150" indent="0" algn="ctr">
                  <a:buNone/>
                </a:pPr>
                <a:endParaRPr lang="fr-FR" sz="2000" b="0" i="1" dirty="0">
                  <a:latin typeface="Cambria Math" panose="02040503050406030204" pitchFamily="18" charset="0"/>
                </a:endParaRPr>
              </a:p>
              <a:p>
                <a:pPr marL="57150" indent="0" algn="ctr">
                  <a:buNone/>
                </a:pPr>
                <a:r>
                  <a:rPr lang="fr-FR" sz="2000" dirty="0"/>
                  <a:t>H(X) </a:t>
                </a:r>
                <a:r>
                  <a:rPr lang="fr-FR" sz="2000" dirty="0">
                    <a:latin typeface="Cambria Math" panose="02040503050406030204" pitchFamily="18" charset="0"/>
                  </a:rPr>
                  <a:t>= 80 * 1 +1.5</a:t>
                </a:r>
                <a:r>
                  <a:rPr lang="fr-FR" sz="2000" dirty="0"/>
                  <a:t> </a:t>
                </a:r>
                <a14:m>
                  <m:oMath xmlns:m="http://schemas.openxmlformats.org/officeDocument/2006/math">
                    <m:sSub>
                      <m:sSubPr>
                        <m:ctrlPr>
                          <a:rPr lang="fr-FR" sz="2000" i="1">
                            <a:latin typeface="Cambria Math" panose="02040503050406030204" pitchFamily="18" charset="0"/>
                          </a:rPr>
                        </m:ctrlPr>
                      </m:sSubPr>
                      <m:e>
                        <m:r>
                          <m:rPr>
                            <m:sty m:val="p"/>
                          </m:rPr>
                          <a:rPr lang="fr-FR" sz="2000" i="0">
                            <a:latin typeface="Cambria Math" panose="02040503050406030204" pitchFamily="18" charset="0"/>
                          </a:rPr>
                          <m:t>x</m:t>
                        </m:r>
                      </m:e>
                      <m:sub>
                        <m:r>
                          <a:rPr lang="fr-FR" sz="2000" i="0">
                            <a:latin typeface="Cambria Math" panose="02040503050406030204" pitchFamily="18" charset="0"/>
                          </a:rPr>
                          <m:t>1</m:t>
                        </m:r>
                      </m:sub>
                    </m:sSub>
                  </m:oMath>
                </a14:m>
                <a:r>
                  <a:rPr lang="fr-FR" sz="2000" dirty="0">
                    <a:latin typeface="Cambria Math" panose="02040503050406030204" pitchFamily="18" charset="0"/>
                  </a:rPr>
                  <a:t> +10</a:t>
                </a:r>
                <a:r>
                  <a:rPr lang="fr-FR" sz="2000" dirty="0"/>
                  <a:t> </a:t>
                </a:r>
                <a14:m>
                  <m:oMath xmlns:m="http://schemas.openxmlformats.org/officeDocument/2006/math">
                    <m:sSub>
                      <m:sSubPr>
                        <m:ctrlPr>
                          <a:rPr lang="fr-FR" sz="2000" i="1">
                            <a:latin typeface="Cambria Math" panose="02040503050406030204" pitchFamily="18" charset="0"/>
                          </a:rPr>
                        </m:ctrlPr>
                      </m:sSubPr>
                      <m:e>
                        <m:r>
                          <m:rPr>
                            <m:sty m:val="p"/>
                          </m:rPr>
                          <a:rPr lang="fr-FR" sz="2000" i="0">
                            <a:latin typeface="Cambria Math" panose="02040503050406030204" pitchFamily="18" charset="0"/>
                          </a:rPr>
                          <m:t>x</m:t>
                        </m:r>
                      </m:e>
                      <m:sub>
                        <m:r>
                          <a:rPr lang="fr-FR" sz="2000" i="0">
                            <a:latin typeface="Cambria Math" panose="02040503050406030204" pitchFamily="18" charset="0"/>
                          </a:rPr>
                          <m:t>2</m:t>
                        </m:r>
                      </m:sub>
                    </m:sSub>
                  </m:oMath>
                </a14:m>
                <a:r>
                  <a:rPr lang="fr-FR" sz="2000" dirty="0">
                    <a:latin typeface="Cambria Math" panose="02040503050406030204" pitchFamily="18" charset="0"/>
                  </a:rPr>
                  <a:t> + … + -2 </a:t>
                </a:r>
                <a14:m>
                  <m:oMath xmlns:m="http://schemas.openxmlformats.org/officeDocument/2006/math">
                    <m:sSub>
                      <m:sSubPr>
                        <m:ctrlPr>
                          <a:rPr lang="fr-FR" sz="2000" i="1">
                            <a:latin typeface="Cambria Math" panose="02040503050406030204" pitchFamily="18" charset="0"/>
                          </a:rPr>
                        </m:ctrlPr>
                      </m:sSubPr>
                      <m:e>
                        <m:r>
                          <m:rPr>
                            <m:sty m:val="p"/>
                          </m:rPr>
                          <a:rPr lang="fr-FR" sz="2000" i="0">
                            <a:latin typeface="Cambria Math" panose="02040503050406030204" pitchFamily="18" charset="0"/>
                          </a:rPr>
                          <m:t>x</m:t>
                        </m:r>
                      </m:e>
                      <m:sub>
                        <m:r>
                          <m:rPr>
                            <m:sty m:val="p"/>
                          </m:rPr>
                          <a:rPr lang="fr-FR" sz="2000" i="0">
                            <a:latin typeface="Cambria Math" panose="02040503050406030204" pitchFamily="18" charset="0"/>
                          </a:rPr>
                          <m:t>n</m:t>
                        </m:r>
                      </m:sub>
                    </m:sSub>
                  </m:oMath>
                </a14:m>
                <a:endParaRPr lang="fr-FR" sz="2000" dirty="0">
                  <a:latin typeface="Cambria Math" panose="02040503050406030204" pitchFamily="18" charset="0"/>
                </a:endParaRPr>
              </a:p>
              <a:p>
                <a:pPr marL="57150" indent="0">
                  <a:buNone/>
                </a:pPr>
                <a:endParaRPr lang="fr-FR" sz="2000" dirty="0">
                  <a:latin typeface="Cambria Math" panose="02040503050406030204" pitchFamily="18" charset="0"/>
                </a:endParaRPr>
              </a:p>
              <a:p>
                <a:pPr marL="400050"/>
                <a14:m>
                  <m:oMath xmlns:m="http://schemas.openxmlformats.org/officeDocument/2006/math">
                    <m:sSub>
                      <m:sSubPr>
                        <m:ctrlPr>
                          <a:rPr lang="fr-FR" sz="2000" i="1" smtClean="0">
                            <a:latin typeface="Cambria Math" panose="02040503050406030204" pitchFamily="18" charset="0"/>
                          </a:rPr>
                        </m:ctrlPr>
                      </m:sSubPr>
                      <m:e>
                        <m:r>
                          <a:rPr lang="fr-FR" sz="2000" i="1">
                            <a:latin typeface="Cambria Math" panose="02040503050406030204" pitchFamily="18" charset="0"/>
                          </a:rPr>
                          <m:t>𝑤</m:t>
                        </m:r>
                      </m:e>
                      <m:sub>
                        <m:r>
                          <a:rPr lang="fr-FR" sz="2000" i="1">
                            <a:latin typeface="Cambria Math" panose="02040503050406030204" pitchFamily="18" charset="0"/>
                          </a:rPr>
                          <m:t>0</m:t>
                        </m:r>
                      </m:sub>
                    </m:sSub>
                  </m:oMath>
                </a14:m>
                <a:r>
                  <a:rPr lang="fr-FR" sz="2000" dirty="0">
                    <a:latin typeface="Cambria Math" panose="02040503050406030204" pitchFamily="18" charset="0"/>
                  </a:rPr>
                  <a:t> est le prix de base d'un appartement sans autres variables. </a:t>
                </a:r>
              </a:p>
              <a:p>
                <a:pPr marL="400050"/>
                <a14:m>
                  <m:oMath xmlns:m="http://schemas.openxmlformats.org/officeDocument/2006/math">
                    <m:sSub>
                      <m:sSubPr>
                        <m:ctrlPr>
                          <a:rPr lang="fr-FR" sz="2000" i="1">
                            <a:latin typeface="Cambria Math" panose="02040503050406030204" pitchFamily="18" charset="0"/>
                          </a:rPr>
                        </m:ctrlPr>
                      </m:sSubPr>
                      <m:e>
                        <m:r>
                          <a:rPr lang="fr-FR" sz="2000" i="1">
                            <a:latin typeface="Cambria Math" panose="02040503050406030204" pitchFamily="18" charset="0"/>
                          </a:rPr>
                          <m:t>𝑤</m:t>
                        </m:r>
                      </m:e>
                      <m:sub>
                        <m:r>
                          <a:rPr lang="fr-FR" sz="2000" i="1">
                            <a:latin typeface="Cambria Math" panose="02040503050406030204" pitchFamily="18" charset="0"/>
                          </a:rPr>
                          <m:t>1</m:t>
                        </m:r>
                      </m:sub>
                    </m:sSub>
                    <m:r>
                      <a:rPr lang="fr-FR" sz="2000" i="1">
                        <a:latin typeface="Cambria Math" panose="02040503050406030204" pitchFamily="18" charset="0"/>
                      </a:rPr>
                      <m:t> </m:t>
                    </m:r>
                  </m:oMath>
                </a14:m>
                <a:r>
                  <a:rPr lang="fr-FR" sz="2000" dirty="0">
                    <a:latin typeface="Cambria Math" panose="02040503050406030204" pitchFamily="18" charset="0"/>
                  </a:rPr>
                  <a:t>est le coefficient de la taille de l'appartement.</a:t>
                </a:r>
              </a:p>
              <a:p>
                <a:pPr marL="400050"/>
                <a14:m>
                  <m:oMath xmlns:m="http://schemas.openxmlformats.org/officeDocument/2006/math">
                    <m:sSub>
                      <m:sSubPr>
                        <m:ctrlPr>
                          <a:rPr lang="fr-FR" sz="2000" i="1">
                            <a:latin typeface="Cambria Math" panose="02040503050406030204" pitchFamily="18" charset="0"/>
                          </a:rPr>
                        </m:ctrlPr>
                      </m:sSubPr>
                      <m:e>
                        <m:r>
                          <a:rPr lang="fr-FR" sz="2000" i="1">
                            <a:latin typeface="Cambria Math" panose="02040503050406030204" pitchFamily="18" charset="0"/>
                          </a:rPr>
                          <m:t>𝑤</m:t>
                        </m:r>
                      </m:e>
                      <m:sub>
                        <m:r>
                          <a:rPr lang="fr-FR" sz="2000" i="1">
                            <a:latin typeface="Cambria Math" panose="02040503050406030204" pitchFamily="18" charset="0"/>
                          </a:rPr>
                          <m:t>2</m:t>
                        </m:r>
                      </m:sub>
                    </m:sSub>
                    <m:r>
                      <a:rPr lang="fr-FR" sz="2000" i="1">
                        <a:latin typeface="Cambria Math" panose="02040503050406030204" pitchFamily="18" charset="0"/>
                      </a:rPr>
                      <m:t> </m:t>
                    </m:r>
                  </m:oMath>
                </a14:m>
                <a:r>
                  <a:rPr lang="fr-FR" sz="2000" dirty="0">
                    <a:latin typeface="Cambria Math" panose="02040503050406030204" pitchFamily="18" charset="0"/>
                  </a:rPr>
                  <a:t>est le coefficient du nombre de pièces.</a:t>
                </a:r>
              </a:p>
              <a:p>
                <a:pPr marL="400050"/>
                <a14:m>
                  <m:oMath xmlns:m="http://schemas.openxmlformats.org/officeDocument/2006/math">
                    <m:sSub>
                      <m:sSubPr>
                        <m:ctrlPr>
                          <a:rPr lang="fr-FR" sz="2000" i="1">
                            <a:latin typeface="Cambria Math" panose="02040503050406030204" pitchFamily="18" charset="0"/>
                          </a:rPr>
                        </m:ctrlPr>
                      </m:sSubPr>
                      <m:e>
                        <m:r>
                          <a:rPr lang="fr-FR" sz="2000" i="1">
                            <a:latin typeface="Cambria Math" panose="02040503050406030204" pitchFamily="18" charset="0"/>
                          </a:rPr>
                          <m:t>𝑤</m:t>
                        </m:r>
                      </m:e>
                      <m:sub>
                        <m:r>
                          <a:rPr lang="fr-FR" sz="2000" i="1">
                            <a:latin typeface="Cambria Math" panose="02040503050406030204" pitchFamily="18" charset="0"/>
                          </a:rPr>
                          <m:t>𝑛</m:t>
                        </m:r>
                      </m:sub>
                    </m:sSub>
                    <m:r>
                      <a:rPr lang="fr-FR" sz="2000" i="1">
                        <a:latin typeface="Cambria Math" panose="02040503050406030204" pitchFamily="18" charset="0"/>
                      </a:rPr>
                      <m:t> </m:t>
                    </m:r>
                  </m:oMath>
                </a14:m>
                <a:r>
                  <a:rPr lang="fr-FR" sz="2000" dirty="0">
                    <a:latin typeface="Cambria Math" panose="02040503050406030204" pitchFamily="18" charset="0"/>
                  </a:rPr>
                  <a:t>est le coefficient de la date de construction de la maison.</a:t>
                </a:r>
              </a:p>
              <a:p>
                <a:pPr marL="400050"/>
                <a:endParaRPr lang="fr-FR" sz="2000" b="0" i="1" dirty="0">
                  <a:latin typeface="Cambria Math" panose="02040503050406030204" pitchFamily="18" charset="0"/>
                </a:endParaRPr>
              </a:p>
            </p:txBody>
          </p:sp>
        </mc:Choice>
        <mc:Fallback xmlns="">
          <p:sp>
            <p:nvSpPr>
              <p:cNvPr id="6" name="Espace réservé du contenu 2">
                <a:extLst>
                  <a:ext uri="{FF2B5EF4-FFF2-40B4-BE49-F238E27FC236}">
                    <a16:creationId xmlns:a16="http://schemas.microsoft.com/office/drawing/2014/main" id="{F7DD2981-916E-4ACF-9235-64859413DE00}"/>
                  </a:ext>
                </a:extLst>
              </p:cNvPr>
              <p:cNvSpPr txBox="1">
                <a:spLocks noRot="1" noChangeAspect="1" noMove="1" noResize="1" noEditPoints="1" noAdjustHandles="1" noChangeArrowheads="1" noChangeShapeType="1" noTextEdit="1"/>
              </p:cNvSpPr>
              <p:nvPr/>
            </p:nvSpPr>
            <p:spPr>
              <a:xfrm>
                <a:off x="510362" y="1930400"/>
                <a:ext cx="8596669" cy="4104640"/>
              </a:xfrm>
              <a:prstGeom prst="rect">
                <a:avLst/>
              </a:prstGeom>
              <a:blipFill>
                <a:blip r:embed="rId3"/>
                <a:stretch>
                  <a:fillRect/>
                </a:stretch>
              </a:blipFill>
            </p:spPr>
            <p:txBody>
              <a:bodyPr/>
              <a:lstStyle/>
              <a:p>
                <a:r>
                  <a:rPr lang="fr-FR">
                    <a:noFill/>
                  </a:rPr>
                  <a:t> </a:t>
                </a:r>
              </a:p>
            </p:txBody>
          </p:sp>
        </mc:Fallback>
      </mc:AlternateContent>
      <p:sp>
        <p:nvSpPr>
          <p:cNvPr id="8" name="Espace réservé du pied de page 3">
            <a:extLst>
              <a:ext uri="{FF2B5EF4-FFF2-40B4-BE49-F238E27FC236}">
                <a16:creationId xmlns:a16="http://schemas.microsoft.com/office/drawing/2014/main" id="{0DB0B80D-2DB5-DF4F-9C69-BD13CA7AD3E1}"/>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9" name="Image 8">
            <a:extLst>
              <a:ext uri="{FF2B5EF4-FFF2-40B4-BE49-F238E27FC236}">
                <a16:creationId xmlns:a16="http://schemas.microsoft.com/office/drawing/2014/main" id="{D69405BC-25A0-384C-BAC1-6771521C6E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Tree>
    <p:extLst>
      <p:ext uri="{BB962C8B-B14F-4D97-AF65-F5344CB8AC3E}">
        <p14:creationId xmlns:p14="http://schemas.microsoft.com/office/powerpoint/2010/main" val="3496506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87BADC-AD6E-4D00-BA0E-411D19886589}"/>
              </a:ext>
            </a:extLst>
          </p:cNvPr>
          <p:cNvSpPr>
            <a:spLocks noGrp="1"/>
          </p:cNvSpPr>
          <p:nvPr>
            <p:ph type="title"/>
          </p:nvPr>
        </p:nvSpPr>
        <p:spPr/>
        <p:txBody>
          <a:bodyPr/>
          <a:lstStyle/>
          <a:p>
            <a:r>
              <a:rPr lang="fr-FR" dirty="0"/>
              <a:t>2. Data </a:t>
            </a:r>
          </a:p>
        </p:txBody>
      </p:sp>
      <p:sp>
        <p:nvSpPr>
          <p:cNvPr id="5" name="Espace réservé du numéro de diapositive 4">
            <a:extLst>
              <a:ext uri="{FF2B5EF4-FFF2-40B4-BE49-F238E27FC236}">
                <a16:creationId xmlns:a16="http://schemas.microsoft.com/office/drawing/2014/main" id="{19314E06-852B-482A-9BA9-5DD41610F885}"/>
              </a:ext>
            </a:extLst>
          </p:cNvPr>
          <p:cNvSpPr>
            <a:spLocks noGrp="1"/>
          </p:cNvSpPr>
          <p:nvPr>
            <p:ph type="sldNum" sz="quarter" idx="12"/>
          </p:nvPr>
        </p:nvSpPr>
        <p:spPr/>
        <p:txBody>
          <a:bodyPr/>
          <a:lstStyle/>
          <a:p>
            <a:fld id="{7E7BE016-98D7-40EC-9FA8-F4485C9A31D1}" type="slidenum">
              <a:rPr lang="fr-FR" smtClean="0"/>
              <a:t>4</a:t>
            </a:fld>
            <a:endParaRPr lang="fr-FR"/>
          </a:p>
        </p:txBody>
      </p:sp>
      <mc:AlternateContent xmlns:mc="http://schemas.openxmlformats.org/markup-compatibility/2006" xmlns:a14="http://schemas.microsoft.com/office/drawing/2010/main">
        <mc:Choice Requires="a14">
          <p:graphicFrame>
            <p:nvGraphicFramePr>
              <p:cNvPr id="3" name="Tableau 2">
                <a:extLst>
                  <a:ext uri="{FF2B5EF4-FFF2-40B4-BE49-F238E27FC236}">
                    <a16:creationId xmlns:a16="http://schemas.microsoft.com/office/drawing/2014/main" id="{2226208B-7787-481B-97F9-0666A958CA11}"/>
                  </a:ext>
                </a:extLst>
              </p:cNvPr>
              <p:cNvGraphicFramePr>
                <a:graphicFrameLocks noGrp="1"/>
              </p:cNvGraphicFramePr>
              <p:nvPr>
                <p:extLst>
                  <p:ext uri="{D42A27DB-BD31-4B8C-83A1-F6EECF244321}">
                    <p14:modId xmlns:p14="http://schemas.microsoft.com/office/powerpoint/2010/main" val="2497178314"/>
                  </p:ext>
                </p:extLst>
              </p:nvPr>
            </p:nvGraphicFramePr>
            <p:xfrm>
              <a:off x="1160585" y="1499211"/>
              <a:ext cx="7983415" cy="2560320"/>
            </p:xfrm>
            <a:graphic>
              <a:graphicData uri="http://schemas.openxmlformats.org/drawingml/2006/table">
                <a:tbl>
                  <a:tblPr firstRow="1" bandRow="1">
                    <a:tableStyleId>{5C22544A-7EE6-4342-B048-85BDC9FD1C3A}</a:tableStyleId>
                  </a:tblPr>
                  <a:tblGrid>
                    <a:gridCol w="655075">
                      <a:extLst>
                        <a:ext uri="{9D8B030D-6E8A-4147-A177-3AD203B41FA5}">
                          <a16:colId xmlns:a16="http://schemas.microsoft.com/office/drawing/2014/main" val="1912094268"/>
                        </a:ext>
                      </a:extLst>
                    </a:gridCol>
                    <a:gridCol w="1832085">
                      <a:extLst>
                        <a:ext uri="{9D8B030D-6E8A-4147-A177-3AD203B41FA5}">
                          <a16:colId xmlns:a16="http://schemas.microsoft.com/office/drawing/2014/main" val="1574109155"/>
                        </a:ext>
                      </a:extLst>
                    </a:gridCol>
                    <a:gridCol w="1832085">
                      <a:extLst>
                        <a:ext uri="{9D8B030D-6E8A-4147-A177-3AD203B41FA5}">
                          <a16:colId xmlns:a16="http://schemas.microsoft.com/office/drawing/2014/main" val="3881460305"/>
                        </a:ext>
                      </a:extLst>
                    </a:gridCol>
                    <a:gridCol w="1832085">
                      <a:extLst>
                        <a:ext uri="{9D8B030D-6E8A-4147-A177-3AD203B41FA5}">
                          <a16:colId xmlns:a16="http://schemas.microsoft.com/office/drawing/2014/main" val="3371350894"/>
                        </a:ext>
                      </a:extLst>
                    </a:gridCol>
                    <a:gridCol w="1832085">
                      <a:extLst>
                        <a:ext uri="{9D8B030D-6E8A-4147-A177-3AD203B41FA5}">
                          <a16:colId xmlns:a16="http://schemas.microsoft.com/office/drawing/2014/main" val="3471918283"/>
                        </a:ext>
                      </a:extLst>
                    </a:gridCol>
                  </a:tblGrid>
                  <a:tr h="331787">
                    <a:tc>
                      <a:txBody>
                        <a:bodyPr/>
                        <a:lstStyle/>
                        <a:p>
                          <a:pPr algn="ctr"/>
                          <a:endParaRPr lang="fr-FR"/>
                        </a:p>
                      </a:txBody>
                      <a:tcPr/>
                    </a:tc>
                    <a:tc>
                      <a:txBody>
                        <a:bodyPr/>
                        <a:lstStyle/>
                        <a:p>
                          <a:pPr algn="ctr"/>
                          <a:r>
                            <a:rPr lang="fr-FR" sz="1600" dirty="0"/>
                            <a:t> Taille (</a:t>
                          </a:r>
                          <a14:m>
                            <m:oMath xmlns:m="http://schemas.openxmlformats.org/officeDocument/2006/math">
                              <m:sSub>
                                <m:sSubPr>
                                  <m:ctrlPr>
                                    <a:rPr lang="fr-FR" sz="1600" i="1" smtClean="0">
                                      <a:latin typeface="Cambria Math" panose="02040503050406030204" pitchFamily="18" charset="0"/>
                                    </a:rPr>
                                  </m:ctrlPr>
                                </m:sSubPr>
                                <m:e>
                                  <m:r>
                                    <a:rPr lang="fr-FR" sz="1600" b="1" i="1" smtClean="0">
                                      <a:latin typeface="Cambria Math" panose="02040503050406030204" pitchFamily="18" charset="0"/>
                                    </a:rPr>
                                    <m:t>𝒙</m:t>
                                  </m:r>
                                </m:e>
                                <m:sub>
                                  <m:r>
                                    <a:rPr lang="fr-FR" sz="1600" b="1" i="1" smtClean="0">
                                      <a:latin typeface="Cambria Math" panose="02040503050406030204" pitchFamily="18" charset="0"/>
                                    </a:rPr>
                                    <m:t>𝟏</m:t>
                                  </m:r>
                                </m:sub>
                              </m:sSub>
                            </m:oMath>
                          </a14:m>
                          <a:r>
                            <a:rPr lang="fr-FR" sz="1600" dirty="0"/>
                            <a:t>)</a:t>
                          </a:r>
                        </a:p>
                      </a:txBody>
                      <a:tcPr/>
                    </a:tc>
                    <a:tc>
                      <a:txBody>
                        <a:bodyPr/>
                        <a:lstStyle/>
                        <a:p>
                          <a:pPr algn="ctr"/>
                          <a:r>
                            <a:rPr lang="fr-FR" sz="1600" dirty="0"/>
                            <a:t>Nb de pièces(</a:t>
                          </a:r>
                          <a14:m>
                            <m:oMath xmlns:m="http://schemas.openxmlformats.org/officeDocument/2006/math">
                              <m:sSub>
                                <m:sSubPr>
                                  <m:ctrlPr>
                                    <a:rPr lang="fr-FR" sz="1600" i="1" smtClean="0">
                                      <a:latin typeface="Cambria Math" panose="02040503050406030204" pitchFamily="18" charset="0"/>
                                    </a:rPr>
                                  </m:ctrlPr>
                                </m:sSubPr>
                                <m:e>
                                  <m:r>
                                    <a:rPr lang="fr-FR" sz="1600" b="1" i="1" smtClean="0">
                                      <a:latin typeface="Cambria Math" panose="02040503050406030204" pitchFamily="18" charset="0"/>
                                    </a:rPr>
                                    <m:t>𝒙</m:t>
                                  </m:r>
                                </m:e>
                                <m:sub>
                                  <m:r>
                                    <a:rPr lang="fr-FR" sz="1600" b="1" i="1" smtClean="0">
                                      <a:latin typeface="Cambria Math" panose="02040503050406030204" pitchFamily="18" charset="0"/>
                                    </a:rPr>
                                    <m:t>𝟐</m:t>
                                  </m:r>
                                </m:sub>
                              </m:sSub>
                            </m:oMath>
                          </a14:m>
                          <a:r>
                            <a:rPr lang="fr-FR" sz="1600" dirty="0"/>
                            <a:t>)</a:t>
                          </a:r>
                        </a:p>
                      </a:txBody>
                      <a:tcPr/>
                    </a:tc>
                    <a:tc>
                      <a:txBody>
                        <a:bodyPr/>
                        <a:lstStyle/>
                        <a:p>
                          <a:pPr algn="ctr"/>
                          <a:r>
                            <a:rPr lang="fr-FR" sz="1600" baseline="0" dirty="0"/>
                            <a:t>Année </a:t>
                          </a:r>
                          <a:r>
                            <a:rPr lang="fr-FR" sz="1600" dirty="0"/>
                            <a:t> (</a:t>
                          </a:r>
                          <a14:m>
                            <m:oMath xmlns:m="http://schemas.openxmlformats.org/officeDocument/2006/math">
                              <m:sSub>
                                <m:sSubPr>
                                  <m:ctrlPr>
                                    <a:rPr lang="fr-FR" sz="1600" i="1" smtClean="0">
                                      <a:latin typeface="Cambria Math" panose="02040503050406030204" pitchFamily="18" charset="0"/>
                                    </a:rPr>
                                  </m:ctrlPr>
                                </m:sSubPr>
                                <m:e>
                                  <m:r>
                                    <a:rPr lang="fr-FR" sz="1600" b="1" i="1" smtClean="0">
                                      <a:latin typeface="Cambria Math" panose="02040503050406030204" pitchFamily="18" charset="0"/>
                                    </a:rPr>
                                    <m:t>𝒙</m:t>
                                  </m:r>
                                </m:e>
                                <m:sub>
                                  <m:r>
                                    <a:rPr lang="fr-FR" sz="1600" b="1" i="1" smtClean="0">
                                      <a:latin typeface="Cambria Math" panose="02040503050406030204" pitchFamily="18" charset="0"/>
                                    </a:rPr>
                                    <m:t>𝟑</m:t>
                                  </m:r>
                                </m:sub>
                              </m:sSub>
                            </m:oMath>
                          </a14:m>
                          <a:r>
                            <a:rPr lang="fr-FR" sz="1600" dirty="0"/>
                            <a:t>)</a:t>
                          </a:r>
                        </a:p>
                      </a:txBody>
                      <a:tcPr/>
                    </a:tc>
                    <a:tc>
                      <a:txBody>
                        <a:bodyPr/>
                        <a:lstStyle/>
                        <a:p>
                          <a:pPr algn="ctr"/>
                          <a:r>
                            <a:rPr lang="fr-FR" sz="1600" dirty="0"/>
                            <a:t>Prix (y)</a:t>
                          </a:r>
                        </a:p>
                      </a:txBody>
                      <a:tcPr/>
                    </a:tc>
                    <a:extLst>
                      <a:ext uri="{0D108BD9-81ED-4DB2-BD59-A6C34878D82A}">
                        <a16:rowId xmlns:a16="http://schemas.microsoft.com/office/drawing/2014/main" val="986461170"/>
                      </a:ext>
                    </a:extLst>
                  </a:tr>
                  <a:tr h="331787">
                    <a:tc>
                      <a:txBody>
                        <a:bodyPr/>
                        <a:lstStyle/>
                        <a:p>
                          <a:pPr algn="ctr"/>
                          <a:r>
                            <a:rPr lang="fr-FR"/>
                            <a:t>1</a:t>
                          </a:r>
                        </a:p>
                      </a:txBody>
                      <a:tcPr/>
                    </a:tc>
                    <a:tc>
                      <a:txBody>
                        <a:bodyPr/>
                        <a:lstStyle/>
                        <a:p>
                          <a:pPr algn="ctr"/>
                          <a:r>
                            <a:rPr lang="fr-FR"/>
                            <a:t>70</a:t>
                          </a:r>
                        </a:p>
                      </a:txBody>
                      <a:tcPr/>
                    </a:tc>
                    <a:tc>
                      <a:txBody>
                        <a:bodyPr/>
                        <a:lstStyle/>
                        <a:p>
                          <a:pPr algn="ctr"/>
                          <a:r>
                            <a:rPr lang="fr-FR"/>
                            <a:t>3</a:t>
                          </a:r>
                        </a:p>
                      </a:txBody>
                      <a:tcPr/>
                    </a:tc>
                    <a:tc>
                      <a:txBody>
                        <a:bodyPr/>
                        <a:lstStyle/>
                        <a:p>
                          <a:pPr algn="ctr"/>
                          <a:r>
                            <a:rPr lang="fr-FR"/>
                            <a:t>2010</a:t>
                          </a:r>
                        </a:p>
                      </a:txBody>
                      <a:tcPr/>
                    </a:tc>
                    <a:tc>
                      <a:txBody>
                        <a:bodyPr/>
                        <a:lstStyle/>
                        <a:p>
                          <a:pPr algn="ctr"/>
                          <a:r>
                            <a:rPr lang="fr-FR"/>
                            <a:t>460</a:t>
                          </a:r>
                        </a:p>
                      </a:txBody>
                      <a:tcPr/>
                    </a:tc>
                    <a:extLst>
                      <a:ext uri="{0D108BD9-81ED-4DB2-BD59-A6C34878D82A}">
                        <a16:rowId xmlns:a16="http://schemas.microsoft.com/office/drawing/2014/main" val="4195642871"/>
                      </a:ext>
                    </a:extLst>
                  </a:tr>
                  <a:tr h="331787">
                    <a:tc>
                      <a:txBody>
                        <a:bodyPr/>
                        <a:lstStyle/>
                        <a:p>
                          <a:pPr algn="ctr"/>
                          <a:r>
                            <a:rPr lang="fr-FR"/>
                            <a:t>2</a:t>
                          </a:r>
                        </a:p>
                      </a:txBody>
                      <a:tcPr/>
                    </a:tc>
                    <a:tc>
                      <a:txBody>
                        <a:bodyPr/>
                        <a:lstStyle/>
                        <a:p>
                          <a:pPr algn="ctr"/>
                          <a:r>
                            <a:rPr lang="fr-FR"/>
                            <a:t>40</a:t>
                          </a:r>
                        </a:p>
                      </a:txBody>
                      <a:tcPr/>
                    </a:tc>
                    <a:tc>
                      <a:txBody>
                        <a:bodyPr/>
                        <a:lstStyle/>
                        <a:p>
                          <a:pPr algn="ctr"/>
                          <a:r>
                            <a:rPr lang="fr-FR"/>
                            <a:t>3</a:t>
                          </a:r>
                        </a:p>
                      </a:txBody>
                      <a:tcPr/>
                    </a:tc>
                    <a:tc>
                      <a:txBody>
                        <a:bodyPr/>
                        <a:lstStyle/>
                        <a:p>
                          <a:pPr algn="ctr"/>
                          <a:r>
                            <a:rPr lang="fr-FR"/>
                            <a:t>2015</a:t>
                          </a:r>
                        </a:p>
                      </a:txBody>
                      <a:tcPr/>
                    </a:tc>
                    <a:tc>
                      <a:txBody>
                        <a:bodyPr/>
                        <a:lstStyle/>
                        <a:p>
                          <a:pPr algn="ctr"/>
                          <a:r>
                            <a:rPr lang="fr-FR"/>
                            <a:t>232</a:t>
                          </a:r>
                        </a:p>
                      </a:txBody>
                      <a:tcPr/>
                    </a:tc>
                    <a:extLst>
                      <a:ext uri="{0D108BD9-81ED-4DB2-BD59-A6C34878D82A}">
                        <a16:rowId xmlns:a16="http://schemas.microsoft.com/office/drawing/2014/main" val="45844280"/>
                      </a:ext>
                    </a:extLst>
                  </a:tr>
                  <a:tr h="331787">
                    <a:tc>
                      <a:txBody>
                        <a:bodyPr/>
                        <a:lstStyle/>
                        <a:p>
                          <a:pPr algn="ctr"/>
                          <a:r>
                            <a:rPr lang="fr-FR"/>
                            <a:t>3</a:t>
                          </a:r>
                        </a:p>
                      </a:txBody>
                      <a:tcPr/>
                    </a:tc>
                    <a:tc>
                      <a:txBody>
                        <a:bodyPr/>
                        <a:lstStyle/>
                        <a:p>
                          <a:pPr algn="ctr"/>
                          <a:r>
                            <a:rPr lang="fr-FR"/>
                            <a:t>45</a:t>
                          </a:r>
                        </a:p>
                      </a:txBody>
                      <a:tcPr/>
                    </a:tc>
                    <a:tc>
                      <a:txBody>
                        <a:bodyPr/>
                        <a:lstStyle/>
                        <a:p>
                          <a:pPr algn="ctr"/>
                          <a:r>
                            <a:rPr lang="fr-FR"/>
                            <a:t>4</a:t>
                          </a:r>
                        </a:p>
                      </a:txBody>
                      <a:tcPr/>
                    </a:tc>
                    <a:tc>
                      <a:txBody>
                        <a:bodyPr/>
                        <a:lstStyle/>
                        <a:p>
                          <a:pPr algn="ctr"/>
                          <a:r>
                            <a:rPr lang="fr-FR"/>
                            <a:t>1990</a:t>
                          </a:r>
                        </a:p>
                      </a:txBody>
                      <a:tcPr/>
                    </a:tc>
                    <a:tc>
                      <a:txBody>
                        <a:bodyPr/>
                        <a:lstStyle/>
                        <a:p>
                          <a:pPr algn="ctr"/>
                          <a:r>
                            <a:rPr lang="fr-FR"/>
                            <a:t>315</a:t>
                          </a:r>
                        </a:p>
                      </a:txBody>
                      <a:tcPr/>
                    </a:tc>
                    <a:extLst>
                      <a:ext uri="{0D108BD9-81ED-4DB2-BD59-A6C34878D82A}">
                        <a16:rowId xmlns:a16="http://schemas.microsoft.com/office/drawing/2014/main" val="4191966172"/>
                      </a:ext>
                    </a:extLst>
                  </a:tr>
                  <a:tr h="331787">
                    <a:tc>
                      <a:txBody>
                        <a:bodyPr/>
                        <a:lstStyle/>
                        <a:p>
                          <a:pPr algn="ctr"/>
                          <a:r>
                            <a:rPr lang="fr-FR"/>
                            <a:t>4</a:t>
                          </a:r>
                        </a:p>
                      </a:txBody>
                      <a:tcPr/>
                    </a:tc>
                    <a:tc>
                      <a:txBody>
                        <a:bodyPr/>
                        <a:lstStyle/>
                        <a:p>
                          <a:pPr algn="ctr"/>
                          <a:r>
                            <a:rPr lang="fr-FR"/>
                            <a:t>12</a:t>
                          </a:r>
                        </a:p>
                      </a:txBody>
                      <a:tcPr/>
                    </a:tc>
                    <a:tc>
                      <a:txBody>
                        <a:bodyPr/>
                        <a:lstStyle/>
                        <a:p>
                          <a:pPr algn="ctr"/>
                          <a:r>
                            <a:rPr lang="fr-FR"/>
                            <a:t>2</a:t>
                          </a:r>
                        </a:p>
                      </a:txBody>
                      <a:tcPr/>
                    </a:tc>
                    <a:tc>
                      <a:txBody>
                        <a:bodyPr/>
                        <a:lstStyle/>
                        <a:p>
                          <a:pPr algn="ctr"/>
                          <a:r>
                            <a:rPr lang="fr-FR"/>
                            <a:t>2017</a:t>
                          </a:r>
                        </a:p>
                      </a:txBody>
                      <a:tcPr/>
                    </a:tc>
                    <a:tc>
                      <a:txBody>
                        <a:bodyPr/>
                        <a:lstStyle/>
                        <a:p>
                          <a:pPr algn="ctr"/>
                          <a:r>
                            <a:rPr lang="fr-FR"/>
                            <a:t>178</a:t>
                          </a:r>
                        </a:p>
                      </a:txBody>
                      <a:tcPr/>
                    </a:tc>
                    <a:extLst>
                      <a:ext uri="{0D108BD9-81ED-4DB2-BD59-A6C34878D82A}">
                        <a16:rowId xmlns:a16="http://schemas.microsoft.com/office/drawing/2014/main" val="2522960828"/>
                      </a:ext>
                    </a:extLst>
                  </a:tr>
                  <a:tr h="331787">
                    <a:tc>
                      <a:txBody>
                        <a:bodyPr/>
                        <a:lstStyle/>
                        <a:p>
                          <a:pPr algn="ctr"/>
                          <a:r>
                            <a:rPr lang="fr-FR"/>
                            <a:t>…</a:t>
                          </a:r>
                        </a:p>
                      </a:txBody>
                      <a:tcPr/>
                    </a:tc>
                    <a:tc>
                      <a:txBody>
                        <a:bodyPr/>
                        <a:lstStyle/>
                        <a:p>
                          <a:pPr algn="ctr"/>
                          <a:r>
                            <a:rPr lang="fr-FR"/>
                            <a:t>…</a:t>
                          </a:r>
                        </a:p>
                      </a:txBody>
                      <a:tcPr/>
                    </a:tc>
                    <a:tc>
                      <a:txBody>
                        <a:bodyPr/>
                        <a:lstStyle/>
                        <a:p>
                          <a:pPr algn="ctr"/>
                          <a:r>
                            <a:rPr lang="fr-FR"/>
                            <a:t>…</a:t>
                          </a:r>
                        </a:p>
                      </a:txBody>
                      <a:tcPr/>
                    </a:tc>
                    <a:tc>
                      <a:txBody>
                        <a:bodyPr/>
                        <a:lstStyle/>
                        <a:p>
                          <a:pPr algn="ctr"/>
                          <a:r>
                            <a:rPr lang="fr-FR"/>
                            <a:t>…</a:t>
                          </a:r>
                        </a:p>
                      </a:txBody>
                      <a:tcPr/>
                    </a:tc>
                    <a:tc>
                      <a:txBody>
                        <a:bodyPr/>
                        <a:lstStyle/>
                        <a:p>
                          <a:pPr algn="ctr"/>
                          <a:r>
                            <a:rPr lang="fr-FR"/>
                            <a:t>…</a:t>
                          </a:r>
                        </a:p>
                      </a:txBody>
                      <a:tcPr/>
                    </a:tc>
                    <a:extLst>
                      <a:ext uri="{0D108BD9-81ED-4DB2-BD59-A6C34878D82A}">
                        <a16:rowId xmlns:a16="http://schemas.microsoft.com/office/drawing/2014/main" val="1559797647"/>
                      </a:ext>
                    </a:extLst>
                  </a:tr>
                  <a:tr h="331787">
                    <a:tc>
                      <a:txBody>
                        <a:bodyPr/>
                        <a:lstStyle/>
                        <a:p>
                          <a:pPr algn="ctr"/>
                          <a:r>
                            <a:rPr lang="fr-FR"/>
                            <a:t>m</a:t>
                          </a:r>
                        </a:p>
                      </a:txBody>
                      <a:tcPr/>
                    </a:tc>
                    <a:tc>
                      <a:txBody>
                        <a:bodyPr/>
                        <a:lstStyle/>
                        <a:p>
                          <a:pPr algn="ctr"/>
                          <a:r>
                            <a:rPr lang="fr-FR"/>
                            <a:t>25</a:t>
                          </a:r>
                        </a:p>
                      </a:txBody>
                      <a:tcPr/>
                    </a:tc>
                    <a:tc>
                      <a:txBody>
                        <a:bodyPr/>
                        <a:lstStyle/>
                        <a:p>
                          <a:pPr algn="ctr"/>
                          <a:r>
                            <a:rPr lang="fr-FR"/>
                            <a:t>1</a:t>
                          </a:r>
                        </a:p>
                      </a:txBody>
                      <a:tcPr/>
                    </a:tc>
                    <a:tc>
                      <a:txBody>
                        <a:bodyPr/>
                        <a:lstStyle/>
                        <a:p>
                          <a:pPr algn="ctr"/>
                          <a:r>
                            <a:rPr lang="fr-FR"/>
                            <a:t>2005</a:t>
                          </a:r>
                        </a:p>
                      </a:txBody>
                      <a:tcPr/>
                    </a:tc>
                    <a:tc>
                      <a:txBody>
                        <a:bodyPr/>
                        <a:lstStyle/>
                        <a:p>
                          <a:pPr algn="ctr"/>
                          <a:r>
                            <a:rPr lang="fr-FR" dirty="0"/>
                            <a:t>240</a:t>
                          </a:r>
                        </a:p>
                      </a:txBody>
                      <a:tcPr/>
                    </a:tc>
                    <a:extLst>
                      <a:ext uri="{0D108BD9-81ED-4DB2-BD59-A6C34878D82A}">
                        <a16:rowId xmlns:a16="http://schemas.microsoft.com/office/drawing/2014/main" val="476199365"/>
                      </a:ext>
                    </a:extLst>
                  </a:tr>
                </a:tbl>
              </a:graphicData>
            </a:graphic>
          </p:graphicFrame>
        </mc:Choice>
        <mc:Fallback xmlns="">
          <p:graphicFrame>
            <p:nvGraphicFramePr>
              <p:cNvPr id="3" name="Tableau 2">
                <a:extLst>
                  <a:ext uri="{FF2B5EF4-FFF2-40B4-BE49-F238E27FC236}">
                    <a16:creationId xmlns:a16="http://schemas.microsoft.com/office/drawing/2014/main" id="{2226208B-7787-481B-97F9-0666A958CA11}"/>
                  </a:ext>
                </a:extLst>
              </p:cNvPr>
              <p:cNvGraphicFramePr>
                <a:graphicFrameLocks noGrp="1"/>
              </p:cNvGraphicFramePr>
              <p:nvPr>
                <p:extLst>
                  <p:ext uri="{D42A27DB-BD31-4B8C-83A1-F6EECF244321}">
                    <p14:modId xmlns:p14="http://schemas.microsoft.com/office/powerpoint/2010/main" val="2497178314"/>
                  </p:ext>
                </p:extLst>
              </p:nvPr>
            </p:nvGraphicFramePr>
            <p:xfrm>
              <a:off x="1160585" y="1499211"/>
              <a:ext cx="7983415" cy="2560320"/>
            </p:xfrm>
            <a:graphic>
              <a:graphicData uri="http://schemas.openxmlformats.org/drawingml/2006/table">
                <a:tbl>
                  <a:tblPr firstRow="1" bandRow="1">
                    <a:tableStyleId>{5C22544A-7EE6-4342-B048-85BDC9FD1C3A}</a:tableStyleId>
                  </a:tblPr>
                  <a:tblGrid>
                    <a:gridCol w="655075">
                      <a:extLst>
                        <a:ext uri="{9D8B030D-6E8A-4147-A177-3AD203B41FA5}">
                          <a16:colId xmlns:a16="http://schemas.microsoft.com/office/drawing/2014/main" val="1912094268"/>
                        </a:ext>
                      </a:extLst>
                    </a:gridCol>
                    <a:gridCol w="1832085">
                      <a:extLst>
                        <a:ext uri="{9D8B030D-6E8A-4147-A177-3AD203B41FA5}">
                          <a16:colId xmlns:a16="http://schemas.microsoft.com/office/drawing/2014/main" val="1574109155"/>
                        </a:ext>
                      </a:extLst>
                    </a:gridCol>
                    <a:gridCol w="1832085">
                      <a:extLst>
                        <a:ext uri="{9D8B030D-6E8A-4147-A177-3AD203B41FA5}">
                          <a16:colId xmlns:a16="http://schemas.microsoft.com/office/drawing/2014/main" val="3881460305"/>
                        </a:ext>
                      </a:extLst>
                    </a:gridCol>
                    <a:gridCol w="1832085">
                      <a:extLst>
                        <a:ext uri="{9D8B030D-6E8A-4147-A177-3AD203B41FA5}">
                          <a16:colId xmlns:a16="http://schemas.microsoft.com/office/drawing/2014/main" val="3371350894"/>
                        </a:ext>
                      </a:extLst>
                    </a:gridCol>
                    <a:gridCol w="1832085">
                      <a:extLst>
                        <a:ext uri="{9D8B030D-6E8A-4147-A177-3AD203B41FA5}">
                          <a16:colId xmlns:a16="http://schemas.microsoft.com/office/drawing/2014/main" val="3471918283"/>
                        </a:ext>
                      </a:extLst>
                    </a:gridCol>
                  </a:tblGrid>
                  <a:tr h="365760">
                    <a:tc>
                      <a:txBody>
                        <a:bodyPr/>
                        <a:lstStyle/>
                        <a:p>
                          <a:pPr algn="ctr"/>
                          <a:endParaRPr lang="fr-FR"/>
                        </a:p>
                      </a:txBody>
                      <a:tcPr/>
                    </a:tc>
                    <a:tc>
                      <a:txBody>
                        <a:bodyPr/>
                        <a:lstStyle/>
                        <a:p>
                          <a:endParaRPr lang="fr-FR"/>
                        </a:p>
                      </a:txBody>
                      <a:tcPr>
                        <a:blipFill>
                          <a:blip r:embed="rId2"/>
                          <a:stretch>
                            <a:fillRect l="-36806" t="-6897" r="-302083" b="-617241"/>
                          </a:stretch>
                        </a:blipFill>
                      </a:tcPr>
                    </a:tc>
                    <a:tc>
                      <a:txBody>
                        <a:bodyPr/>
                        <a:lstStyle/>
                        <a:p>
                          <a:endParaRPr lang="fr-FR"/>
                        </a:p>
                      </a:txBody>
                      <a:tcPr>
                        <a:blipFill>
                          <a:blip r:embed="rId2"/>
                          <a:stretch>
                            <a:fillRect l="-136806" t="-6897" r="-202083" b="-617241"/>
                          </a:stretch>
                        </a:blipFill>
                      </a:tcPr>
                    </a:tc>
                    <a:tc>
                      <a:txBody>
                        <a:bodyPr/>
                        <a:lstStyle/>
                        <a:p>
                          <a:endParaRPr lang="fr-FR"/>
                        </a:p>
                      </a:txBody>
                      <a:tcPr>
                        <a:blipFill>
                          <a:blip r:embed="rId2"/>
                          <a:stretch>
                            <a:fillRect l="-235172" t="-6897" r="-100690" b="-617241"/>
                          </a:stretch>
                        </a:blipFill>
                      </a:tcPr>
                    </a:tc>
                    <a:tc>
                      <a:txBody>
                        <a:bodyPr/>
                        <a:lstStyle/>
                        <a:p>
                          <a:pPr algn="ctr"/>
                          <a:r>
                            <a:rPr lang="fr-FR" sz="1600" dirty="0"/>
                            <a:t>Prix (y)</a:t>
                          </a:r>
                        </a:p>
                      </a:txBody>
                      <a:tcPr/>
                    </a:tc>
                    <a:extLst>
                      <a:ext uri="{0D108BD9-81ED-4DB2-BD59-A6C34878D82A}">
                        <a16:rowId xmlns:a16="http://schemas.microsoft.com/office/drawing/2014/main" val="986461170"/>
                      </a:ext>
                    </a:extLst>
                  </a:tr>
                  <a:tr h="365760">
                    <a:tc>
                      <a:txBody>
                        <a:bodyPr/>
                        <a:lstStyle/>
                        <a:p>
                          <a:pPr algn="ctr"/>
                          <a:r>
                            <a:rPr lang="fr-FR"/>
                            <a:t>1</a:t>
                          </a:r>
                        </a:p>
                      </a:txBody>
                      <a:tcPr/>
                    </a:tc>
                    <a:tc>
                      <a:txBody>
                        <a:bodyPr/>
                        <a:lstStyle/>
                        <a:p>
                          <a:pPr algn="ctr"/>
                          <a:r>
                            <a:rPr lang="fr-FR"/>
                            <a:t>70</a:t>
                          </a:r>
                        </a:p>
                      </a:txBody>
                      <a:tcPr/>
                    </a:tc>
                    <a:tc>
                      <a:txBody>
                        <a:bodyPr/>
                        <a:lstStyle/>
                        <a:p>
                          <a:pPr algn="ctr"/>
                          <a:r>
                            <a:rPr lang="fr-FR"/>
                            <a:t>3</a:t>
                          </a:r>
                        </a:p>
                      </a:txBody>
                      <a:tcPr/>
                    </a:tc>
                    <a:tc>
                      <a:txBody>
                        <a:bodyPr/>
                        <a:lstStyle/>
                        <a:p>
                          <a:pPr algn="ctr"/>
                          <a:r>
                            <a:rPr lang="fr-FR"/>
                            <a:t>2010</a:t>
                          </a:r>
                        </a:p>
                      </a:txBody>
                      <a:tcPr/>
                    </a:tc>
                    <a:tc>
                      <a:txBody>
                        <a:bodyPr/>
                        <a:lstStyle/>
                        <a:p>
                          <a:pPr algn="ctr"/>
                          <a:r>
                            <a:rPr lang="fr-FR"/>
                            <a:t>460</a:t>
                          </a:r>
                        </a:p>
                      </a:txBody>
                      <a:tcPr/>
                    </a:tc>
                    <a:extLst>
                      <a:ext uri="{0D108BD9-81ED-4DB2-BD59-A6C34878D82A}">
                        <a16:rowId xmlns:a16="http://schemas.microsoft.com/office/drawing/2014/main" val="4195642871"/>
                      </a:ext>
                    </a:extLst>
                  </a:tr>
                  <a:tr h="365760">
                    <a:tc>
                      <a:txBody>
                        <a:bodyPr/>
                        <a:lstStyle/>
                        <a:p>
                          <a:pPr algn="ctr"/>
                          <a:r>
                            <a:rPr lang="fr-FR"/>
                            <a:t>2</a:t>
                          </a:r>
                        </a:p>
                      </a:txBody>
                      <a:tcPr/>
                    </a:tc>
                    <a:tc>
                      <a:txBody>
                        <a:bodyPr/>
                        <a:lstStyle/>
                        <a:p>
                          <a:pPr algn="ctr"/>
                          <a:r>
                            <a:rPr lang="fr-FR"/>
                            <a:t>40</a:t>
                          </a:r>
                        </a:p>
                      </a:txBody>
                      <a:tcPr/>
                    </a:tc>
                    <a:tc>
                      <a:txBody>
                        <a:bodyPr/>
                        <a:lstStyle/>
                        <a:p>
                          <a:pPr algn="ctr"/>
                          <a:r>
                            <a:rPr lang="fr-FR"/>
                            <a:t>3</a:t>
                          </a:r>
                        </a:p>
                      </a:txBody>
                      <a:tcPr/>
                    </a:tc>
                    <a:tc>
                      <a:txBody>
                        <a:bodyPr/>
                        <a:lstStyle/>
                        <a:p>
                          <a:pPr algn="ctr"/>
                          <a:r>
                            <a:rPr lang="fr-FR"/>
                            <a:t>2015</a:t>
                          </a:r>
                        </a:p>
                      </a:txBody>
                      <a:tcPr/>
                    </a:tc>
                    <a:tc>
                      <a:txBody>
                        <a:bodyPr/>
                        <a:lstStyle/>
                        <a:p>
                          <a:pPr algn="ctr"/>
                          <a:r>
                            <a:rPr lang="fr-FR"/>
                            <a:t>232</a:t>
                          </a:r>
                        </a:p>
                      </a:txBody>
                      <a:tcPr/>
                    </a:tc>
                    <a:extLst>
                      <a:ext uri="{0D108BD9-81ED-4DB2-BD59-A6C34878D82A}">
                        <a16:rowId xmlns:a16="http://schemas.microsoft.com/office/drawing/2014/main" val="45844280"/>
                      </a:ext>
                    </a:extLst>
                  </a:tr>
                  <a:tr h="365760">
                    <a:tc>
                      <a:txBody>
                        <a:bodyPr/>
                        <a:lstStyle/>
                        <a:p>
                          <a:pPr algn="ctr"/>
                          <a:r>
                            <a:rPr lang="fr-FR"/>
                            <a:t>3</a:t>
                          </a:r>
                        </a:p>
                      </a:txBody>
                      <a:tcPr/>
                    </a:tc>
                    <a:tc>
                      <a:txBody>
                        <a:bodyPr/>
                        <a:lstStyle/>
                        <a:p>
                          <a:pPr algn="ctr"/>
                          <a:r>
                            <a:rPr lang="fr-FR"/>
                            <a:t>45</a:t>
                          </a:r>
                        </a:p>
                      </a:txBody>
                      <a:tcPr/>
                    </a:tc>
                    <a:tc>
                      <a:txBody>
                        <a:bodyPr/>
                        <a:lstStyle/>
                        <a:p>
                          <a:pPr algn="ctr"/>
                          <a:r>
                            <a:rPr lang="fr-FR"/>
                            <a:t>4</a:t>
                          </a:r>
                        </a:p>
                      </a:txBody>
                      <a:tcPr/>
                    </a:tc>
                    <a:tc>
                      <a:txBody>
                        <a:bodyPr/>
                        <a:lstStyle/>
                        <a:p>
                          <a:pPr algn="ctr"/>
                          <a:r>
                            <a:rPr lang="fr-FR"/>
                            <a:t>1990</a:t>
                          </a:r>
                        </a:p>
                      </a:txBody>
                      <a:tcPr/>
                    </a:tc>
                    <a:tc>
                      <a:txBody>
                        <a:bodyPr/>
                        <a:lstStyle/>
                        <a:p>
                          <a:pPr algn="ctr"/>
                          <a:r>
                            <a:rPr lang="fr-FR"/>
                            <a:t>315</a:t>
                          </a:r>
                        </a:p>
                      </a:txBody>
                      <a:tcPr/>
                    </a:tc>
                    <a:extLst>
                      <a:ext uri="{0D108BD9-81ED-4DB2-BD59-A6C34878D82A}">
                        <a16:rowId xmlns:a16="http://schemas.microsoft.com/office/drawing/2014/main" val="4191966172"/>
                      </a:ext>
                    </a:extLst>
                  </a:tr>
                  <a:tr h="365760">
                    <a:tc>
                      <a:txBody>
                        <a:bodyPr/>
                        <a:lstStyle/>
                        <a:p>
                          <a:pPr algn="ctr"/>
                          <a:r>
                            <a:rPr lang="fr-FR"/>
                            <a:t>4</a:t>
                          </a:r>
                        </a:p>
                      </a:txBody>
                      <a:tcPr/>
                    </a:tc>
                    <a:tc>
                      <a:txBody>
                        <a:bodyPr/>
                        <a:lstStyle/>
                        <a:p>
                          <a:pPr algn="ctr"/>
                          <a:r>
                            <a:rPr lang="fr-FR"/>
                            <a:t>12</a:t>
                          </a:r>
                        </a:p>
                      </a:txBody>
                      <a:tcPr/>
                    </a:tc>
                    <a:tc>
                      <a:txBody>
                        <a:bodyPr/>
                        <a:lstStyle/>
                        <a:p>
                          <a:pPr algn="ctr"/>
                          <a:r>
                            <a:rPr lang="fr-FR"/>
                            <a:t>2</a:t>
                          </a:r>
                        </a:p>
                      </a:txBody>
                      <a:tcPr/>
                    </a:tc>
                    <a:tc>
                      <a:txBody>
                        <a:bodyPr/>
                        <a:lstStyle/>
                        <a:p>
                          <a:pPr algn="ctr"/>
                          <a:r>
                            <a:rPr lang="fr-FR"/>
                            <a:t>2017</a:t>
                          </a:r>
                        </a:p>
                      </a:txBody>
                      <a:tcPr/>
                    </a:tc>
                    <a:tc>
                      <a:txBody>
                        <a:bodyPr/>
                        <a:lstStyle/>
                        <a:p>
                          <a:pPr algn="ctr"/>
                          <a:r>
                            <a:rPr lang="fr-FR"/>
                            <a:t>178</a:t>
                          </a:r>
                        </a:p>
                      </a:txBody>
                      <a:tcPr/>
                    </a:tc>
                    <a:extLst>
                      <a:ext uri="{0D108BD9-81ED-4DB2-BD59-A6C34878D82A}">
                        <a16:rowId xmlns:a16="http://schemas.microsoft.com/office/drawing/2014/main" val="2522960828"/>
                      </a:ext>
                    </a:extLst>
                  </a:tr>
                  <a:tr h="365760">
                    <a:tc>
                      <a:txBody>
                        <a:bodyPr/>
                        <a:lstStyle/>
                        <a:p>
                          <a:pPr algn="ctr"/>
                          <a:r>
                            <a:rPr lang="fr-FR"/>
                            <a:t>…</a:t>
                          </a:r>
                        </a:p>
                      </a:txBody>
                      <a:tcPr/>
                    </a:tc>
                    <a:tc>
                      <a:txBody>
                        <a:bodyPr/>
                        <a:lstStyle/>
                        <a:p>
                          <a:pPr algn="ctr"/>
                          <a:r>
                            <a:rPr lang="fr-FR"/>
                            <a:t>…</a:t>
                          </a:r>
                        </a:p>
                      </a:txBody>
                      <a:tcPr/>
                    </a:tc>
                    <a:tc>
                      <a:txBody>
                        <a:bodyPr/>
                        <a:lstStyle/>
                        <a:p>
                          <a:pPr algn="ctr"/>
                          <a:r>
                            <a:rPr lang="fr-FR"/>
                            <a:t>…</a:t>
                          </a:r>
                        </a:p>
                      </a:txBody>
                      <a:tcPr/>
                    </a:tc>
                    <a:tc>
                      <a:txBody>
                        <a:bodyPr/>
                        <a:lstStyle/>
                        <a:p>
                          <a:pPr algn="ctr"/>
                          <a:r>
                            <a:rPr lang="fr-FR"/>
                            <a:t>…</a:t>
                          </a:r>
                        </a:p>
                      </a:txBody>
                      <a:tcPr/>
                    </a:tc>
                    <a:tc>
                      <a:txBody>
                        <a:bodyPr/>
                        <a:lstStyle/>
                        <a:p>
                          <a:pPr algn="ctr"/>
                          <a:r>
                            <a:rPr lang="fr-FR"/>
                            <a:t>…</a:t>
                          </a:r>
                        </a:p>
                      </a:txBody>
                      <a:tcPr/>
                    </a:tc>
                    <a:extLst>
                      <a:ext uri="{0D108BD9-81ED-4DB2-BD59-A6C34878D82A}">
                        <a16:rowId xmlns:a16="http://schemas.microsoft.com/office/drawing/2014/main" val="1559797647"/>
                      </a:ext>
                    </a:extLst>
                  </a:tr>
                  <a:tr h="365760">
                    <a:tc>
                      <a:txBody>
                        <a:bodyPr/>
                        <a:lstStyle/>
                        <a:p>
                          <a:pPr algn="ctr"/>
                          <a:r>
                            <a:rPr lang="fr-FR"/>
                            <a:t>m</a:t>
                          </a:r>
                        </a:p>
                      </a:txBody>
                      <a:tcPr/>
                    </a:tc>
                    <a:tc>
                      <a:txBody>
                        <a:bodyPr/>
                        <a:lstStyle/>
                        <a:p>
                          <a:pPr algn="ctr"/>
                          <a:r>
                            <a:rPr lang="fr-FR"/>
                            <a:t>25</a:t>
                          </a:r>
                        </a:p>
                      </a:txBody>
                      <a:tcPr/>
                    </a:tc>
                    <a:tc>
                      <a:txBody>
                        <a:bodyPr/>
                        <a:lstStyle/>
                        <a:p>
                          <a:pPr algn="ctr"/>
                          <a:r>
                            <a:rPr lang="fr-FR"/>
                            <a:t>1</a:t>
                          </a:r>
                        </a:p>
                      </a:txBody>
                      <a:tcPr/>
                    </a:tc>
                    <a:tc>
                      <a:txBody>
                        <a:bodyPr/>
                        <a:lstStyle/>
                        <a:p>
                          <a:pPr algn="ctr"/>
                          <a:r>
                            <a:rPr lang="fr-FR"/>
                            <a:t>2005</a:t>
                          </a:r>
                        </a:p>
                      </a:txBody>
                      <a:tcPr/>
                    </a:tc>
                    <a:tc>
                      <a:txBody>
                        <a:bodyPr/>
                        <a:lstStyle/>
                        <a:p>
                          <a:pPr algn="ctr"/>
                          <a:r>
                            <a:rPr lang="fr-FR" dirty="0"/>
                            <a:t>240</a:t>
                          </a:r>
                        </a:p>
                      </a:txBody>
                      <a:tcPr/>
                    </a:tc>
                    <a:extLst>
                      <a:ext uri="{0D108BD9-81ED-4DB2-BD59-A6C34878D82A}">
                        <a16:rowId xmlns:a16="http://schemas.microsoft.com/office/drawing/2014/main" val="476199365"/>
                      </a:ext>
                    </a:extLst>
                  </a:tr>
                </a:tbl>
              </a:graphicData>
            </a:graphic>
          </p:graphicFrame>
        </mc:Fallback>
      </mc:AlternateContent>
      <p:sp>
        <p:nvSpPr>
          <p:cNvPr id="8" name="Espace réservé du contenu 6">
            <a:extLst>
              <a:ext uri="{FF2B5EF4-FFF2-40B4-BE49-F238E27FC236}">
                <a16:creationId xmlns:a16="http://schemas.microsoft.com/office/drawing/2014/main" id="{32A1AC98-6ABC-4142-9BCD-545D176BE621}"/>
              </a:ext>
            </a:extLst>
          </p:cNvPr>
          <p:cNvSpPr>
            <a:spLocks noGrp="1"/>
          </p:cNvSpPr>
          <p:nvPr>
            <p:ph idx="1"/>
          </p:nvPr>
        </p:nvSpPr>
        <p:spPr>
          <a:xfrm>
            <a:off x="853958" y="4059531"/>
            <a:ext cx="8596668" cy="365125"/>
          </a:xfrm>
        </p:spPr>
        <p:txBody>
          <a:bodyPr>
            <a:normAutofit/>
          </a:bodyPr>
          <a:lstStyle/>
          <a:p>
            <a:pPr marL="457200" lvl="1" indent="0" algn="ctr">
              <a:buNone/>
            </a:pPr>
            <a:r>
              <a:rPr lang="fr-FR" dirty="0"/>
              <a:t>Jeux d’entraînement pour la prédiction de prix d’une maison</a:t>
            </a:r>
          </a:p>
          <a:p>
            <a:pPr marL="57150" indent="0">
              <a:buNone/>
            </a:pPr>
            <a:endParaRPr lang="fr-FR" dirty="0"/>
          </a:p>
        </p:txBody>
      </p:sp>
      <mc:AlternateContent xmlns:mc="http://schemas.openxmlformats.org/markup-compatibility/2006" xmlns:a14="http://schemas.microsoft.com/office/drawing/2010/main">
        <mc:Choice Requires="a14">
          <p:sp>
            <p:nvSpPr>
              <p:cNvPr id="10" name="Espace réservé du contenu 6">
                <a:extLst>
                  <a:ext uri="{FF2B5EF4-FFF2-40B4-BE49-F238E27FC236}">
                    <a16:creationId xmlns:a16="http://schemas.microsoft.com/office/drawing/2014/main" id="{6710BD5D-0732-47EC-BF03-B2AD2751C19F}"/>
                  </a:ext>
                </a:extLst>
              </p:cNvPr>
              <p:cNvSpPr txBox="1">
                <a:spLocks/>
              </p:cNvSpPr>
              <p:nvPr/>
            </p:nvSpPr>
            <p:spPr>
              <a:xfrm>
                <a:off x="804714" y="4477505"/>
                <a:ext cx="7785949" cy="166819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57150" indent="0">
                  <a:buFont typeface="Wingdings 3" charset="2"/>
                  <a:buNone/>
                </a:pPr>
                <a14:m>
                  <m:oMath xmlns:m="http://schemas.openxmlformats.org/officeDocument/2006/math">
                    <m:sSup>
                      <m:sSupPr>
                        <m:ctrlPr>
                          <a:rPr lang="fr-FR" i="1" smtClean="0">
                            <a:latin typeface="Cambria Math" panose="02040503050406030204" pitchFamily="18" charset="0"/>
                          </a:rPr>
                        </m:ctrlPr>
                      </m:sSupPr>
                      <m:e>
                        <m:r>
                          <a:rPr lang="fr-FR" b="0" i="1" smtClean="0">
                            <a:latin typeface="Cambria Math" panose="02040503050406030204" pitchFamily="18" charset="0"/>
                          </a:rPr>
                          <m:t>𝑥</m:t>
                        </m:r>
                      </m:e>
                      <m:sup>
                        <m:r>
                          <a:rPr lang="fr-FR" b="0" i="1" smtClean="0">
                            <a:latin typeface="Cambria Math" panose="02040503050406030204" pitchFamily="18" charset="0"/>
                          </a:rPr>
                          <m:t>(1)</m:t>
                        </m:r>
                      </m:sup>
                    </m:sSup>
                  </m:oMath>
                </a14:m>
                <a:r>
                  <a:rPr lang="fr-FR" dirty="0"/>
                  <a:t>          = (70, 3, 2010)</a:t>
                </a:r>
              </a:p>
              <a:p>
                <a:pPr marL="57150" indent="0">
                  <a:buNone/>
                </a:pPr>
                <a14:m>
                  <m:oMath xmlns:m="http://schemas.openxmlformats.org/officeDocument/2006/math">
                    <m:sSup>
                      <m:sSupPr>
                        <m:ctrlPr>
                          <a:rPr lang="fr-FR" i="1" smtClean="0">
                            <a:latin typeface="Cambria Math" panose="02040503050406030204" pitchFamily="18" charset="0"/>
                          </a:rPr>
                        </m:ctrlPr>
                      </m:sSupPr>
                      <m:e>
                        <m:r>
                          <a:rPr lang="fr-FR" b="0" i="1" smtClean="0">
                            <a:latin typeface="Cambria Math" panose="02040503050406030204" pitchFamily="18" charset="0"/>
                          </a:rPr>
                          <m:t>𝑦</m:t>
                        </m:r>
                      </m:e>
                      <m:sup>
                        <m:r>
                          <a:rPr lang="fr-FR" b="0" i="1" smtClean="0">
                            <a:latin typeface="Cambria Math" panose="02040503050406030204" pitchFamily="18" charset="0"/>
                          </a:rPr>
                          <m:t>(4)</m:t>
                        </m:r>
                      </m:sup>
                    </m:sSup>
                  </m:oMath>
                </a14:m>
                <a:r>
                  <a:rPr lang="fr-FR" dirty="0"/>
                  <a:t>          = 178</a:t>
                </a:r>
              </a:p>
              <a:p>
                <a:pPr marL="57150" indent="0">
                  <a:buNone/>
                </a:pPr>
                <a14:m>
                  <m:oMath xmlns:m="http://schemas.openxmlformats.org/officeDocument/2006/math">
                    <m:sSubSup>
                      <m:sSubSupPr>
                        <m:ctrlPr>
                          <a:rPr lang="fr-FR" i="1" smtClean="0">
                            <a:latin typeface="Cambria Math" panose="02040503050406030204" pitchFamily="18" charset="0"/>
                          </a:rPr>
                        </m:ctrlPr>
                      </m:sSubSupPr>
                      <m:e>
                        <m:r>
                          <a:rPr lang="fr-FR" b="0" i="1" smtClean="0">
                            <a:latin typeface="Cambria Math" panose="02040503050406030204" pitchFamily="18" charset="0"/>
                          </a:rPr>
                          <m:t>𝑥</m:t>
                        </m:r>
                      </m:e>
                      <m:sub>
                        <m:r>
                          <a:rPr lang="fr-FR" b="0" i="1" smtClean="0">
                            <a:latin typeface="Cambria Math" panose="02040503050406030204" pitchFamily="18" charset="0"/>
                          </a:rPr>
                          <m:t>2</m:t>
                        </m:r>
                      </m:sub>
                      <m:sup>
                        <m:r>
                          <a:rPr lang="fr-FR" b="0" i="1" smtClean="0">
                            <a:latin typeface="Cambria Math" panose="02040503050406030204" pitchFamily="18" charset="0"/>
                          </a:rPr>
                          <m:t>(3)</m:t>
                        </m:r>
                      </m:sup>
                    </m:sSubSup>
                  </m:oMath>
                </a14:m>
                <a:r>
                  <a:rPr lang="fr-FR" dirty="0"/>
                  <a:t>          = 4</a:t>
                </a:r>
              </a:p>
              <a:p>
                <a:pPr marL="57150" indent="0">
                  <a:buNone/>
                </a:pPr>
                <a:r>
                  <a:rPr lang="fr-FR" dirty="0"/>
                  <a:t>(</a:t>
                </a:r>
                <a14:m>
                  <m:oMath xmlns:m="http://schemas.openxmlformats.org/officeDocument/2006/math">
                    <m:sSup>
                      <m:sSupPr>
                        <m:ctrlPr>
                          <a:rPr lang="fr-FR" i="1" smtClean="0">
                            <a:latin typeface="Cambria Math" panose="02040503050406030204" pitchFamily="18" charset="0"/>
                          </a:rPr>
                        </m:ctrlPr>
                      </m:sSupPr>
                      <m:e>
                        <m:r>
                          <a:rPr lang="fr-FR" b="0" i="1" smtClean="0">
                            <a:latin typeface="Cambria Math" panose="02040503050406030204" pitchFamily="18" charset="0"/>
                          </a:rPr>
                          <m:t>𝑥</m:t>
                        </m:r>
                      </m:e>
                      <m:sup>
                        <m:r>
                          <a:rPr lang="fr-FR" b="0" i="1" smtClean="0">
                            <a:latin typeface="Cambria Math" panose="02040503050406030204" pitchFamily="18" charset="0"/>
                          </a:rPr>
                          <m:t>(2)</m:t>
                        </m:r>
                      </m:sup>
                    </m:sSup>
                    <m:r>
                      <a:rPr lang="fr-FR" b="0" i="1" smtClean="0">
                        <a:latin typeface="Cambria Math" panose="02040503050406030204" pitchFamily="18" charset="0"/>
                      </a:rPr>
                      <m:t>, </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𝑦</m:t>
                        </m:r>
                      </m:e>
                      <m:sup>
                        <m:r>
                          <a:rPr lang="fr-FR" b="0" i="1" smtClean="0">
                            <a:latin typeface="Cambria Math" panose="02040503050406030204" pitchFamily="18" charset="0"/>
                          </a:rPr>
                          <m:t>(2)</m:t>
                        </m:r>
                      </m:sup>
                    </m:sSup>
                  </m:oMath>
                </a14:m>
                <a:r>
                  <a:rPr lang="fr-FR" dirty="0"/>
                  <a:t>) = (40, 3, 2015, 232)</a:t>
                </a:r>
              </a:p>
              <a:p>
                <a:pPr marL="57150" indent="0">
                  <a:buFont typeface="Wingdings 3" charset="2"/>
                  <a:buNone/>
                </a:pPr>
                <a:endParaRPr lang="fr-FR" dirty="0"/>
              </a:p>
            </p:txBody>
          </p:sp>
        </mc:Choice>
        <mc:Fallback xmlns="">
          <p:sp>
            <p:nvSpPr>
              <p:cNvPr id="10" name="Espace réservé du contenu 6">
                <a:extLst>
                  <a:ext uri="{FF2B5EF4-FFF2-40B4-BE49-F238E27FC236}">
                    <a16:creationId xmlns:a16="http://schemas.microsoft.com/office/drawing/2014/main" id="{6710BD5D-0732-47EC-BF03-B2AD2751C19F}"/>
                  </a:ext>
                </a:extLst>
              </p:cNvPr>
              <p:cNvSpPr txBox="1">
                <a:spLocks noRot="1" noChangeAspect="1" noMove="1" noResize="1" noEditPoints="1" noAdjustHandles="1" noChangeArrowheads="1" noChangeShapeType="1" noTextEdit="1"/>
              </p:cNvSpPr>
              <p:nvPr/>
            </p:nvSpPr>
            <p:spPr>
              <a:xfrm>
                <a:off x="804714" y="4477505"/>
                <a:ext cx="7785949" cy="1668194"/>
              </a:xfrm>
              <a:prstGeom prst="rect">
                <a:avLst/>
              </a:prstGeom>
              <a:blipFill>
                <a:blip r:embed="rId3"/>
                <a:stretch>
                  <a:fillRect t="-2920"/>
                </a:stretch>
              </a:blipFill>
            </p:spPr>
            <p:txBody>
              <a:bodyPr/>
              <a:lstStyle/>
              <a:p>
                <a:r>
                  <a:rPr lang="fr-FR">
                    <a:noFill/>
                  </a:rPr>
                  <a:t> </a:t>
                </a:r>
              </a:p>
            </p:txBody>
          </p:sp>
        </mc:Fallback>
      </mc:AlternateContent>
      <p:sp>
        <p:nvSpPr>
          <p:cNvPr id="9" name="Espace réservé du pied de page 3">
            <a:extLst>
              <a:ext uri="{FF2B5EF4-FFF2-40B4-BE49-F238E27FC236}">
                <a16:creationId xmlns:a16="http://schemas.microsoft.com/office/drawing/2014/main" id="{4AF76BEE-6082-1C4F-91A5-002CE1EBD898}"/>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12" name="Image 11">
            <a:extLst>
              <a:ext uri="{FF2B5EF4-FFF2-40B4-BE49-F238E27FC236}">
                <a16:creationId xmlns:a16="http://schemas.microsoft.com/office/drawing/2014/main" id="{40BD8145-6951-204A-9C4A-96F78A169A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Tree>
    <p:extLst>
      <p:ext uri="{BB962C8B-B14F-4D97-AF65-F5344CB8AC3E}">
        <p14:creationId xmlns:p14="http://schemas.microsoft.com/office/powerpoint/2010/main" val="1166235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8F36A5-CD57-4DF2-8A06-12A0736BE9F9}"/>
              </a:ext>
            </a:extLst>
          </p:cNvPr>
          <p:cNvSpPr>
            <a:spLocks noGrp="1"/>
          </p:cNvSpPr>
          <p:nvPr>
            <p:ph type="title"/>
          </p:nvPr>
        </p:nvSpPr>
        <p:spPr/>
        <p:txBody>
          <a:bodyPr/>
          <a:lstStyle/>
          <a:p>
            <a:r>
              <a:rPr lang="fr-FR" dirty="0"/>
              <a:t>Régression linéaire</a:t>
            </a:r>
          </a:p>
        </p:txBody>
      </p:sp>
      <p:sp>
        <p:nvSpPr>
          <p:cNvPr id="3" name="Espace réservé du contenu 2">
            <a:extLst>
              <a:ext uri="{FF2B5EF4-FFF2-40B4-BE49-F238E27FC236}">
                <a16:creationId xmlns:a16="http://schemas.microsoft.com/office/drawing/2014/main" id="{6C6F4267-A05F-4F5C-B0AD-A94B3FF8BC0B}"/>
              </a:ext>
            </a:extLst>
          </p:cNvPr>
          <p:cNvSpPr>
            <a:spLocks noGrp="1"/>
          </p:cNvSpPr>
          <p:nvPr>
            <p:ph idx="1"/>
          </p:nvPr>
        </p:nvSpPr>
        <p:spPr>
          <a:xfrm>
            <a:off x="677334" y="2160589"/>
            <a:ext cx="8596668" cy="4087811"/>
          </a:xfrm>
        </p:spPr>
        <p:txBody>
          <a:bodyPr>
            <a:normAutofit/>
          </a:bodyPr>
          <a:lstStyle/>
          <a:p>
            <a:pPr>
              <a:lnSpc>
                <a:spcPct val="150000"/>
              </a:lnSpc>
            </a:pPr>
            <a:r>
              <a:rPr lang="fr-FR" dirty="0">
                <a:solidFill>
                  <a:schemeClr val="bg1">
                    <a:lumMod val="50000"/>
                  </a:schemeClr>
                </a:solidFill>
              </a:rPr>
              <a:t>I/ Régression</a:t>
            </a:r>
            <a:endParaRPr lang="en-US" dirty="0">
              <a:solidFill>
                <a:schemeClr val="bg1">
                  <a:lumMod val="50000"/>
                </a:schemeClr>
              </a:solidFill>
            </a:endParaRPr>
          </a:p>
          <a:p>
            <a:pPr>
              <a:lnSpc>
                <a:spcPct val="150000"/>
              </a:lnSpc>
            </a:pPr>
            <a:r>
              <a:rPr lang="fr-FR" b="1" dirty="0">
                <a:solidFill>
                  <a:schemeClr val="tx1"/>
                </a:solidFill>
              </a:rPr>
              <a:t>II/ Définir le problème</a:t>
            </a:r>
          </a:p>
          <a:p>
            <a:pPr>
              <a:lnSpc>
                <a:spcPct val="150000"/>
              </a:lnSpc>
            </a:pPr>
            <a:r>
              <a:rPr lang="fr-FR" dirty="0">
                <a:solidFill>
                  <a:schemeClr val="bg1">
                    <a:lumMod val="50000"/>
                  </a:schemeClr>
                </a:solidFill>
              </a:rPr>
              <a:t>III/ Modèle</a:t>
            </a:r>
          </a:p>
          <a:p>
            <a:pPr>
              <a:lnSpc>
                <a:spcPct val="150000"/>
              </a:lnSpc>
            </a:pPr>
            <a:r>
              <a:rPr lang="fr-FR" dirty="0">
                <a:solidFill>
                  <a:schemeClr val="bg1">
                    <a:lumMod val="50000"/>
                  </a:schemeClr>
                </a:solidFill>
              </a:rPr>
              <a:t>IV/ Fonction de coût</a:t>
            </a:r>
          </a:p>
          <a:p>
            <a:pPr>
              <a:lnSpc>
                <a:spcPct val="150000"/>
              </a:lnSpc>
            </a:pPr>
            <a:r>
              <a:rPr lang="fr-FR" dirty="0">
                <a:solidFill>
                  <a:schemeClr val="bg1">
                    <a:lumMod val="50000"/>
                  </a:schemeClr>
                </a:solidFill>
              </a:rPr>
              <a:t>V/ Descente de gradient</a:t>
            </a:r>
          </a:p>
          <a:p>
            <a:pPr>
              <a:lnSpc>
                <a:spcPct val="150000"/>
              </a:lnSpc>
            </a:pPr>
            <a:r>
              <a:rPr lang="fr-FR" dirty="0">
                <a:solidFill>
                  <a:schemeClr val="bg1">
                    <a:lumMod val="50000"/>
                  </a:schemeClr>
                </a:solidFill>
              </a:rPr>
              <a:t>VI/ Interprétation</a:t>
            </a:r>
          </a:p>
          <a:p>
            <a:endParaRPr lang="fr-FR" dirty="0"/>
          </a:p>
        </p:txBody>
      </p:sp>
      <p:sp>
        <p:nvSpPr>
          <p:cNvPr id="5" name="Espace réservé du numéro de diapositive 4">
            <a:extLst>
              <a:ext uri="{FF2B5EF4-FFF2-40B4-BE49-F238E27FC236}">
                <a16:creationId xmlns:a16="http://schemas.microsoft.com/office/drawing/2014/main" id="{DAE87036-62E1-4ADD-BA73-0211EA199E16}"/>
              </a:ext>
            </a:extLst>
          </p:cNvPr>
          <p:cNvSpPr>
            <a:spLocks noGrp="1"/>
          </p:cNvSpPr>
          <p:nvPr>
            <p:ph type="sldNum" sz="quarter" idx="12"/>
          </p:nvPr>
        </p:nvSpPr>
        <p:spPr/>
        <p:txBody>
          <a:bodyPr/>
          <a:lstStyle/>
          <a:p>
            <a:fld id="{7E7BE016-98D7-40EC-9FA8-F4485C9A31D1}" type="slidenum">
              <a:rPr lang="fr-FR" smtClean="0"/>
              <a:t>5</a:t>
            </a:fld>
            <a:endParaRPr lang="fr-FR"/>
          </a:p>
        </p:txBody>
      </p:sp>
      <p:sp>
        <p:nvSpPr>
          <p:cNvPr id="6" name="Espace réservé du pied de page 3">
            <a:extLst>
              <a:ext uri="{FF2B5EF4-FFF2-40B4-BE49-F238E27FC236}">
                <a16:creationId xmlns:a16="http://schemas.microsoft.com/office/drawing/2014/main" id="{632FC7DC-C84A-5948-B712-CEDAB8D5C83F}"/>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7" name="Image 6">
            <a:extLst>
              <a:ext uri="{FF2B5EF4-FFF2-40B4-BE49-F238E27FC236}">
                <a16:creationId xmlns:a16="http://schemas.microsoft.com/office/drawing/2014/main" id="{D815AB63-33AA-7A45-B4E3-9D59AA50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Tree>
    <p:extLst>
      <p:ext uri="{BB962C8B-B14F-4D97-AF65-F5344CB8AC3E}">
        <p14:creationId xmlns:p14="http://schemas.microsoft.com/office/powerpoint/2010/main" val="601625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946597-7D2B-4AB9-A6FA-16CF123AED21}"/>
              </a:ext>
            </a:extLst>
          </p:cNvPr>
          <p:cNvSpPr>
            <a:spLocks noGrp="1"/>
          </p:cNvSpPr>
          <p:nvPr>
            <p:ph type="title"/>
          </p:nvPr>
        </p:nvSpPr>
        <p:spPr/>
        <p:txBody>
          <a:bodyPr/>
          <a:lstStyle/>
          <a:p>
            <a:r>
              <a:rPr lang="fr-FR" dirty="0"/>
              <a:t>1. Problème de régression</a:t>
            </a:r>
          </a:p>
        </p:txBody>
      </p:sp>
      <p:sp>
        <p:nvSpPr>
          <p:cNvPr id="3" name="Espace réservé du contenu 2">
            <a:extLst>
              <a:ext uri="{FF2B5EF4-FFF2-40B4-BE49-F238E27FC236}">
                <a16:creationId xmlns:a16="http://schemas.microsoft.com/office/drawing/2014/main" id="{8F785798-00F8-4D75-A791-E3D5E79FF77A}"/>
              </a:ext>
            </a:extLst>
          </p:cNvPr>
          <p:cNvSpPr>
            <a:spLocks noGrp="1"/>
          </p:cNvSpPr>
          <p:nvPr>
            <p:ph idx="1"/>
          </p:nvPr>
        </p:nvSpPr>
        <p:spPr/>
        <p:txBody>
          <a:bodyPr/>
          <a:lstStyle/>
          <a:p>
            <a:r>
              <a:rPr lang="fr-FR" dirty="0"/>
              <a:t>Imaginez que vous avez une société immobilière, votre but est de louer des appartements aux bons prix. Pas trop bas pour ne pas avoir de perte de revenus, pas trop haut pour ne pas le laisser inoccupé. </a:t>
            </a:r>
          </a:p>
          <a:p>
            <a:endParaRPr lang="fr-FR" dirty="0"/>
          </a:p>
          <a:p>
            <a:r>
              <a:rPr lang="fr-FR" b="1" dirty="0"/>
              <a:t>Quel est le juste prix pour chaque appartement ?</a:t>
            </a:r>
          </a:p>
          <a:p>
            <a:endParaRPr lang="fr-FR" b="1" dirty="0"/>
          </a:p>
          <a:p>
            <a:r>
              <a:rPr lang="fr-FR" dirty="0"/>
              <a:t>Le juste prix n'est pas facile à trouver, les humains même les experts ont un parti pris basé sur leurs expériences. Vous voulez une solution neutre et précise pour votre entreprise. Vous voulez donc utiliser un algorithme de machine </a:t>
            </a:r>
            <a:r>
              <a:rPr lang="fr-FR" dirty="0" err="1"/>
              <a:t>learning</a:t>
            </a:r>
            <a:r>
              <a:rPr lang="fr-FR" dirty="0"/>
              <a:t> qui trouvera automatiquement le bon prix pour vos appartements.</a:t>
            </a:r>
            <a:endParaRPr lang="en" dirty="0"/>
          </a:p>
        </p:txBody>
      </p:sp>
      <p:sp>
        <p:nvSpPr>
          <p:cNvPr id="5" name="Espace réservé du numéro de diapositive 4">
            <a:extLst>
              <a:ext uri="{FF2B5EF4-FFF2-40B4-BE49-F238E27FC236}">
                <a16:creationId xmlns:a16="http://schemas.microsoft.com/office/drawing/2014/main" id="{D7B2DC3F-2AFB-4973-8811-A38F93891E18}"/>
              </a:ext>
            </a:extLst>
          </p:cNvPr>
          <p:cNvSpPr>
            <a:spLocks noGrp="1"/>
          </p:cNvSpPr>
          <p:nvPr>
            <p:ph type="sldNum" sz="quarter" idx="12"/>
          </p:nvPr>
        </p:nvSpPr>
        <p:spPr/>
        <p:txBody>
          <a:bodyPr/>
          <a:lstStyle/>
          <a:p>
            <a:fld id="{7E7BE016-98D7-40EC-9FA8-F4485C9A31D1}" type="slidenum">
              <a:rPr lang="fr-FR" smtClean="0"/>
              <a:pPr/>
              <a:t>6</a:t>
            </a:fld>
            <a:endParaRPr lang="fr-FR"/>
          </a:p>
        </p:txBody>
      </p:sp>
      <p:sp>
        <p:nvSpPr>
          <p:cNvPr id="6" name="Espace réservé du pied de page 3">
            <a:extLst>
              <a:ext uri="{FF2B5EF4-FFF2-40B4-BE49-F238E27FC236}">
                <a16:creationId xmlns:a16="http://schemas.microsoft.com/office/drawing/2014/main" id="{E4EA7D05-D6B1-3443-9580-38CB712258CB}"/>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7" name="Image 6">
            <a:extLst>
              <a:ext uri="{FF2B5EF4-FFF2-40B4-BE49-F238E27FC236}">
                <a16:creationId xmlns:a16="http://schemas.microsoft.com/office/drawing/2014/main" id="{5C9F936D-A77A-AC48-BB74-25A94DB6AC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Tree>
    <p:extLst>
      <p:ext uri="{BB962C8B-B14F-4D97-AF65-F5344CB8AC3E}">
        <p14:creationId xmlns:p14="http://schemas.microsoft.com/office/powerpoint/2010/main" val="2325923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946597-7D2B-4AB9-A6FA-16CF123AED21}"/>
              </a:ext>
            </a:extLst>
          </p:cNvPr>
          <p:cNvSpPr>
            <a:spLocks noGrp="1"/>
          </p:cNvSpPr>
          <p:nvPr>
            <p:ph type="title"/>
          </p:nvPr>
        </p:nvSpPr>
        <p:spPr/>
        <p:txBody>
          <a:bodyPr/>
          <a:lstStyle/>
          <a:p>
            <a:r>
              <a:rPr lang="fr-FR" dirty="0"/>
              <a:t>2. Jeu de données</a:t>
            </a:r>
          </a:p>
        </p:txBody>
      </p:sp>
      <p:sp>
        <p:nvSpPr>
          <p:cNvPr id="3" name="Espace réservé du contenu 2">
            <a:extLst>
              <a:ext uri="{FF2B5EF4-FFF2-40B4-BE49-F238E27FC236}">
                <a16:creationId xmlns:a16="http://schemas.microsoft.com/office/drawing/2014/main" id="{8F785798-00F8-4D75-A791-E3D5E79FF77A}"/>
              </a:ext>
            </a:extLst>
          </p:cNvPr>
          <p:cNvSpPr>
            <a:spLocks noGrp="1"/>
          </p:cNvSpPr>
          <p:nvPr>
            <p:ph idx="1"/>
          </p:nvPr>
        </p:nvSpPr>
        <p:spPr>
          <a:xfrm>
            <a:off x="677334" y="2049058"/>
            <a:ext cx="8596668" cy="1121873"/>
          </a:xfrm>
        </p:spPr>
        <p:txBody>
          <a:bodyPr/>
          <a:lstStyle/>
          <a:p>
            <a:r>
              <a:rPr lang="fr-FR" dirty="0"/>
              <a:t>Un modèle de régression linéaire est un modèle de régression qui cherche à établir une relation linéaire entre une variable, appelée variable cible, et une ou plusieurs variables, appelées variables explicatives. </a:t>
            </a:r>
          </a:p>
        </p:txBody>
      </p:sp>
      <p:sp>
        <p:nvSpPr>
          <p:cNvPr id="5" name="Espace réservé du numéro de diapositive 4">
            <a:extLst>
              <a:ext uri="{FF2B5EF4-FFF2-40B4-BE49-F238E27FC236}">
                <a16:creationId xmlns:a16="http://schemas.microsoft.com/office/drawing/2014/main" id="{D7B2DC3F-2AFB-4973-8811-A38F93891E18}"/>
              </a:ext>
            </a:extLst>
          </p:cNvPr>
          <p:cNvSpPr>
            <a:spLocks noGrp="1"/>
          </p:cNvSpPr>
          <p:nvPr>
            <p:ph type="sldNum" sz="quarter" idx="12"/>
          </p:nvPr>
        </p:nvSpPr>
        <p:spPr/>
        <p:txBody>
          <a:bodyPr/>
          <a:lstStyle/>
          <a:p>
            <a:fld id="{7E7BE016-98D7-40EC-9FA8-F4485C9A31D1}" type="slidenum">
              <a:rPr lang="fr-FR" smtClean="0"/>
              <a:pPr/>
              <a:t>7</a:t>
            </a:fld>
            <a:endParaRPr lang="fr-FR"/>
          </a:p>
        </p:txBody>
      </p:sp>
      <p:graphicFrame>
        <p:nvGraphicFramePr>
          <p:cNvPr id="6" name="Tableau 5">
            <a:extLst>
              <a:ext uri="{FF2B5EF4-FFF2-40B4-BE49-F238E27FC236}">
                <a16:creationId xmlns:a16="http://schemas.microsoft.com/office/drawing/2014/main" id="{B47E8FAF-7A19-4F82-A096-DEE054CAD4D9}"/>
              </a:ext>
            </a:extLst>
          </p:cNvPr>
          <p:cNvGraphicFramePr>
            <a:graphicFrameLocks noGrp="1"/>
          </p:cNvGraphicFramePr>
          <p:nvPr>
            <p:extLst>
              <p:ext uri="{D42A27DB-BD31-4B8C-83A1-F6EECF244321}">
                <p14:modId xmlns:p14="http://schemas.microsoft.com/office/powerpoint/2010/main" val="2347151079"/>
              </p:ext>
            </p:extLst>
          </p:nvPr>
        </p:nvGraphicFramePr>
        <p:xfrm>
          <a:off x="677334" y="3282462"/>
          <a:ext cx="3188814" cy="3003224"/>
        </p:xfrm>
        <a:graphic>
          <a:graphicData uri="http://schemas.openxmlformats.org/drawingml/2006/table">
            <a:tbl>
              <a:tblPr firstRow="1" bandRow="1">
                <a:tableStyleId>{5C22544A-7EE6-4342-B048-85BDC9FD1C3A}</a:tableStyleId>
              </a:tblPr>
              <a:tblGrid>
                <a:gridCol w="589992">
                  <a:extLst>
                    <a:ext uri="{9D8B030D-6E8A-4147-A177-3AD203B41FA5}">
                      <a16:colId xmlns:a16="http://schemas.microsoft.com/office/drawing/2014/main" val="1272496673"/>
                    </a:ext>
                  </a:extLst>
                </a:gridCol>
                <a:gridCol w="1235242">
                  <a:extLst>
                    <a:ext uri="{9D8B030D-6E8A-4147-A177-3AD203B41FA5}">
                      <a16:colId xmlns:a16="http://schemas.microsoft.com/office/drawing/2014/main" val="749585739"/>
                    </a:ext>
                  </a:extLst>
                </a:gridCol>
                <a:gridCol w="1363580">
                  <a:extLst>
                    <a:ext uri="{9D8B030D-6E8A-4147-A177-3AD203B41FA5}">
                      <a16:colId xmlns:a16="http://schemas.microsoft.com/office/drawing/2014/main" val="3049775456"/>
                    </a:ext>
                  </a:extLst>
                </a:gridCol>
              </a:tblGrid>
              <a:tr h="426879">
                <a:tc>
                  <a:txBody>
                    <a:bodyPr/>
                    <a:lstStyle/>
                    <a:p>
                      <a:pPr algn="ctr"/>
                      <a:endParaRPr lang="fr-FR"/>
                    </a:p>
                  </a:txBody>
                  <a:tcPr/>
                </a:tc>
                <a:tc>
                  <a:txBody>
                    <a:bodyPr/>
                    <a:lstStyle/>
                    <a:p>
                      <a:pPr algn="ctr"/>
                      <a:r>
                        <a:rPr lang="fr-FR" dirty="0"/>
                        <a:t>Taille (x)</a:t>
                      </a:r>
                    </a:p>
                  </a:txBody>
                  <a:tcPr/>
                </a:tc>
                <a:tc>
                  <a:txBody>
                    <a:bodyPr/>
                    <a:lstStyle/>
                    <a:p>
                      <a:pPr algn="ctr"/>
                      <a:r>
                        <a:rPr lang="fr-FR" dirty="0"/>
                        <a:t>Prix (y)</a:t>
                      </a:r>
                    </a:p>
                  </a:txBody>
                  <a:tcPr/>
                </a:tc>
                <a:extLst>
                  <a:ext uri="{0D108BD9-81ED-4DB2-BD59-A6C34878D82A}">
                    <a16:rowId xmlns:a16="http://schemas.microsoft.com/office/drawing/2014/main" val="324642283"/>
                  </a:ext>
                </a:extLst>
              </a:tr>
              <a:tr h="426879">
                <a:tc>
                  <a:txBody>
                    <a:bodyPr/>
                    <a:lstStyle/>
                    <a:p>
                      <a:pPr algn="ctr"/>
                      <a:r>
                        <a:rPr lang="fr-FR"/>
                        <a:t>1</a:t>
                      </a:r>
                    </a:p>
                  </a:txBody>
                  <a:tcPr/>
                </a:tc>
                <a:tc>
                  <a:txBody>
                    <a:bodyPr/>
                    <a:lstStyle/>
                    <a:p>
                      <a:pPr algn="ctr"/>
                      <a:r>
                        <a:rPr lang="fr-FR"/>
                        <a:t>70</a:t>
                      </a:r>
                    </a:p>
                  </a:txBody>
                  <a:tcPr/>
                </a:tc>
                <a:tc>
                  <a:txBody>
                    <a:bodyPr/>
                    <a:lstStyle/>
                    <a:p>
                      <a:pPr algn="ctr"/>
                      <a:r>
                        <a:rPr lang="fr-FR"/>
                        <a:t>460</a:t>
                      </a:r>
                    </a:p>
                  </a:txBody>
                  <a:tcPr/>
                </a:tc>
                <a:extLst>
                  <a:ext uri="{0D108BD9-81ED-4DB2-BD59-A6C34878D82A}">
                    <a16:rowId xmlns:a16="http://schemas.microsoft.com/office/drawing/2014/main" val="4035366072"/>
                  </a:ext>
                </a:extLst>
              </a:tr>
              <a:tr h="441950">
                <a:tc>
                  <a:txBody>
                    <a:bodyPr/>
                    <a:lstStyle/>
                    <a:p>
                      <a:pPr algn="ctr"/>
                      <a:r>
                        <a:rPr lang="fr-FR"/>
                        <a:t>2</a:t>
                      </a:r>
                    </a:p>
                  </a:txBody>
                  <a:tcPr/>
                </a:tc>
                <a:tc>
                  <a:txBody>
                    <a:bodyPr/>
                    <a:lstStyle/>
                    <a:p>
                      <a:pPr algn="ctr"/>
                      <a:r>
                        <a:rPr lang="fr-FR"/>
                        <a:t>40</a:t>
                      </a:r>
                    </a:p>
                  </a:txBody>
                  <a:tcPr/>
                </a:tc>
                <a:tc>
                  <a:txBody>
                    <a:bodyPr/>
                    <a:lstStyle/>
                    <a:p>
                      <a:pPr algn="ctr"/>
                      <a:r>
                        <a:rPr lang="fr-FR"/>
                        <a:t>232</a:t>
                      </a:r>
                    </a:p>
                  </a:txBody>
                  <a:tcPr/>
                </a:tc>
                <a:extLst>
                  <a:ext uri="{0D108BD9-81ED-4DB2-BD59-A6C34878D82A}">
                    <a16:rowId xmlns:a16="http://schemas.microsoft.com/office/drawing/2014/main" val="3981851369"/>
                  </a:ext>
                </a:extLst>
              </a:tr>
              <a:tr h="426879">
                <a:tc>
                  <a:txBody>
                    <a:bodyPr/>
                    <a:lstStyle/>
                    <a:p>
                      <a:pPr algn="ctr"/>
                      <a:r>
                        <a:rPr lang="fr-FR"/>
                        <a:t>3</a:t>
                      </a:r>
                    </a:p>
                  </a:txBody>
                  <a:tcPr/>
                </a:tc>
                <a:tc>
                  <a:txBody>
                    <a:bodyPr/>
                    <a:lstStyle/>
                    <a:p>
                      <a:pPr algn="ctr"/>
                      <a:r>
                        <a:rPr lang="fr-FR"/>
                        <a:t>25</a:t>
                      </a:r>
                    </a:p>
                  </a:txBody>
                  <a:tcPr/>
                </a:tc>
                <a:tc>
                  <a:txBody>
                    <a:bodyPr/>
                    <a:lstStyle/>
                    <a:p>
                      <a:pPr algn="ctr"/>
                      <a:r>
                        <a:rPr lang="fr-FR"/>
                        <a:t>315</a:t>
                      </a:r>
                    </a:p>
                  </a:txBody>
                  <a:tcPr/>
                </a:tc>
                <a:extLst>
                  <a:ext uri="{0D108BD9-81ED-4DB2-BD59-A6C34878D82A}">
                    <a16:rowId xmlns:a16="http://schemas.microsoft.com/office/drawing/2014/main" val="2868366710"/>
                  </a:ext>
                </a:extLst>
              </a:tr>
              <a:tr h="426879">
                <a:tc>
                  <a:txBody>
                    <a:bodyPr/>
                    <a:lstStyle/>
                    <a:p>
                      <a:pPr algn="ctr"/>
                      <a:r>
                        <a:rPr lang="fr-FR"/>
                        <a:t>4</a:t>
                      </a:r>
                    </a:p>
                  </a:txBody>
                  <a:tcPr/>
                </a:tc>
                <a:tc>
                  <a:txBody>
                    <a:bodyPr/>
                    <a:lstStyle/>
                    <a:p>
                      <a:pPr algn="ctr"/>
                      <a:r>
                        <a:rPr lang="fr-FR"/>
                        <a:t>12</a:t>
                      </a:r>
                    </a:p>
                  </a:txBody>
                  <a:tcPr/>
                </a:tc>
                <a:tc>
                  <a:txBody>
                    <a:bodyPr/>
                    <a:lstStyle/>
                    <a:p>
                      <a:pPr algn="ctr"/>
                      <a:r>
                        <a:rPr lang="fr-FR"/>
                        <a:t>178</a:t>
                      </a:r>
                    </a:p>
                  </a:txBody>
                  <a:tcPr/>
                </a:tc>
                <a:extLst>
                  <a:ext uri="{0D108BD9-81ED-4DB2-BD59-A6C34878D82A}">
                    <a16:rowId xmlns:a16="http://schemas.microsoft.com/office/drawing/2014/main" val="2987909102"/>
                  </a:ext>
                </a:extLst>
              </a:tr>
              <a:tr h="426879">
                <a:tc>
                  <a:txBody>
                    <a:bodyPr/>
                    <a:lstStyle/>
                    <a:p>
                      <a:pPr algn="ctr"/>
                      <a:r>
                        <a:rPr lang="fr-FR"/>
                        <a:t>…</a:t>
                      </a:r>
                    </a:p>
                  </a:txBody>
                  <a:tcPr/>
                </a:tc>
                <a:tc>
                  <a:txBody>
                    <a:bodyPr/>
                    <a:lstStyle/>
                    <a:p>
                      <a:pPr algn="ctr"/>
                      <a:r>
                        <a:rPr lang="fr-FR"/>
                        <a:t>…</a:t>
                      </a:r>
                    </a:p>
                  </a:txBody>
                  <a:tcPr/>
                </a:tc>
                <a:tc>
                  <a:txBody>
                    <a:bodyPr/>
                    <a:lstStyle/>
                    <a:p>
                      <a:pPr algn="ctr"/>
                      <a:r>
                        <a:rPr lang="fr-FR"/>
                        <a:t>…</a:t>
                      </a:r>
                    </a:p>
                  </a:txBody>
                  <a:tcPr/>
                </a:tc>
                <a:extLst>
                  <a:ext uri="{0D108BD9-81ED-4DB2-BD59-A6C34878D82A}">
                    <a16:rowId xmlns:a16="http://schemas.microsoft.com/office/drawing/2014/main" val="2065740963"/>
                  </a:ext>
                </a:extLst>
              </a:tr>
              <a:tr h="426879">
                <a:tc>
                  <a:txBody>
                    <a:bodyPr/>
                    <a:lstStyle/>
                    <a:p>
                      <a:pPr algn="ctr"/>
                      <a:r>
                        <a:rPr lang="fr-FR"/>
                        <a:t>m</a:t>
                      </a:r>
                    </a:p>
                  </a:txBody>
                  <a:tcPr/>
                </a:tc>
                <a:tc>
                  <a:txBody>
                    <a:bodyPr/>
                    <a:lstStyle/>
                    <a:p>
                      <a:pPr algn="ctr"/>
                      <a:r>
                        <a:rPr lang="fr-FR"/>
                        <a:t>25</a:t>
                      </a:r>
                    </a:p>
                  </a:txBody>
                  <a:tcPr/>
                </a:tc>
                <a:tc>
                  <a:txBody>
                    <a:bodyPr/>
                    <a:lstStyle/>
                    <a:p>
                      <a:pPr algn="ctr"/>
                      <a:r>
                        <a:rPr lang="fr-FR" dirty="0"/>
                        <a:t>240</a:t>
                      </a:r>
                    </a:p>
                  </a:txBody>
                  <a:tcPr/>
                </a:tc>
                <a:extLst>
                  <a:ext uri="{0D108BD9-81ED-4DB2-BD59-A6C34878D82A}">
                    <a16:rowId xmlns:a16="http://schemas.microsoft.com/office/drawing/2014/main" val="3704423028"/>
                  </a:ext>
                </a:extLst>
              </a:tr>
            </a:tbl>
          </a:graphicData>
        </a:graphic>
      </p:graphicFrame>
      <mc:AlternateContent xmlns:mc="http://schemas.openxmlformats.org/markup-compatibility/2006" xmlns:a14="http://schemas.microsoft.com/office/drawing/2010/main">
        <mc:Choice Requires="a14">
          <p:sp>
            <p:nvSpPr>
              <p:cNvPr id="7" name="Espace réservé du contenu 2">
                <a:extLst>
                  <a:ext uri="{FF2B5EF4-FFF2-40B4-BE49-F238E27FC236}">
                    <a16:creationId xmlns:a16="http://schemas.microsoft.com/office/drawing/2014/main" id="{347FAEC3-732C-48F4-851E-C332C605A48F}"/>
                  </a:ext>
                </a:extLst>
              </p:cNvPr>
              <p:cNvSpPr txBox="1">
                <a:spLocks/>
              </p:cNvSpPr>
              <p:nvPr/>
            </p:nvSpPr>
            <p:spPr>
              <a:xfrm>
                <a:off x="4027520" y="3282462"/>
                <a:ext cx="5988018" cy="300322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b="1" dirty="0"/>
                  <a:t>m</a:t>
                </a:r>
                <a:r>
                  <a:rPr lang="fr-FR" dirty="0"/>
                  <a:t> </a:t>
                </a:r>
                <a:r>
                  <a:rPr lang="en" dirty="0" err="1"/>
                  <a:t>est</a:t>
                </a:r>
                <a:r>
                  <a:rPr lang="en" dirty="0"/>
                  <a:t> le </a:t>
                </a:r>
                <a:r>
                  <a:rPr lang="en" dirty="0" err="1"/>
                  <a:t>nombre</a:t>
                </a:r>
                <a:r>
                  <a:rPr lang="en" dirty="0"/>
                  <a:t> de </a:t>
                </a:r>
                <a:r>
                  <a:rPr lang="en" dirty="0" err="1"/>
                  <a:t>lignes</a:t>
                </a:r>
                <a:r>
                  <a:rPr lang="en" dirty="0"/>
                  <a:t> (observations)</a:t>
                </a:r>
                <a:r>
                  <a:rPr lang="fr-FR" dirty="0"/>
                  <a:t>.</a:t>
                </a:r>
              </a:p>
              <a:p>
                <a:r>
                  <a:rPr lang="fr-FR" b="1" dirty="0"/>
                  <a:t>x </a:t>
                </a:r>
                <a:r>
                  <a:rPr lang="fr-FR" dirty="0"/>
                  <a:t>est appelé variable explicative ou variable d’entrée</a:t>
                </a:r>
              </a:p>
              <a:p>
                <a:r>
                  <a:rPr lang="fr-FR" b="1" dirty="0"/>
                  <a:t>y </a:t>
                </a:r>
                <a:r>
                  <a:rPr lang="en" dirty="0" err="1"/>
                  <a:t>est</a:t>
                </a:r>
                <a:r>
                  <a:rPr lang="en" dirty="0"/>
                  <a:t> </a:t>
                </a:r>
                <a:r>
                  <a:rPr lang="en" dirty="0" err="1"/>
                  <a:t>appelé</a:t>
                </a:r>
                <a:r>
                  <a:rPr lang="en" dirty="0"/>
                  <a:t> variable </a:t>
                </a:r>
                <a:r>
                  <a:rPr lang="en" dirty="0" err="1"/>
                  <a:t>cible</a:t>
                </a:r>
                <a:r>
                  <a:rPr lang="en" dirty="0"/>
                  <a:t> </a:t>
                </a:r>
                <a:r>
                  <a:rPr lang="en" dirty="0" err="1"/>
                  <a:t>ou</a:t>
                </a:r>
                <a:r>
                  <a:rPr lang="en" dirty="0"/>
                  <a:t> variable de sortie</a:t>
                </a:r>
              </a:p>
              <a:p>
                <a:endParaRPr lang="fr-FR" b="1" dirty="0"/>
              </a:p>
              <a:p>
                <a:pPr marL="0" indent="0">
                  <a:buNone/>
                </a:pPr>
                <a:r>
                  <a:rPr lang="en" dirty="0" err="1"/>
                  <a:t>Exemple</a:t>
                </a:r>
                <a:r>
                  <a:rPr lang="en" dirty="0"/>
                  <a:t> de lecture du </a:t>
                </a:r>
                <a:r>
                  <a:rPr lang="en" dirty="0" err="1"/>
                  <a:t>jeu</a:t>
                </a:r>
                <a:r>
                  <a:rPr lang="en" dirty="0"/>
                  <a:t> de </a:t>
                </a:r>
                <a:r>
                  <a:rPr lang="en" dirty="0" err="1"/>
                  <a:t>données</a:t>
                </a:r>
                <a:r>
                  <a:rPr lang="en" dirty="0"/>
                  <a:t> </a:t>
                </a:r>
                <a:r>
                  <a:rPr lang="fr-FR" dirty="0"/>
                  <a:t>:</a:t>
                </a:r>
              </a:p>
              <a:p>
                <a:pPr marL="57150" indent="0">
                  <a:buNone/>
                </a:pP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𝑥</m:t>
                        </m:r>
                      </m:e>
                      <m:sup>
                        <m:r>
                          <a:rPr lang="fr-FR" i="1">
                            <a:latin typeface="Cambria Math" panose="02040503050406030204" pitchFamily="18" charset="0"/>
                          </a:rPr>
                          <m:t>(1)</m:t>
                        </m:r>
                      </m:sup>
                    </m:sSup>
                  </m:oMath>
                </a14:m>
                <a:r>
                  <a:rPr lang="fr-FR" dirty="0"/>
                  <a:t>          = 70</a:t>
                </a:r>
              </a:p>
              <a:p>
                <a:pPr marL="57150" indent="0">
                  <a:buNone/>
                </a:pP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𝑦</m:t>
                        </m:r>
                      </m:e>
                      <m:sup>
                        <m:r>
                          <a:rPr lang="fr-FR" i="1">
                            <a:latin typeface="Cambria Math" panose="02040503050406030204" pitchFamily="18" charset="0"/>
                          </a:rPr>
                          <m:t>(4)</m:t>
                        </m:r>
                      </m:sup>
                    </m:sSup>
                  </m:oMath>
                </a14:m>
                <a:r>
                  <a:rPr lang="fr-FR" dirty="0"/>
                  <a:t>          = 178</a:t>
                </a:r>
              </a:p>
              <a:p>
                <a:pPr marL="57150" indent="0">
                  <a:buNone/>
                </a:pPr>
                <a:r>
                  <a:rPr lang="fr-FR" dirty="0"/>
                  <a:t>(</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𝑥</m:t>
                        </m:r>
                      </m:e>
                      <m:sup>
                        <m:r>
                          <a:rPr lang="fr-FR" i="1">
                            <a:latin typeface="Cambria Math" panose="02040503050406030204" pitchFamily="18" charset="0"/>
                          </a:rPr>
                          <m:t>(3)</m:t>
                        </m:r>
                      </m:sup>
                    </m:sSup>
                    <m:r>
                      <a:rPr lang="fr-FR"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𝑦</m:t>
                        </m:r>
                      </m:e>
                      <m:sup>
                        <m:r>
                          <a:rPr lang="fr-FR" i="1">
                            <a:latin typeface="Cambria Math" panose="02040503050406030204" pitchFamily="18" charset="0"/>
                          </a:rPr>
                          <m:t>(3)</m:t>
                        </m:r>
                      </m:sup>
                    </m:sSup>
                  </m:oMath>
                </a14:m>
                <a:r>
                  <a:rPr lang="fr-FR" dirty="0"/>
                  <a:t>) = (40, 232)</a:t>
                </a:r>
              </a:p>
              <a:p>
                <a:endParaRPr lang="fr-FR" dirty="0"/>
              </a:p>
              <a:p>
                <a:endParaRPr lang="fr-FR" dirty="0"/>
              </a:p>
            </p:txBody>
          </p:sp>
        </mc:Choice>
        <mc:Fallback xmlns="">
          <p:sp>
            <p:nvSpPr>
              <p:cNvPr id="7" name="Espace réservé du contenu 2">
                <a:extLst>
                  <a:ext uri="{FF2B5EF4-FFF2-40B4-BE49-F238E27FC236}">
                    <a16:creationId xmlns:a16="http://schemas.microsoft.com/office/drawing/2014/main" id="{347FAEC3-732C-48F4-851E-C332C605A48F}"/>
                  </a:ext>
                </a:extLst>
              </p:cNvPr>
              <p:cNvSpPr txBox="1">
                <a:spLocks noRot="1" noChangeAspect="1" noMove="1" noResize="1" noEditPoints="1" noAdjustHandles="1" noChangeArrowheads="1" noChangeShapeType="1" noTextEdit="1"/>
              </p:cNvSpPr>
              <p:nvPr/>
            </p:nvSpPr>
            <p:spPr>
              <a:xfrm>
                <a:off x="4027520" y="3282462"/>
                <a:ext cx="5988018" cy="3003224"/>
              </a:xfrm>
              <a:prstGeom prst="rect">
                <a:avLst/>
              </a:prstGeom>
              <a:blipFill>
                <a:blip r:embed="rId2"/>
                <a:stretch>
                  <a:fillRect l="-634" t="-1681"/>
                </a:stretch>
              </a:blipFill>
            </p:spPr>
            <p:txBody>
              <a:bodyPr/>
              <a:lstStyle/>
              <a:p>
                <a:r>
                  <a:rPr lang="fr-FR">
                    <a:noFill/>
                  </a:rPr>
                  <a:t> </a:t>
                </a:r>
              </a:p>
            </p:txBody>
          </p:sp>
        </mc:Fallback>
      </mc:AlternateContent>
      <p:sp>
        <p:nvSpPr>
          <p:cNvPr id="8" name="Espace réservé du pied de page 3">
            <a:extLst>
              <a:ext uri="{FF2B5EF4-FFF2-40B4-BE49-F238E27FC236}">
                <a16:creationId xmlns:a16="http://schemas.microsoft.com/office/drawing/2014/main" id="{78A86B32-8BE5-A848-B749-DE18EB430EA0}"/>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9" name="Image 8">
            <a:extLst>
              <a:ext uri="{FF2B5EF4-FFF2-40B4-BE49-F238E27FC236}">
                <a16:creationId xmlns:a16="http://schemas.microsoft.com/office/drawing/2014/main" id="{DECC3347-00DC-1F41-9F0F-B36BF559FB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Tree>
    <p:extLst>
      <p:ext uri="{BB962C8B-B14F-4D97-AF65-F5344CB8AC3E}">
        <p14:creationId xmlns:p14="http://schemas.microsoft.com/office/powerpoint/2010/main" val="3489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946597-7D2B-4AB9-A6FA-16CF123AED21}"/>
              </a:ext>
            </a:extLst>
          </p:cNvPr>
          <p:cNvSpPr>
            <a:spLocks noGrp="1"/>
          </p:cNvSpPr>
          <p:nvPr>
            <p:ph type="title"/>
          </p:nvPr>
        </p:nvSpPr>
        <p:spPr/>
        <p:txBody>
          <a:bodyPr/>
          <a:lstStyle/>
          <a:p>
            <a:r>
              <a:rPr lang="fr-FR" dirty="0"/>
              <a:t>3. Une fonction de régression</a:t>
            </a:r>
          </a:p>
        </p:txBody>
      </p:sp>
      <p:sp>
        <p:nvSpPr>
          <p:cNvPr id="5" name="Espace réservé du numéro de diapositive 4">
            <a:extLst>
              <a:ext uri="{FF2B5EF4-FFF2-40B4-BE49-F238E27FC236}">
                <a16:creationId xmlns:a16="http://schemas.microsoft.com/office/drawing/2014/main" id="{D7B2DC3F-2AFB-4973-8811-A38F93891E18}"/>
              </a:ext>
            </a:extLst>
          </p:cNvPr>
          <p:cNvSpPr>
            <a:spLocks noGrp="1"/>
          </p:cNvSpPr>
          <p:nvPr>
            <p:ph type="sldNum" sz="quarter" idx="12"/>
          </p:nvPr>
        </p:nvSpPr>
        <p:spPr/>
        <p:txBody>
          <a:bodyPr/>
          <a:lstStyle/>
          <a:p>
            <a:fld id="{7E7BE016-98D7-40EC-9FA8-F4485C9A31D1}" type="slidenum">
              <a:rPr lang="fr-FR" smtClean="0"/>
              <a:pPr/>
              <a:t>8</a:t>
            </a:fld>
            <a:endParaRPr lang="fr-FR"/>
          </a:p>
        </p:txBody>
      </p:sp>
      <p:pic>
        <p:nvPicPr>
          <p:cNvPr id="7" name="Image 6">
            <a:extLst>
              <a:ext uri="{FF2B5EF4-FFF2-40B4-BE49-F238E27FC236}">
                <a16:creationId xmlns:a16="http://schemas.microsoft.com/office/drawing/2014/main" id="{B03C1932-6DD6-4AE9-B278-60D896FA19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344" y="1670121"/>
            <a:ext cx="6624163" cy="4416108"/>
          </a:xfrm>
          <a:prstGeom prst="rect">
            <a:avLst/>
          </a:prstGeom>
        </p:spPr>
      </p:pic>
      <p:cxnSp>
        <p:nvCxnSpPr>
          <p:cNvPr id="11" name="Connecteur droit 10">
            <a:extLst>
              <a:ext uri="{FF2B5EF4-FFF2-40B4-BE49-F238E27FC236}">
                <a16:creationId xmlns:a16="http://schemas.microsoft.com/office/drawing/2014/main" id="{4E56FA11-5385-4A27-96EB-98D87D75F7C9}"/>
              </a:ext>
            </a:extLst>
          </p:cNvPr>
          <p:cNvCxnSpPr/>
          <p:nvPr/>
        </p:nvCxnSpPr>
        <p:spPr>
          <a:xfrm flipV="1">
            <a:off x="2708031" y="2203938"/>
            <a:ext cx="5122984" cy="3317631"/>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Connecteur droit avec flèche 12">
            <a:extLst>
              <a:ext uri="{FF2B5EF4-FFF2-40B4-BE49-F238E27FC236}">
                <a16:creationId xmlns:a16="http://schemas.microsoft.com/office/drawing/2014/main" id="{220E5214-C4AA-4125-911E-86477C8594F8}"/>
              </a:ext>
            </a:extLst>
          </p:cNvPr>
          <p:cNvCxnSpPr/>
          <p:nvPr/>
        </p:nvCxnSpPr>
        <p:spPr>
          <a:xfrm flipV="1">
            <a:off x="6096000" y="5521569"/>
            <a:ext cx="0" cy="36341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32641335-9C9C-4A00-8E0E-FF4587EC9DE6}"/>
              </a:ext>
            </a:extLst>
          </p:cNvPr>
          <p:cNvSpPr txBox="1"/>
          <p:nvPr/>
        </p:nvSpPr>
        <p:spPr>
          <a:xfrm>
            <a:off x="5881839" y="5932280"/>
            <a:ext cx="428322" cy="369332"/>
          </a:xfrm>
          <a:prstGeom prst="rect">
            <a:avLst/>
          </a:prstGeom>
          <a:noFill/>
        </p:spPr>
        <p:txBody>
          <a:bodyPr wrap="none" rtlCol="0">
            <a:spAutoFit/>
          </a:bodyPr>
          <a:lstStyle/>
          <a:p>
            <a:r>
              <a:rPr lang="fr-FR">
                <a:solidFill>
                  <a:srgbClr val="7030A0"/>
                </a:solidFill>
              </a:rPr>
              <a:t>45</a:t>
            </a:r>
          </a:p>
        </p:txBody>
      </p:sp>
      <p:cxnSp>
        <p:nvCxnSpPr>
          <p:cNvPr id="16" name="Connecteur droit 15">
            <a:extLst>
              <a:ext uri="{FF2B5EF4-FFF2-40B4-BE49-F238E27FC236}">
                <a16:creationId xmlns:a16="http://schemas.microsoft.com/office/drawing/2014/main" id="{A22B9D4D-B2B4-4E87-81A2-4639F75837C1}"/>
              </a:ext>
            </a:extLst>
          </p:cNvPr>
          <p:cNvCxnSpPr/>
          <p:nvPr/>
        </p:nvCxnSpPr>
        <p:spPr>
          <a:xfrm flipV="1">
            <a:off x="6096000" y="3317631"/>
            <a:ext cx="0" cy="220393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5EEB50EB-F676-4CAA-85C6-3D391F915CAE}"/>
              </a:ext>
            </a:extLst>
          </p:cNvPr>
          <p:cNvCxnSpPr>
            <a:cxnSpLocks/>
          </p:cNvCxnSpPr>
          <p:nvPr/>
        </p:nvCxnSpPr>
        <p:spPr>
          <a:xfrm flipH="1">
            <a:off x="2708031" y="3317631"/>
            <a:ext cx="3387969"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543A0793-B33B-4D91-8698-D6047A609D54}"/>
              </a:ext>
            </a:extLst>
          </p:cNvPr>
          <p:cNvCxnSpPr>
            <a:cxnSpLocks/>
          </p:cNvCxnSpPr>
          <p:nvPr/>
        </p:nvCxnSpPr>
        <p:spPr>
          <a:xfrm flipH="1">
            <a:off x="2274277" y="3317631"/>
            <a:ext cx="433755"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D36C62B9-85FE-4497-889E-105A7F08567E}"/>
              </a:ext>
            </a:extLst>
          </p:cNvPr>
          <p:cNvSpPr txBox="1"/>
          <p:nvPr/>
        </p:nvSpPr>
        <p:spPr>
          <a:xfrm>
            <a:off x="1735536" y="3132965"/>
            <a:ext cx="550151" cy="369332"/>
          </a:xfrm>
          <a:prstGeom prst="rect">
            <a:avLst/>
          </a:prstGeom>
          <a:noFill/>
        </p:spPr>
        <p:txBody>
          <a:bodyPr wrap="none" rtlCol="0">
            <a:spAutoFit/>
          </a:bodyPr>
          <a:lstStyle/>
          <a:p>
            <a:r>
              <a:rPr lang="fr-FR">
                <a:solidFill>
                  <a:srgbClr val="7030A0"/>
                </a:solidFill>
              </a:rPr>
              <a:t>350</a:t>
            </a:r>
          </a:p>
        </p:txBody>
      </p:sp>
      <p:sp>
        <p:nvSpPr>
          <p:cNvPr id="15" name="Espace réservé du pied de page 3">
            <a:extLst>
              <a:ext uri="{FF2B5EF4-FFF2-40B4-BE49-F238E27FC236}">
                <a16:creationId xmlns:a16="http://schemas.microsoft.com/office/drawing/2014/main" id="{A98F5C36-CCC2-5846-95BB-7C8F3D1A574E}"/>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17" name="Image 16">
            <a:extLst>
              <a:ext uri="{FF2B5EF4-FFF2-40B4-BE49-F238E27FC236}">
                <a16:creationId xmlns:a16="http://schemas.microsoft.com/office/drawing/2014/main" id="{95379F38-4EC0-914B-BBD8-03ECE6DD4C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Tree>
    <p:extLst>
      <p:ext uri="{BB962C8B-B14F-4D97-AF65-F5344CB8AC3E}">
        <p14:creationId xmlns:p14="http://schemas.microsoft.com/office/powerpoint/2010/main" val="19599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8F36A5-CD57-4DF2-8A06-12A0736BE9F9}"/>
              </a:ext>
            </a:extLst>
          </p:cNvPr>
          <p:cNvSpPr>
            <a:spLocks noGrp="1"/>
          </p:cNvSpPr>
          <p:nvPr>
            <p:ph type="title"/>
          </p:nvPr>
        </p:nvSpPr>
        <p:spPr/>
        <p:txBody>
          <a:bodyPr/>
          <a:lstStyle/>
          <a:p>
            <a:r>
              <a:rPr lang="fr-FR" dirty="0"/>
              <a:t>Régression linéaire</a:t>
            </a:r>
          </a:p>
        </p:txBody>
      </p:sp>
      <p:sp>
        <p:nvSpPr>
          <p:cNvPr id="3" name="Espace réservé du contenu 2">
            <a:extLst>
              <a:ext uri="{FF2B5EF4-FFF2-40B4-BE49-F238E27FC236}">
                <a16:creationId xmlns:a16="http://schemas.microsoft.com/office/drawing/2014/main" id="{6C6F4267-A05F-4F5C-B0AD-A94B3FF8BC0B}"/>
              </a:ext>
            </a:extLst>
          </p:cNvPr>
          <p:cNvSpPr>
            <a:spLocks noGrp="1"/>
          </p:cNvSpPr>
          <p:nvPr>
            <p:ph idx="1"/>
          </p:nvPr>
        </p:nvSpPr>
        <p:spPr>
          <a:xfrm>
            <a:off x="677334" y="2160589"/>
            <a:ext cx="8596668" cy="4087811"/>
          </a:xfrm>
        </p:spPr>
        <p:txBody>
          <a:bodyPr>
            <a:normAutofit/>
          </a:bodyPr>
          <a:lstStyle/>
          <a:p>
            <a:pPr>
              <a:lnSpc>
                <a:spcPct val="150000"/>
              </a:lnSpc>
            </a:pPr>
            <a:r>
              <a:rPr lang="fr-FR" dirty="0">
                <a:solidFill>
                  <a:schemeClr val="bg1">
                    <a:lumMod val="50000"/>
                  </a:schemeClr>
                </a:solidFill>
              </a:rPr>
              <a:t>I/ Régression</a:t>
            </a:r>
            <a:endParaRPr lang="en-US" dirty="0">
              <a:solidFill>
                <a:schemeClr val="bg1">
                  <a:lumMod val="50000"/>
                </a:schemeClr>
              </a:solidFill>
            </a:endParaRPr>
          </a:p>
          <a:p>
            <a:pPr>
              <a:lnSpc>
                <a:spcPct val="150000"/>
              </a:lnSpc>
            </a:pPr>
            <a:r>
              <a:rPr lang="fr-FR" dirty="0">
                <a:solidFill>
                  <a:schemeClr val="bg1">
                    <a:lumMod val="50000"/>
                  </a:schemeClr>
                </a:solidFill>
              </a:rPr>
              <a:t>II/ Définir le problème</a:t>
            </a:r>
          </a:p>
          <a:p>
            <a:pPr>
              <a:lnSpc>
                <a:spcPct val="150000"/>
              </a:lnSpc>
            </a:pPr>
            <a:r>
              <a:rPr lang="fr-FR" b="1" dirty="0">
                <a:solidFill>
                  <a:schemeClr val="tx1"/>
                </a:solidFill>
              </a:rPr>
              <a:t>III/ Modèle</a:t>
            </a:r>
          </a:p>
          <a:p>
            <a:pPr>
              <a:lnSpc>
                <a:spcPct val="150000"/>
              </a:lnSpc>
            </a:pPr>
            <a:r>
              <a:rPr lang="fr-FR" dirty="0">
                <a:solidFill>
                  <a:schemeClr val="bg1">
                    <a:lumMod val="50000"/>
                  </a:schemeClr>
                </a:solidFill>
              </a:rPr>
              <a:t>IV/ Fonction de coût</a:t>
            </a:r>
          </a:p>
          <a:p>
            <a:pPr>
              <a:lnSpc>
                <a:spcPct val="150000"/>
              </a:lnSpc>
            </a:pPr>
            <a:r>
              <a:rPr lang="fr-FR" dirty="0">
                <a:solidFill>
                  <a:schemeClr val="bg1">
                    <a:lumMod val="50000"/>
                  </a:schemeClr>
                </a:solidFill>
              </a:rPr>
              <a:t>V/ Descente de gradient</a:t>
            </a:r>
          </a:p>
          <a:p>
            <a:pPr>
              <a:lnSpc>
                <a:spcPct val="150000"/>
              </a:lnSpc>
            </a:pPr>
            <a:r>
              <a:rPr lang="fr-FR" dirty="0">
                <a:solidFill>
                  <a:schemeClr val="bg1">
                    <a:lumMod val="50000"/>
                  </a:schemeClr>
                </a:solidFill>
              </a:rPr>
              <a:t>VI/ Interprétation</a:t>
            </a:r>
          </a:p>
          <a:p>
            <a:endParaRPr lang="fr-FR" dirty="0"/>
          </a:p>
        </p:txBody>
      </p:sp>
      <p:sp>
        <p:nvSpPr>
          <p:cNvPr id="5" name="Espace réservé du numéro de diapositive 4">
            <a:extLst>
              <a:ext uri="{FF2B5EF4-FFF2-40B4-BE49-F238E27FC236}">
                <a16:creationId xmlns:a16="http://schemas.microsoft.com/office/drawing/2014/main" id="{DAE87036-62E1-4ADD-BA73-0211EA199E16}"/>
              </a:ext>
            </a:extLst>
          </p:cNvPr>
          <p:cNvSpPr>
            <a:spLocks noGrp="1"/>
          </p:cNvSpPr>
          <p:nvPr>
            <p:ph type="sldNum" sz="quarter" idx="12"/>
          </p:nvPr>
        </p:nvSpPr>
        <p:spPr/>
        <p:txBody>
          <a:bodyPr/>
          <a:lstStyle/>
          <a:p>
            <a:fld id="{7E7BE016-98D7-40EC-9FA8-F4485C9A31D1}" type="slidenum">
              <a:rPr lang="fr-FR" smtClean="0"/>
              <a:t>9</a:t>
            </a:fld>
            <a:endParaRPr lang="fr-FR"/>
          </a:p>
        </p:txBody>
      </p:sp>
      <p:sp>
        <p:nvSpPr>
          <p:cNvPr id="6" name="Espace réservé du pied de page 3">
            <a:extLst>
              <a:ext uri="{FF2B5EF4-FFF2-40B4-BE49-F238E27FC236}">
                <a16:creationId xmlns:a16="http://schemas.microsoft.com/office/drawing/2014/main" id="{6ECEFE5A-E5D2-DA44-BDD9-83D156F88C7A}"/>
              </a:ext>
            </a:extLst>
          </p:cNvPr>
          <p:cNvSpPr txBox="1">
            <a:spLocks/>
          </p:cNvSpPr>
          <p:nvPr/>
        </p:nvSpPr>
        <p:spPr>
          <a:xfrm>
            <a:off x="2947194" y="6508748"/>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a:t>AI For You - Morgan Gautherot</a:t>
            </a:r>
            <a:endParaRPr lang="fr-FR" sz="1400" dirty="0"/>
          </a:p>
        </p:txBody>
      </p:sp>
      <p:pic>
        <p:nvPicPr>
          <p:cNvPr id="7" name="Image 6">
            <a:extLst>
              <a:ext uri="{FF2B5EF4-FFF2-40B4-BE49-F238E27FC236}">
                <a16:creationId xmlns:a16="http://schemas.microsoft.com/office/drawing/2014/main" id="{BC1E936C-7644-8C43-BDEA-B8838DD5B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6" y="-34662"/>
            <a:ext cx="2116667" cy="529167"/>
          </a:xfrm>
          <a:prstGeom prst="rect">
            <a:avLst/>
          </a:prstGeom>
        </p:spPr>
      </p:pic>
    </p:spTree>
    <p:extLst>
      <p:ext uri="{BB962C8B-B14F-4D97-AF65-F5344CB8AC3E}">
        <p14:creationId xmlns:p14="http://schemas.microsoft.com/office/powerpoint/2010/main" val="1150237292"/>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1124</TotalTime>
  <Words>1955</Words>
  <Application>Microsoft Macintosh PowerPoint</Application>
  <PresentationFormat>Grand écran</PresentationFormat>
  <Paragraphs>395</Paragraphs>
  <Slides>35</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35</vt:i4>
      </vt:variant>
    </vt:vector>
  </HeadingPairs>
  <TitlesOfParts>
    <vt:vector size="41" baseType="lpstr">
      <vt:lpstr>Arial</vt:lpstr>
      <vt:lpstr>Calibri</vt:lpstr>
      <vt:lpstr>Cambria Math</vt:lpstr>
      <vt:lpstr>Trebuchet MS</vt:lpstr>
      <vt:lpstr>Wingdings 3</vt:lpstr>
      <vt:lpstr>Facette</vt:lpstr>
      <vt:lpstr>La régression linéaire</vt:lpstr>
      <vt:lpstr>Régression linéaire</vt:lpstr>
      <vt:lpstr>1. Définition </vt:lpstr>
      <vt:lpstr>2. Data </vt:lpstr>
      <vt:lpstr>Régression linéaire</vt:lpstr>
      <vt:lpstr>1. Problème de régression</vt:lpstr>
      <vt:lpstr>2. Jeu de données</vt:lpstr>
      <vt:lpstr>3. Une fonction de régression</vt:lpstr>
      <vt:lpstr>Régression linéaire</vt:lpstr>
      <vt:lpstr>1. Modèle</vt:lpstr>
      <vt:lpstr>2. Exemple de fonctions</vt:lpstr>
      <vt:lpstr>Régression linéaire</vt:lpstr>
      <vt:lpstr>1. Choisissez vos paramètres avec soin</vt:lpstr>
      <vt:lpstr>2. Prédiction de l’erreur</vt:lpstr>
      <vt:lpstr>3. Fonction de coût (Erreur moyenne au carré)</vt:lpstr>
      <vt:lpstr>4. Tracé une fonction de coût</vt:lpstr>
      <vt:lpstr>4. Tracé une fonction de coût</vt:lpstr>
      <vt:lpstr>4. Tracé une fonction de coût</vt:lpstr>
      <vt:lpstr>4. Tracé une fonction de coût</vt:lpstr>
      <vt:lpstr>4. Tracé une fonction de coût</vt:lpstr>
      <vt:lpstr>4. Tracé une fonction de coût</vt:lpstr>
      <vt:lpstr>4. Tracé une fonction de coût</vt:lpstr>
      <vt:lpstr>4. Tracé une fonction de coût</vt:lpstr>
      <vt:lpstr>Régression linéaire</vt:lpstr>
      <vt:lpstr>1. L’idée générale d'optimisation</vt:lpstr>
      <vt:lpstr>2. Fonction de coût avec deux paramètres</vt:lpstr>
      <vt:lpstr>3. Algorithme de la descente de gradient</vt:lpstr>
      <vt:lpstr>4. Comprendre la descente de gradient</vt:lpstr>
      <vt:lpstr>4. Comprendre la descente de gradient</vt:lpstr>
      <vt:lpstr>5. L’impact du learning rate</vt:lpstr>
      <vt:lpstr>5. L’impact du learning rate</vt:lpstr>
      <vt:lpstr>6. Converger vers le minimum</vt:lpstr>
      <vt:lpstr>7. Fonction non convexe</vt:lpstr>
      <vt:lpstr>Régression linéaire</vt:lpstr>
      <vt:lpstr>1. Hypothèse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and logistic regression</dc:title>
  <dc:creator>Michèle Gautherot</dc:creator>
  <cp:lastModifiedBy>Michèle Gautherot</cp:lastModifiedBy>
  <cp:revision>49</cp:revision>
  <dcterms:created xsi:type="dcterms:W3CDTF">2018-11-17T14:47:37Z</dcterms:created>
  <dcterms:modified xsi:type="dcterms:W3CDTF">2021-06-02T18:46:22Z</dcterms:modified>
</cp:coreProperties>
</file>