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bm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1" r:id="rId3"/>
    <p:sldId id="262" r:id="rId4"/>
    <p:sldId id="260" r:id="rId5"/>
    <p:sldId id="263" r:id="rId6"/>
    <p:sldId id="264" r:id="rId7"/>
    <p:sldId id="266" r:id="rId8"/>
    <p:sldId id="265" r:id="rId9"/>
    <p:sldId id="268" r:id="rId10"/>
    <p:sldId id="267" r:id="rId11"/>
    <p:sldId id="269" r:id="rId12"/>
    <p:sldId id="271" r:id="rId13"/>
    <p:sldId id="270" r:id="rId14"/>
    <p:sldId id="272" r:id="rId15"/>
    <p:sldId id="273" r:id="rId16"/>
    <p:sldId id="259" r:id="rId17"/>
  </p:sldIdLst>
  <p:sldSz cx="9144000" cy="5143500" type="screen16x9"/>
  <p:notesSz cx="6858000" cy="9144000"/>
  <p:embeddedFontLst>
    <p:embeddedFont>
      <p:font typeface="Montserrat" pitchFamily="2" charset="77"/>
      <p:regular r:id="rId19"/>
      <p:bold r:id="rId19"/>
      <p:italic r:id="rId19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72"/>
  </p:normalViewPr>
  <p:slideViewPr>
    <p:cSldViewPr snapToGrid="0" snapToObjects="1">
      <p:cViewPr>
        <p:scale>
          <a:sx n="107" d="100"/>
          <a:sy n="107" d="100"/>
        </p:scale>
        <p:origin x="56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NUL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726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750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950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98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471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319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7af7a6a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7af7a6a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498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64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947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80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235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486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4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84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bm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35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7007" y="1729733"/>
            <a:ext cx="533100" cy="533100"/>
          </a:xfrm>
          <a:prstGeom prst="ellipse">
            <a:avLst/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040264" y="1296983"/>
            <a:ext cx="5315100" cy="13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 b="1" dirty="0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Segmentation &amp; conduite autonome</a:t>
            </a:r>
            <a:endParaRPr sz="3500" b="1" dirty="0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1040264" y="3088466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Morgan </a:t>
            </a:r>
            <a:r>
              <a:rPr lang="fr" sz="2500" b="1" i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Gautherot</a:t>
            </a:r>
            <a:endParaRPr sz="2500" b="1" i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6722500" y="1573500"/>
            <a:ext cx="0" cy="1564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875" y="1881375"/>
            <a:ext cx="1001525" cy="10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122575" y="3875250"/>
            <a:ext cx="50730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403309"/>
            <a:ext cx="7185722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4;p15">
            <a:extLst>
              <a:ext uri="{FF2B5EF4-FFF2-40B4-BE49-F238E27FC236}">
                <a16:creationId xmlns:a16="http://schemas.microsoft.com/office/drawing/2014/main" id="{F86F24FC-CF18-4746-8244-2F0687278799}"/>
              </a:ext>
            </a:extLst>
          </p:cNvPr>
          <p:cNvSpPr txBox="1">
            <a:spLocks/>
          </p:cNvSpPr>
          <p:nvPr/>
        </p:nvSpPr>
        <p:spPr>
          <a:xfrm>
            <a:off x="706542" y="2050767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Sans machine </a:t>
            </a:r>
            <a:r>
              <a:rPr lang="fr-FR" sz="20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endParaRPr lang="fr-FR" sz="20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75;p15">
            <a:extLst>
              <a:ext uri="{FF2B5EF4-FFF2-40B4-BE49-F238E27FC236}">
                <a16:creationId xmlns:a16="http://schemas.microsoft.com/office/drawing/2014/main" id="{77CAB780-450D-9543-A431-2DF5EE645BCD}"/>
              </a:ext>
            </a:extLst>
          </p:cNvPr>
          <p:cNvSpPr/>
          <p:nvPr/>
        </p:nvSpPr>
        <p:spPr>
          <a:xfrm rot="-355994">
            <a:off x="445230" y="2293967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9C9467F-6269-2C49-86C9-AE1A485410E7}"/>
              </a:ext>
            </a:extLst>
          </p:cNvPr>
          <p:cNvSpPr txBox="1">
            <a:spLocks/>
          </p:cNvSpPr>
          <p:nvPr/>
        </p:nvSpPr>
        <p:spPr>
          <a:xfrm>
            <a:off x="706542" y="2583867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Machine </a:t>
            </a:r>
            <a:r>
              <a:rPr lang="fr-FR" sz="20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r>
              <a:rPr lang="fr-FR" sz="20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classique</a:t>
            </a:r>
          </a:p>
        </p:txBody>
      </p:sp>
      <p:sp>
        <p:nvSpPr>
          <p:cNvPr id="9" name="Google Shape;77;p15">
            <a:extLst>
              <a:ext uri="{FF2B5EF4-FFF2-40B4-BE49-F238E27FC236}">
                <a16:creationId xmlns:a16="http://schemas.microsoft.com/office/drawing/2014/main" id="{7D5E6323-A47A-F04D-9518-7543D8C0809E}"/>
              </a:ext>
            </a:extLst>
          </p:cNvPr>
          <p:cNvSpPr/>
          <p:nvPr/>
        </p:nvSpPr>
        <p:spPr>
          <a:xfrm rot="-355994">
            <a:off x="445230" y="2827067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8;p15">
            <a:extLst>
              <a:ext uri="{FF2B5EF4-FFF2-40B4-BE49-F238E27FC236}">
                <a16:creationId xmlns:a16="http://schemas.microsoft.com/office/drawing/2014/main" id="{07ABF5A2-17E9-9549-AE6D-4C0CFE2D59E5}"/>
              </a:ext>
            </a:extLst>
          </p:cNvPr>
          <p:cNvSpPr txBox="1">
            <a:spLocks/>
          </p:cNvSpPr>
          <p:nvPr/>
        </p:nvSpPr>
        <p:spPr>
          <a:xfrm>
            <a:off x="706542" y="3116967"/>
            <a:ext cx="5690472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Deep</a:t>
            </a:r>
            <a:r>
              <a:rPr lang="fr-FR" sz="20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sz="20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endParaRPr lang="fr-FR" sz="20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5C12B5F4-8F86-9E45-9313-10FE191A1A0D}"/>
              </a:ext>
            </a:extLst>
          </p:cNvPr>
          <p:cNvSpPr/>
          <p:nvPr/>
        </p:nvSpPr>
        <p:spPr>
          <a:xfrm rot="-355994">
            <a:off x="445230" y="3360167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18298FD-8725-114F-B537-9DEA9FF3094E}"/>
              </a:ext>
            </a:extLst>
          </p:cNvPr>
          <p:cNvSpPr/>
          <p:nvPr/>
        </p:nvSpPr>
        <p:spPr>
          <a:xfrm rot="16200000">
            <a:off x="1257229" y="2086569"/>
            <a:ext cx="712381" cy="25998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5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403309"/>
            <a:ext cx="7185722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Deep</a:t>
            </a:r>
            <a:r>
              <a:rPr lang="fr" sz="25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25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74;p15">
            <a:extLst>
              <a:ext uri="{FF2B5EF4-FFF2-40B4-BE49-F238E27FC236}">
                <a16:creationId xmlns:a16="http://schemas.microsoft.com/office/drawing/2014/main" id="{D62C5421-92E5-1443-9F60-53B7DC4EDE7B}"/>
              </a:ext>
            </a:extLst>
          </p:cNvPr>
          <p:cNvSpPr txBox="1">
            <a:spLocks/>
          </p:cNvSpPr>
          <p:nvPr/>
        </p:nvSpPr>
        <p:spPr>
          <a:xfrm>
            <a:off x="443513" y="1654663"/>
            <a:ext cx="8312559" cy="23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Le </a:t>
            </a:r>
            <a:r>
              <a:rPr lang="fr-FR" sz="20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deep</a:t>
            </a:r>
            <a:r>
              <a:rPr lang="fr-FR" sz="20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sz="20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r>
              <a:rPr lang="fr-FR" sz="20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ou apprentissage profond est un des nombreux algorithmes d’apprentissage du machine </a:t>
            </a:r>
            <a:r>
              <a:rPr lang="fr-FR" sz="20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r>
              <a:rPr lang="fr-FR" sz="20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. Il caractérise un réseau de neurones artificiels, dont l’architecture et le fonctionnement sont inspirés de ceux du cerveau.</a:t>
            </a:r>
          </a:p>
        </p:txBody>
      </p:sp>
    </p:spTree>
    <p:extLst>
      <p:ext uri="{BB962C8B-B14F-4D97-AF65-F5344CB8AC3E}">
        <p14:creationId xmlns:p14="http://schemas.microsoft.com/office/powerpoint/2010/main" val="373231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403309"/>
            <a:ext cx="7185722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Deep</a:t>
            </a:r>
            <a:r>
              <a:rPr lang="fr" sz="25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25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r>
              <a:rPr lang="fr" sz="25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schéma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E297B2A7-7236-964C-8EDE-6E5595B4B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388" y="1320799"/>
            <a:ext cx="5501223" cy="286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6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403309"/>
            <a:ext cx="7185722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Le </a:t>
            </a:r>
            <a:r>
              <a:rPr lang="fr" sz="25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Convolutional</a:t>
            </a:r>
            <a:r>
              <a:rPr lang="fr" sz="25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Neural Network (CNN)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74;p15">
            <a:extLst>
              <a:ext uri="{FF2B5EF4-FFF2-40B4-BE49-F238E27FC236}">
                <a16:creationId xmlns:a16="http://schemas.microsoft.com/office/drawing/2014/main" id="{D62C5421-92E5-1443-9F60-53B7DC4EDE7B}"/>
              </a:ext>
            </a:extLst>
          </p:cNvPr>
          <p:cNvSpPr txBox="1">
            <a:spLocks/>
          </p:cNvSpPr>
          <p:nvPr/>
        </p:nvSpPr>
        <p:spPr>
          <a:xfrm>
            <a:off x="443513" y="1654663"/>
            <a:ext cx="8312559" cy="23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Le </a:t>
            </a:r>
            <a:r>
              <a:rPr lang="fr-FR" sz="20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Convolutional</a:t>
            </a:r>
            <a:r>
              <a:rPr lang="fr-FR" sz="20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Neural Network, CNN ou réseau neuronal </a:t>
            </a:r>
            <a:r>
              <a:rPr lang="fr-FR" sz="20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convolutif</a:t>
            </a:r>
            <a:r>
              <a:rPr lang="fr-FR" sz="20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est un type particulier d’algorithme de </a:t>
            </a:r>
            <a:r>
              <a:rPr lang="fr-FR" sz="20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deep</a:t>
            </a:r>
            <a:r>
              <a:rPr lang="fr-FR" sz="20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sz="20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r>
              <a:rPr lang="fr-FR" sz="20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inspiré par le cortex visuel des animaux. Cet architecture particulier permet au CNN d’extraire des caractéristiques précises de l’images afin d’effectuer une prédiction.</a:t>
            </a:r>
          </a:p>
        </p:txBody>
      </p:sp>
    </p:spTree>
    <p:extLst>
      <p:ext uri="{BB962C8B-B14F-4D97-AF65-F5344CB8AC3E}">
        <p14:creationId xmlns:p14="http://schemas.microsoft.com/office/powerpoint/2010/main" val="3948682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403309"/>
            <a:ext cx="7185722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CNN schéma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 descr="Une image contenant carte&#10;&#10;Description générée automatiquement">
            <a:extLst>
              <a:ext uri="{FF2B5EF4-FFF2-40B4-BE49-F238E27FC236}">
                <a16:creationId xmlns:a16="http://schemas.microsoft.com/office/drawing/2014/main" id="{39E108A4-2C86-5D4F-9EA2-4AEA53188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27" y="1475361"/>
            <a:ext cx="7453745" cy="2573059"/>
          </a:xfrm>
          <a:prstGeom prst="rect">
            <a:avLst/>
          </a:prstGeom>
        </p:spPr>
      </p:pic>
      <p:sp>
        <p:nvSpPr>
          <p:cNvPr id="5" name="Accolade ouvrante 4">
            <a:extLst>
              <a:ext uri="{FF2B5EF4-FFF2-40B4-BE49-F238E27FC236}">
                <a16:creationId xmlns:a16="http://schemas.microsoft.com/office/drawing/2014/main" id="{8912D933-D9E7-2143-83C6-C4BE401E08A1}"/>
              </a:ext>
            </a:extLst>
          </p:cNvPr>
          <p:cNvSpPr/>
          <p:nvPr/>
        </p:nvSpPr>
        <p:spPr>
          <a:xfrm rot="16200000">
            <a:off x="3517386" y="1862351"/>
            <a:ext cx="581891" cy="437213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7191D4B0-A538-0348-BDA5-E34F946389F9}"/>
              </a:ext>
            </a:extLst>
          </p:cNvPr>
          <p:cNvSpPr/>
          <p:nvPr/>
        </p:nvSpPr>
        <p:spPr>
          <a:xfrm rot="16200000">
            <a:off x="6914894" y="2955384"/>
            <a:ext cx="581891" cy="218606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C5C29D5-1522-3A40-806F-357EB4016A20}"/>
              </a:ext>
            </a:extLst>
          </p:cNvPr>
          <p:cNvSpPr txBox="1"/>
          <p:nvPr/>
        </p:nvSpPr>
        <p:spPr>
          <a:xfrm>
            <a:off x="2660072" y="4360292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Extraction des caractéristiques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2C9AC0-41EE-504A-9ECF-79307E736CFF}"/>
              </a:ext>
            </a:extLst>
          </p:cNvPr>
          <p:cNvSpPr txBox="1"/>
          <p:nvPr/>
        </p:nvSpPr>
        <p:spPr>
          <a:xfrm>
            <a:off x="6715159" y="4360292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Prédiction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1ED707-80F7-E941-95BF-C097B7E01563}"/>
              </a:ext>
            </a:extLst>
          </p:cNvPr>
          <p:cNvSpPr/>
          <p:nvPr/>
        </p:nvSpPr>
        <p:spPr>
          <a:xfrm rot="19926288">
            <a:off x="5281900" y="1200916"/>
            <a:ext cx="1182255" cy="23183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70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403309"/>
            <a:ext cx="7185722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U-NET schéma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18E21307-D051-B846-98C9-16405B1A9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836" y="1019403"/>
            <a:ext cx="6502400" cy="3720788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06F30262-5FFB-474F-A5CB-17D46D776CFE}"/>
              </a:ext>
            </a:extLst>
          </p:cNvPr>
          <p:cNvSpPr/>
          <p:nvPr/>
        </p:nvSpPr>
        <p:spPr>
          <a:xfrm rot="16200000">
            <a:off x="4034482" y="3567392"/>
            <a:ext cx="687109" cy="1870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E3729C1-E305-F54D-92A3-E9189006FF1A}"/>
              </a:ext>
            </a:extLst>
          </p:cNvPr>
          <p:cNvSpPr/>
          <p:nvPr/>
        </p:nvSpPr>
        <p:spPr>
          <a:xfrm rot="16200000">
            <a:off x="863787" y="906951"/>
            <a:ext cx="1553637" cy="18172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BE82943-7334-BA4F-8235-F39455D44EF0}"/>
              </a:ext>
            </a:extLst>
          </p:cNvPr>
          <p:cNvSpPr/>
          <p:nvPr/>
        </p:nvSpPr>
        <p:spPr>
          <a:xfrm rot="16200000">
            <a:off x="6338649" y="887591"/>
            <a:ext cx="1553637" cy="18172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extérieur, herbe, route, vache&#10;&#10;Description générée automatiquement">
            <a:extLst>
              <a:ext uri="{FF2B5EF4-FFF2-40B4-BE49-F238E27FC236}">
                <a16:creationId xmlns:a16="http://schemas.microsoft.com/office/drawing/2014/main" id="{D5492F85-19AA-9241-BEA3-74F9AEE952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281" r="28477"/>
          <a:stretch/>
        </p:blipFill>
        <p:spPr>
          <a:xfrm>
            <a:off x="1126836" y="1367847"/>
            <a:ext cx="944393" cy="87052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14043A78-6B39-D14D-A9BB-B9927B2D8D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445" r="25050"/>
          <a:stretch/>
        </p:blipFill>
        <p:spPr>
          <a:xfrm>
            <a:off x="6687047" y="1376506"/>
            <a:ext cx="942189" cy="86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0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35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387007" y="1729733"/>
            <a:ext cx="533100" cy="533100"/>
          </a:xfrm>
          <a:prstGeom prst="ellipse">
            <a:avLst/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ctrTitle"/>
          </p:nvPr>
        </p:nvSpPr>
        <p:spPr>
          <a:xfrm>
            <a:off x="1040272" y="1398700"/>
            <a:ext cx="5315100" cy="13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" sz="3500" b="1" dirty="0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Segmentation &amp; conduite autonome</a:t>
            </a:r>
            <a:endParaRPr sz="3500" b="1" dirty="0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ctrTitle"/>
          </p:nvPr>
        </p:nvSpPr>
        <p:spPr>
          <a:xfrm>
            <a:off x="1040264" y="3088466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 questions ?</a:t>
            </a:r>
            <a:endParaRPr sz="25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6722500" y="1573500"/>
            <a:ext cx="0" cy="1564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875" y="1881375"/>
            <a:ext cx="1001525" cy="10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443513" y="1654663"/>
            <a:ext cx="8312559" cy="2390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La computer vision ou vision par ordinateur est un branche de l’intelligence artificielle dont le principale but est de permettre à une machine d’analyser, traiter et comprendre une ou plusieurs images prises par un système d’acquisition.</a:t>
            </a:r>
            <a:endParaRPr sz="20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137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403309"/>
            <a:ext cx="5495468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Problèmes de computer vision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D0D193D-9371-EA47-B0E0-0561CD7531A1}"/>
              </a:ext>
            </a:extLst>
          </p:cNvPr>
          <p:cNvSpPr txBox="1"/>
          <p:nvPr/>
        </p:nvSpPr>
        <p:spPr>
          <a:xfrm>
            <a:off x="390406" y="4458333"/>
            <a:ext cx="836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Comparison</a:t>
            </a:r>
            <a:r>
              <a:rPr lang="fr-FR" sz="1000" dirty="0"/>
              <a:t> of </a:t>
            </a:r>
            <a:r>
              <a:rPr lang="fr-FR" sz="1000" dirty="0" err="1"/>
              <a:t>semantic</a:t>
            </a:r>
            <a:r>
              <a:rPr lang="fr-FR" sz="1000" dirty="0"/>
              <a:t> segmentation, classification and </a:t>
            </a:r>
            <a:r>
              <a:rPr lang="fr-FR" sz="1000" dirty="0" err="1"/>
              <a:t>localization</a:t>
            </a:r>
            <a:r>
              <a:rPr lang="fr-FR" sz="1000" dirty="0"/>
              <a:t>, </a:t>
            </a:r>
            <a:r>
              <a:rPr lang="fr-FR" sz="1000" dirty="0" err="1"/>
              <a:t>object</a:t>
            </a:r>
            <a:r>
              <a:rPr lang="fr-FR" sz="1000" dirty="0"/>
              <a:t> </a:t>
            </a:r>
            <a:r>
              <a:rPr lang="fr-FR" sz="1000" dirty="0" err="1"/>
              <a:t>detection</a:t>
            </a:r>
            <a:r>
              <a:rPr lang="fr-FR" sz="1000" dirty="0"/>
              <a:t> and instance segmentation (Li, Johnson and Yeung, 2017)</a:t>
            </a:r>
          </a:p>
        </p:txBody>
      </p:sp>
      <p:pic>
        <p:nvPicPr>
          <p:cNvPr id="4" name="Image 3" descr="Une image contenant capture d’écran, chat&#10;&#10;Description générée automatiquement">
            <a:extLst>
              <a:ext uri="{FF2B5EF4-FFF2-40B4-BE49-F238E27FC236}">
                <a16:creationId xmlns:a16="http://schemas.microsoft.com/office/drawing/2014/main" id="{7CBDBDCF-AF75-1943-A965-6D8E9DD36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71" y="1212718"/>
            <a:ext cx="7379855" cy="296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3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Segmentation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443513" y="1654663"/>
            <a:ext cx="8312559" cy="2390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La segmentation d’image est un opération de traitement d’images qui a pour but de rassembler des pixels entre eux suivant des critères </a:t>
            </a:r>
            <a:r>
              <a:rPr lang="fr" sz="20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pré-définis</a:t>
            </a:r>
            <a:r>
              <a:rPr lang="fr" sz="20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. Les pixels ainsi regroupés en régions, constituent une partition de l’image. </a:t>
            </a:r>
            <a:endParaRPr sz="20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7680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Montage photo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 descr="Une image contenant capture d’écran, photo, ordinateur, blanc&#10;&#10;Description générée automatiquement">
            <a:extLst>
              <a:ext uri="{FF2B5EF4-FFF2-40B4-BE49-F238E27FC236}">
                <a16:creationId xmlns:a16="http://schemas.microsoft.com/office/drawing/2014/main" id="{01316AA9-BE1D-C345-914B-C9CFDB660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763" y="1276086"/>
            <a:ext cx="5515841" cy="33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6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3" y="403309"/>
            <a:ext cx="6363687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Estimation de la charge </a:t>
            </a:r>
            <a:r>
              <a:rPr lang="fr-FR" sz="25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lésionnelle</a:t>
            </a:r>
            <a:r>
              <a:rPr lang="fr" sz="25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CD1ED5-5FE3-FB44-96E0-64C85A90C5E2}"/>
              </a:ext>
            </a:extLst>
          </p:cNvPr>
          <p:cNvSpPr txBox="1"/>
          <p:nvPr/>
        </p:nvSpPr>
        <p:spPr>
          <a:xfrm>
            <a:off x="678947" y="4477352"/>
            <a:ext cx="778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White </a:t>
            </a:r>
            <a:r>
              <a:rPr lang="fr-FR" sz="1000" dirty="0" err="1"/>
              <a:t>Matter</a:t>
            </a:r>
            <a:r>
              <a:rPr lang="fr-FR" sz="1000" dirty="0"/>
              <a:t> MS-</a:t>
            </a:r>
            <a:r>
              <a:rPr lang="fr-FR" sz="1000" dirty="0" err="1"/>
              <a:t>Lesion</a:t>
            </a:r>
            <a:r>
              <a:rPr lang="fr-FR" sz="1000" dirty="0"/>
              <a:t> Segmentation </a:t>
            </a:r>
            <a:r>
              <a:rPr lang="fr-FR" sz="1000" dirty="0" err="1"/>
              <a:t>Using</a:t>
            </a:r>
            <a:r>
              <a:rPr lang="fr-FR" sz="1000" dirty="0"/>
              <a:t> a </a:t>
            </a:r>
            <a:r>
              <a:rPr lang="fr-FR" sz="1000" dirty="0" err="1"/>
              <a:t>Geometric</a:t>
            </a:r>
            <a:r>
              <a:rPr lang="fr-FR" sz="1000" dirty="0"/>
              <a:t> Brain Model, IEEE Transactions on </a:t>
            </a:r>
            <a:r>
              <a:rPr lang="fr-FR" sz="1000" dirty="0" err="1"/>
              <a:t>Medical</a:t>
            </a:r>
            <a:r>
              <a:rPr lang="fr-FR" sz="1000" dirty="0"/>
              <a:t> Imaging (</a:t>
            </a:r>
            <a:r>
              <a:rPr lang="fr-FR" sz="1000" dirty="0" err="1"/>
              <a:t>Strumia</a:t>
            </a:r>
            <a:r>
              <a:rPr lang="fr-FR" sz="1000" dirty="0"/>
              <a:t> and al., 2016)</a:t>
            </a:r>
          </a:p>
        </p:txBody>
      </p:sp>
      <p:pic>
        <p:nvPicPr>
          <p:cNvPr id="4" name="Image 3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5E4C6DCE-BF22-7D4C-A2D5-4E88BB0EB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182" y="1369486"/>
            <a:ext cx="3042934" cy="28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7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3" y="403309"/>
            <a:ext cx="6363687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Détecter le coronavirus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CD1ED5-5FE3-FB44-96E0-64C85A90C5E2}"/>
              </a:ext>
            </a:extLst>
          </p:cNvPr>
          <p:cNvSpPr txBox="1"/>
          <p:nvPr/>
        </p:nvSpPr>
        <p:spPr>
          <a:xfrm>
            <a:off x="669711" y="4477352"/>
            <a:ext cx="7670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Chest</a:t>
            </a:r>
            <a:r>
              <a:rPr lang="fr-FR" sz="1000" dirty="0"/>
              <a:t> Imaging </a:t>
            </a:r>
            <a:r>
              <a:rPr lang="fr-FR" sz="1000" dirty="0" err="1"/>
              <a:t>Appearance</a:t>
            </a:r>
            <a:r>
              <a:rPr lang="fr-FR" sz="1000" dirty="0"/>
              <a:t> of COVID-19 Infection, RSNA (Kong and al., 2020)</a:t>
            </a:r>
          </a:p>
        </p:txBody>
      </p:sp>
      <p:pic>
        <p:nvPicPr>
          <p:cNvPr id="3" name="Image 2" descr="Une image contenant photo, horloge, bouteille, homme&#10;&#10;Description générée automatiquement">
            <a:extLst>
              <a:ext uri="{FF2B5EF4-FFF2-40B4-BE49-F238E27FC236}">
                <a16:creationId xmlns:a16="http://schemas.microsoft.com/office/drawing/2014/main" id="{2CA050C7-E84C-6E44-9CFF-B13E7E531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001" y="1335858"/>
            <a:ext cx="4519592" cy="27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7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Voitures autonome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 descr="Une image contenant photo, route, différent, très coloré&#10;&#10;Description générée automatiquement">
            <a:extLst>
              <a:ext uri="{FF2B5EF4-FFF2-40B4-BE49-F238E27FC236}">
                <a16:creationId xmlns:a16="http://schemas.microsoft.com/office/drawing/2014/main" id="{C95A6E4D-90EE-6442-BA79-12569B485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592" y="1147646"/>
            <a:ext cx="6708816" cy="34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1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3" y="403309"/>
            <a:ext cx="7564413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Les 4 étapes d’une conduite autonome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821164" y="1787317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Perception</a:t>
            </a:r>
            <a:endParaRPr sz="20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 rot="-355994">
            <a:off x="559852" y="2030517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821164" y="2320417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Localisation</a:t>
            </a:r>
            <a:endParaRPr sz="20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/>
          <p:nvPr/>
        </p:nvSpPr>
        <p:spPr>
          <a:xfrm rot="-355994">
            <a:off x="559852" y="2563617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ctrTitle" idx="4294967295"/>
          </p:nvPr>
        </p:nvSpPr>
        <p:spPr>
          <a:xfrm>
            <a:off x="821164" y="2853517"/>
            <a:ext cx="5690472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Planification des trajectoires</a:t>
            </a:r>
            <a:endParaRPr sz="20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5"/>
          <p:cNvSpPr/>
          <p:nvPr/>
        </p:nvSpPr>
        <p:spPr>
          <a:xfrm rot="-355994">
            <a:off x="559852" y="3096717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8;p15">
            <a:extLst>
              <a:ext uri="{FF2B5EF4-FFF2-40B4-BE49-F238E27FC236}">
                <a16:creationId xmlns:a16="http://schemas.microsoft.com/office/drawing/2014/main" id="{5A112FBD-E9D4-ED40-8471-F0776A666020}"/>
              </a:ext>
            </a:extLst>
          </p:cNvPr>
          <p:cNvSpPr txBox="1">
            <a:spLocks/>
          </p:cNvSpPr>
          <p:nvPr/>
        </p:nvSpPr>
        <p:spPr>
          <a:xfrm>
            <a:off x="821163" y="3380417"/>
            <a:ext cx="5690472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Contrôle </a:t>
            </a:r>
          </a:p>
        </p:txBody>
      </p:sp>
      <p:sp>
        <p:nvSpPr>
          <p:cNvPr id="12" name="Google Shape;79;p15">
            <a:extLst>
              <a:ext uri="{FF2B5EF4-FFF2-40B4-BE49-F238E27FC236}">
                <a16:creationId xmlns:a16="http://schemas.microsoft.com/office/drawing/2014/main" id="{3877414B-75A6-0E4E-A5AC-5BCF1FD10B17}"/>
              </a:ext>
            </a:extLst>
          </p:cNvPr>
          <p:cNvSpPr/>
          <p:nvPr/>
        </p:nvSpPr>
        <p:spPr>
          <a:xfrm rot="-355994">
            <a:off x="559851" y="3623617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FF6DDD2-3C7C-A848-BF1D-A6310037FAAF}"/>
              </a:ext>
            </a:extLst>
          </p:cNvPr>
          <p:cNvSpPr/>
          <p:nvPr/>
        </p:nvSpPr>
        <p:spPr>
          <a:xfrm rot="16200000">
            <a:off x="1238665" y="964737"/>
            <a:ext cx="560528" cy="21508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81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  <p:bldP spid="78" grpId="0"/>
      <p:bldP spid="11" grpId="0"/>
      <p:bldP spid="14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4495</TotalTime>
  <Words>289</Words>
  <Application>Microsoft Macintosh PowerPoint</Application>
  <PresentationFormat>Affichage à l'écran (16:9)</PresentationFormat>
  <Paragraphs>34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Montserrat</vt:lpstr>
      <vt:lpstr>Simple Light</vt:lpstr>
      <vt:lpstr>Segmentation &amp; conduite autonome</vt:lpstr>
      <vt:lpstr>Computer vision</vt:lpstr>
      <vt:lpstr>Problèmes de computer vision</vt:lpstr>
      <vt:lpstr>Segmentation</vt:lpstr>
      <vt:lpstr>Montage photo</vt:lpstr>
      <vt:lpstr>Estimation de la charge lésionnelle </vt:lpstr>
      <vt:lpstr>Détecter le coronavirus</vt:lpstr>
      <vt:lpstr>Voitures autonome</vt:lpstr>
      <vt:lpstr>Les 4 étapes d’une conduite autonome</vt:lpstr>
      <vt:lpstr>Computer vision</vt:lpstr>
      <vt:lpstr>Deep learning</vt:lpstr>
      <vt:lpstr>Deep learning schéma</vt:lpstr>
      <vt:lpstr>Le Convolutional Neural Network (CNN)</vt:lpstr>
      <vt:lpstr>CNN schéma</vt:lpstr>
      <vt:lpstr>U-NET schéma</vt:lpstr>
      <vt:lpstr>Segmentation &amp; conduite autonome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segmentation d’images automatique</dc:title>
  <cp:lastModifiedBy>Michèle Gautherot</cp:lastModifiedBy>
  <cp:revision>14</cp:revision>
  <dcterms:modified xsi:type="dcterms:W3CDTF">2020-04-02T12:42:41Z</dcterms:modified>
</cp:coreProperties>
</file>