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92" r:id="rId4"/>
    <p:sldId id="311" r:id="rId5"/>
    <p:sldId id="317" r:id="rId6"/>
    <p:sldId id="325" r:id="rId7"/>
    <p:sldId id="319" r:id="rId8"/>
    <p:sldId id="320" r:id="rId9"/>
    <p:sldId id="321" r:id="rId10"/>
    <p:sldId id="322" r:id="rId11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Rockwell" panose="02060603020205020403" pitchFamily="18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446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127CB-3540-4912-8BAC-AFAAC0FF78A6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DA11-3A68-4E25-A6CA-28B4FBF9F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3DE70-9D3B-4695-A479-D4BAA3CD0B30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64E0-4576-4D4F-9423-7AF9F118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6DD-22C4-40C6-B7CB-2B34FA4C3070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F879-E37C-4ADB-9690-72984BDF516D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9DD4-60E9-4D97-B29A-3C92EE57EC8F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1221-82BC-49AF-973E-603505C788CD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E165-48D9-4A9B-9968-7362CC5A03E4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EB1A-1833-40A6-A32C-BA264E834EC3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9B0C-993A-444D-9882-0023F7050507}" type="datetime1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E421-08C8-4205-BD9A-E788F9359443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F04-3877-4C6A-A168-0AB838942253}" type="datetime1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36D8-60CC-45BD-84F1-899FE3EABCD5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CBE-AC68-4A4B-AF01-E9C7F3017F87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7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B4BC-84EB-4538-860B-338373F5E56F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Walter Silva,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FEA5-7D69-480D-9C67-CBA3B414A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595" y="4419600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ESI 4620 Principles of Data Engineering</a:t>
            </a:r>
            <a:br>
              <a:rPr lang="en-US" sz="2800" dirty="0"/>
            </a:br>
            <a:r>
              <a:rPr lang="en-US" sz="2800" dirty="0"/>
              <a:t> (ESI 6602 Design of Industrial Data Systems)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395" y="622003"/>
            <a:ext cx="7543800" cy="77588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Department of Industrial and Management Systems Engineering           College of Engineering, University of South Florida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50291"/>
            <a:ext cx="2673092" cy="267309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37395" y="5867400"/>
            <a:ext cx="7543800" cy="467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0369"/>
            <a:ext cx="7886700" cy="961232"/>
          </a:xfrm>
        </p:spPr>
        <p:txBody>
          <a:bodyPr/>
          <a:lstStyle/>
          <a:p>
            <a:pPr algn="ctr"/>
            <a:r>
              <a:rPr lang="en-US" dirty="0"/>
              <a:t>Report I -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04" y="1523567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For this Part-I report, groups need to submit: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ERD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Verify normalizations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Relations, including attributes, constraints (primary key, foreign key, and check constraints)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u="sng" dirty="0"/>
              <a:t>About submission</a:t>
            </a:r>
            <a:r>
              <a:rPr lang="en-US" dirty="0"/>
              <a:t>: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Due date is </a:t>
            </a:r>
            <a:r>
              <a:rPr lang="en-US" b="1" u="sng" dirty="0">
                <a:solidFill>
                  <a:srgbClr val="FF0000"/>
                </a:solidFill>
              </a:rPr>
              <a:t>Friday, March, 10th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 9am (files version on CANVAS). Late projects will receive penalty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Be as much accurate as possible with the information you search and the one provided.</a:t>
            </a:r>
          </a:p>
          <a:p>
            <a:pPr>
              <a:lnSpc>
                <a:spcPct val="120000"/>
              </a:lnSpc>
            </a:pPr>
            <a:r>
              <a:rPr lang="en-US" dirty="0"/>
              <a:t>Submit a .</a:t>
            </a:r>
            <a:r>
              <a:rPr lang="en-US" dirty="0" err="1"/>
              <a:t>sql</a:t>
            </a:r>
            <a:r>
              <a:rPr lang="en-US" dirty="0"/>
              <a:t> file. The file should be clean and run perfectly in one execution. ERD will be obtained from that file.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Walter Silva,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FEA5-7D69-480D-9C67-CBA3B414AF4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89" y="2309"/>
            <a:ext cx="1247775" cy="10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595" y="369191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ESI 4620 Principles of Data Engineering</a:t>
            </a:r>
            <a:br>
              <a:rPr lang="en-US" sz="2800" dirty="0"/>
            </a:br>
            <a:r>
              <a:rPr lang="en-US" sz="2800" dirty="0"/>
              <a:t> (ESI 6602 Design of Industrial Data Systems)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Project Guidelines</a:t>
            </a:r>
          </a:p>
        </p:txBody>
      </p:sp>
    </p:spTree>
    <p:extLst>
      <p:ext uri="{BB962C8B-B14F-4D97-AF65-F5344CB8AC3E}">
        <p14:creationId xmlns:p14="http://schemas.microsoft.com/office/powerpoint/2010/main" val="361960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88124"/>
            <a:ext cx="47244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lang="en-US" sz="3600" spc="-44" dirty="0"/>
              <a:t>Groups 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2362200"/>
            <a:ext cx="85344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107" indent="-342900">
              <a:buClr>
                <a:srgbClr val="663366"/>
              </a:buClr>
              <a:buSzPct val="75609"/>
              <a:buFont typeface="Wingdings" panose="05000000000000000000" pitchFamily="2" charset="2"/>
              <a:buChar char="Ø"/>
              <a:tabLst>
                <a:tab pos="211242" algn="l"/>
              </a:tabLst>
            </a:pPr>
            <a:r>
              <a:rPr lang="en-US" sz="2400" spc="18" dirty="0">
                <a:cs typeface="Rockwell"/>
              </a:rPr>
              <a:t>Students (undergraduate and graduate) are divided in groups of four persons.</a:t>
            </a:r>
          </a:p>
          <a:p>
            <a:pPr marL="354107" indent="-342900">
              <a:buClr>
                <a:srgbClr val="663366"/>
              </a:buClr>
              <a:buSzPct val="75609"/>
              <a:buFont typeface="Wingdings" panose="05000000000000000000" pitchFamily="2" charset="2"/>
              <a:buChar char="Ø"/>
              <a:tabLst>
                <a:tab pos="211242" algn="l"/>
              </a:tabLst>
            </a:pPr>
            <a:endParaRPr lang="en-US" sz="2400" spc="18" dirty="0">
              <a:cs typeface="Rockwell"/>
            </a:endParaRPr>
          </a:p>
          <a:p>
            <a:pPr marL="354107" indent="-342900">
              <a:buClr>
                <a:srgbClr val="663366"/>
              </a:buClr>
              <a:buSzPct val="75609"/>
              <a:buFont typeface="Wingdings" panose="05000000000000000000" pitchFamily="2" charset="2"/>
              <a:buChar char="Ø"/>
              <a:tabLst>
                <a:tab pos="211242" algn="l"/>
              </a:tabLst>
            </a:pPr>
            <a:endParaRPr lang="en-US" sz="2400" spc="18" dirty="0">
              <a:cs typeface="Rockwell"/>
            </a:endParaRPr>
          </a:p>
          <a:p>
            <a:pPr marL="11207">
              <a:buClr>
                <a:srgbClr val="663366"/>
              </a:buClr>
              <a:buSzPct val="75609"/>
              <a:tabLst>
                <a:tab pos="211242" algn="l"/>
              </a:tabLst>
            </a:pPr>
            <a:r>
              <a:rPr lang="en-US" sz="2400" spc="18" dirty="0">
                <a:cs typeface="Rockwell"/>
              </a:rPr>
              <a:t> </a:t>
            </a:r>
          </a:p>
          <a:p>
            <a:pPr marL="354107" indent="-342900">
              <a:buClr>
                <a:srgbClr val="663366"/>
              </a:buClr>
              <a:buSzPct val="75609"/>
              <a:buFont typeface="Wingdings" panose="05000000000000000000" pitchFamily="2" charset="2"/>
              <a:buChar char="Ø"/>
              <a:tabLst>
                <a:tab pos="211242" algn="l"/>
              </a:tabLst>
            </a:pPr>
            <a:endParaRPr lang="en-US" sz="2400" spc="18" dirty="0">
              <a:cs typeface="Rockwell"/>
            </a:endParaRPr>
          </a:p>
          <a:p>
            <a:pPr marL="11207">
              <a:buClr>
                <a:srgbClr val="663366"/>
              </a:buClr>
              <a:buSzPct val="75609"/>
              <a:tabLst>
                <a:tab pos="211242" algn="l"/>
              </a:tabLst>
            </a:pPr>
            <a:endParaRPr lang="en-US" sz="2400" spc="18" dirty="0">
              <a:cs typeface="Rockwell"/>
            </a:endParaRPr>
          </a:p>
          <a:p>
            <a:pPr marL="354107" indent="-342900">
              <a:buClr>
                <a:srgbClr val="663366"/>
              </a:buClr>
              <a:buSzPct val="75609"/>
              <a:buFont typeface="Wingdings" panose="05000000000000000000" pitchFamily="2" charset="2"/>
              <a:buChar char="Ø"/>
              <a:tabLst>
                <a:tab pos="211242" algn="l"/>
              </a:tabLst>
            </a:pPr>
            <a:endParaRPr lang="en-US" sz="2400" spc="18" dirty="0"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3435" y="1373263"/>
            <a:ext cx="107016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3" dirty="0">
                <a:solidFill>
                  <a:srgbClr val="FFFFFF"/>
                </a:solidFill>
                <a:latin typeface="Rockwell"/>
                <a:cs typeface="Rockwell"/>
              </a:rPr>
              <a:t>2</a:t>
            </a:r>
            <a:endParaRPr sz="1191">
              <a:latin typeface="Rockwell"/>
              <a:cs typeface="Rockwel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89" y="2309"/>
            <a:ext cx="1247775" cy="10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88124"/>
            <a:ext cx="47244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lang="en-US" sz="3600" spc="-44" dirty="0"/>
              <a:t>Project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8143435" y="1373263"/>
            <a:ext cx="107016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3" dirty="0">
                <a:solidFill>
                  <a:srgbClr val="FFFFFF"/>
                </a:solidFill>
                <a:latin typeface="Rockwell"/>
                <a:cs typeface="Rockwell"/>
              </a:rPr>
              <a:t>2</a:t>
            </a:r>
            <a:endParaRPr sz="1191">
              <a:latin typeface="Rockwell"/>
              <a:cs typeface="Rockwel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89" y="2309"/>
            <a:ext cx="1247775" cy="1039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11363"/>
            <a:ext cx="4876800" cy="3657600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2209800" y="5181600"/>
            <a:ext cx="47244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206" algn="ctr">
              <a:lnSpc>
                <a:spcPct val="100000"/>
              </a:lnSpc>
            </a:pPr>
            <a:r>
              <a:rPr lang="en-US" sz="3600" spc="-44" dirty="0"/>
              <a:t>Tampa Railway Company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21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65014"/>
            <a:ext cx="4784515" cy="67710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lang="en-US" sz="4400" spc="4" dirty="0"/>
              <a:t>Project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8143435" y="1373263"/>
            <a:ext cx="107016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3" dirty="0">
                <a:solidFill>
                  <a:srgbClr val="FFFFFF"/>
                </a:solidFill>
                <a:latin typeface="Rockwell"/>
                <a:cs typeface="Rockwell"/>
              </a:rPr>
              <a:t>3</a:t>
            </a:r>
            <a:endParaRPr sz="1191">
              <a:latin typeface="Rockwell"/>
              <a:cs typeface="Rockwel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89" y="2309"/>
            <a:ext cx="1247775" cy="1039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1430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Tampa City wants to develop a Railway Management System for a future train connecting Tampa and Orlando city. </a:t>
            </a:r>
            <a:r>
              <a:rPr lang="en-US" b="1" dirty="0">
                <a:solidFill>
                  <a:srgbClr val="FF0000"/>
                </a:solidFill>
              </a:rPr>
              <a:t>This service should consider at least, but not be limited to, the next relations:</a:t>
            </a:r>
            <a:r>
              <a:rPr lang="en-US" dirty="0"/>
              <a:t> (It doesn’t mean that these are the only tables to present)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Customers: Refers to registered passengers that use the service.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Employees: All people working in the company.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Routes: Refers to available trips (requires origin, destination, day of the week and scheduled time).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Travels:  Are generated from a scheduled route.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Locations: Refer to the physical areas (where passengers depart, arrive or buy tickets) or machines where passengers can buy tickets.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Tickets: Customers buy them for specific travels. A non-registered customer can also buy them.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Trains: Are assigned to specific travels.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Cabins: Refers to the class (1</a:t>
            </a:r>
            <a:r>
              <a:rPr lang="en-US" baseline="30000" dirty="0"/>
              <a:t>st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class). Price depends on the combination of route and cabin.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Payments:  A ticket can generate one or more than one payment.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Discounts: Applied to tickets and include a percentage of discount over the original price.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65014"/>
            <a:ext cx="4784515" cy="67710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lang="en-US" sz="4400" spc="4" dirty="0"/>
              <a:t>Project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8143435" y="1373263"/>
            <a:ext cx="107016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3" dirty="0">
                <a:solidFill>
                  <a:srgbClr val="FFFFFF"/>
                </a:solidFill>
                <a:latin typeface="Rockwell"/>
                <a:cs typeface="Rockwell"/>
              </a:rPr>
              <a:t>3</a:t>
            </a:r>
            <a:endParaRPr sz="1191">
              <a:latin typeface="Rockwell"/>
              <a:cs typeface="Rockwel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89" y="2309"/>
            <a:ext cx="1247775" cy="1039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387" y="25146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Think that you will manage the system. Hence, consider all relevant attributes to include within your relations to capture all desired information to be used later in a making decision process. </a:t>
            </a:r>
            <a:r>
              <a:rPr lang="en-US" sz="2000" b="1" dirty="0"/>
              <a:t>Be exhaustive </a:t>
            </a:r>
            <a:r>
              <a:rPr lang="en-US" sz="2000" dirty="0"/>
              <a:t>with the attributes to consider.</a:t>
            </a:r>
          </a:p>
        </p:txBody>
      </p:sp>
    </p:spTree>
    <p:extLst>
      <p:ext uri="{BB962C8B-B14F-4D97-AF65-F5344CB8AC3E}">
        <p14:creationId xmlns:p14="http://schemas.microsoft.com/office/powerpoint/2010/main" val="45675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458279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lang="en-US" sz="3600" dirty="0"/>
              <a:t>Meetings</a:t>
            </a:r>
            <a:endParaRPr sz="360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8059334" y="1373263"/>
            <a:ext cx="191060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3" dirty="0">
                <a:solidFill>
                  <a:srgbClr val="FFFFFF"/>
                </a:solidFill>
                <a:latin typeface="Rockwell"/>
                <a:cs typeface="Rockwell"/>
              </a:rPr>
              <a:t>10</a:t>
            </a:r>
            <a:endParaRPr sz="1191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362200"/>
            <a:ext cx="8458200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3582" lvl="1" indent="-342900">
              <a:spcBef>
                <a:spcPts val="326"/>
              </a:spcBef>
              <a:buClr>
                <a:srgbClr val="FF0000"/>
              </a:buClr>
              <a:buSzPct val="75757"/>
              <a:buFont typeface="Wingdings" panose="05000000000000000000" pitchFamily="2" charset="2"/>
              <a:buChar char="Ø"/>
              <a:tabLst>
                <a:tab pos="410717" algn="l"/>
              </a:tabLst>
            </a:pPr>
            <a:r>
              <a:rPr lang="en-US" sz="2400" dirty="0">
                <a:cs typeface="Rockwell"/>
              </a:rPr>
              <a:t>Group’s members have to meet on a regular basis and they should submit a </a:t>
            </a:r>
            <a:r>
              <a:rPr lang="en-US" sz="2400" u="sng" dirty="0">
                <a:cs typeface="Rockwell"/>
              </a:rPr>
              <a:t>participation report </a:t>
            </a:r>
            <a:r>
              <a:rPr lang="en-US" sz="2400" dirty="0">
                <a:cs typeface="Rockwell"/>
              </a:rPr>
              <a:t>along with each Report submitted. Grades will be proportional to participation.</a:t>
            </a:r>
          </a:p>
          <a:p>
            <a:pPr marL="553582" lvl="1" indent="-342900">
              <a:spcBef>
                <a:spcPts val="326"/>
              </a:spcBef>
              <a:buClr>
                <a:srgbClr val="FF0000"/>
              </a:buClr>
              <a:buSzPct val="75757"/>
              <a:buFont typeface="Wingdings" panose="05000000000000000000" pitchFamily="2" charset="2"/>
              <a:buChar char="Ø"/>
              <a:tabLst>
                <a:tab pos="410717" algn="l"/>
              </a:tabLst>
            </a:pPr>
            <a:endParaRPr lang="en-US" sz="2400" dirty="0">
              <a:cs typeface="Rockwell"/>
            </a:endParaRPr>
          </a:p>
          <a:p>
            <a:pPr marL="210682" lvl="1">
              <a:spcBef>
                <a:spcPts val="326"/>
              </a:spcBef>
              <a:buClr>
                <a:srgbClr val="FF0000"/>
              </a:buClr>
              <a:buSzPct val="75757"/>
              <a:tabLst>
                <a:tab pos="410717" algn="l"/>
              </a:tabLst>
            </a:pPr>
            <a:endParaRPr lang="en-US" sz="2400" dirty="0">
              <a:cs typeface="Rockwell"/>
            </a:endParaRPr>
          </a:p>
          <a:p>
            <a:pPr marL="210682" lvl="1">
              <a:spcBef>
                <a:spcPts val="326"/>
              </a:spcBef>
              <a:buClr>
                <a:srgbClr val="FF0000"/>
              </a:buClr>
              <a:buSzPct val="75757"/>
              <a:tabLst>
                <a:tab pos="410717" algn="l"/>
              </a:tabLst>
            </a:pPr>
            <a:endParaRPr sz="2400" dirty="0">
              <a:cs typeface="Rockwel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89" y="2309"/>
            <a:ext cx="1247775" cy="10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6458279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sz="3600" dirty="0">
                <a:solidFill>
                  <a:schemeClr val="tx1"/>
                </a:solidFill>
              </a:rPr>
              <a:t>Deadlines and</a:t>
            </a:r>
            <a:r>
              <a:rPr sz="3600" spc="-137" dirty="0">
                <a:solidFill>
                  <a:schemeClr val="tx1"/>
                </a:solidFill>
              </a:rPr>
              <a:t> </a:t>
            </a:r>
            <a:r>
              <a:rPr lang="en-US" sz="3600" spc="-18" dirty="0"/>
              <a:t>deliverable</a:t>
            </a:r>
            <a:r>
              <a:rPr sz="3600" spc="-18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9334" y="1373263"/>
            <a:ext cx="191060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3" dirty="0">
                <a:solidFill>
                  <a:srgbClr val="FFFFFF"/>
                </a:solidFill>
                <a:latin typeface="Rockwell"/>
                <a:cs typeface="Rockwell"/>
              </a:rPr>
              <a:t>10</a:t>
            </a:r>
            <a:endParaRPr sz="1191">
              <a:latin typeface="Rockwell"/>
              <a:cs typeface="Rockwel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89" y="2309"/>
            <a:ext cx="1247775" cy="103981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20783"/>
              </p:ext>
            </p:extLst>
          </p:nvPr>
        </p:nvGraphicFramePr>
        <p:xfrm>
          <a:off x="1362239" y="22860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781277017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110543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Deliverables for this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2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Report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March 10</a:t>
                      </a:r>
                      <a:r>
                        <a:rPr lang="en-US" sz="1800" baseline="30000" dirty="0"/>
                        <a:t>th</a:t>
                      </a:r>
                      <a:r>
                        <a:rPr lang="en-US" sz="1800" dirty="0"/>
                        <a:t>: 9:00am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0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Report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April 7</a:t>
                      </a:r>
                      <a:r>
                        <a:rPr lang="en-US" sz="1800" baseline="30000" dirty="0"/>
                        <a:t>th</a:t>
                      </a:r>
                      <a:r>
                        <a:rPr lang="en-US" sz="1800" dirty="0"/>
                        <a:t>: 9:00am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0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Report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April 21</a:t>
                      </a:r>
                      <a:r>
                        <a:rPr lang="en-US" sz="1800" baseline="30000" dirty="0"/>
                        <a:t>st</a:t>
                      </a:r>
                      <a:r>
                        <a:rPr lang="en-US" sz="1800" dirty="0"/>
                        <a:t>: 9:00am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74092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EF67562B-123F-0F74-A652-FDBFB0C018C5}"/>
              </a:ext>
            </a:extLst>
          </p:cNvPr>
          <p:cNvSpPr txBox="1"/>
          <p:nvPr/>
        </p:nvSpPr>
        <p:spPr>
          <a:xfrm>
            <a:off x="1143000" y="4495800"/>
            <a:ext cx="7220279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682" lvl="1">
              <a:spcBef>
                <a:spcPts val="326"/>
              </a:spcBef>
              <a:buClr>
                <a:srgbClr val="FF0000"/>
              </a:buClr>
              <a:buSzPct val="75757"/>
              <a:tabLst>
                <a:tab pos="410717" algn="l"/>
              </a:tabLst>
            </a:pPr>
            <a:r>
              <a:rPr lang="en-US" sz="2400" dirty="0">
                <a:cs typeface="Rockwell"/>
              </a:rPr>
              <a:t>Late submissions are penalized 10% per hour late.</a:t>
            </a:r>
          </a:p>
          <a:p>
            <a:pPr marL="210682" lvl="1">
              <a:spcBef>
                <a:spcPts val="326"/>
              </a:spcBef>
              <a:buClr>
                <a:srgbClr val="FF0000"/>
              </a:buClr>
              <a:buSzPct val="75757"/>
              <a:tabLst>
                <a:tab pos="410717" algn="l"/>
              </a:tabLst>
            </a:pPr>
            <a:r>
              <a:rPr lang="en-US" sz="2400" spc="18" dirty="0">
                <a:cs typeface="Rockwell"/>
              </a:rPr>
              <a:t>Project 2 represents 25% of your final grade.</a:t>
            </a:r>
          </a:p>
          <a:p>
            <a:pPr marL="210682" lvl="1">
              <a:spcBef>
                <a:spcPts val="326"/>
              </a:spcBef>
              <a:buClr>
                <a:srgbClr val="FF0000"/>
              </a:buClr>
              <a:buSzPct val="75757"/>
              <a:tabLst>
                <a:tab pos="410717" algn="l"/>
              </a:tabLst>
            </a:pPr>
            <a:endParaRPr sz="2400" dirty="0"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3904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002520"/>
            <a:ext cx="6458279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</a:rPr>
              <a:t>Grades</a:t>
            </a:r>
            <a:endParaRPr sz="3600" spc="-18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9334" y="1373263"/>
            <a:ext cx="191060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3" dirty="0">
                <a:solidFill>
                  <a:srgbClr val="FFFFFF"/>
                </a:solidFill>
                <a:latin typeface="Rockwell"/>
                <a:cs typeface="Rockwell"/>
              </a:rPr>
              <a:t>10</a:t>
            </a:r>
            <a:endParaRPr sz="1191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752600"/>
            <a:ext cx="8001000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3582" lvl="1" indent="-342900">
              <a:spcBef>
                <a:spcPts val="326"/>
              </a:spcBef>
              <a:buClr>
                <a:srgbClr val="B870B8"/>
              </a:buClr>
              <a:buSzPct val="75757"/>
              <a:buFont typeface="Wingdings" panose="05000000000000000000" pitchFamily="2" charset="2"/>
              <a:buChar char="Ø"/>
              <a:tabLst>
                <a:tab pos="410717" algn="l"/>
              </a:tabLst>
            </a:pPr>
            <a:endParaRPr lang="en-US" sz="2800" spc="18" dirty="0">
              <a:cs typeface="Rockwel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spc="18" dirty="0">
                <a:cs typeface="Rockwell"/>
              </a:rPr>
              <a:t>Report 2.1 is worth 5%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spc="18" dirty="0">
                <a:cs typeface="Rockwell"/>
              </a:rPr>
              <a:t>Report 2.2 is worth 12%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spc="18" dirty="0">
                <a:cs typeface="Rockwell"/>
              </a:rPr>
              <a:t>Report 2.3 is worth 8%</a:t>
            </a:r>
          </a:p>
          <a:p>
            <a:pPr lvl="0"/>
            <a:endParaRPr lang="en-US" sz="2400" spc="18" dirty="0">
              <a:cs typeface="Rockwel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spc="18" dirty="0">
              <a:cs typeface="Rockwel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89" y="2309"/>
            <a:ext cx="1247775" cy="10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</TotalTime>
  <Words>525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 Light</vt:lpstr>
      <vt:lpstr>Arial</vt:lpstr>
      <vt:lpstr>Rockwell</vt:lpstr>
      <vt:lpstr>Wingdings</vt:lpstr>
      <vt:lpstr>Calibri</vt:lpstr>
      <vt:lpstr>Office Theme</vt:lpstr>
      <vt:lpstr>ESI 4620 Principles of Data Engineering  (ESI 6602 Design of Industrial Data Systems)</vt:lpstr>
      <vt:lpstr>ESI 4620 Principles of Data Engineering  (ESI 6602 Design of Industrial Data Systems)</vt:lpstr>
      <vt:lpstr>Groups </vt:lpstr>
      <vt:lpstr>Project</vt:lpstr>
      <vt:lpstr>Project</vt:lpstr>
      <vt:lpstr>Project</vt:lpstr>
      <vt:lpstr>Meetings</vt:lpstr>
      <vt:lpstr>Deadlines and deliverables</vt:lpstr>
      <vt:lpstr>Grades</vt:lpstr>
      <vt:lpstr>Report I - deliverable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silvasotillo</dc:creator>
  <cp:lastModifiedBy>Walter Silva Sotillo</cp:lastModifiedBy>
  <cp:revision>69</cp:revision>
  <dcterms:created xsi:type="dcterms:W3CDTF">2017-08-17T16:00:17Z</dcterms:created>
  <dcterms:modified xsi:type="dcterms:W3CDTF">2023-02-17T18:44:37Z</dcterms:modified>
</cp:coreProperties>
</file>