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4" r:id="rId4"/>
    <p:sldId id="259" r:id="rId5"/>
    <p:sldId id="277" r:id="rId6"/>
    <p:sldId id="287" r:id="rId7"/>
    <p:sldId id="289" r:id="rId8"/>
    <p:sldId id="290" r:id="rId9"/>
    <p:sldId id="260" r:id="rId10"/>
    <p:sldId id="261" r:id="rId11"/>
    <p:sldId id="275" r:id="rId12"/>
    <p:sldId id="262" r:id="rId13"/>
    <p:sldId id="276" r:id="rId14"/>
    <p:sldId id="274" r:id="rId15"/>
    <p:sldId id="263" r:id="rId16"/>
    <p:sldId id="264" r:id="rId17"/>
    <p:sldId id="278" r:id="rId18"/>
    <p:sldId id="265" r:id="rId19"/>
    <p:sldId id="266" r:id="rId20"/>
    <p:sldId id="267" r:id="rId21"/>
    <p:sldId id="268" r:id="rId22"/>
    <p:sldId id="269" r:id="rId23"/>
    <p:sldId id="270" r:id="rId24"/>
    <p:sldId id="285" r:id="rId25"/>
    <p:sldId id="272" r:id="rId26"/>
    <p:sldId id="282" r:id="rId27"/>
    <p:sldId id="288" r:id="rId28"/>
    <p:sldId id="286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53"/>
    <a:srgbClr val="0F4C57"/>
    <a:srgbClr val="135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87651"/>
  </p:normalViewPr>
  <p:slideViewPr>
    <p:cSldViewPr snapToGrid="0" snapToObjects="1">
      <p:cViewPr varScale="1">
        <p:scale>
          <a:sx n="100" d="100"/>
          <a:sy n="100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C9B1-F6AE-414C-A074-EA913986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F4BA7-7BE9-5540-9F74-75A9B93FC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E164-AB46-304B-9201-233991E8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559C-BF54-7A4B-B01E-D5C10865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19D4-FB10-1942-8E32-A8B9F09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CB37-F2A2-574E-AF03-05BFA681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20A9-59EB-374D-94ED-6E4CD65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0C20-BF61-1940-816D-B8C9B4F6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948C-545F-5A41-9A96-FE59C420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32A5-7BCF-9749-AD15-BA957B4E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1BD20-038C-924D-9AA1-4D4DEECB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17BB4-1C59-E640-89F5-8BB864EC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7709-1F0B-154F-8754-6759B11B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02C2-8EE0-1945-B5E6-E6A5E420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59CE-C652-774F-A8DA-1A93491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2B6-3217-FA42-AD1D-2E754BE9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0E2D-CDBD-1543-BDB1-DAC446FE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2741-6CF6-B446-B19C-CB4D0BBF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B28D-5E2C-FB47-9229-5DB913A8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460F-80F7-F34F-94E8-A2B694A0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F8D2-E994-BD45-B04B-83FA90BE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B8FE-8095-384B-AEA7-9FA88F71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1532-7999-084B-BF7D-8DD3E500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DF73-5B41-AA45-8B6E-8295A38C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C091-4578-9146-A22C-7C9C3412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D615-0023-8848-B33E-0189F377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121C-9E7B-1C41-9A04-EAFC4E89E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36677-8BDD-ED42-872F-A26BE41C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40894-35B7-9A43-9E89-6084489B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7DE25-0E0A-794D-A29D-0F99103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8E4D-4B8B-514F-A7EC-D81498F2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B81-850F-7F40-BED4-52CE437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9B5CC-B137-0B40-85AD-DE2E03FF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8489-B6C4-D345-B637-EBE07CC2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6D2A8-EE7C-084F-84B3-AEC0C9163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42184-8435-DA4C-B923-2DD6B4700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941BC-3D98-1042-A9B2-F30F97DF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641B4-2EC6-B849-A849-E69DC114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EE921-30B4-9146-94B6-4D1A9A1B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9C80-79D0-E840-A29A-7E067391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225D-11EA-F34A-9251-000C7E79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83DA4-C02A-1542-9817-867C86FB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3F-21F0-CF47-9469-577860AB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BA66A-0B16-4D41-AD46-B22457CF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1352-83CC-A140-A685-DEFA77F5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5183-F95E-8048-B64E-70C6BD06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A9A-33BB-114E-A51C-CCA3C43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B3AA-B152-ED4B-8DCF-73FA8460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90A3-B00D-BD44-A92E-C281D088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DD031-396B-6042-AF56-7513A69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E5C0-D4E4-234D-B2A4-421A1D91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18FDB-F8F2-C946-BA7A-BB2EB6F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7354-C7E1-BC43-A9A5-CD9C15F1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4B6DB-AC1E-4443-B734-2E328E57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94A81-C124-E64E-928A-A296777D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1401-5AC2-1640-ABDF-67556054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6E9E4-DB77-E341-9BFB-1AB1AF92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E5021-9CE9-9145-886C-121F0F8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115753"/>
            </a:gs>
            <a:gs pos="100000">
              <a:schemeClr val="accent6">
                <a:lumMod val="89000"/>
              </a:schemeClr>
            </a:gs>
            <a:gs pos="98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E2798-4B20-BF4A-95B2-D25992E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E73F-18F9-7048-B2FF-3E7112EF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635C-91F2-DB47-80EF-97189B0CA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1FA7-58DB-6D4A-AB25-53D99FDCBD63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A56A-E26F-1343-9228-57AAAE25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2969-5DFC-0647-8C29-3E6142367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E6BB-0F2A-5E4A-96F7-BA91CCEC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09830-09BE-2C4F-83D8-440D9F55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277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744E21-D312-7C4E-959B-ED6C7D64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3438"/>
            <a:ext cx="9144000" cy="2778125"/>
          </a:xfrm>
        </p:spPr>
        <p:txBody>
          <a:bodyPr>
            <a:noAutofit/>
          </a:bodyPr>
          <a:lstStyle/>
          <a:p>
            <a:pPr algn="l"/>
            <a:r>
              <a:rPr lang="en-US" sz="6500" dirty="0">
                <a:solidFill>
                  <a:schemeClr val="bg1"/>
                </a:solidFill>
                <a:latin typeface="Century Gothic" panose="020B0502020202020204" pitchFamily="34" charset="0"/>
              </a:rPr>
              <a:t>Wine Recommender System Using Tasting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8F08C-A712-CC4E-8F7E-7A2820960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562"/>
            <a:ext cx="9144000" cy="139345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Morgan Murphy | DSI-2 |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2384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C6F50F-20F0-1242-BCC8-0DD6060EE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8" y="236538"/>
            <a:ext cx="10515600" cy="6360789"/>
          </a:xfr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408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7EBCDB-3B01-6448-8629-BF8D6831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14" y="365125"/>
            <a:ext cx="10345857" cy="614119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170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 as Intro to NLP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81B128-3887-5F45-8518-ADE465FB8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4" y="3071814"/>
            <a:ext cx="5235246" cy="259684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519214-8BBB-BD44-AC4F-02047AF1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99" y="3071814"/>
            <a:ext cx="5212677" cy="2616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92A26B-F0CC-074A-90F8-D145D46857B9}"/>
              </a:ext>
            </a:extLst>
          </p:cNvPr>
          <p:cNvSpPr txBox="1"/>
          <p:nvPr/>
        </p:nvSpPr>
        <p:spPr>
          <a:xfrm>
            <a:off x="1600199" y="2214563"/>
            <a:ext cx="3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California Chardonnay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E0BEF-7A7C-AA4F-A93E-8D4A6BCFA67D}"/>
              </a:ext>
            </a:extLst>
          </p:cNvPr>
          <p:cNvSpPr txBox="1"/>
          <p:nvPr/>
        </p:nvSpPr>
        <p:spPr>
          <a:xfrm>
            <a:off x="7152874" y="2214563"/>
            <a:ext cx="3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California Cabernet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 </a:t>
            </a:r>
            <a:r>
              <a:rPr lang="en-US" sz="4000" dirty="0" err="1"/>
              <a:t>Vectorizer</a:t>
            </a:r>
            <a:r>
              <a:rPr lang="en-US" sz="4000" dirty="0"/>
              <a:t>: Most Common 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 numCol="2">
            <a:normAutofit lnSpcReduction="10000"/>
          </a:bodyPr>
          <a:lstStyle/>
          <a:p>
            <a:r>
              <a:rPr lang="en-US" sz="3200" dirty="0"/>
              <a:t>Fruit</a:t>
            </a:r>
          </a:p>
          <a:p>
            <a:r>
              <a:rPr lang="en-US" sz="3200" dirty="0"/>
              <a:t>Finish</a:t>
            </a:r>
          </a:p>
          <a:p>
            <a:r>
              <a:rPr lang="en-US" sz="3200" dirty="0"/>
              <a:t>Cherries</a:t>
            </a:r>
          </a:p>
          <a:p>
            <a:r>
              <a:rPr lang="en-US" sz="3200" dirty="0"/>
              <a:t>Aroma</a:t>
            </a:r>
          </a:p>
          <a:p>
            <a:r>
              <a:rPr lang="en-US" sz="3200" dirty="0"/>
              <a:t>Acid</a:t>
            </a:r>
          </a:p>
          <a:p>
            <a:r>
              <a:rPr lang="en-US" sz="3200" dirty="0"/>
              <a:t>Palate</a:t>
            </a:r>
          </a:p>
          <a:p>
            <a:r>
              <a:rPr lang="en-US" sz="3200" dirty="0"/>
              <a:t>Tannin</a:t>
            </a:r>
          </a:p>
          <a:p>
            <a:r>
              <a:rPr lang="en-US" sz="3200" dirty="0"/>
              <a:t>Black</a:t>
            </a:r>
          </a:p>
          <a:p>
            <a:r>
              <a:rPr lang="en-US" sz="3200" dirty="0"/>
              <a:t>Ripe</a:t>
            </a:r>
          </a:p>
          <a:p>
            <a:r>
              <a:rPr lang="en-US" sz="3200" dirty="0"/>
              <a:t>Dry </a:t>
            </a:r>
          </a:p>
          <a:p>
            <a:r>
              <a:rPr lang="en-US" sz="3200" dirty="0"/>
              <a:t>Note</a:t>
            </a:r>
          </a:p>
          <a:p>
            <a:r>
              <a:rPr lang="en-US" sz="3200" dirty="0"/>
              <a:t>Spice</a:t>
            </a:r>
          </a:p>
          <a:p>
            <a:r>
              <a:rPr lang="en-US" sz="3200" dirty="0"/>
              <a:t>Rich</a:t>
            </a:r>
          </a:p>
          <a:p>
            <a:r>
              <a:rPr lang="en-US" sz="3200" dirty="0"/>
              <a:t>Oak</a:t>
            </a:r>
          </a:p>
          <a:p>
            <a:r>
              <a:rPr lang="en-US" sz="3200" dirty="0"/>
              <a:t>Berries</a:t>
            </a:r>
          </a:p>
          <a:p>
            <a:r>
              <a:rPr lang="en-US" sz="3200" dirty="0"/>
              <a:t>Fresh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DE1F7-47C5-1140-BB59-41AB0E04C877}"/>
              </a:ext>
            </a:extLst>
          </p:cNvPr>
          <p:cNvSpPr txBox="1"/>
          <p:nvPr/>
        </p:nvSpPr>
        <p:spPr>
          <a:xfrm>
            <a:off x="6686550" y="2528888"/>
            <a:ext cx="4406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Question: </a:t>
            </a:r>
            <a:r>
              <a:rPr lang="en-US" sz="3200" dirty="0">
                <a:solidFill>
                  <a:schemeClr val="bg1"/>
                </a:solidFill>
              </a:rPr>
              <a:t>Do you think some of these should be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Stop Words?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9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 Analysis: 20 Clusters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C6DDAF5-BD77-9642-BD9C-E14CD5B4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983" y="1825625"/>
            <a:ext cx="10030033" cy="4351338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621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233BC5-B539-FB42-A0EC-95DDC437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30" y="365125"/>
            <a:ext cx="9161940" cy="6303254"/>
          </a:xfrm>
          <a:solidFill>
            <a:schemeClr val="tx1">
              <a:alpha val="97000"/>
            </a:schemeClr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78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Red vs. White Wine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02AB4E-8FC4-C845-A36E-B55DECEC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539"/>
            <a:ext cx="10515600" cy="757123"/>
          </a:xfr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B761F-9FA2-0C44-B07A-9E37B8EB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23" y="2882899"/>
            <a:ext cx="5801353" cy="35321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83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0B9-39FE-054F-BE0C-5E136D0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358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Recommender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A6F2-68EC-EC46-A120-1AD93EF3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Recommender Model: 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2290A0-4B36-DA40-89AD-8FF65235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0850" y="1825625"/>
                <a:ext cx="45529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tokenizing, each wine is a “document”</a:t>
                </a:r>
              </a:p>
              <a:p>
                <a:r>
                  <a:rPr lang="en-US" dirty="0" err="1"/>
                  <a:t>SKLearn</a:t>
                </a:r>
                <a:r>
                  <a:rPr lang="en-US" dirty="0"/>
                  <a:t> Linear-Kernel calculates the cosine similarity score between each document</a:t>
                </a:r>
              </a:p>
              <a:p>
                <a:r>
                  <a:rPr lang="en-US" dirty="0"/>
                  <a:t>In our database, that creates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70,000 x 70,000 matrix of similarity scores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2290A0-4B36-DA40-89AD-8FF65235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0850" y="1825625"/>
                <a:ext cx="4552949" cy="4351338"/>
              </a:xfrm>
              <a:blipFill>
                <a:blip r:embed="rId2"/>
                <a:stretch>
                  <a:fillRect l="-2228" t="-2632" r="-4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42244624-B8A7-FD40-B776-17F646F1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7050"/>
            <a:ext cx="5795727" cy="4351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26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Wuzzy Searching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2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Identifies strings that do not match exactly: </a:t>
            </a:r>
          </a:p>
          <a:p>
            <a:pPr lvl="1"/>
            <a:r>
              <a:rPr lang="en-US" dirty="0"/>
              <a:t>“Data Scientist” </a:t>
            </a:r>
          </a:p>
          <a:p>
            <a:pPr lvl="1"/>
            <a:r>
              <a:rPr lang="en-US" dirty="0"/>
              <a:t>“data scientist” </a:t>
            </a:r>
          </a:p>
          <a:p>
            <a:pPr lvl="1"/>
            <a:r>
              <a:rPr lang="en-US" dirty="0"/>
              <a:t>“Data Science”</a:t>
            </a:r>
          </a:p>
          <a:p>
            <a:pPr lvl="1"/>
            <a:endParaRPr lang="en-US" dirty="0"/>
          </a:p>
          <a:p>
            <a:r>
              <a:rPr lang="en-US" dirty="0"/>
              <a:t>Recommender uses two fuzzy </a:t>
            </a:r>
            <a:r>
              <a:rPr lang="en-US" dirty="0" err="1"/>
              <a:t>wuzzy</a:t>
            </a:r>
            <a:r>
              <a:rPr lang="en-US" dirty="0"/>
              <a:t> searches:</a:t>
            </a:r>
          </a:p>
          <a:p>
            <a:pPr lvl="1"/>
            <a:r>
              <a:rPr lang="en-US" dirty="0"/>
              <a:t>One: To help the user identify the wine they want to use</a:t>
            </a:r>
          </a:p>
          <a:p>
            <a:pPr lvl="1"/>
            <a:r>
              <a:rPr lang="en-US" dirty="0"/>
              <a:t>Two: To identify the exact title from the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AA824-108E-094B-A872-635D64D48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2"/>
          <a:stretch/>
        </p:blipFill>
        <p:spPr>
          <a:xfrm>
            <a:off x="6729413" y="2447131"/>
            <a:ext cx="5003126" cy="3108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1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/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written wine review descriptions be used to create a wine recommendation system?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F744-A1CA-9049-A6E9-D9995F91B25D}"/>
              </a:ext>
            </a:extLst>
          </p:cNvPr>
          <p:cNvGrpSpPr/>
          <p:nvPr/>
        </p:nvGrpSpPr>
        <p:grpSpPr>
          <a:xfrm>
            <a:off x="838200" y="3354380"/>
            <a:ext cx="10515600" cy="2934362"/>
            <a:chOff x="838200" y="3354380"/>
            <a:chExt cx="10515600" cy="2934362"/>
          </a:xfrm>
        </p:grpSpPr>
        <p:pic>
          <p:nvPicPr>
            <p:cNvPr id="6" name="Content Placeholder 6">
              <a:extLst>
                <a:ext uri="{FF2B5EF4-FFF2-40B4-BE49-F238E27FC236}">
                  <a16:creationId xmlns:a16="http://schemas.microsoft.com/office/drawing/2014/main" id="{807E2EFD-1139-3748-87FF-B53A76000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354380"/>
              <a:ext cx="10515600" cy="2934362"/>
            </a:xfrm>
            <a:prstGeom prst="rect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271C2A-BB0D-1741-B992-F889616A9C64}"/>
                </a:ext>
              </a:extLst>
            </p:cNvPr>
            <p:cNvSpPr txBox="1"/>
            <p:nvPr/>
          </p:nvSpPr>
          <p:spPr>
            <a:xfrm>
              <a:off x="8673353" y="5244353"/>
              <a:ext cx="2581835" cy="932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36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B4C6D-754A-B04E-ABE1-BEB20412D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99600" cy="1117600"/>
          </a:xfr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4812E3-89F1-6D4F-B75A-8E4A030D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8001000" cy="3149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Left Arrow 13">
            <a:extLst>
              <a:ext uri="{FF2B5EF4-FFF2-40B4-BE49-F238E27FC236}">
                <a16:creationId xmlns:a16="http://schemas.microsoft.com/office/drawing/2014/main" id="{4F89AC24-BD7F-064B-AB5D-6BF31833D342}"/>
              </a:ext>
            </a:extLst>
          </p:cNvPr>
          <p:cNvSpPr/>
          <p:nvPr/>
        </p:nvSpPr>
        <p:spPr>
          <a:xfrm>
            <a:off x="7218220" y="2313710"/>
            <a:ext cx="1122218" cy="466943"/>
          </a:xfrm>
          <a:prstGeom prst="leftArrow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A16D5100-E576-774E-A535-1B86EBC7FF64}"/>
              </a:ext>
            </a:extLst>
          </p:cNvPr>
          <p:cNvSpPr/>
          <p:nvPr/>
        </p:nvSpPr>
        <p:spPr>
          <a:xfrm>
            <a:off x="5451761" y="5708073"/>
            <a:ext cx="1122218" cy="513196"/>
          </a:xfrm>
          <a:prstGeom prst="leftArrow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Says…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BE7BC2-913C-AE40-B2F3-9299B4E9B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5"/>
          <a:stretch/>
        </p:blipFill>
        <p:spPr>
          <a:xfrm>
            <a:off x="1658958" y="1814514"/>
            <a:ext cx="8874083" cy="4664737"/>
          </a:xfrm>
          <a:solidFill>
            <a:schemeClr val="accent1">
              <a:tint val="40000"/>
              <a:hueOff val="0"/>
              <a:satOff val="0"/>
              <a:lumOff val="0"/>
            </a:schemeClr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53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A Chardonnay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2AC5C1-8F86-4A46-9F23-C0ABF468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6233"/>
            <a:ext cx="10515600" cy="2892721"/>
          </a:xfr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40568-5483-954E-82A1-B492326A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043905"/>
            <a:ext cx="2690813" cy="42687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D8D01-E889-2447-BB54-034C51B30713}"/>
              </a:ext>
            </a:extLst>
          </p:cNvPr>
          <p:cNvSpPr txBox="1"/>
          <p:nvPr/>
        </p:nvSpPr>
        <p:spPr>
          <a:xfrm>
            <a:off x="4918365" y="4987636"/>
            <a:ext cx="626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Most Common Words in the Descriptions of the Recommended Wines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E8263C31-5C00-5B4E-98D1-8ACEE0537206}"/>
              </a:ext>
            </a:extLst>
          </p:cNvPr>
          <p:cNvSpPr/>
          <p:nvPr/>
        </p:nvSpPr>
        <p:spPr>
          <a:xfrm rot="1260000">
            <a:off x="4211780" y="4807526"/>
            <a:ext cx="665020" cy="415636"/>
          </a:xfrm>
          <a:prstGeom prst="leftArrow">
            <a:avLst>
              <a:gd name="adj1" fmla="val 29319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High-End Red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E7DE53-9DDD-1A4A-8BFC-F0ABFCE4B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3369"/>
            <a:ext cx="10391775" cy="3504918"/>
          </a:xfr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254D6-FBD0-C24C-ACEE-C2BACE99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46" y="2132013"/>
            <a:ext cx="2273300" cy="44766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5B28C-113B-0C47-A8C5-D3C392883475}"/>
              </a:ext>
            </a:extLst>
          </p:cNvPr>
          <p:cNvSpPr txBox="1"/>
          <p:nvPr/>
        </p:nvSpPr>
        <p:spPr>
          <a:xfrm>
            <a:off x="4918365" y="5320150"/>
            <a:ext cx="626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Most Common Words in the Descriptions of the Recommended Wines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969A3C22-CED7-4543-93A4-690C70CC6DA1}"/>
              </a:ext>
            </a:extLst>
          </p:cNvPr>
          <p:cNvSpPr/>
          <p:nvPr/>
        </p:nvSpPr>
        <p:spPr>
          <a:xfrm rot="1260000">
            <a:off x="4059375" y="5334008"/>
            <a:ext cx="665020" cy="415636"/>
          </a:xfrm>
          <a:prstGeom prst="leftArrow">
            <a:avLst>
              <a:gd name="adj1" fmla="val 29319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French Sparkling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A2AB22-B287-0F4A-9C02-DF50D88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956"/>
            <a:ext cx="10306050" cy="3186010"/>
          </a:xfr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B0A25-A93B-8444-90D8-434F42BA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2090738"/>
            <a:ext cx="2179638" cy="42927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5DC22-D564-3340-AC18-C67BDD4E6BF2}"/>
              </a:ext>
            </a:extLst>
          </p:cNvPr>
          <p:cNvSpPr txBox="1"/>
          <p:nvPr/>
        </p:nvSpPr>
        <p:spPr>
          <a:xfrm>
            <a:off x="4599708" y="5167748"/>
            <a:ext cx="626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Most Common Words in the Descriptions of the Recommended Wines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0DEDE143-9587-164B-AB72-E4A6FC01F4B1}"/>
              </a:ext>
            </a:extLst>
          </p:cNvPr>
          <p:cNvSpPr/>
          <p:nvPr/>
        </p:nvSpPr>
        <p:spPr>
          <a:xfrm rot="1260000">
            <a:off x="3893123" y="4987638"/>
            <a:ext cx="665020" cy="415636"/>
          </a:xfrm>
          <a:prstGeom prst="leftArrow">
            <a:avLst>
              <a:gd name="adj1" fmla="val 29319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388" cy="4351338"/>
          </a:xfrm>
        </p:spPr>
        <p:txBody>
          <a:bodyPr/>
          <a:lstStyle/>
          <a:p>
            <a:r>
              <a:rPr lang="en-US" dirty="0"/>
              <a:t>For each recommendation, I calculated the average number of times the top 10 words appear</a:t>
            </a:r>
          </a:p>
          <a:p>
            <a:r>
              <a:rPr lang="en-US" dirty="0"/>
              <a:t>Across a sample of 100 recommendations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6.6</a:t>
            </a:r>
          </a:p>
          <a:p>
            <a:r>
              <a:rPr lang="en-US" dirty="0"/>
              <a:t>Reds Only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6.7</a:t>
            </a:r>
          </a:p>
          <a:p>
            <a:r>
              <a:rPr lang="en-US" dirty="0"/>
              <a:t>Whites Only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6.7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34ABB7FA-5520-AA4B-8E78-8C4D8446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19" y="1690688"/>
            <a:ext cx="4383881" cy="438388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23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Outcome: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written wine review descriptions be used to create a wine recommendation system?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14E90-6D63-6F4E-AC94-DF226946F2A2}"/>
              </a:ext>
            </a:extLst>
          </p:cNvPr>
          <p:cNvGrpSpPr/>
          <p:nvPr/>
        </p:nvGrpSpPr>
        <p:grpSpPr>
          <a:xfrm>
            <a:off x="838200" y="3354380"/>
            <a:ext cx="10515600" cy="2934362"/>
            <a:chOff x="838200" y="3354380"/>
            <a:chExt cx="10515600" cy="2934362"/>
          </a:xfrm>
        </p:grpSpPr>
        <p:pic>
          <p:nvPicPr>
            <p:cNvPr id="6" name="Content Placeholder 6">
              <a:extLst>
                <a:ext uri="{FF2B5EF4-FFF2-40B4-BE49-F238E27FC236}">
                  <a16:creationId xmlns:a16="http://schemas.microsoft.com/office/drawing/2014/main" id="{807E2EFD-1139-3748-87FF-B53A76000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354380"/>
              <a:ext cx="10515600" cy="2934362"/>
            </a:xfrm>
            <a:prstGeom prst="rect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271C2A-BB0D-1741-B992-F889616A9C64}"/>
                </a:ext>
              </a:extLst>
            </p:cNvPr>
            <p:cNvSpPr txBox="1"/>
            <p:nvPr/>
          </p:nvSpPr>
          <p:spPr>
            <a:xfrm>
              <a:off x="8673353" y="5244353"/>
              <a:ext cx="2581835" cy="932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65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Outcome: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written wine review descriptions be used to create a wine recommendation system? </a:t>
            </a:r>
          </a:p>
          <a:p>
            <a:endParaRPr lang="en-US" dirty="0"/>
          </a:p>
          <a:p>
            <a:r>
              <a:rPr lang="en-US" dirty="0"/>
              <a:t>Answer: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YES!</a:t>
            </a:r>
          </a:p>
          <a:p>
            <a:endParaRPr lang="en-US" dirty="0"/>
          </a:p>
          <a:p>
            <a:r>
              <a:rPr lang="en-US" dirty="0"/>
              <a:t>However, similar to how liking or disliking of wine is such a matter of personal preference, a user’s assessment of whether the recommendation is “correct” will probably be just as personal</a:t>
            </a:r>
          </a:p>
        </p:txBody>
      </p:sp>
    </p:spTree>
    <p:extLst>
      <p:ext uri="{BB962C8B-B14F-4D97-AF65-F5344CB8AC3E}">
        <p14:creationId xmlns:p14="http://schemas.microsoft.com/office/powerpoint/2010/main" val="21033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refine the recommender</a:t>
            </a:r>
          </a:p>
          <a:p>
            <a:pPr lvl="1"/>
            <a:r>
              <a:rPr lang="en-US" dirty="0"/>
              <a:t>Specific to red or white, but using one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Specific to price, or varietal, or country</a:t>
            </a:r>
          </a:p>
          <a:p>
            <a:pPr lvl="1"/>
            <a:r>
              <a:rPr lang="en-US" dirty="0"/>
              <a:t>Wines that are still available for purchase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DJango</a:t>
            </a:r>
            <a:r>
              <a:rPr lang="en-US" dirty="0"/>
              <a:t> to create online user interface</a:t>
            </a:r>
          </a:p>
          <a:p>
            <a:endParaRPr lang="en-US" dirty="0"/>
          </a:p>
          <a:p>
            <a:r>
              <a:rPr lang="en-US" dirty="0"/>
              <a:t>Name and copyright my evaluation metric (kidding)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7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0B9-39FE-054F-BE0C-5E136D0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1709738"/>
            <a:ext cx="9158431" cy="20335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A6F2-68EC-EC46-A120-1AD93EF3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59D4-9812-D54E-B345-538AEA8E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99" y="688975"/>
            <a:ext cx="3594824" cy="54006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97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788" cy="4351338"/>
          </a:xfrm>
        </p:spPr>
        <p:txBody>
          <a:bodyPr>
            <a:normAutofit/>
          </a:bodyPr>
          <a:lstStyle/>
          <a:p>
            <a:r>
              <a:rPr lang="en-US" dirty="0"/>
              <a:t>Content-Based Recommenders: Use the content of the items alone to judge similarity between items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Collaborative-Filtering Recommenders: Use ratings from people to judge the similarity between items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E7CC6-2635-3C48-A15B-887C6D3B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511" y="4351337"/>
            <a:ext cx="2162064" cy="206851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2B208-4ACD-CD45-AEBF-72B60C1B4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44"/>
          <a:stretch/>
        </p:blipFill>
        <p:spPr>
          <a:xfrm>
            <a:off x="7173244" y="1508124"/>
            <a:ext cx="3685257" cy="109220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479C26-78ED-9048-9432-EBF72578C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38"/>
          <a:stretch/>
        </p:blipFill>
        <p:spPr>
          <a:xfrm>
            <a:off x="7173244" y="2771771"/>
            <a:ext cx="3685257" cy="1053937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770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Process for this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Source: </a:t>
            </a:r>
            <a:r>
              <a:rPr lang="en-US" dirty="0" err="1"/>
              <a:t>Kaggle</a:t>
            </a:r>
            <a:r>
              <a:rPr lang="en-US" dirty="0"/>
              <a:t> dataset of 120,000+ wine reviews</a:t>
            </a:r>
          </a:p>
          <a:p>
            <a:endParaRPr lang="en-US" dirty="0"/>
          </a:p>
          <a:p>
            <a:r>
              <a:rPr lang="en-US" dirty="0"/>
              <a:t>Exploratory Data Analysis</a:t>
            </a:r>
          </a:p>
          <a:p>
            <a:endParaRPr lang="en-US" dirty="0"/>
          </a:p>
          <a:p>
            <a:r>
              <a:rPr lang="en-US" dirty="0"/>
              <a:t>Natural Language Processing (NLP):</a:t>
            </a:r>
          </a:p>
          <a:p>
            <a:pPr lvl="1"/>
            <a:r>
              <a:rPr lang="en-US" dirty="0"/>
              <a:t>Stemming and Tokenizing</a:t>
            </a:r>
          </a:p>
          <a:p>
            <a:pPr lvl="1"/>
            <a:r>
              <a:rPr lang="en-US" dirty="0"/>
              <a:t>Count Vectorization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pPr lvl="1"/>
            <a:r>
              <a:rPr lang="en-US" dirty="0"/>
              <a:t>K-Means Cluster Analysis</a:t>
            </a:r>
          </a:p>
          <a:p>
            <a:pPr lvl="1"/>
            <a:endParaRPr lang="en-US" dirty="0"/>
          </a:p>
          <a:p>
            <a:r>
              <a:rPr lang="en-US" dirty="0"/>
              <a:t>Recommendation Model: Cosine similarity scores using </a:t>
            </a:r>
            <a:r>
              <a:rPr lang="en-US" dirty="0" err="1"/>
              <a:t>SKLearn‘s</a:t>
            </a:r>
            <a:r>
              <a:rPr lang="en-US" dirty="0"/>
              <a:t> Linear-Kernel</a:t>
            </a:r>
          </a:p>
        </p:txBody>
      </p:sp>
    </p:spTree>
    <p:extLst>
      <p:ext uri="{BB962C8B-B14F-4D97-AF65-F5344CB8AC3E}">
        <p14:creationId xmlns:p14="http://schemas.microsoft.com/office/powerpoint/2010/main" val="27703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90B9-39FE-054F-BE0C-5E136D0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358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A6F2-68EC-EC46-A120-1AD93EF3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90A0-4B36-DA40-89AD-8FF6523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Dropped duplicate entries</a:t>
            </a:r>
          </a:p>
          <a:p>
            <a:pPr lvl="1"/>
            <a:r>
              <a:rPr lang="en-US" dirty="0"/>
              <a:t>Dropped rows where there were only a few null values</a:t>
            </a:r>
          </a:p>
          <a:p>
            <a:pPr lvl="1"/>
            <a:r>
              <a:rPr lang="en-US" dirty="0"/>
              <a:t>Dropped columns that would not be used and had lots of nulls</a:t>
            </a:r>
          </a:p>
          <a:p>
            <a:pPr lvl="1"/>
            <a:endParaRPr lang="en-US" dirty="0"/>
          </a:p>
          <a:p>
            <a:r>
              <a:rPr lang="en-US" dirty="0"/>
              <a:t>Decided to keep only the top 20 varietals</a:t>
            </a:r>
          </a:p>
          <a:p>
            <a:endParaRPr lang="en-US" dirty="0"/>
          </a:p>
          <a:p>
            <a:r>
              <a:rPr lang="en-US" dirty="0"/>
              <a:t>Data visualization of remaining variables</a:t>
            </a:r>
          </a:p>
        </p:txBody>
      </p:sp>
    </p:spTree>
    <p:extLst>
      <p:ext uri="{BB962C8B-B14F-4D97-AF65-F5344CB8AC3E}">
        <p14:creationId xmlns:p14="http://schemas.microsoft.com/office/powerpoint/2010/main" val="246701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Price and Ratings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7DCC4-0103-F941-B618-A2FC80D3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49" y="2155614"/>
            <a:ext cx="5331211" cy="35541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94C027-027C-694D-A0C0-1590E61B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8" y="2155613"/>
            <a:ext cx="5077343" cy="35541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64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Wines over $1000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2E195E-4D95-3A4C-99C1-3D36FB26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09" y="1675776"/>
            <a:ext cx="10016836" cy="4869809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9BA8F0-1F95-5148-8A45-EA0180A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FF2C2-F512-374B-A76E-95F8FB88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87" y="242888"/>
            <a:ext cx="10534750" cy="6347863"/>
          </a:xfr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192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531</Words>
  <Application>Microsoft Macintosh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Gothic</vt:lpstr>
      <vt:lpstr>Office Theme</vt:lpstr>
      <vt:lpstr>Wine Recommender System Using Tasting Notes</vt:lpstr>
      <vt:lpstr>Project Purpose / Problem Statement</vt:lpstr>
      <vt:lpstr>Types of Recommenders</vt:lpstr>
      <vt:lpstr>My Process for this Project</vt:lpstr>
      <vt:lpstr>Exploratory Data Analysis</vt:lpstr>
      <vt:lpstr>Data Cleaning/EDA</vt:lpstr>
      <vt:lpstr>Distributions of Price and Ratings</vt:lpstr>
      <vt:lpstr>Wines over $1000</vt:lpstr>
      <vt:lpstr>PowerPoint Presentation</vt:lpstr>
      <vt:lpstr>PowerPoint Presentation</vt:lpstr>
      <vt:lpstr>PowerPoint Presentation</vt:lpstr>
      <vt:lpstr>Word Clouds as Intro to NLP</vt:lpstr>
      <vt:lpstr>Count Vectorizer: Most Common Words</vt:lpstr>
      <vt:lpstr>K-Means Cluster Analysis: 20 Clusters</vt:lpstr>
      <vt:lpstr>PowerPoint Presentation</vt:lpstr>
      <vt:lpstr>K-Means: Red vs. White Wine</vt:lpstr>
      <vt:lpstr>Recommender System</vt:lpstr>
      <vt:lpstr>Recommender Model: Cosine Similarity</vt:lpstr>
      <vt:lpstr>Fuzzy Wuzzy Searching</vt:lpstr>
      <vt:lpstr>Searching…</vt:lpstr>
      <vt:lpstr>Survey Says…</vt:lpstr>
      <vt:lpstr>Recommendation: A Chardonnay</vt:lpstr>
      <vt:lpstr>Recommendation: High-End Red</vt:lpstr>
      <vt:lpstr>Recommendation: French Sparkling</vt:lpstr>
      <vt:lpstr>Evaluation Metric</vt:lpstr>
      <vt:lpstr>Outcome: Problem Statement</vt:lpstr>
      <vt:lpstr>Outcome: Problem Statement</vt:lpstr>
      <vt:lpstr>Next Steps</vt:lpstr>
      <vt:lpstr>Questions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Recommender System Using Review Descriptions</dc:title>
  <dc:creator>Morgan Murphy</dc:creator>
  <cp:lastModifiedBy>Morgan Murphy</cp:lastModifiedBy>
  <cp:revision>47</cp:revision>
  <dcterms:created xsi:type="dcterms:W3CDTF">2018-04-07T04:46:01Z</dcterms:created>
  <dcterms:modified xsi:type="dcterms:W3CDTF">2018-04-12T23:23:43Z</dcterms:modified>
</cp:coreProperties>
</file>