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9" r:id="rId4"/>
    <p:sldId id="297" r:id="rId5"/>
    <p:sldId id="334" r:id="rId6"/>
    <p:sldId id="322" r:id="rId7"/>
    <p:sldId id="323" r:id="rId8"/>
    <p:sldId id="303" r:id="rId9"/>
    <p:sldId id="305" r:id="rId10"/>
    <p:sldId id="308" r:id="rId11"/>
    <p:sldId id="309" r:id="rId12"/>
    <p:sldId id="316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45032" autoAdjust="0"/>
  </p:normalViewPr>
  <p:slideViewPr>
    <p:cSldViewPr>
      <p:cViewPr varScale="1">
        <p:scale>
          <a:sx n="167" d="100"/>
          <a:sy n="167" d="100"/>
        </p:scale>
        <p:origin x="16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01995-9815-44C2-BC31-4ED6C63B8B81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19EA-7277-4C2D-AA62-54704560D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8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84A-DA9D-4374-8E21-D521B0F11FAB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1E2D-6915-48DE-882D-0DD49F7980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8" descr="powerpoint_Intro_ba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6477000" cy="1851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990600"/>
            <a:ext cx="4648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8" descr="powerpoint_Intro_bar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16600" r="77071" b="65264"/>
          <a:stretch/>
        </p:blipFill>
        <p:spPr bwMode="auto">
          <a:xfrm>
            <a:off x="712" y="9938"/>
            <a:ext cx="1294544" cy="12431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648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ver rocks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EFC8-36CB-4CE9-8BB6-DE0D5707FCD2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0A5F-9E4F-46E8-BC0B-50CB40C87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shstat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Spatio-temporal index standardization for survey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Thorson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Geostatistical</a:t>
            </a:r>
            <a:r>
              <a:rPr lang="en-US" dirty="0" smtClean="0"/>
              <a:t> gives smaller interval estimates</a:t>
            </a:r>
          </a:p>
          <a:p>
            <a:pPr lvl="1"/>
            <a:r>
              <a:rPr lang="en-US" dirty="0" smtClean="0"/>
              <a:t>Also has smaller interannual variability </a:t>
            </a:r>
            <a:endParaRPr lang="en-US" dirty="0"/>
          </a:p>
        </p:txBody>
      </p:sp>
      <p:pic>
        <p:nvPicPr>
          <p:cNvPr id="6146" name="Picture 2" descr="C:\Users\James.Thorson\Desktop\UW Hideaway\Collaborations\2014 -- Geostatistical index standardization\2014-08-01_gamma_1000_2_ICESJMS_Submission\All_CVrat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2384"/>
            <a:ext cx="3657608" cy="36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.Thorson\Desktop\UW Hideaway\Collaborations\2014 -- Geostatistical index standardization\2014-08-01_gamma_1000_2_ICESJMS_Submission\All_CV_interannual_variab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0"/>
            <a:ext cx="3657608" cy="36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678668"/>
            <a:ext cx="36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Interval estimates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678668"/>
            <a:ext cx="36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Interannual variability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9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Co-authors:</a:t>
            </a:r>
          </a:p>
          <a:p>
            <a:pPr lvl="1"/>
            <a:r>
              <a:rPr lang="en-US" dirty="0" smtClean="0"/>
              <a:t>Ole Shelton, Eric Ward, Hans </a:t>
            </a:r>
            <a:r>
              <a:rPr lang="en-US" dirty="0" err="1" smtClean="0"/>
              <a:t>Skaug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Computing tools:</a:t>
            </a:r>
          </a:p>
          <a:p>
            <a:pPr lvl="1"/>
            <a:r>
              <a:rPr lang="en-US" dirty="0" smtClean="0"/>
              <a:t>TMB: Kasper </a:t>
            </a:r>
            <a:r>
              <a:rPr lang="en-US" dirty="0" err="1" smtClean="0"/>
              <a:t>Kristensen</a:t>
            </a:r>
            <a:r>
              <a:rPr lang="en-US" dirty="0" smtClean="0"/>
              <a:t> (!!!)</a:t>
            </a:r>
          </a:p>
        </p:txBody>
      </p:sp>
    </p:spTree>
    <p:extLst>
      <p:ext uri="{BB962C8B-B14F-4D97-AF65-F5344CB8AC3E}">
        <p14:creationId xmlns:p14="http://schemas.microsoft.com/office/powerpoint/2010/main" val="4139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Geostatistical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spatial locations for approximation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Analyst chooses number of knots</a:t>
            </a:r>
          </a:p>
          <a:p>
            <a:pPr lvl="2"/>
            <a:r>
              <a:rPr lang="en-US" dirty="0" smtClean="0"/>
              <a:t>I’ll show 500/1000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Software determine location for knots</a:t>
            </a:r>
          </a:p>
          <a:p>
            <a:pPr lvl="2"/>
            <a:r>
              <a:rPr lang="en-US" dirty="0" smtClean="0"/>
              <a:t>I’ll use a k-means algorithm based on the 40,000 grid cells for coast-wide survey coverage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Software assigns each sample to nearest “knot” </a:t>
            </a:r>
          </a:p>
          <a:p>
            <a:pPr lvl="2"/>
            <a:r>
              <a:rPr lang="en-US" dirty="0" smtClean="0"/>
              <a:t>Generate </a:t>
            </a:r>
            <a:r>
              <a:rPr lang="en-US" dirty="0" err="1" smtClean="0"/>
              <a:t>Voronoi</a:t>
            </a:r>
            <a:r>
              <a:rPr lang="en-US" dirty="0" smtClean="0"/>
              <a:t> mapping of continuous coast-wide sampling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Distribution for biomass-sampling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d>
                                          <m:dPr>
                                            <m:begChr m:val=""/>
                                            <m:endChr m:val="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encounter probability for tow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expected catch-density for tow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dirty="0" smtClean="0"/>
                  <a:t> is a PDF for positive catches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4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Linear predictor for encounter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90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GB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29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an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is spatial variation,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spatio-temporal variation,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vessel effects,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“dynamic” density covariates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are catchability covariates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loadings matrices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424" b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Linear predictor for catch-rate given encounter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29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en-GB" sz="29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an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is spatial variation,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spatio-temporal variation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vessel effects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“dynamic” density covariates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are catchability covariates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loadings matrices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9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Predictor for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GB" dirty="0"/>
              </a:p>
              <a:p>
                <a:pPr lvl="1"/>
                <a:r>
                  <a:rPr lang="en-US" dirty="0" smtClean="0"/>
                  <a:t>We drop catchability covariates and vessel-effects while making predictions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Predictor for density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29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GB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GB" dirty="0"/>
              </a:p>
              <a:p>
                <a:pPr lvl="1"/>
                <a:r>
                  <a:rPr lang="en-US" dirty="0" smtClean="0"/>
                  <a:t>We drop catchability covariates and vessel-effects while making predictions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4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r>
                  <a:rPr lang="en-US" sz="7300" b="1" dirty="0"/>
                  <a:t>Useful outputs</a:t>
                </a:r>
                <a:endParaRPr lang="en-US" sz="4400" b="1" dirty="0"/>
              </a:p>
              <a:p>
                <a:pPr marL="0" indent="0">
                  <a:buNone/>
                </a:pPr>
                <a:r>
                  <a:rPr lang="en-US" sz="4500" dirty="0"/>
                  <a:t>1.   Total abundance </a:t>
                </a:r>
                <a:r>
                  <a:rPr lang="en-US" dirty="0"/>
                  <a:t>(units: kilograms)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500" dirty="0"/>
                  <a:t>2.   Average density </a:t>
                </a:r>
                <a:r>
                  <a:rPr lang="en-US" dirty="0"/>
                  <a:t>(units: kilograms per square-kilometer)</a:t>
                </a:r>
                <a:endParaRPr lang="en-US" sz="45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sz="4500" dirty="0"/>
                  <a:t>3.   Center of distribution (</a:t>
                </a:r>
                <a:r>
                  <a:rPr lang="en-US" dirty="0"/>
                  <a:t>units:  kilometers relative to reference location</a:t>
                </a:r>
                <a:r>
                  <a:rPr lang="en-US" sz="45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4500" dirty="0"/>
                  <a:t>4.   Effective area occupied </a:t>
                </a:r>
                <a:r>
                  <a:rPr lang="en-US" dirty="0"/>
                  <a:t>(units: square-kilometers)</a:t>
                </a:r>
                <a:endParaRPr lang="en-US" sz="45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2" t="-3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anisotropy is important</a:t>
            </a:r>
          </a:p>
          <a:p>
            <a:pPr lvl="1"/>
            <a:r>
              <a:rPr lang="en-US" dirty="0" smtClean="0"/>
              <a:t>Green: presence/absence; black: positive</a:t>
            </a:r>
            <a:endParaRPr lang="en-US" dirty="0"/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5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114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Geostatistical models are useful!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4343400" y="1295400"/>
            <a:ext cx="448491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Geostatistical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Vector autoregressive spatio-temporal model</a:t>
            </a:r>
          </a:p>
          <a:p>
            <a:pPr lvl="1"/>
            <a:r>
              <a:rPr lang="en-US" dirty="0" smtClean="0"/>
              <a:t>Package VAST on GitHub</a:t>
            </a:r>
          </a:p>
          <a:p>
            <a:pPr lvl="2"/>
            <a:r>
              <a:rPr lang="en-US" dirty="0" smtClean="0"/>
              <a:t>Linked via </a:t>
            </a:r>
            <a:r>
              <a:rPr lang="en-US" dirty="0" smtClean="0">
                <a:hlinkClick r:id="rId2"/>
              </a:rPr>
              <a:t>www.FishStats.org</a:t>
            </a:r>
            <a:endParaRPr lang="en-US" dirty="0" smtClean="0"/>
          </a:p>
          <a:p>
            <a:pPr lvl="2"/>
            <a:r>
              <a:rPr lang="en-US" dirty="0" smtClean="0"/>
              <a:t>Associated list-serve @ </a:t>
            </a:r>
            <a:r>
              <a:rPr lang="en-US" dirty="0" err="1" smtClean="0"/>
              <a:t>FishStats</a:t>
            </a:r>
            <a:r>
              <a:rPr lang="en-US" dirty="0" smtClean="0"/>
              <a:t>-listserv</a:t>
            </a:r>
          </a:p>
          <a:p>
            <a:pPr lvl="1"/>
            <a:r>
              <a:rPr lang="en-US" dirty="0" smtClean="0"/>
              <a:t>Professional development</a:t>
            </a:r>
          </a:p>
          <a:p>
            <a:pPr lvl="2"/>
            <a:r>
              <a:rPr lang="en-US" dirty="0" smtClean="0"/>
              <a:t>Version-control</a:t>
            </a:r>
          </a:p>
          <a:p>
            <a:pPr lvl="2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Wiki</a:t>
            </a:r>
          </a:p>
          <a:p>
            <a:pPr lvl="2"/>
            <a:r>
              <a:rPr lang="en-US" dirty="0" err="1" smtClean="0"/>
              <a:t>Rmarkdown</a:t>
            </a:r>
            <a:r>
              <a:rPr lang="en-US" dirty="0" smtClean="0"/>
              <a:t> tutorial</a:t>
            </a:r>
          </a:p>
          <a:p>
            <a:pPr lvl="2"/>
            <a:r>
              <a:rPr lang="en-US" dirty="0" smtClean="0"/>
              <a:t>R help (“.Rd files”) using </a:t>
            </a:r>
            <a:r>
              <a:rPr lang="en-US" dirty="0" err="1" smtClean="0"/>
              <a:t>Doxygen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b="3614"/>
          <a:stretch/>
        </p:blipFill>
        <p:spPr>
          <a:xfrm>
            <a:off x="-5948" y="0"/>
            <a:ext cx="8598602" cy="68579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7"/>
          <a:stretch/>
        </p:blipFill>
        <p:spPr>
          <a:xfrm>
            <a:off x="8609907" y="0"/>
            <a:ext cx="53409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5626894"/>
            <a:ext cx="403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Walleye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Eastern Bering Sea</a:t>
            </a:r>
            <a:endParaRPr lang="en-US" sz="2400" b="1" dirty="0" smtClean="0"/>
          </a:p>
          <a:p>
            <a:pPr algn="ctr"/>
            <a:r>
              <a:rPr lang="en-US" dirty="0" smtClean="0"/>
              <a:t>(density, log kg. per square km.)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2004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Encounter probability vs.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791"/>
            <a:ext cx="4038609" cy="403860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066800"/>
            <a:ext cx="3200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Quantile-quantile plot for positive catch rates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5" y="2590790"/>
            <a:ext cx="4038609" cy="4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6200000">
            <a:off x="-1828800" y="3355299"/>
            <a:ext cx="5562601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Pearson residuals for encounter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2199101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1627607" y="3352801"/>
            <a:ext cx="5562601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Pearson residuals for positive catch rates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90" y="23734"/>
            <a:ext cx="219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Real-world application</a:t>
            </a:r>
          </a:p>
          <a:p>
            <a:r>
              <a:rPr lang="en-US" dirty="0" smtClean="0"/>
              <a:t>Apply to 28 West Coast species</a:t>
            </a:r>
          </a:p>
          <a:p>
            <a:pPr lvl="1"/>
            <a:r>
              <a:rPr lang="en-US" dirty="0" smtClean="0"/>
              <a:t>Test set in Thorson and Ward (2013, 2014)</a:t>
            </a:r>
          </a:p>
          <a:p>
            <a:r>
              <a:rPr lang="en-US" dirty="0" smtClean="0"/>
              <a:t>Compare with Bayesian delta-GLMM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Geostatistical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Greenstriped</a:t>
            </a:r>
            <a:r>
              <a:rPr lang="en-US" dirty="0" smtClean="0"/>
              <a:t> rockfish density</a:t>
            </a:r>
            <a:endParaRPr lang="en-US" dirty="0"/>
          </a:p>
        </p:txBody>
      </p:sp>
      <p:pic>
        <p:nvPicPr>
          <p:cNvPr id="4098" name="Picture 2" descr="C:\Users\James.Thorson\Desktop\UW Hideaway\Collaborations\2014 -- Geostatistical index standardization\2014-08-01_gamma_1000_2_ICESJMS_Submission\GREENSTRIPED_ROCKFISH_WT_KG_Field_De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960631" cy="512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.Thorson\Desktop\UW Hideaway\Collaborations\2014 -- Geostatistical index standardization\2014-08-01_gamma_1000_2_ICESJMS_Submission\GREENSTRIPED_ROCKFISH_WT_KG_Field_Dens_Lege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31" y="1655081"/>
            <a:ext cx="640081" cy="512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Geostatistical</a:t>
            </a:r>
            <a:r>
              <a:rPr lang="en-US" dirty="0" smtClean="0"/>
              <a:t> and stratified give similar trends</a:t>
            </a:r>
            <a:endParaRPr lang="en-US" dirty="0"/>
          </a:p>
        </p:txBody>
      </p:sp>
      <p:pic>
        <p:nvPicPr>
          <p:cNvPr id="5123" name="Picture 3" descr="C:\Users\James.Thorson\Desktop\UW Hideaway\Collaborations\2014 -- Geostatistical index standardization\2014-08-01_gamma_1000_2_ICESJMS_Submission\All_indices-Com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55511"/>
          <a:stretch/>
        </p:blipFill>
        <p:spPr bwMode="auto">
          <a:xfrm>
            <a:off x="4537082" y="2286000"/>
            <a:ext cx="4606918" cy="37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James.Thorson\Desktop\UW Hideaway\Collaborations\2014 -- Geostatistical index standardization\2014-08-01_gamma_1000_2_ICESJMS_Submission\All_indices-Com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b="44533"/>
          <a:stretch/>
        </p:blipFill>
        <p:spPr bwMode="auto">
          <a:xfrm>
            <a:off x="0" y="1905001"/>
            <a:ext cx="4592177" cy="461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2316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Custom Design</vt:lpstr>
      <vt:lpstr>Spatio-temporal index standardization for survey data</vt:lpstr>
      <vt:lpstr>Context</vt:lpstr>
      <vt:lpstr>Geostatistical tool</vt:lpstr>
      <vt:lpstr>PowerPoint Presentation</vt:lpstr>
      <vt:lpstr>Geostatistical tool</vt:lpstr>
      <vt:lpstr>PowerPoint Presentation</vt:lpstr>
      <vt:lpstr>Geostatistical tool</vt:lpstr>
      <vt:lpstr>Geostatistical tool</vt:lpstr>
      <vt:lpstr>PowerPoint Presentation</vt:lpstr>
      <vt:lpstr>PowerPoint Presentation</vt:lpstr>
      <vt:lpstr>Acknowledgements</vt:lpstr>
      <vt:lpstr>Geostatistical tool</vt:lpstr>
      <vt:lpstr>Geostatistical tool</vt:lpstr>
      <vt:lpstr>Geostatistical tool</vt:lpstr>
      <vt:lpstr>Geostatistical tool</vt:lpstr>
      <vt:lpstr>Geostatistical tool</vt:lpstr>
      <vt:lpstr>Geostatistical tool</vt:lpstr>
      <vt:lpstr>Geostatistical tool</vt:lpstr>
      <vt:lpstr>Geostatistical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Thorson</dc:creator>
  <cp:lastModifiedBy>Melissa.Haltuch</cp:lastModifiedBy>
  <cp:revision>94</cp:revision>
  <dcterms:created xsi:type="dcterms:W3CDTF">2010-02-28T21:11:55Z</dcterms:created>
  <dcterms:modified xsi:type="dcterms:W3CDTF">2021-01-14T05:04:24Z</dcterms:modified>
</cp:coreProperties>
</file>