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  <p:sldMasterId id="2147483673" r:id="rId6"/>
    <p:sldMasterId id="2147483676" r:id="rId7"/>
    <p:sldMasterId id="2147483688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</p:sldIdLst>
  <p:sldSz cy="6858000" cx="12192000"/>
  <p:notesSz cx="7315200" cy="9601200"/>
  <p:embeddedFontLst>
    <p:embeddedFont>
      <p:font typeface="Arimo"/>
      <p:regular r:id="rId27"/>
      <p:bold r:id="rId28"/>
      <p:italic r:id="rId29"/>
      <p:boldItalic r:id="rId30"/>
    </p:embeddedFont>
    <p:embeddedFont>
      <p:font typeface="Arial Narrow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5" roundtripDataSignature="AMtx7mhi7iLlKdweyUuGiTjOkS4QqZHW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font" Target="fonts/Arimo-bold.fntdata"/><Relationship Id="rId27" Type="http://schemas.openxmlformats.org/officeDocument/2006/relationships/font" Target="fonts/Arimo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Arimo-italic.fntdata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font" Target="fonts/ArialNarrow-regular.fntdata"/><Relationship Id="rId30" Type="http://schemas.openxmlformats.org/officeDocument/2006/relationships/font" Target="fonts/Arimo-boldItalic.fntdata"/><Relationship Id="rId11" Type="http://schemas.openxmlformats.org/officeDocument/2006/relationships/slide" Target="slides/slide2.xml"/><Relationship Id="rId33" Type="http://schemas.openxmlformats.org/officeDocument/2006/relationships/font" Target="fonts/ArialNarrow-italic.fntdata"/><Relationship Id="rId10" Type="http://schemas.openxmlformats.org/officeDocument/2006/relationships/slide" Target="slides/slide1.xml"/><Relationship Id="rId32" Type="http://schemas.openxmlformats.org/officeDocument/2006/relationships/font" Target="fonts/ArialNarrow-bold.fntdata"/><Relationship Id="rId13" Type="http://schemas.openxmlformats.org/officeDocument/2006/relationships/slide" Target="slides/slide4.xml"/><Relationship Id="rId35" Type="http://customschemas.google.com/relationships/presentationmetadata" Target="metadata"/><Relationship Id="rId12" Type="http://schemas.openxmlformats.org/officeDocument/2006/relationships/slide" Target="slides/slide3.xml"/><Relationship Id="rId34" Type="http://schemas.openxmlformats.org/officeDocument/2006/relationships/font" Target="fonts/ArialNarrow-boldItalic.fntdata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Google Shape;327;p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0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05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5" name="Google Shape;415;p9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2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1" name="Google Shape;421;p1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2" name="Google Shape;422;p12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0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9" name="Google Shape;429;p1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0" name="Google Shape;430;p10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3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2" name="Google Shape;442;p1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3" name="Google Shape;443;p13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0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06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0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07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1" name="Google Shape;461;p47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02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p2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5" name="Google Shape;345;p3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0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03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0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04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3" name="Google Shape;363;p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p6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6" name="Google Shape;396;p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Get class sablefish landings code</a:t>
            </a:r>
            <a:endParaRPr/>
          </a:p>
        </p:txBody>
      </p:sp>
      <p:sp>
        <p:nvSpPr>
          <p:cNvPr id="397" name="Google Shape;397;p7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3" name="Google Shape;403;p8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9"/>
          <p:cNvSpPr txBox="1"/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9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49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9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9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8"/>
          <p:cNvSpPr txBox="1"/>
          <p:nvPr>
            <p:ph idx="1" type="body"/>
          </p:nvPr>
        </p:nvSpPr>
        <p:spPr>
          <a:xfrm rot="5400000">
            <a:off x="3833021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98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8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8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9"/>
          <p:cNvSpPr txBox="1"/>
          <p:nvPr>
            <p:ph type="title"/>
          </p:nvPr>
        </p:nvSpPr>
        <p:spPr>
          <a:xfrm rot="5400000">
            <a:off x="7285040" y="1828801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9"/>
          <p:cNvSpPr txBox="1"/>
          <p:nvPr>
            <p:ph idx="1" type="body"/>
          </p:nvPr>
        </p:nvSpPr>
        <p:spPr>
          <a:xfrm rot="5400000">
            <a:off x="1697040" y="-812800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99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9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9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0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0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0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4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54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4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4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2"/>
          <p:cNvSpPr txBox="1"/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92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192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92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92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3"/>
          <p:cNvSpPr txBox="1"/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93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0" name="Google Shape;110;p193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3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93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94"/>
          <p:cNvSpPr txBox="1"/>
          <p:nvPr>
            <p:ph idx="1" type="body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6" name="Google Shape;116;p194"/>
          <p:cNvSpPr txBox="1"/>
          <p:nvPr>
            <p:ph idx="2" type="body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7" name="Google Shape;117;p194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4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94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5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3" name="Google Shape;123;p195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4" name="Google Shape;124;p195"/>
          <p:cNvSpPr txBox="1"/>
          <p:nvPr>
            <p:ph idx="3" type="body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5" name="Google Shape;125;p195"/>
          <p:cNvSpPr txBox="1"/>
          <p:nvPr>
            <p:ph idx="4" type="body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6" name="Google Shape;126;p195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5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95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96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96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96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7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7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7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0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50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0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0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8"/>
          <p:cNvSpPr txBox="1"/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98"/>
          <p:cNvSpPr txBox="1"/>
          <p:nvPr>
            <p:ph idx="1" type="body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1" name="Google Shape;141;p198"/>
          <p:cNvSpPr txBox="1"/>
          <p:nvPr>
            <p:ph idx="2" type="body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2" name="Google Shape;142;p198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98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98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9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99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199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9" name="Google Shape;149;p199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99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99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00"/>
          <p:cNvSpPr txBox="1"/>
          <p:nvPr>
            <p:ph idx="1" type="body"/>
          </p:nvPr>
        </p:nvSpPr>
        <p:spPr>
          <a:xfrm rot="5400000">
            <a:off x="3833021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200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00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00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1"/>
          <p:cNvSpPr txBox="1"/>
          <p:nvPr>
            <p:ph type="title"/>
          </p:nvPr>
        </p:nvSpPr>
        <p:spPr>
          <a:xfrm rot="5400000">
            <a:off x="7285040" y="1828801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01"/>
          <p:cNvSpPr txBox="1"/>
          <p:nvPr>
            <p:ph idx="1" type="body"/>
          </p:nvPr>
        </p:nvSpPr>
        <p:spPr>
          <a:xfrm rot="5400000">
            <a:off x="1697040" y="-812800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201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01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01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">
  <p:cSld name="Divider">
    <p:bg>
      <p:bgPr>
        <a:solidFill>
          <a:srgbClr val="1E5C90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2"/>
          <p:cNvSpPr/>
          <p:nvPr/>
        </p:nvSpPr>
        <p:spPr>
          <a:xfrm rot="10800000">
            <a:off x="1" y="-23813"/>
            <a:ext cx="12185651" cy="2514601"/>
          </a:xfrm>
          <a:custGeom>
            <a:rect b="b" l="l" r="r" t="t"/>
            <a:pathLst>
              <a:path extrusionOk="0" h="2515079" w="9138586">
                <a:moveTo>
                  <a:pt x="0" y="2382751"/>
                </a:moveTo>
                <a:cubicBezTo>
                  <a:pt x="20661" y="2379422"/>
                  <a:pt x="7306149" y="2502055"/>
                  <a:pt x="9132507" y="0"/>
                </a:cubicBezTo>
                <a:cubicBezTo>
                  <a:pt x="9129925" y="819774"/>
                  <a:pt x="9140768" y="1695305"/>
                  <a:pt x="9138186" y="2515079"/>
                </a:cubicBezTo>
                <a:lnTo>
                  <a:pt x="4170" y="2507173"/>
                </a:lnTo>
                <a:cubicBezTo>
                  <a:pt x="4169" y="2465011"/>
                  <a:pt x="1" y="2424913"/>
                  <a:pt x="0" y="238275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72" name="Google Shape;172;p52"/>
          <p:cNvSpPr txBox="1"/>
          <p:nvPr>
            <p:ph type="title"/>
          </p:nvPr>
        </p:nvSpPr>
        <p:spPr>
          <a:xfrm>
            <a:off x="609599" y="457169"/>
            <a:ext cx="10972800" cy="772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52"/>
          <p:cNvSpPr txBox="1"/>
          <p:nvPr>
            <p:ph idx="1" type="body"/>
          </p:nvPr>
        </p:nvSpPr>
        <p:spPr>
          <a:xfrm>
            <a:off x="609600" y="1415625"/>
            <a:ext cx="109728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4" name="Google Shape;174;p52"/>
          <p:cNvSpPr txBox="1"/>
          <p:nvPr>
            <p:ph idx="12" type="sldNum"/>
          </p:nvPr>
        </p:nvSpPr>
        <p:spPr>
          <a:xfrm>
            <a:off x="3048000" y="6354766"/>
            <a:ext cx="8534400" cy="503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0" i="0" sz="8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0" i="0" sz="8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0" i="0" sz="8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0" i="0" sz="8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0" i="0" sz="8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0" i="0" sz="8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0" i="0" sz="8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0" i="0" sz="8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0" i="0" sz="8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U.S. Department of Commerce | National Oceanic and Atmospheric Administration | NOAA Fisheries | Page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Divider">
  <p:cSld name="Photo Divider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1"/>
          <p:cNvSpPr/>
          <p:nvPr/>
        </p:nvSpPr>
        <p:spPr>
          <a:xfrm rot="10800000">
            <a:off x="-25400" y="-30163"/>
            <a:ext cx="12227984" cy="2457451"/>
          </a:xfrm>
          <a:custGeom>
            <a:rect b="b" l="l" r="r" t="t"/>
            <a:pathLst>
              <a:path extrusionOk="0" h="2457785" w="9170673">
                <a:moveTo>
                  <a:pt x="2887" y="2375696"/>
                </a:moveTo>
                <a:cubicBezTo>
                  <a:pt x="23548" y="2372367"/>
                  <a:pt x="7344315" y="2502055"/>
                  <a:pt x="9170673" y="0"/>
                </a:cubicBezTo>
                <a:cubicBezTo>
                  <a:pt x="9168091" y="819774"/>
                  <a:pt x="9157766" y="1631806"/>
                  <a:pt x="9155184" y="2451580"/>
                </a:cubicBezTo>
                <a:lnTo>
                  <a:pt x="0" y="2457785"/>
                </a:lnTo>
                <a:cubicBezTo>
                  <a:pt x="-1" y="2415623"/>
                  <a:pt x="2888" y="2417858"/>
                  <a:pt x="2887" y="2375696"/>
                </a:cubicBezTo>
                <a:close/>
              </a:path>
            </a:pathLst>
          </a:custGeom>
          <a:solidFill>
            <a:schemeClr val="lt1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77" name="Google Shape;177;p101"/>
          <p:cNvSpPr txBox="1"/>
          <p:nvPr>
            <p:ph type="title"/>
          </p:nvPr>
        </p:nvSpPr>
        <p:spPr>
          <a:xfrm>
            <a:off x="609599" y="457200"/>
            <a:ext cx="10972800" cy="77225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01"/>
          <p:cNvSpPr txBox="1"/>
          <p:nvPr>
            <p:ph idx="1" type="body"/>
          </p:nvPr>
        </p:nvSpPr>
        <p:spPr>
          <a:xfrm>
            <a:off x="609600" y="1415656"/>
            <a:ext cx="10972800" cy="150018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9" name="Google Shape;179;p101"/>
          <p:cNvSpPr txBox="1"/>
          <p:nvPr>
            <p:ph idx="12" type="sldNum"/>
          </p:nvPr>
        </p:nvSpPr>
        <p:spPr>
          <a:xfrm>
            <a:off x="3048000" y="6354766"/>
            <a:ext cx="8534400" cy="503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0" i="0" sz="8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0" i="0" sz="8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0" i="0" sz="8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0" i="0" sz="8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0" i="0" sz="8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0" i="0" sz="8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0" i="0" sz="8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0" i="0" sz="8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0" i="0" sz="8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U.S. Department of Commerce | National Oceanic and Atmospheric Administration | NOAA Fisheries | Page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56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56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56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56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4"/>
          <p:cNvSpPr txBox="1"/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14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5" name="Google Shape;195;p114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14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14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5"/>
          <p:cNvSpPr txBox="1"/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15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1" name="Google Shape;201;p115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15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15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16"/>
          <p:cNvSpPr txBox="1"/>
          <p:nvPr>
            <p:ph idx="1" type="body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07" name="Google Shape;207;p116"/>
          <p:cNvSpPr txBox="1"/>
          <p:nvPr>
            <p:ph idx="2" type="body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08" name="Google Shape;208;p116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116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16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1"/>
          <p:cNvSpPr txBox="1"/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1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91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1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1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117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4" name="Google Shape;214;p117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15" name="Google Shape;215;p117"/>
          <p:cNvSpPr txBox="1"/>
          <p:nvPr>
            <p:ph idx="3" type="body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6" name="Google Shape;216;p117"/>
          <p:cNvSpPr txBox="1"/>
          <p:nvPr>
            <p:ph idx="4" type="body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17" name="Google Shape;217;p117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117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117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18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18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118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9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19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19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0"/>
          <p:cNvSpPr txBox="1"/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20"/>
          <p:cNvSpPr txBox="1"/>
          <p:nvPr>
            <p:ph idx="1" type="body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32" name="Google Shape;232;p120"/>
          <p:cNvSpPr txBox="1"/>
          <p:nvPr>
            <p:ph idx="2" type="body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33" name="Google Shape;233;p120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20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120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1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121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39" name="Google Shape;239;p121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40" name="Google Shape;240;p121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121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121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122"/>
          <p:cNvSpPr txBox="1"/>
          <p:nvPr>
            <p:ph idx="1" type="body"/>
          </p:nvPr>
        </p:nvSpPr>
        <p:spPr>
          <a:xfrm rot="5400000">
            <a:off x="3833021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6" name="Google Shape;246;p122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122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122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3"/>
          <p:cNvSpPr txBox="1"/>
          <p:nvPr>
            <p:ph type="title"/>
          </p:nvPr>
        </p:nvSpPr>
        <p:spPr>
          <a:xfrm rot="5400000">
            <a:off x="7285040" y="1828801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123"/>
          <p:cNvSpPr txBox="1"/>
          <p:nvPr>
            <p:ph idx="1" type="body"/>
          </p:nvPr>
        </p:nvSpPr>
        <p:spPr>
          <a:xfrm rot="5400000">
            <a:off x="1697040" y="-812800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2" name="Google Shape;252;p123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123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123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8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138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138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6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60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8" name="Google Shape;268;p60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60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60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34"/>
          <p:cNvSpPr txBox="1"/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134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4" name="Google Shape;274;p134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134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134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2"/>
          <p:cNvSpPr txBox="1"/>
          <p:nvPr>
            <p:ph idx="1" type="body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92"/>
          <p:cNvSpPr txBox="1"/>
          <p:nvPr>
            <p:ph idx="2" type="body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92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2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2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135"/>
          <p:cNvSpPr txBox="1"/>
          <p:nvPr>
            <p:ph idx="1" type="body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80" name="Google Shape;280;p135"/>
          <p:cNvSpPr txBox="1"/>
          <p:nvPr>
            <p:ph idx="2" type="body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81" name="Google Shape;281;p135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135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135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3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136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7" name="Google Shape;287;p136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88" name="Google Shape;288;p136"/>
          <p:cNvSpPr txBox="1"/>
          <p:nvPr>
            <p:ph idx="3" type="body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9" name="Google Shape;289;p136"/>
          <p:cNvSpPr txBox="1"/>
          <p:nvPr>
            <p:ph idx="4" type="body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90" name="Google Shape;290;p136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136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136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137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137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137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9"/>
          <p:cNvSpPr txBox="1"/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139"/>
          <p:cNvSpPr txBox="1"/>
          <p:nvPr>
            <p:ph idx="1" type="body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01" name="Google Shape;301;p139"/>
          <p:cNvSpPr txBox="1"/>
          <p:nvPr>
            <p:ph idx="2" type="body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02" name="Google Shape;302;p139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139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139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40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140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08" name="Google Shape;308;p140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09" name="Google Shape;309;p140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140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140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4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141"/>
          <p:cNvSpPr txBox="1"/>
          <p:nvPr>
            <p:ph idx="1" type="body"/>
          </p:nvPr>
        </p:nvSpPr>
        <p:spPr>
          <a:xfrm rot="5400000">
            <a:off x="3833021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5" name="Google Shape;315;p141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141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141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42"/>
          <p:cNvSpPr txBox="1"/>
          <p:nvPr>
            <p:ph type="title"/>
          </p:nvPr>
        </p:nvSpPr>
        <p:spPr>
          <a:xfrm rot="5400000">
            <a:off x="7285040" y="1828801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142"/>
          <p:cNvSpPr txBox="1"/>
          <p:nvPr>
            <p:ph idx="1" type="body"/>
          </p:nvPr>
        </p:nvSpPr>
        <p:spPr>
          <a:xfrm rot="5400000">
            <a:off x="1697040" y="-812800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1" name="Google Shape;321;p142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142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142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98989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3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93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93"/>
          <p:cNvSpPr txBox="1"/>
          <p:nvPr>
            <p:ph idx="3" type="body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93"/>
          <p:cNvSpPr txBox="1"/>
          <p:nvPr>
            <p:ph idx="4" type="body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93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3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3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4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4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4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5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5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5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6"/>
          <p:cNvSpPr txBox="1"/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6"/>
          <p:cNvSpPr txBox="1"/>
          <p:nvPr>
            <p:ph idx="1" type="body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6"/>
          <p:cNvSpPr txBox="1"/>
          <p:nvPr>
            <p:ph idx="2" type="body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6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6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6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7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7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97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97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7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7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theme" Target="../theme/theme6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8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8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3" name="Google Shape;13;p48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4" name="Google Shape;14;p48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53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53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93" name="Google Shape;93;p53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94" name="Google Shape;94;p53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1"/>
          <p:cNvSpPr/>
          <p:nvPr/>
        </p:nvSpPr>
        <p:spPr>
          <a:xfrm>
            <a:off x="0" y="6354766"/>
            <a:ext cx="12192000" cy="5032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66" name="Google Shape;166;p51"/>
          <p:cNvSpPr txBox="1"/>
          <p:nvPr>
            <p:ph type="title"/>
          </p:nvPr>
        </p:nvSpPr>
        <p:spPr>
          <a:xfrm>
            <a:off x="609600" y="457203"/>
            <a:ext cx="10972800" cy="67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67" name="Google Shape;167;p51"/>
          <p:cNvSpPr txBox="1"/>
          <p:nvPr>
            <p:ph idx="1" type="body"/>
          </p:nvPr>
        </p:nvSpPr>
        <p:spPr>
          <a:xfrm>
            <a:off x="609600" y="12065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406400" lvl="2" marL="1371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406400" lvl="3" marL="18288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406400" lvl="4" marL="2286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68" name="Google Shape;168;p51"/>
          <p:cNvSpPr txBox="1"/>
          <p:nvPr>
            <p:ph idx="12" type="sldNum"/>
          </p:nvPr>
        </p:nvSpPr>
        <p:spPr>
          <a:xfrm>
            <a:off x="3048000" y="6354766"/>
            <a:ext cx="8534400" cy="503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U.S. Department of Commerce | National Oceanic and Atmospheric Administration | NOAA Fisheries | Page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9" name="Google Shape;169;p5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92668" y="6419850"/>
            <a:ext cx="2192867" cy="3873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2"/>
    <p:sldLayoutId id="2147483675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55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Google Shape;183;p55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84" name="Google Shape;184;p55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85" name="Google Shape;185;p55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7" name="Google Shape;257;p59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8" name="Google Shape;258;p59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59" name="Google Shape;259;p59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60" name="Google Shape;260;p59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"/>
          <p:cNvSpPr txBox="1"/>
          <p:nvPr>
            <p:ph type="ctrTitle"/>
          </p:nvPr>
        </p:nvSpPr>
        <p:spPr>
          <a:xfrm>
            <a:off x="1524000" y="2057400"/>
            <a:ext cx="91440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800"/>
              <a:t>Types of data, and input for assessment models</a:t>
            </a:r>
            <a:endParaRPr/>
          </a:p>
        </p:txBody>
      </p:sp>
      <p:sp>
        <p:nvSpPr>
          <p:cNvPr id="330" name="Google Shape;330;p1"/>
          <p:cNvSpPr txBox="1"/>
          <p:nvPr/>
        </p:nvSpPr>
        <p:spPr>
          <a:xfrm>
            <a:off x="4490683" y="4267200"/>
            <a:ext cx="449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FISH 576, Winter 202</a:t>
            </a:r>
            <a:r>
              <a:rPr lang="en-US" sz="1800"/>
              <a:t>5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Week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Indices of abundance</a:t>
            </a:r>
            <a:endParaRPr/>
          </a:p>
        </p:txBody>
      </p:sp>
      <p:sp>
        <p:nvSpPr>
          <p:cNvPr id="412" name="Google Shape;412;p205"/>
          <p:cNvSpPr txBox="1"/>
          <p:nvPr>
            <p:ph idx="1" type="body"/>
          </p:nvPr>
        </p:nvSpPr>
        <p:spPr>
          <a:xfrm>
            <a:off x="609600" y="1417638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Fishery-independent 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Methods to standardize each survey’s data are established, will run data for your species or receive the index time series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b="1" lang="en-US"/>
              <a:t>Data Source:</a:t>
            </a:r>
            <a:r>
              <a:rPr lang="en-US"/>
              <a:t> WCGBTS, historical surveys, recruitment survey, others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b="1" lang="en-US"/>
              <a:t>Tools:</a:t>
            </a:r>
            <a:r>
              <a:rPr lang="en-US"/>
              <a:t> {indexwc}, {sdmTMB}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Fishery-dependent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Requires more species-specific analysis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b="1" lang="en-US"/>
              <a:t>Data Source:</a:t>
            </a:r>
            <a:r>
              <a:rPr lang="en-US"/>
              <a:t> Rec observer programs, WCGOP, others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b="1" lang="en-US"/>
              <a:t>Tools:</a:t>
            </a:r>
            <a:r>
              <a:rPr lang="en-US"/>
              <a:t> {sdmTMB}, other regression functions/packages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Age and length composition data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9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Can be useful for estimating: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Recruitment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Growth/size at age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Natural and fishing mortality rates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Truncation/expansion of age structure over time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Fishery and Survey selectivity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2"/>
          <p:cNvSpPr txBox="1"/>
          <p:nvPr>
            <p:ph idx="4294967295" type="title"/>
          </p:nvPr>
        </p:nvSpPr>
        <p:spPr>
          <a:xfrm>
            <a:off x="1524000" y="209371"/>
            <a:ext cx="8826500" cy="77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</a:rPr>
              <a:t>Importance of Age Data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25" name="Google Shape;42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6927" y="1214346"/>
            <a:ext cx="6698264" cy="3652002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12"/>
          <p:cNvSpPr txBox="1"/>
          <p:nvPr/>
        </p:nvSpPr>
        <p:spPr>
          <a:xfrm>
            <a:off x="1474575" y="5130535"/>
            <a:ext cx="958060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Asymptotic length reached decades before maximum age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 determination is vital to understanding population structure</a:t>
            </a:r>
            <a:endParaRPr/>
          </a:p>
          <a:p>
            <a:pPr indent="-133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578" y="1507937"/>
            <a:ext cx="4814389" cy="468600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1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Example: sablefish</a:t>
            </a:r>
            <a:endParaRPr/>
          </a:p>
        </p:txBody>
      </p:sp>
      <p:sp>
        <p:nvSpPr>
          <p:cNvPr id="434" name="Google Shape;434;p10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35" name="Google Shape;435;p10"/>
          <p:cNvCxnSpPr/>
          <p:nvPr/>
        </p:nvCxnSpPr>
        <p:spPr>
          <a:xfrm flipH="1" rot="10800000">
            <a:off x="1612967" y="1792745"/>
            <a:ext cx="215837" cy="46563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436" name="Google Shape;43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9740" y="1705570"/>
            <a:ext cx="4814389" cy="4539655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10"/>
          <p:cNvSpPr/>
          <p:nvPr/>
        </p:nvSpPr>
        <p:spPr>
          <a:xfrm>
            <a:off x="7101019" y="2380105"/>
            <a:ext cx="400565" cy="180599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8" name="Google Shape;438;p10"/>
          <p:cNvCxnSpPr/>
          <p:nvPr/>
        </p:nvCxnSpPr>
        <p:spPr>
          <a:xfrm flipH="1" rot="10800000">
            <a:off x="1505048" y="4094205"/>
            <a:ext cx="447320" cy="656117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39" name="Google Shape;439;p10"/>
          <p:cNvCxnSpPr/>
          <p:nvPr/>
        </p:nvCxnSpPr>
        <p:spPr>
          <a:xfrm flipH="1" rot="10800000">
            <a:off x="7301301" y="4357816"/>
            <a:ext cx="788256" cy="511955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Investigating Length and Age Data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3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 trips, N fish -&gt; Input N for assessment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How will samples from different areas be combined?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Weighted by trip or market category within trip and then state landings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Sexed and unsexed data, changes over time?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Often have sexed age comps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May have unsexed length comps</a:t>
            </a:r>
            <a:endParaRPr/>
          </a:p>
          <a:p>
            <a:pPr indent="-139700" lvl="0" marL="342900" rtl="0" algn="l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0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Age and length data sources</a:t>
            </a:r>
            <a:endParaRPr/>
          </a:p>
        </p:txBody>
      </p:sp>
      <p:sp>
        <p:nvSpPr>
          <p:cNvPr id="452" name="Google Shape;452;p206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Fishery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b="1" lang="en-US"/>
              <a:t>Data Sources: </a:t>
            </a:r>
            <a:r>
              <a:rPr lang="en-US"/>
              <a:t>PacFIN, RecFIN, ASHOP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b="1" lang="en-US"/>
              <a:t>Tools: </a:t>
            </a:r>
            <a:r>
              <a:rPr lang="en-US"/>
              <a:t>{PacFIN.Utilities}, R data manipulation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Survey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b="1" lang="en-US"/>
              <a:t>Data Sources: </a:t>
            </a:r>
            <a:r>
              <a:rPr lang="en-US"/>
              <a:t>WCGBTS, historical surveys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b="1" lang="en-US"/>
              <a:t>Tools: </a:t>
            </a:r>
            <a:r>
              <a:rPr lang="en-US"/>
              <a:t>{nwfscSurvey}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0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Other biological data</a:t>
            </a:r>
            <a:endParaRPr/>
          </a:p>
        </p:txBody>
      </p:sp>
      <p:sp>
        <p:nvSpPr>
          <p:cNvPr id="458" name="Google Shape;458;p207"/>
          <p:cNvSpPr txBox="1"/>
          <p:nvPr>
            <p:ph idx="1" type="body"/>
          </p:nvPr>
        </p:nvSpPr>
        <p:spPr>
          <a:xfrm>
            <a:off x="609600" y="1417638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Maturity at length/age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Fecundity at length/age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Weight at length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Natural mortality and stock-recruit steepness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Either estimated in the model (can be hard) or based on a meta-analysis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Update if new data/priors are available, otherwise retain from previous assessment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Concluding thoughts</a:t>
            </a:r>
            <a:endParaRPr/>
          </a:p>
        </p:txBody>
      </p:sp>
      <p:sp>
        <p:nvSpPr>
          <p:cNvPr id="464" name="Google Shape;464;p47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~80% of your time will be spent on data issues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Data will arrive late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Keep asking questions until you are satisfied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Do not be satisfied easily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When your model does not fit the data ask more questions about how the data were collected or prepared.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Try to use the data at it is collected (e.g. lengths) rather than derived data products (e.g. lengths converted to ages)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Identify data needs to be collected for future assessments 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0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Looking ahead</a:t>
            </a:r>
            <a:endParaRPr/>
          </a:p>
        </p:txBody>
      </p:sp>
      <p:sp>
        <p:nvSpPr>
          <p:cNvPr id="336" name="Google Shape;336;p202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This week, you will read the assessment reports for widow and yelloweye rockfish.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Next week, you will divide into two stock assessment teams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As a team, you will decide who does what tasks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During this lecture and as you read, consider what you would like to help with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One goal of stock assessment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Assimilate all information to understand the system and provide management advice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Use the data to outline hypotheses to be tested during modeling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will inform model structure(s)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General sources of information</a:t>
            </a:r>
            <a:endParaRPr/>
          </a:p>
        </p:txBody>
      </p:sp>
      <p:sp>
        <p:nvSpPr>
          <p:cNvPr id="348" name="Google Shape;348;p3"/>
          <p:cNvSpPr txBox="1"/>
          <p:nvPr>
            <p:ph idx="1" type="body"/>
          </p:nvPr>
        </p:nvSpPr>
        <p:spPr>
          <a:xfrm>
            <a:off x="609600" y="1166018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Scientific understanding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Fundamentals of population dynamics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Literature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Fishery monitoring and survey 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Fit model to data or use as forcing functions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Similarities with other species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E.g. borrow natural mortality from a similar species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Used to fix or provide information on model parameters or structure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Expert opinion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A historian considers catch to be substantial for many years before historical records were kept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Used to refine assumptions and model structure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Anecdotes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A fisherman notes that after a vessel buyback CPUE increased for the vessels left in the fishery.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Used to develop conceptual model, refine assumptions, and structure assessment model.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0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Quantitative data sources</a:t>
            </a:r>
            <a:endParaRPr/>
          </a:p>
        </p:txBody>
      </p:sp>
      <p:sp>
        <p:nvSpPr>
          <p:cNvPr id="354" name="Google Shape;354;p203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Removals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Size and age-composition of removals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Relative or absolute estimate of abundance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Fishery independent or dependent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Size and age-composition from surveys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Other biological information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Maturity, fecundity, weight-length relationship, etc.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Ecosystem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0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Main west coast data sources</a:t>
            </a:r>
            <a:endParaRPr/>
          </a:p>
        </p:txBody>
      </p:sp>
      <p:sp>
        <p:nvSpPr>
          <p:cNvPr id="360" name="Google Shape;360;p204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2400"/>
              <a:t>PacFIN: </a:t>
            </a:r>
            <a:r>
              <a:rPr lang="en-US" sz="2400"/>
              <a:t>Pacific fisheries information network, commercial data since 1981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2400"/>
              <a:t>RecFIN: </a:t>
            </a:r>
            <a:r>
              <a:rPr lang="en-US" sz="2400"/>
              <a:t>Recreational fisheries information network, recreational data since ~1981 (spans multiple sampling programs)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2400"/>
              <a:t>ASHOP: </a:t>
            </a:r>
            <a:r>
              <a:rPr lang="en-US" sz="2400"/>
              <a:t>At-sea hake observer program, data for Pacific hake catcher-processors and motherships. (Shoreside hake fishery is in PacFIN.)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2400"/>
              <a:t>WCGOP: </a:t>
            </a:r>
            <a:r>
              <a:rPr lang="en-US" sz="2400"/>
              <a:t>West coast groundfish observer program, observes commercial fisheries since 2002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2400"/>
              <a:t>GEMM: </a:t>
            </a:r>
            <a:r>
              <a:rPr lang="en-US" sz="2400"/>
              <a:t>Groundfish Expanded Mortality Multiyear, estimate of dead catch (landings and discards) by sector and species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2400"/>
              <a:t>WCGBTS: </a:t>
            </a:r>
            <a:r>
              <a:rPr lang="en-US" sz="2400"/>
              <a:t>West coast groundfish bottom trawl survey, most common current source of fishery-independent data for west coast groundfish</a:t>
            </a:r>
            <a:endParaRPr b="1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"/>
          <p:cNvSpPr txBox="1"/>
          <p:nvPr>
            <p:ph type="title"/>
          </p:nvPr>
        </p:nvSpPr>
        <p:spPr>
          <a:xfrm>
            <a:off x="1636713" y="71441"/>
            <a:ext cx="3517900" cy="45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FFECBD"/>
                </a:solidFill>
                <a:latin typeface="Calibri"/>
                <a:ea typeface="Calibri"/>
                <a:cs typeface="Calibri"/>
                <a:sym typeface="Calibri"/>
              </a:rPr>
              <a:t>Fishery Dependent Data</a:t>
            </a:r>
            <a:endParaRPr/>
          </a:p>
        </p:txBody>
      </p:sp>
      <p:sp>
        <p:nvSpPr>
          <p:cNvPr id="367" name="Google Shape;367;p6"/>
          <p:cNvSpPr txBox="1"/>
          <p:nvPr>
            <p:ph idx="12" type="sldNum"/>
          </p:nvPr>
        </p:nvSpPr>
        <p:spPr>
          <a:xfrm>
            <a:off x="3810000" y="6354766"/>
            <a:ext cx="6400800" cy="503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</a:pPr>
            <a:r>
              <a:rPr lang="en-US"/>
              <a:t>U.S. Department of Commerce | National Oceanic and Atmospheric Administration | NOAA Fisheries | Page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8" name="Google Shape;368;p6"/>
          <p:cNvSpPr/>
          <p:nvPr/>
        </p:nvSpPr>
        <p:spPr>
          <a:xfrm>
            <a:off x="1382250" y="468394"/>
            <a:ext cx="1366800" cy="1073400"/>
          </a:xfrm>
          <a:prstGeom prst="roundRect">
            <a:avLst>
              <a:gd fmla="val 0" name="adj"/>
            </a:avLst>
          </a:prstGeom>
          <a:solidFill>
            <a:srgbClr val="969696"/>
          </a:solidFill>
          <a:ln cap="flat" cmpd="sng" w="9525">
            <a:solidFill>
              <a:srgbClr val="00879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Commercial Landings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(WA, OR, CA)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6"/>
          <p:cNvSpPr/>
          <p:nvPr/>
        </p:nvSpPr>
        <p:spPr>
          <a:xfrm>
            <a:off x="1382250" y="1630074"/>
            <a:ext cx="1366800" cy="1302900"/>
          </a:xfrm>
          <a:prstGeom prst="roundRect">
            <a:avLst>
              <a:gd fmla="val 0" name="adj"/>
            </a:avLst>
          </a:prstGeom>
          <a:solidFill>
            <a:srgbClr val="969696"/>
          </a:solidFill>
          <a:ln cap="flat" cmpd="sng" w="9525">
            <a:solidFill>
              <a:srgbClr val="00879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Recreational Landings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(WA, OR, CA)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6"/>
          <p:cNvSpPr/>
          <p:nvPr/>
        </p:nvSpPr>
        <p:spPr>
          <a:xfrm>
            <a:off x="3789363" y="895353"/>
            <a:ext cx="1998662" cy="1019175"/>
          </a:xfrm>
          <a:prstGeom prst="roundRect">
            <a:avLst>
              <a:gd fmla="val 43158" name="adj"/>
            </a:avLst>
          </a:prstGeom>
          <a:solidFill>
            <a:srgbClr val="969696"/>
          </a:solidFill>
          <a:ln cap="flat" cmpd="sng" w="9525">
            <a:solidFill>
              <a:srgbClr val="00879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Pacific States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Marine Fisheries Commission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(PacFIN, RecFIN)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6"/>
          <p:cNvSpPr/>
          <p:nvPr/>
        </p:nvSpPr>
        <p:spPr>
          <a:xfrm>
            <a:off x="1382253" y="3021442"/>
            <a:ext cx="1552500" cy="713400"/>
          </a:xfrm>
          <a:prstGeom prst="roundRect">
            <a:avLst>
              <a:gd fmla="val 0" name="adj"/>
            </a:avLst>
          </a:prstGeom>
          <a:solidFill>
            <a:srgbClr val="969696"/>
          </a:solidFill>
          <a:ln cap="flat" cmpd="sng" w="9525">
            <a:solidFill>
              <a:srgbClr val="00879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Observer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(WCGOP, ASHOP, etc.)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6"/>
          <p:cNvSpPr/>
          <p:nvPr/>
        </p:nvSpPr>
        <p:spPr>
          <a:xfrm>
            <a:off x="5548351" y="1910516"/>
            <a:ext cx="2202000" cy="1114500"/>
          </a:xfrm>
          <a:prstGeom prst="ellipse">
            <a:avLst/>
          </a:prstGeom>
          <a:solidFill>
            <a:srgbClr val="969696"/>
          </a:solidFill>
          <a:ln cap="flat" cmpd="sng" w="9525">
            <a:solidFill>
              <a:srgbClr val="00879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Total Fishing Mortality Estimates / Discard Rates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6"/>
          <p:cNvSpPr txBox="1"/>
          <p:nvPr/>
        </p:nvSpPr>
        <p:spPr>
          <a:xfrm>
            <a:off x="1636716" y="3818731"/>
            <a:ext cx="3763963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E9FB03"/>
                </a:solidFill>
                <a:latin typeface="Calibri"/>
                <a:ea typeface="Calibri"/>
                <a:cs typeface="Calibri"/>
                <a:sym typeface="Calibri"/>
              </a:rPr>
              <a:t>Fishery Independent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6"/>
          <p:cNvSpPr/>
          <p:nvPr/>
        </p:nvSpPr>
        <p:spPr>
          <a:xfrm>
            <a:off x="1682750" y="5072856"/>
            <a:ext cx="2185988" cy="538162"/>
          </a:xfrm>
          <a:prstGeom prst="roundRect">
            <a:avLst>
              <a:gd fmla="val 0" name="adj"/>
            </a:avLst>
          </a:prstGeom>
          <a:solidFill>
            <a:srgbClr val="B7F7FF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 and historical surveys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6"/>
          <p:cNvSpPr/>
          <p:nvPr/>
        </p:nvSpPr>
        <p:spPr>
          <a:xfrm>
            <a:off x="6494463" y="5153822"/>
            <a:ext cx="1835150" cy="966787"/>
          </a:xfrm>
          <a:prstGeom prst="ellipse">
            <a:avLst/>
          </a:prstGeom>
          <a:solidFill>
            <a:srgbClr val="B7F7FF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(Relative) Biomass Estimates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6"/>
          <p:cNvSpPr/>
          <p:nvPr/>
        </p:nvSpPr>
        <p:spPr>
          <a:xfrm>
            <a:off x="8613775" y="982663"/>
            <a:ext cx="1790700" cy="844550"/>
          </a:xfrm>
          <a:prstGeom prst="ellipse">
            <a:avLst/>
          </a:prstGeom>
          <a:solidFill>
            <a:srgbClr val="969696"/>
          </a:solidFill>
          <a:ln cap="flat" cmpd="sng" w="9525">
            <a:solidFill>
              <a:srgbClr val="00879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Age-length Compositions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6"/>
          <p:cNvSpPr/>
          <p:nvPr/>
        </p:nvSpPr>
        <p:spPr>
          <a:xfrm>
            <a:off x="5191125" y="3791848"/>
            <a:ext cx="2097000" cy="1281000"/>
          </a:xfrm>
          <a:prstGeom prst="ellipse">
            <a:avLst/>
          </a:prstGeom>
          <a:solidFill>
            <a:srgbClr val="B7F7FF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Age, Length, Maturity &amp; Life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History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8" name="Google Shape;378;p6"/>
          <p:cNvCxnSpPr>
            <a:stCxn id="371" idx="3"/>
            <a:endCxn id="372" idx="2"/>
          </p:cNvCxnSpPr>
          <p:nvPr/>
        </p:nvCxnSpPr>
        <p:spPr>
          <a:xfrm flipH="1" rot="10800000">
            <a:off x="2934753" y="2467642"/>
            <a:ext cx="2613600" cy="910500"/>
          </a:xfrm>
          <a:prstGeom prst="straightConnector1">
            <a:avLst/>
          </a:prstGeom>
          <a:noFill/>
          <a:ln cap="flat" cmpd="sng" w="57150">
            <a:solidFill>
              <a:srgbClr val="D8D8D8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379" name="Google Shape;379;p6"/>
          <p:cNvCxnSpPr>
            <a:stCxn id="370" idx="3"/>
            <a:endCxn id="376" idx="2"/>
          </p:cNvCxnSpPr>
          <p:nvPr/>
        </p:nvCxnSpPr>
        <p:spPr>
          <a:xfrm>
            <a:off x="5788025" y="1404941"/>
            <a:ext cx="2825700" cy="0"/>
          </a:xfrm>
          <a:prstGeom prst="straightConnector1">
            <a:avLst/>
          </a:prstGeom>
          <a:noFill/>
          <a:ln cap="flat" cmpd="sng" w="57150">
            <a:solidFill>
              <a:srgbClr val="D8D8D8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380" name="Google Shape;380;p6"/>
          <p:cNvCxnSpPr>
            <a:stCxn id="369" idx="3"/>
            <a:endCxn id="370" idx="1"/>
          </p:cNvCxnSpPr>
          <p:nvPr/>
        </p:nvCxnSpPr>
        <p:spPr>
          <a:xfrm flipH="1" rot="10800000">
            <a:off x="2749050" y="1404924"/>
            <a:ext cx="1040400" cy="876600"/>
          </a:xfrm>
          <a:prstGeom prst="straightConnector1">
            <a:avLst/>
          </a:prstGeom>
          <a:noFill/>
          <a:ln cap="flat" cmpd="sng" w="57150">
            <a:solidFill>
              <a:srgbClr val="D8D8D8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381" name="Google Shape;381;p6"/>
          <p:cNvCxnSpPr>
            <a:stCxn id="370" idx="3"/>
            <a:endCxn id="372" idx="0"/>
          </p:cNvCxnSpPr>
          <p:nvPr/>
        </p:nvCxnSpPr>
        <p:spPr>
          <a:xfrm>
            <a:off x="5788025" y="1404940"/>
            <a:ext cx="861300" cy="505500"/>
          </a:xfrm>
          <a:prstGeom prst="straightConnector1">
            <a:avLst/>
          </a:prstGeom>
          <a:noFill/>
          <a:ln cap="flat" cmpd="sng" w="57150">
            <a:solidFill>
              <a:srgbClr val="D8D8D8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382" name="Google Shape;382;p6"/>
          <p:cNvCxnSpPr>
            <a:stCxn id="377" idx="6"/>
          </p:cNvCxnSpPr>
          <p:nvPr/>
        </p:nvCxnSpPr>
        <p:spPr>
          <a:xfrm flipH="1" rot="10800000">
            <a:off x="7288125" y="4141948"/>
            <a:ext cx="1219200" cy="290400"/>
          </a:xfrm>
          <a:prstGeom prst="straightConnector1">
            <a:avLst/>
          </a:prstGeom>
          <a:noFill/>
          <a:ln cap="flat" cmpd="sng" w="57150">
            <a:solidFill>
              <a:srgbClr val="FFFF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383" name="Google Shape;383;p6"/>
          <p:cNvCxnSpPr>
            <a:stCxn id="374" idx="3"/>
            <a:endCxn id="377" idx="2"/>
          </p:cNvCxnSpPr>
          <p:nvPr/>
        </p:nvCxnSpPr>
        <p:spPr>
          <a:xfrm flipH="1" rot="10800000">
            <a:off x="3868738" y="4432337"/>
            <a:ext cx="1322400" cy="909600"/>
          </a:xfrm>
          <a:prstGeom prst="straightConnector1">
            <a:avLst/>
          </a:prstGeom>
          <a:noFill/>
          <a:ln cap="flat" cmpd="sng" w="57150">
            <a:solidFill>
              <a:srgbClr val="FFFF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384" name="Google Shape;384;p6"/>
          <p:cNvCxnSpPr>
            <a:stCxn id="374" idx="3"/>
            <a:endCxn id="375" idx="2"/>
          </p:cNvCxnSpPr>
          <p:nvPr/>
        </p:nvCxnSpPr>
        <p:spPr>
          <a:xfrm>
            <a:off x="3868738" y="5341937"/>
            <a:ext cx="2625600" cy="295200"/>
          </a:xfrm>
          <a:prstGeom prst="straightConnector1">
            <a:avLst/>
          </a:prstGeom>
          <a:noFill/>
          <a:ln cap="flat" cmpd="sng" w="57150">
            <a:solidFill>
              <a:srgbClr val="FFFF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385" name="Google Shape;385;p6"/>
          <p:cNvCxnSpPr>
            <a:stCxn id="375" idx="7"/>
          </p:cNvCxnSpPr>
          <p:nvPr/>
        </p:nvCxnSpPr>
        <p:spPr>
          <a:xfrm flipH="1" rot="10800000">
            <a:off x="8060862" y="4642905"/>
            <a:ext cx="750900" cy="652500"/>
          </a:xfrm>
          <a:prstGeom prst="straightConnector1">
            <a:avLst/>
          </a:prstGeom>
          <a:noFill/>
          <a:ln cap="flat" cmpd="sng" w="57150">
            <a:solidFill>
              <a:srgbClr val="FFFF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386" name="Google Shape;386;p6"/>
          <p:cNvCxnSpPr/>
          <p:nvPr/>
        </p:nvCxnSpPr>
        <p:spPr>
          <a:xfrm>
            <a:off x="7662775" y="2863263"/>
            <a:ext cx="977100" cy="586500"/>
          </a:xfrm>
          <a:prstGeom prst="straightConnector1">
            <a:avLst/>
          </a:prstGeom>
          <a:noFill/>
          <a:ln cap="flat" cmpd="sng" w="57150">
            <a:solidFill>
              <a:srgbClr val="D8D8D8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387" name="Google Shape;387;p6"/>
          <p:cNvCxnSpPr>
            <a:stCxn id="376" idx="4"/>
          </p:cNvCxnSpPr>
          <p:nvPr/>
        </p:nvCxnSpPr>
        <p:spPr>
          <a:xfrm>
            <a:off x="9509125" y="1827213"/>
            <a:ext cx="0" cy="1281000"/>
          </a:xfrm>
          <a:prstGeom prst="straightConnector1">
            <a:avLst/>
          </a:prstGeom>
          <a:noFill/>
          <a:ln cap="flat" cmpd="sng" w="57150">
            <a:solidFill>
              <a:srgbClr val="D8D8D8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388" name="Google Shape;388;p6"/>
          <p:cNvCxnSpPr>
            <a:stCxn id="368" idx="3"/>
            <a:endCxn id="370" idx="1"/>
          </p:cNvCxnSpPr>
          <p:nvPr/>
        </p:nvCxnSpPr>
        <p:spPr>
          <a:xfrm>
            <a:off x="2749050" y="1005094"/>
            <a:ext cx="1040400" cy="399900"/>
          </a:xfrm>
          <a:prstGeom prst="straightConnector1">
            <a:avLst/>
          </a:prstGeom>
          <a:noFill/>
          <a:ln cap="flat" cmpd="sng" w="57150">
            <a:solidFill>
              <a:srgbClr val="D8D8D8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389" name="Google Shape;389;p6"/>
          <p:cNvSpPr txBox="1"/>
          <p:nvPr/>
        </p:nvSpPr>
        <p:spPr>
          <a:xfrm>
            <a:off x="5740401" y="-47625"/>
            <a:ext cx="4664075" cy="661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00" u="none" cap="none" strike="noStrike">
                <a:solidFill>
                  <a:srgbClr val="FFE299"/>
                </a:solidFill>
                <a:latin typeface="Calibri"/>
                <a:ea typeface="Calibri"/>
                <a:cs typeface="Calibri"/>
                <a:sym typeface="Calibri"/>
              </a:rPr>
              <a:t>Fishery</a:t>
            </a:r>
            <a:r>
              <a:rPr b="1" i="0" lang="en-US" sz="3600" u="none" cap="none" strike="noStrike">
                <a:solidFill>
                  <a:srgbClr val="FFE299"/>
                </a:solidFill>
                <a:latin typeface="Calibri"/>
                <a:ea typeface="Calibri"/>
                <a:cs typeface="Calibri"/>
                <a:sym typeface="Calibri"/>
              </a:rPr>
              <a:t> Data Flows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6"/>
          <p:cNvSpPr/>
          <p:nvPr/>
        </p:nvSpPr>
        <p:spPr>
          <a:xfrm>
            <a:off x="8516950" y="3528750"/>
            <a:ext cx="2557375" cy="973125"/>
          </a:xfrm>
          <a:prstGeom prst="flowChartPreparation">
            <a:avLst/>
          </a:prstGeom>
          <a:solidFill>
            <a:srgbClr val="A5FDA1"/>
          </a:solidFill>
          <a:ln cap="flat" cmpd="sng" w="9525">
            <a:solidFill>
              <a:srgbClr val="00879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Assessments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6"/>
          <p:cNvSpPr/>
          <p:nvPr/>
        </p:nvSpPr>
        <p:spPr>
          <a:xfrm>
            <a:off x="3854409" y="2864783"/>
            <a:ext cx="2201861" cy="1048532"/>
          </a:xfrm>
          <a:prstGeom prst="ellipse">
            <a:avLst/>
          </a:prstGeom>
          <a:solidFill>
            <a:srgbClr val="969696"/>
          </a:solidFill>
          <a:ln cap="flat" cmpd="sng" w="9525">
            <a:solidFill>
              <a:srgbClr val="00879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Fishery-dependent index of abundance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2" name="Google Shape;392;p6"/>
          <p:cNvCxnSpPr>
            <a:stCxn id="371" idx="3"/>
            <a:endCxn id="391" idx="2"/>
          </p:cNvCxnSpPr>
          <p:nvPr/>
        </p:nvCxnSpPr>
        <p:spPr>
          <a:xfrm>
            <a:off x="2934753" y="3378142"/>
            <a:ext cx="919800" cy="10800"/>
          </a:xfrm>
          <a:prstGeom prst="straightConnector1">
            <a:avLst/>
          </a:prstGeom>
          <a:noFill/>
          <a:ln cap="flat" cmpd="sng" w="57150">
            <a:solidFill>
              <a:srgbClr val="D8D8D8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393" name="Google Shape;393;p6"/>
          <p:cNvCxnSpPr>
            <a:stCxn id="391" idx="6"/>
          </p:cNvCxnSpPr>
          <p:nvPr/>
        </p:nvCxnSpPr>
        <p:spPr>
          <a:xfrm>
            <a:off x="6056270" y="3389049"/>
            <a:ext cx="2281200" cy="504900"/>
          </a:xfrm>
          <a:prstGeom prst="straightConnector1">
            <a:avLst/>
          </a:prstGeom>
          <a:noFill/>
          <a:ln cap="flat" cmpd="sng" w="57150">
            <a:solidFill>
              <a:srgbClr val="D8D8D8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7"/>
          <p:cNvSpPr txBox="1"/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Landings</a:t>
            </a:r>
            <a:endParaRPr/>
          </a:p>
        </p:txBody>
      </p:sp>
      <p:sp>
        <p:nvSpPr>
          <p:cNvPr id="400" name="Google Shape;400;p7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History of removals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 usually go back to the start of the fishery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Other assessments may estimate a fished initial condition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Stratified, where appropriate, by area, fishing gear, etc.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Model assumes ages/sizes within a fleet are homogenous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Data sources: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PacFIN, RecFIN, ASHOP, historical state reconstructions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Tools: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R data manipulation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Discards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8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Many ways to account for this, depends on fishery dynamics and available data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Three main options</a:t>
            </a:r>
            <a:endParaRPr/>
          </a:p>
          <a:p>
            <a:pPr indent="-4572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AutoNum type="arabicPeriod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Add estimates of dead discards to landings.</a:t>
            </a:r>
            <a:endParaRPr/>
          </a:p>
          <a:p>
            <a:pPr indent="-4572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AutoNum type="arabicPeriod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Include separate discard fleet with a selectivity curve. </a:t>
            </a:r>
            <a:endParaRPr/>
          </a:p>
          <a:p>
            <a:pPr indent="-4572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AutoNum type="arabicPeriod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Estimate retention curve and fit discard fractions/amounts. 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Yelloweye model </a:t>
            </a:r>
            <a:r>
              <a:rPr lang="en-US" sz="2700">
                <a:latin typeface="Arial"/>
                <a:ea typeface="Arial"/>
                <a:cs typeface="Arial"/>
                <a:sym typeface="Arial"/>
              </a:rPr>
              <a:t>uses option (1) </a:t>
            </a:r>
            <a:r>
              <a:rPr lang="en-US" sz="2700">
                <a:latin typeface="Arial"/>
                <a:ea typeface="Arial"/>
                <a:cs typeface="Arial"/>
                <a:sym typeface="Arial"/>
              </a:rPr>
              <a:t>and widow model option (3)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b="1" lang="en-US" sz="2700">
                <a:latin typeface="Arial"/>
                <a:ea typeface="Arial"/>
                <a:cs typeface="Arial"/>
                <a:sym typeface="Arial"/>
              </a:rPr>
              <a:t>Data sources: </a:t>
            </a:r>
            <a:r>
              <a:rPr lang="en-US" sz="2700">
                <a:latin typeface="Arial"/>
                <a:ea typeface="Arial"/>
                <a:cs typeface="Arial"/>
                <a:sym typeface="Arial"/>
              </a:rPr>
              <a:t>WCGOP, GEMM, RecFIN</a:t>
            </a:r>
            <a:endParaRPr b="1" sz="27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b="1" lang="en-US" sz="2700">
                <a:latin typeface="Arial"/>
                <a:ea typeface="Arial"/>
                <a:cs typeface="Arial"/>
                <a:sym typeface="Arial"/>
              </a:rPr>
              <a:t>Tools: </a:t>
            </a:r>
            <a:r>
              <a:rPr lang="en-US" sz="2700">
                <a:latin typeface="Arial"/>
                <a:ea typeface="Arial"/>
                <a:cs typeface="Arial"/>
                <a:sym typeface="Arial"/>
              </a:rPr>
              <a:t>R data manipulation, WCGOP data is pre-processed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_NOAA Divider Slides">
  <a:themeElements>
    <a:clrScheme name="Custom 11">
      <a:dk1>
        <a:srgbClr val="000000"/>
      </a:dk1>
      <a:lt1>
        <a:srgbClr val="FFFFFF"/>
      </a:lt1>
      <a:dk2>
        <a:srgbClr val="00467F"/>
      </a:dk2>
      <a:lt2>
        <a:srgbClr val="CCE7EA"/>
      </a:lt2>
      <a:accent1>
        <a:srgbClr val="008998"/>
      </a:accent1>
      <a:accent2>
        <a:srgbClr val="CC9C4A"/>
      </a:accent2>
      <a:accent3>
        <a:srgbClr val="EA7125"/>
      </a:accent3>
      <a:accent4>
        <a:srgbClr val="738539"/>
      </a:accent4>
      <a:accent5>
        <a:srgbClr val="9C552D"/>
      </a:accent5>
      <a:accent6>
        <a:srgbClr val="C0311A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2013-10-04T05:17:37Z</dcterms:created>
  <dc:creator>Juan Valero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